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84" r:id="rId5"/>
    <p:sldMasterId id="2147483772" r:id="rId6"/>
  </p:sldMasterIdLst>
  <p:notesMasterIdLst>
    <p:notesMasterId r:id="rId56"/>
  </p:notesMasterIdLst>
  <p:handoutMasterIdLst>
    <p:handoutMasterId r:id="rId57"/>
  </p:handoutMasterIdLst>
  <p:sldIdLst>
    <p:sldId id="256" r:id="rId7"/>
    <p:sldId id="257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270" r:id="rId30"/>
    <p:sldId id="271" r:id="rId31"/>
    <p:sldId id="272" r:id="rId32"/>
    <p:sldId id="273" r:id="rId33"/>
    <p:sldId id="297" r:id="rId34"/>
    <p:sldId id="280" r:id="rId35"/>
    <p:sldId id="276" r:id="rId36"/>
    <p:sldId id="274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75" r:id="rId53"/>
    <p:sldId id="279" r:id="rId54"/>
    <p:sldId id="258" r:id="rId5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589BC-EC4D-40AF-BA95-810DB536697C}" v="7" dt="2022-06-02T16:54:55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884" autoAdjust="0"/>
  </p:normalViewPr>
  <p:slideViewPr>
    <p:cSldViewPr>
      <p:cViewPr varScale="1">
        <p:scale>
          <a:sx n="95" d="100"/>
          <a:sy n="95" d="100"/>
        </p:scale>
        <p:origin x="12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5009B-D5D4-C541-8263-F6C498F70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4FF89-1B18-DB46-B9C9-885A9A48B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D8F85-73A7-E040-B1FB-8AA85E3C05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46014-A697-DD41-AE4B-88A7F8244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CC411-CCB4-644E-B99F-04991BE5D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337F1-2958-F149-A0D2-DC8796D2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90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1CCFE-FCEA-4C4B-B20B-662A93B3FF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7C9AB-23F6-4F68-A3CB-2A26CAD0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Kimarie to talk here and introduce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Carson Talking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to talk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  <a:r>
              <a:rPr lang="en-US" baseline="0" dirty="0"/>
              <a:t> to introduce panelists.  You can take down the slides after they are introduced and while the panel is speaking.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1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Simran</a:t>
            </a:r>
            <a:r>
              <a:rPr lang="en-US" baseline="0" dirty="0"/>
              <a:t> to introduce </a:t>
            </a:r>
            <a:r>
              <a:rPr lang="en-US" baseline="0" dirty="0" err="1"/>
              <a:t>Nosheen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77A78-D2CF-3B43-A771-76290DD2B6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best practices for the virtual interview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prepare in advance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 expect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bring “your best self” for the interview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77A78-D2CF-3B43-A771-76290DD2B6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3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6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4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1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1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Kimarie to talk and introduce</a:t>
            </a:r>
            <a:r>
              <a:rPr lang="en-US" baseline="0" dirty="0"/>
              <a:t> moderators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6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6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47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Nosheen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talking through these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27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  <a:r>
              <a:rPr lang="en-US" baseline="0" dirty="0"/>
              <a:t> to introduce. After this slide, we can take down the slide deck while Lakshmi presents.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5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Simran</a:t>
            </a:r>
            <a:r>
              <a:rPr lang="en-US" dirty="0"/>
              <a:t> to introduce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1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 to talk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98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Simran</a:t>
            </a:r>
            <a:r>
              <a:rPr lang="en-US" baseline="0" dirty="0"/>
              <a:t> to introduce </a:t>
            </a:r>
            <a:r>
              <a:rPr lang="en-US" baseline="0" dirty="0" err="1"/>
              <a:t>aaron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6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  <a:r>
              <a:rPr lang="en-US" baseline="0" dirty="0"/>
              <a:t> to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3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to talk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Rose Jones to talk here and welcome people to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8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to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0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  <a:r>
              <a:rPr lang="en-US" baseline="0" dirty="0"/>
              <a:t> to introduce </a:t>
            </a:r>
            <a:r>
              <a:rPr lang="en-US" baseline="0" dirty="0" err="1"/>
              <a:t>Cari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90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</a:t>
            </a:r>
            <a:r>
              <a:rPr lang="en-US" dirty="0"/>
              <a:t>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22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6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17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3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05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20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9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Rose Jones talking during this</a:t>
            </a:r>
            <a:r>
              <a:rPr lang="en-US" baseline="0" dirty="0"/>
              <a:t> slide and introduce the moderators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35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0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80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7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43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27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45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Cari</a:t>
            </a:r>
            <a:r>
              <a:rPr lang="en-US" dirty="0"/>
              <a:t>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6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to introduce the program.</a:t>
            </a:r>
            <a:r>
              <a:rPr lang="en-US" baseline="0" dirty="0"/>
              <a:t>  After the panelists are presented, we can take down the slide deck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79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Kimarie to talk as we progress</a:t>
            </a:r>
            <a:r>
              <a:rPr lang="en-US" baseline="0" dirty="0"/>
              <a:t> through these slides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Simran</a:t>
            </a:r>
            <a:r>
              <a:rPr lang="en-US" baseline="0" dirty="0"/>
              <a:t> talking here to introduce Carson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Carson Talking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Carson Talking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Carson Talking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7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Carson Talking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C9AB-23F6-4F68-A3CB-2A26CAD04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3C1F-08D7-419B-932C-36367874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C41E-6CB0-4529-8764-C30CBF564420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2EA2-5213-4A90-B733-38C91512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E441-CDE2-4F9D-8F64-E0B0D41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9DD9-DC2B-4C82-913F-CA6F6FE7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4A6C-158B-4F67-8F08-169A0660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6E1D662F-58BC-451A-83D4-5FE8601EBB8A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A064-54D6-4CB1-AFEE-99EC6420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9F56-6DA7-405F-9ABB-342DF225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2094D85B-F2A4-41F8-B797-2728425D4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14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CBEE-B5F5-4067-85DB-1E066998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FEBD9EFB-074D-41CC-9A71-016FF92732FB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6847F-A1DF-4269-AC05-EE11DCEB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827F-0316-4705-AD2F-4648B0CA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8CC6799C-9683-49AD-B333-58D820738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11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493DEF-7080-FBE8-60C8-D6478DD71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788" cy="51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8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EA3A-E99A-4443-A67A-B3591997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7B626-76A6-9644-8D2F-66E67494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3A4B-8B4F-644B-A660-228CE46B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72C58-7A61-6044-8763-FF00EB06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D0F8-73AE-2A4F-8927-F5BCD6C9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5778-FDEC-2342-8315-FB2C7B6D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76D8-5648-CA4B-97D3-5D4F6BE9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86222-3C92-1347-8E13-D3FBC1FD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3D11-B98E-8D4A-A3C5-B9CD834E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7BE7-4A02-2D49-9AF0-5E68DB84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136A-A74C-B043-90D7-29925DE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DC60-74DA-E341-9408-49153187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16D4-8F1E-494E-90C0-A3C96E2E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DC3D-4AC8-1A42-83AD-8BCE6B7C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391C-09D9-994D-ACAF-B19B39DB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3058-016B-5745-B812-505E80AC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B328-1AF8-9D4F-924C-F2EED92D2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E5DB7-E159-204A-AF63-E6E78E523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56C53-3E82-CA45-A8FC-869A2B8E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E4129-A185-6A42-9CB1-7896FD7D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33188-A59B-584B-871C-AFA51D48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8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8EE9-4467-D647-BAFA-A4488BE1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8CBAF-9B8D-C24F-8CE9-B85214A70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9AF59-215D-124C-8C61-76C7CEBB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57AA1-486F-2E4F-A497-B8F849DD8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17863-CF71-E44F-B3CB-04D598D4C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EB9A2-A0F1-A94E-970E-3461CF2F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8BDF8-935C-9249-A307-57374D86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6ECE3-A57D-4247-B576-DE1B66D6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576D-865E-234C-AF24-09D11070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CCE9E-B4A5-1E49-955C-9E65C1C1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A9817-BE51-7245-91E9-4E36720B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5A52E-B59B-0947-A618-61A11DF5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6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14CED-E364-2E44-9ED1-C0DDC83E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98C54-C8F9-E944-835E-DBB069F2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B1729-3235-334F-87B7-5368543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62B1-0AC8-4A60-955D-F8D05673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C0024-9007-4AD1-8F00-24259445442F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F9A9-8BC1-4375-9711-6A12C54D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B88C-3C12-4E56-A235-BB2A66B2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C4050-3F6D-403B-A84F-CF68B606B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2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745-6754-B441-9021-4530318E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2BA4-E4B2-8447-A1B0-7E0EFD76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3893-0CC8-E541-8E41-A835EF8D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A3F4-33EF-6147-BAB5-90742375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1B6DC-742B-0544-9D58-E1C30A2A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1553E-A52C-AE47-82B9-16AB6AAB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4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FF03-6D5E-F34A-862A-DA791D0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6FDB-0826-D545-B4FA-EBE1B877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DC76E-095A-394D-96F7-50CC82BFB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B4EDC-1297-564B-9225-BCBCDE5C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FE002-8DC7-FA48-BC80-D45AB090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A4EC1-E84C-6A41-ACB5-B349A31B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6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2A3D-DD51-7A47-BD23-BC60DDCC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B82E1-D0CD-C441-A58F-D21D39ED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29398-B685-A444-B1CA-8D8547A5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A793-68EE-D942-BE35-A68FB9B6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9E193-4390-D543-B3F0-C7CAA99F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6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7C0E6-0956-F443-8327-39E89EF49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AEB4A-1A47-494C-886F-16F5E4DD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A922-3E18-6F47-82D9-97AE8DC5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2FC9-ABFA-FE47-B916-B6ABFC91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810B-59A7-954A-BF0D-66ECEF54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D2EF-1676-B74C-B483-2A6E50BC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67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2484-D42C-B049-BD13-BCA6A6F97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7E16A-F057-964D-9FEC-8E6F9445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D3119-9C12-404D-B016-9D258CB7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A39C3-40CA-E94C-AE7F-36FF1490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724C-09DB-2144-B154-009B9400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8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C54B-A8BF-1949-9546-B38EFD64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600A-33A9-D64E-9A66-92B00085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2AB8-154A-AD40-AD7F-BA003E14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A177F-29F7-1D4F-8931-BCF194DF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BF94-83D8-5646-84E8-A4B79FB8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79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9A95-21F3-C646-9091-B2F67615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5CB7F-4AB2-C044-AFDE-04D20A3D1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1603-126D-9C4E-8693-9C630842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99CEF-979E-CC40-90F4-092E638A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6CB9-65B9-A74F-B948-F5D21745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7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977A-0587-A14E-AB08-B8AC8437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3118-E3CF-3E48-8BC2-765206D08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21B8B-661A-7542-91E9-484382689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B8F33-DD28-AA47-BD43-CCB074C5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943D7-A742-8840-8DF3-34CD8997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60D5C-F9BB-9443-8B25-794540CC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0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5F88-9445-E349-BAB9-991DFC36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6B068-EC90-DB49-BD94-F4D75F15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6D32E-B2BA-DD46-A6E8-F6ED2FEF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A6CB6-0C9B-CB46-9CA9-DFFED6109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87DB1-D2A2-A149-8950-DA910FC65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79548-1736-3B49-9306-64829ED2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D4E9D-48CD-D349-90A3-187D5E58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16E36-58FC-EF4A-B478-017975C1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728B-E491-46DF-A88C-6BFF3F65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2745E-CD0A-4EEE-897F-B22D8FD074D6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57DC-DCEB-439F-A8AF-A5DECE3C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6C4B-ABBD-48C5-97ED-B4F17041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7FE5-3A11-4C5B-8D51-7119BBA64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8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D3DE-9EF1-064E-B545-1312994F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D7F85-54F1-314A-A56D-A398801F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92884-BEE5-CB49-B2E3-908A8B9E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64F8-C15E-7C46-B66F-1B4930F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FE615-68BB-894B-B6D5-AFC304D2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C6D6C-81A2-7740-9312-EFAB5064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8DC73-195E-1B4D-8B3E-4DA9F7D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FECE2-A9DF-2B41-B2DE-03912D35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B054-BC9C-FD4E-BA1B-4CCA2828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EA204-B26C-9E44-8F8F-D6F691999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03AA1-77FF-5342-9022-5C00F566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FC9D3-2D80-7648-96FA-7F19772A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A0821-AE03-0E42-956D-98F58016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AC82-DBA8-4047-AE32-EECE6514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E6EC5-FC68-124E-94E4-98E285A80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89692-F210-B542-9956-23C4322D7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3F2B4-A779-2441-9570-241EA76E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B13E-EA7E-224C-A185-CD394671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6B60F-A790-1F43-9950-1ED13936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18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0F72-D0E1-F745-AA77-36969E04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01605-75FC-354C-8D70-1FCBC11D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0004-A6FB-A942-B7B9-E910772C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CB254-4105-AC43-8A5E-A41EC4FD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EF3E7-7BEA-A443-A38F-A8C8DF5B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5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DC67F-5BFC-754E-843B-496D7862A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89577-19E1-1B49-B2E6-4C4355831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CEC6-EE1E-DC45-9D94-A639F419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A70EABF-C3C4-3245-B8D6-BB74895B268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E106-2794-EF40-B6FF-CEA67788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2490-6B3C-4E47-A5E8-E866A6A4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2E6132-9B7C-3E4C-BA22-A1BEA1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638A40-ED5B-4A3B-A555-F781413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1BCEC-8384-4687-90D8-5D9987D162F9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754DC6-5AFD-4091-A934-279806B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33D4F-6A7F-4709-86F2-D73A668C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B3C6-11F4-4694-8625-3EBA1942D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7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4DCC7-FE38-4A72-A471-A124B5C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25704-324F-4713-8702-2B9E33F29206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95DA2-0117-4D38-85C4-53AFB326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4579D-5488-40D9-9882-2638215A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0DB2-9800-4F7F-8E18-CC6CEF73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3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4F7900-B33D-4122-A0FC-D79E5F15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8C30C-CC66-401D-9AD4-F0EB781E3D44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DE45C7-32A9-4502-86F1-BA5C281C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1A9696-5EFB-4D3F-A876-783C1B1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64BE-7F23-441A-B54E-F63417F61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62D092-9F58-4B65-AAF2-1FD57942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561EB-A74F-4BF9-89DD-6BE7800908D4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40632D-43B5-49D5-A9FA-F51BD80C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802C2E-BED5-4F7C-B3AA-6202306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67E2-43D2-4F2A-B8D3-4223FAE7D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E7391E-2E31-42BC-9221-A75B64D6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8FF84-CF95-4324-BD63-CD2A100B6F6D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FA185-74DE-4916-8437-E509E59F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C6344-D71E-4DE6-91DF-3003C80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3EA5-8F2A-4EA9-90C9-44ACCE989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9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787293-8350-471C-94C2-B17F366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5E88B-CD74-452C-B761-613891A10EE3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5442C-927B-43EC-9B40-B55C5FC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31CD8-1347-4F4D-9D6D-119369AC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1D83-1822-4480-AD41-A859202AC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4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B7B4BA-CC2B-4D21-A9FC-8EC04D4E89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5FB2E6-89E0-422A-B016-ACB09CEA1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3B4E-7317-4EC7-8FA4-135E62494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CF4119-86F6-4909-BAA9-C065A8D9288C}" type="datetimeFigureOut">
              <a:rPr lang="en-US" altLang="en-US"/>
              <a:pPr/>
              <a:t>6/3/2022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8A6B-9C7C-41E0-9186-2C4B3671B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A860-607A-4A4A-88AC-D23B18826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14300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35EBE1-9EEA-4910-9E30-BEF4A4B3DC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70" r:id="rId10"/>
    <p:sldLayoutId id="2147483771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 kern="1200">
          <a:solidFill>
            <a:srgbClr val="00386B"/>
          </a:solidFill>
          <a:latin typeface="Avenir Heavy" panose="02000503020000020003" pitchFamily="2" charset="0"/>
          <a:ea typeface="MS PGothic" panose="020B0600070205080204" pitchFamily="34" charset="-128"/>
          <a:cs typeface="Gotham Medium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Book" panose="02000503020000020003" pitchFamily="2" charset="0"/>
          <a:ea typeface="MS PGothic" panose="020B0600070205080204" pitchFamily="34" charset="-128"/>
          <a:cs typeface="Avenir Book" panose="02000503020000020003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 Book" panose="02000503020000020003" pitchFamily="2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Book" panose="02000503020000020003" pitchFamily="2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Book" panose="02000503020000020003" pitchFamily="2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1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86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membership/join-us/trainees-student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C17F3BD-2F68-42D8-BE43-A3B3913D7125}"/>
              </a:ext>
            </a:extLst>
          </p:cNvPr>
          <p:cNvSpPr txBox="1">
            <a:spLocks/>
          </p:cNvSpPr>
          <p:nvPr/>
        </p:nvSpPr>
        <p:spPr bwMode="auto">
          <a:xfrm>
            <a:off x="685800" y="12541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386B"/>
                </a:solidFill>
                <a:latin typeface="Garamond" panose="02020404030301010803" pitchFamily="18" charset="0"/>
              </a:rPr>
              <a:t>Applying for Cardiology Fellowship:</a:t>
            </a:r>
          </a:p>
          <a:p>
            <a:pPr algn="ctr" eaLnBrk="1" hangingPunct="1"/>
            <a:r>
              <a:rPr lang="en-US" altLang="en-US" sz="4400" b="1" dirty="0">
                <a:solidFill>
                  <a:srgbClr val="00386B"/>
                </a:solidFill>
                <a:latin typeface="Garamond" panose="02020404030301010803" pitchFamily="18" charset="0"/>
              </a:rPr>
              <a:t>Insights from Program Directors &amp; Trainees</a:t>
            </a:r>
          </a:p>
          <a:p>
            <a:pPr algn="ctr"/>
            <a:endParaRPr lang="en-US" altLang="en-US" sz="5800" b="1" dirty="0">
              <a:solidFill>
                <a:srgbClr val="00386B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9872F8-B57F-4FF8-82F7-257BA2E0DCB6}"/>
              </a:ext>
            </a:extLst>
          </p:cNvPr>
          <p:cNvSpPr txBox="1">
            <a:spLocks/>
          </p:cNvSpPr>
          <p:nvPr/>
        </p:nvSpPr>
        <p:spPr bwMode="auto">
          <a:xfrm>
            <a:off x="342900" y="2716306"/>
            <a:ext cx="8458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Garamond" pitchFamily="18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Thursday, June 2</a:t>
            </a:r>
            <a:r>
              <a:rPr lang="en-US" sz="1400" baseline="30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7:00 pm-8:30 pm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Sponsored by the PDGME and FIT Member Sections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5F15-340A-454A-88D6-02C5C94D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Interview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E13D-B208-452C-8BD3-A4D367D6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Consider sending ‘Thank You’ notes/emails</a:t>
            </a:r>
          </a:p>
          <a:p>
            <a:r>
              <a:rPr lang="en-US" sz="2200" dirty="0"/>
              <a:t>Don’t read too much into post interview communications</a:t>
            </a:r>
          </a:p>
          <a:p>
            <a:r>
              <a:rPr lang="en-US" sz="2200" dirty="0"/>
              <a:t>Remember to register for NRMP ID</a:t>
            </a:r>
          </a:p>
          <a:p>
            <a:r>
              <a:rPr lang="en-US" sz="2200" dirty="0"/>
              <a:t>Ask current fellows about programs you are interested in</a:t>
            </a:r>
          </a:p>
          <a:p>
            <a:r>
              <a:rPr lang="en-US" sz="2200" dirty="0"/>
              <a:t>Talk over your rank list with friends/family and don’t make changes immediately before submission</a:t>
            </a:r>
          </a:p>
        </p:txBody>
      </p:sp>
    </p:spTree>
    <p:extLst>
      <p:ext uri="{BB962C8B-B14F-4D97-AF65-F5344CB8AC3E}">
        <p14:creationId xmlns:p14="http://schemas.microsoft.com/office/powerpoint/2010/main" val="302303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E3F5-C729-462A-926E-CDEF60536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81150"/>
            <a:ext cx="7772400" cy="11025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  <a:latin typeface="Gotham Medium"/>
                <a:ea typeface="Times New Roman" panose="02020603050405020304" pitchFamily="18" charset="0"/>
                <a:cs typeface="Times New Roman" panose="02020603050405020304" pitchFamily="18" charset="0"/>
              </a:rPr>
              <a:t>So, You've Decided to Apply to Cardiology: What </a:t>
            </a:r>
            <a:r>
              <a:rPr lang="en-US" dirty="0">
                <a:solidFill>
                  <a:schemeClr val="tx1"/>
                </a:solidFill>
                <a:latin typeface="Gotham Medium"/>
                <a:ea typeface="Times New Roman" panose="02020603050405020304" pitchFamily="18" charset="0"/>
                <a:cs typeface="Times New Roman" panose="02020603050405020304" pitchFamily="18" charset="0"/>
              </a:rPr>
              <a:t>are Programs</a:t>
            </a:r>
            <a:r>
              <a:rPr lang="en-US" dirty="0">
                <a:solidFill>
                  <a:schemeClr val="tx1"/>
                </a:solidFill>
                <a:effectLst/>
                <a:latin typeface="Gotham Medium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otham Medium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tx1"/>
                </a:solidFill>
                <a:effectLst/>
                <a:latin typeface="Gotham Medium"/>
                <a:ea typeface="Times New Roman" panose="02020603050405020304" pitchFamily="18" charset="0"/>
                <a:cs typeface="Times New Roman" panose="02020603050405020304" pitchFamily="18" charset="0"/>
              </a:rPr>
              <a:t>ooking </a:t>
            </a:r>
            <a:r>
              <a:rPr lang="en-US" dirty="0">
                <a:solidFill>
                  <a:schemeClr val="tx1"/>
                </a:solidFill>
                <a:latin typeface="Gotham Medium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chemeClr val="tx1"/>
                </a:solidFill>
                <a:effectLst/>
                <a:latin typeface="Gotham Medium"/>
                <a:ea typeface="Times New Roman" panose="02020603050405020304" pitchFamily="18" charset="0"/>
                <a:cs typeface="Times New Roman" panose="02020603050405020304" pitchFamily="18" charset="0"/>
              </a:rPr>
              <a:t>or?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8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F66E33-F7A8-4498-9878-43405CA02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0" y="821492"/>
            <a:ext cx="1600200" cy="1704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32711F-B4D5-4CE2-AAE8-5C6CF346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764" y="831106"/>
            <a:ext cx="1600199" cy="1750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8D2C5A-69E7-4352-99D8-0D4B9EA38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172" y="782889"/>
            <a:ext cx="1544706" cy="1788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49D9E7-282B-4380-ACD6-41DC5C97C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792503"/>
            <a:ext cx="1505186" cy="17888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934200" y="2694879"/>
            <a:ext cx="1761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Meera </a:t>
            </a:r>
            <a:r>
              <a:rPr lang="en-US" sz="1200" dirty="0" err="1"/>
              <a:t>Kondapaneni</a:t>
            </a:r>
            <a:r>
              <a:rPr lang="en-US" sz="1200" dirty="0"/>
              <a:t>, MD, FACC, PD at </a:t>
            </a:r>
            <a:r>
              <a:rPr lang="en-US" sz="1200" dirty="0" err="1"/>
              <a:t>MetroHealth</a:t>
            </a:r>
            <a:r>
              <a:rPr lang="en-US" sz="1200" dirty="0"/>
              <a:t>/Case Western Reserve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484" y="2694880"/>
            <a:ext cx="142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Times New Roman" panose="02020603050405020304" pitchFamily="18" charset="0"/>
              </a:rPr>
              <a:t>Melvin Echols, MD, FACC, PD at  Morehouse School of Medicine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3562" y="2694880"/>
            <a:ext cx="1851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Times New Roman" panose="02020603050405020304" pitchFamily="18" charset="0"/>
              </a:rPr>
              <a:t>Benjamin Freed, MD, FACC, PD at Northwestern University</a:t>
            </a: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35642" y="2694880"/>
            <a:ext cx="152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Victor Soukoulis, MD, FACC, PD at , University of Virginia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7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C17F3BD-2F68-42D8-BE43-A3B3913D7125}"/>
              </a:ext>
            </a:extLst>
          </p:cNvPr>
          <p:cNvSpPr txBox="1">
            <a:spLocks/>
          </p:cNvSpPr>
          <p:nvPr/>
        </p:nvSpPr>
        <p:spPr bwMode="auto">
          <a:xfrm>
            <a:off x="685798" y="-17145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386B"/>
                </a:solidFill>
                <a:latin typeface="Avenir Heavy" panose="02000503020000020003" pitchFamily="2" charset="0"/>
                <a:ea typeface="MS PGothic"/>
                <a:cs typeface="Gotham Medium" pitchFamily="2" charset="0"/>
              </a:rPr>
              <a:t>Best Practices for the </a:t>
            </a:r>
          </a:p>
          <a:p>
            <a:pPr algn="ctr" eaLnBrk="1" hangingPunct="1"/>
            <a:r>
              <a:rPr lang="en-US" altLang="en-US" sz="4400" b="1" dirty="0">
                <a:solidFill>
                  <a:srgbClr val="00386B"/>
                </a:solidFill>
                <a:latin typeface="Avenir Heavy" panose="02000503020000020003" pitchFamily="2" charset="0"/>
                <a:ea typeface="MS PGothic"/>
                <a:cs typeface="Gotham Medium" pitchFamily="2" charset="0"/>
              </a:rPr>
              <a:t>Virtual Fellowship Interview</a:t>
            </a:r>
            <a:endParaRPr lang="en-US" altLang="en-US" sz="4400" b="1" dirty="0">
              <a:solidFill>
                <a:srgbClr val="00386B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9872F8-B57F-4FF8-82F7-257BA2E0DCB6}"/>
              </a:ext>
            </a:extLst>
          </p:cNvPr>
          <p:cNvSpPr txBox="1">
            <a:spLocks/>
          </p:cNvSpPr>
          <p:nvPr/>
        </p:nvSpPr>
        <p:spPr bwMode="auto">
          <a:xfrm>
            <a:off x="342900" y="249555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Gotham Book" pitchFamily="2" charset="0"/>
              </a:rPr>
              <a:t>Nosheen Reza MD, FACC, FHFSA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  <a:ea typeface="+mn-ea"/>
                <a:cs typeface="Gotham Book" pitchFamily="2" charset="0"/>
              </a:rPr>
              <a:t>Assistant Professor of Medicine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  <a:ea typeface="+mn-ea"/>
                <a:cs typeface="Gotham Book" pitchFamily="2" charset="0"/>
              </a:rPr>
              <a:t>Penn Center for Inherited Cardiovascular Disease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  <a:ea typeface="+mn-ea"/>
                <a:cs typeface="Gotham Book" pitchFamily="2" charset="0"/>
              </a:rPr>
              <a:t>Section of Advanced Heart Failure, Transplantation, and Mechanical Support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  <a:ea typeface="+mn-ea"/>
                <a:cs typeface="Gotham Book" pitchFamily="2" charset="0"/>
              </a:rPr>
              <a:t>Assistant Program Director, Cardiovascular Disease Fellowship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  <a:ea typeface="+mn-ea"/>
                <a:cs typeface="Gotham Book" pitchFamily="2" charset="0"/>
              </a:rPr>
              <a:t>Director, Penn Women in Cardiology Program</a:t>
            </a:r>
          </a:p>
        </p:txBody>
      </p:sp>
      <p:pic>
        <p:nvPicPr>
          <p:cNvPr id="4" name="Picture 3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E0CCD44F-C152-975A-9BF8-9ADBE00A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03" y="4305236"/>
            <a:ext cx="339681" cy="279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936ADE-984E-9E22-99C5-BD7CCB26A12A}"/>
              </a:ext>
            </a:extLst>
          </p:cNvPr>
          <p:cNvSpPr txBox="1"/>
          <p:nvPr/>
        </p:nvSpPr>
        <p:spPr bwMode="auto">
          <a:xfrm>
            <a:off x="4171784" y="4324350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@noshreza</a:t>
            </a:r>
          </a:p>
        </p:txBody>
      </p:sp>
      <p:pic>
        <p:nvPicPr>
          <p:cNvPr id="6" name="Picture 2" descr="Nosheen Reza, MD">
            <a:extLst>
              <a:ext uri="{FF2B5EF4-FFF2-40B4-BE49-F238E27FC236}">
                <a16:creationId xmlns:a16="http://schemas.microsoft.com/office/drawing/2014/main" id="{D333F756-D4F2-4A05-A3E7-792A9F1D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14" y="1200150"/>
            <a:ext cx="1375569" cy="15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B73557-DCC8-07C0-3B7E-4285B603F357}"/>
              </a:ext>
            </a:extLst>
          </p:cNvPr>
          <p:cNvSpPr/>
          <p:nvPr/>
        </p:nvSpPr>
        <p:spPr>
          <a:xfrm>
            <a:off x="609600" y="54429"/>
            <a:ext cx="7696200" cy="6667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le 1">
            <a:extLst>
              <a:ext uri="{FF2B5EF4-FFF2-40B4-BE49-F238E27FC236}">
                <a16:creationId xmlns:a16="http://schemas.microsoft.com/office/drawing/2014/main" id="{B0F63581-B24B-45DB-9FA8-30CE0C8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"/>
            <a:ext cx="7696200" cy="664029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9E77B0A6-D4E3-8F4F-9981-9F4E5B866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4720"/>
            <a:ext cx="664030" cy="664030"/>
          </a:xfrm>
        </p:spPr>
      </p:pic>
      <p:pic>
        <p:nvPicPr>
          <p:cNvPr id="5" name="Picture 4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4A14F938-3DFB-4CF3-B37F-2A08F23CD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DE38F3-C108-EE24-265E-495806626B2D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58165-B47A-A80C-AC1B-9894EEAECCC7}"/>
              </a:ext>
            </a:extLst>
          </p:cNvPr>
          <p:cNvSpPr txBox="1"/>
          <p:nvPr/>
        </p:nvSpPr>
        <p:spPr>
          <a:xfrm>
            <a:off x="1447800" y="852233"/>
            <a:ext cx="725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General best practices for the virtual interview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1F1FFE-7831-7CFC-7E02-82C9146371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7" y="1559380"/>
            <a:ext cx="783770" cy="7837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3F8457-F678-DF6A-403B-741E61D9FFFF}"/>
              </a:ext>
            </a:extLst>
          </p:cNvPr>
          <p:cNvSpPr txBox="1"/>
          <p:nvPr/>
        </p:nvSpPr>
        <p:spPr>
          <a:xfrm>
            <a:off x="1447800" y="1720432"/>
            <a:ext cx="725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How to prepare in advance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8CD9D3E-B6BA-5D69-A85D-387AC6295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5" y="2410674"/>
            <a:ext cx="812800" cy="81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79A9F7-3B2A-2A9C-9494-00BBFFAD5A0D}"/>
              </a:ext>
            </a:extLst>
          </p:cNvPr>
          <p:cNvSpPr txBox="1"/>
          <p:nvPr/>
        </p:nvSpPr>
        <p:spPr>
          <a:xfrm>
            <a:off x="1447800" y="2588631"/>
            <a:ext cx="725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What to expect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5FE299F-28C9-E0A8-DAF1-F93D3B75A1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6" y="3409950"/>
            <a:ext cx="718318" cy="718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B42ADA-7FA3-ACE1-08A6-0A01545B6AC4}"/>
              </a:ext>
            </a:extLst>
          </p:cNvPr>
          <p:cNvSpPr txBox="1"/>
          <p:nvPr/>
        </p:nvSpPr>
        <p:spPr>
          <a:xfrm>
            <a:off x="1462035" y="3491104"/>
            <a:ext cx="725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How to bring “your best self”</a:t>
            </a:r>
          </a:p>
        </p:txBody>
      </p:sp>
    </p:spTree>
    <p:extLst>
      <p:ext uri="{BB962C8B-B14F-4D97-AF65-F5344CB8AC3E}">
        <p14:creationId xmlns:p14="http://schemas.microsoft.com/office/powerpoint/2010/main" val="142409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7" y="29517"/>
            <a:ext cx="7171685" cy="4114800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2451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</p:spTree>
    <p:extLst>
      <p:ext uri="{BB962C8B-B14F-4D97-AF65-F5344CB8AC3E}">
        <p14:creationId xmlns:p14="http://schemas.microsoft.com/office/powerpoint/2010/main" val="134585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7399" r="78050" b="12230"/>
          <a:stretch/>
        </p:blipFill>
        <p:spPr>
          <a:xfrm>
            <a:off x="152399" y="126148"/>
            <a:ext cx="2022901" cy="4045793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2451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883A37-6545-D103-161B-0FBA8AA4CE6D}"/>
              </a:ext>
            </a:extLst>
          </p:cNvPr>
          <p:cNvCxnSpPr>
            <a:cxnSpLocks/>
          </p:cNvCxnSpPr>
          <p:nvPr/>
        </p:nvCxnSpPr>
        <p:spPr>
          <a:xfrm>
            <a:off x="2242876" y="819150"/>
            <a:ext cx="990600" cy="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CD38E0-0E62-C5FE-94C2-41E952A62EC3}"/>
              </a:ext>
            </a:extLst>
          </p:cNvPr>
          <p:cNvSpPr txBox="1"/>
          <p:nvPr/>
        </p:nvSpPr>
        <p:spPr>
          <a:xfrm>
            <a:off x="3301052" y="438150"/>
            <a:ext cx="5811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venir Book" panose="02000503020000020003" pitchFamily="2" charset="0"/>
              </a:rPr>
              <a:t>Plan for a flexible schedule on interview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</a:rPr>
              <a:t>Avoid being on-call/working a shift</a:t>
            </a:r>
          </a:p>
        </p:txBody>
      </p:sp>
    </p:spTree>
    <p:extLst>
      <p:ext uri="{BB962C8B-B14F-4D97-AF65-F5344CB8AC3E}">
        <p14:creationId xmlns:p14="http://schemas.microsoft.com/office/powerpoint/2010/main" val="94612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7399" r="78050" b="12230"/>
          <a:stretch/>
        </p:blipFill>
        <p:spPr>
          <a:xfrm>
            <a:off x="152399" y="126148"/>
            <a:ext cx="2022901" cy="4045793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2451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8D7F36-154C-C727-FD7D-E4A769F144DE}"/>
              </a:ext>
            </a:extLst>
          </p:cNvPr>
          <p:cNvCxnSpPr>
            <a:cxnSpLocks/>
          </p:cNvCxnSpPr>
          <p:nvPr/>
        </p:nvCxnSpPr>
        <p:spPr>
          <a:xfrm>
            <a:off x="2247900" y="1352550"/>
            <a:ext cx="723900" cy="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6F1D3E-89BA-C8CB-BEA5-C31227939655}"/>
              </a:ext>
            </a:extLst>
          </p:cNvPr>
          <p:cNvSpPr txBox="1"/>
          <p:nvPr/>
        </p:nvSpPr>
        <p:spPr>
          <a:xfrm>
            <a:off x="2971800" y="1123950"/>
            <a:ext cx="6172200" cy="292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venir Book" panose="02000503020000020003" pitchFamily="2" charset="0"/>
              </a:rPr>
              <a:t>Can the interviewer see you? Hear you?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</a:rPr>
              <a:t>Trial run your desk, light, mic, camera set 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</a:rPr>
              <a:t>Is the lighting ok throughout the day?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</a:rPr>
              <a:t>Is the wifi fast enough?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</a:rPr>
              <a:t>Does your program provide reserved space?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</a:rPr>
              <a:t>Have a backup device plan</a:t>
            </a:r>
          </a:p>
        </p:txBody>
      </p:sp>
    </p:spTree>
    <p:extLst>
      <p:ext uri="{BB962C8B-B14F-4D97-AF65-F5344CB8AC3E}">
        <p14:creationId xmlns:p14="http://schemas.microsoft.com/office/powerpoint/2010/main" val="121051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7399" r="78050" b="12230"/>
          <a:stretch/>
        </p:blipFill>
        <p:spPr>
          <a:xfrm>
            <a:off x="152399" y="126148"/>
            <a:ext cx="2022901" cy="4045793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2451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7008A7-F648-AA8D-E4F0-77F6F725CA5E}"/>
              </a:ext>
            </a:extLst>
          </p:cNvPr>
          <p:cNvCxnSpPr>
            <a:cxnSpLocks/>
          </p:cNvCxnSpPr>
          <p:nvPr/>
        </p:nvCxnSpPr>
        <p:spPr>
          <a:xfrm>
            <a:off x="2286000" y="2952750"/>
            <a:ext cx="777463" cy="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DA7CBF-7454-29C1-7E6F-A98FA3936C1C}"/>
              </a:ext>
            </a:extLst>
          </p:cNvPr>
          <p:cNvSpPr txBox="1"/>
          <p:nvPr/>
        </p:nvSpPr>
        <p:spPr>
          <a:xfrm>
            <a:off x="3047999" y="2721917"/>
            <a:ext cx="594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Minimize and mute distractions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Be on time, if not early, to each interview</a:t>
            </a:r>
          </a:p>
        </p:txBody>
      </p:sp>
    </p:spTree>
    <p:extLst>
      <p:ext uri="{BB962C8B-B14F-4D97-AF65-F5344CB8AC3E}">
        <p14:creationId xmlns:p14="http://schemas.microsoft.com/office/powerpoint/2010/main" val="346658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7399" r="78050" b="12230"/>
          <a:stretch/>
        </p:blipFill>
        <p:spPr>
          <a:xfrm>
            <a:off x="152399" y="126148"/>
            <a:ext cx="2022901" cy="4045793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2451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E7F749-0BD1-38BB-A101-3398F24A2784}"/>
              </a:ext>
            </a:extLst>
          </p:cNvPr>
          <p:cNvCxnSpPr>
            <a:cxnSpLocks/>
          </p:cNvCxnSpPr>
          <p:nvPr/>
        </p:nvCxnSpPr>
        <p:spPr>
          <a:xfrm>
            <a:off x="2301767" y="3409950"/>
            <a:ext cx="882866" cy="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D94CD2-36E4-04D6-F984-332C0BFCEC30}"/>
              </a:ext>
            </a:extLst>
          </p:cNvPr>
          <p:cNvSpPr txBox="1"/>
          <p:nvPr/>
        </p:nvSpPr>
        <p:spPr>
          <a:xfrm>
            <a:off x="3310096" y="2726528"/>
            <a:ext cx="5681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Expect hiccups!</a:t>
            </a:r>
          </a:p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</a:rPr>
              <a:t>Wrong Zoom rooms, interviews running overtime, last minute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313530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0F63581-B24B-45DB-9FA8-30CE0C8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952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Moderators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CE6EA10-4197-4801-B7B7-B324B0C19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66750"/>
            <a:ext cx="8229600" cy="28193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Program Moderators:</a:t>
            </a:r>
          </a:p>
          <a:p>
            <a:pPr lvl="1"/>
            <a:r>
              <a:rPr lang="en-US" altLang="en-US" sz="2400" dirty="0"/>
              <a:t>Lisa Rose-Jones, MD, FACC, Program Director at University of North Carolina</a:t>
            </a:r>
            <a:endParaRPr lang="en-US" sz="2400" dirty="0"/>
          </a:p>
          <a:p>
            <a:pPr lvl="1"/>
            <a:r>
              <a:rPr lang="en-US" sz="2400" dirty="0" err="1"/>
              <a:t>Harsimran</a:t>
            </a:r>
            <a:r>
              <a:rPr lang="en-US" sz="2400" dirty="0"/>
              <a:t> Singh, MD, FACC, Program Director at New York Presbyterian-Weill Cornell </a:t>
            </a:r>
          </a:p>
          <a:p>
            <a:pPr marL="57150" indent="0">
              <a:buNone/>
            </a:pPr>
            <a:endParaRPr lang="en-US" sz="2800" dirty="0"/>
          </a:p>
        </p:txBody>
      </p:sp>
      <p:pic>
        <p:nvPicPr>
          <p:cNvPr id="1026" name="Picture 2" descr="Lisa Rose-Jones, MD">
            <a:extLst>
              <a:ext uri="{FF2B5EF4-FFF2-40B4-BE49-F238E27FC236}">
                <a16:creationId xmlns:a16="http://schemas.microsoft.com/office/drawing/2014/main" id="{DEE7E743-6F7A-415A-90E1-449ACF34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399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Photo of Harsimran Sachdeva Singh, M.D.">
            <a:extLst>
              <a:ext uri="{FF2B5EF4-FFF2-40B4-BE49-F238E27FC236}">
                <a16:creationId xmlns:a16="http://schemas.microsoft.com/office/drawing/2014/main" id="{A16199F7-3EEF-44F6-8E72-68AD2A02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399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7" y="29517"/>
            <a:ext cx="7171685" cy="4114800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2451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</p:spTree>
    <p:extLst>
      <p:ext uri="{BB962C8B-B14F-4D97-AF65-F5344CB8AC3E}">
        <p14:creationId xmlns:p14="http://schemas.microsoft.com/office/powerpoint/2010/main" val="525297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48820" r="22375"/>
          <a:stretch/>
        </p:blipFill>
        <p:spPr>
          <a:xfrm>
            <a:off x="76200" y="57150"/>
            <a:ext cx="3962400" cy="2105967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2451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751683-6C37-AE04-A22F-3CDA60DED492}"/>
              </a:ext>
            </a:extLst>
          </p:cNvPr>
          <p:cNvCxnSpPr>
            <a:cxnSpLocks/>
          </p:cNvCxnSpPr>
          <p:nvPr/>
        </p:nvCxnSpPr>
        <p:spPr>
          <a:xfrm>
            <a:off x="4093866" y="361950"/>
            <a:ext cx="782934" cy="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1FE7F8-D9D1-DA36-9E52-92CE28E12CFF}"/>
              </a:ext>
            </a:extLst>
          </p:cNvPr>
          <p:cNvSpPr txBox="1"/>
          <p:nvPr/>
        </p:nvSpPr>
        <p:spPr>
          <a:xfrm>
            <a:off x="4929554" y="57150"/>
            <a:ext cx="41357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Dress the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Maintain eye contact with the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Use nonverbal cues to convey interest, enthusiasm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Have program coordinator contact information readily available</a:t>
            </a:r>
          </a:p>
        </p:txBody>
      </p:sp>
    </p:spTree>
    <p:extLst>
      <p:ext uri="{BB962C8B-B14F-4D97-AF65-F5344CB8AC3E}">
        <p14:creationId xmlns:p14="http://schemas.microsoft.com/office/powerpoint/2010/main" val="652159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7DA0E6A-8CEA-928E-2217-9D670BEF8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48820" r="22375"/>
          <a:stretch/>
        </p:blipFill>
        <p:spPr>
          <a:xfrm>
            <a:off x="76200" y="57150"/>
            <a:ext cx="3962400" cy="2105967"/>
          </a:xfrm>
          <a:prstGeom prst="rect">
            <a:avLst/>
          </a:prstGeom>
        </p:spPr>
      </p:pic>
      <p:pic>
        <p:nvPicPr>
          <p:cNvPr id="3" name="Picture 2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57FBFFA7-5EBB-9C13-CF85-EF3C921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A40F-156B-4DC4-1D98-B86278383522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1D08-395B-B23E-6861-773FBC7900CF}"/>
              </a:ext>
            </a:extLst>
          </p:cNvPr>
          <p:cNvSpPr txBox="1"/>
          <p:nvPr/>
        </p:nvSpPr>
        <p:spPr>
          <a:xfrm>
            <a:off x="2743200" y="43213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panose="02000503020000020003" pitchFamily="2" charset="0"/>
              </a:rPr>
              <a:t>Reza N et al. JACC Case Reports 2020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751683-6C37-AE04-A22F-3CDA60DED492}"/>
              </a:ext>
            </a:extLst>
          </p:cNvPr>
          <p:cNvCxnSpPr>
            <a:cxnSpLocks/>
          </p:cNvCxnSpPr>
          <p:nvPr/>
        </p:nvCxnSpPr>
        <p:spPr>
          <a:xfrm>
            <a:off x="4093866" y="361950"/>
            <a:ext cx="630534" cy="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1FE7F8-D9D1-DA36-9E52-92CE28E12CFF}"/>
              </a:ext>
            </a:extLst>
          </p:cNvPr>
          <p:cNvSpPr txBox="1"/>
          <p:nvPr/>
        </p:nvSpPr>
        <p:spPr>
          <a:xfrm>
            <a:off x="4779666" y="16966"/>
            <a:ext cx="43090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Review program websites, social media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Look up your interviewers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Know your CV, ERAS, personal statement, research, narrative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Have questions prepared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Take breaks!</a:t>
            </a:r>
          </a:p>
        </p:txBody>
      </p:sp>
    </p:spTree>
    <p:extLst>
      <p:ext uri="{BB962C8B-B14F-4D97-AF65-F5344CB8AC3E}">
        <p14:creationId xmlns:p14="http://schemas.microsoft.com/office/powerpoint/2010/main" val="43968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, shelf&#10;&#10;Description automatically generated">
            <a:extLst>
              <a:ext uri="{FF2B5EF4-FFF2-40B4-BE49-F238E27FC236}">
                <a16:creationId xmlns:a16="http://schemas.microsoft.com/office/drawing/2014/main" id="{3A184833-3054-308C-5C1A-DC954D222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4" y="133350"/>
            <a:ext cx="5100896" cy="4098073"/>
          </a:xfrm>
          <a:prstGeom prst="rect">
            <a:avLst/>
          </a:prstGeom>
        </p:spPr>
      </p:pic>
      <p:pic>
        <p:nvPicPr>
          <p:cNvPr id="4" name="Picture 3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6C9BAFE9-68C9-5945-C8CD-113AC584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51945"/>
            <a:ext cx="279127" cy="229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3FC3D-75BA-B627-ABB7-A9C6D06C1728}"/>
              </a:ext>
            </a:extLst>
          </p:cNvPr>
          <p:cNvSpPr txBox="1"/>
          <p:nvPr/>
        </p:nvSpPr>
        <p:spPr bwMode="auto">
          <a:xfrm>
            <a:off x="5536927" y="4535329"/>
            <a:ext cx="1660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@noshreza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313BF-DB4C-E332-BC1E-BE93CB57004B}"/>
              </a:ext>
            </a:extLst>
          </p:cNvPr>
          <p:cNvSpPr txBox="1"/>
          <p:nvPr/>
        </p:nvSpPr>
        <p:spPr>
          <a:xfrm>
            <a:off x="5715000" y="203835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996691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333F756-D4F2-4A05-A3E7-792A9F1D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1629" y="971550"/>
            <a:ext cx="1100741" cy="17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569439-94BB-4C7E-8E07-54983DC1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79"/>
            <a:ext cx="7772400" cy="1102519"/>
          </a:xfrm>
        </p:spPr>
        <p:txBody>
          <a:bodyPr/>
          <a:lstStyle/>
          <a:p>
            <a:r>
              <a:rPr lang="en-US" sz="3600" dirty="0"/>
              <a:t>Best Practices for the In-Person Interview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997977A-D7B2-4ED4-9389-6484D6974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571750"/>
            <a:ext cx="7886700" cy="1314450"/>
          </a:xfrm>
        </p:spPr>
        <p:txBody>
          <a:bodyPr/>
          <a:lstStyle/>
          <a:p>
            <a:r>
              <a:rPr lang="en-US" dirty="0"/>
              <a:t>Lakshmi Tummala, MD, FACC</a:t>
            </a:r>
          </a:p>
          <a:p>
            <a:r>
              <a:rPr lang="en-US" dirty="0"/>
              <a:t>Assistant Professor of Medicine</a:t>
            </a:r>
          </a:p>
          <a:p>
            <a:r>
              <a:rPr lang="en-US" dirty="0"/>
              <a:t>Emory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086249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CE43-5509-4FE3-8D31-7DB9994E3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-98406"/>
            <a:ext cx="7772400" cy="1102519"/>
          </a:xfrm>
        </p:spPr>
        <p:txBody>
          <a:bodyPr/>
          <a:lstStyle/>
          <a:p>
            <a:r>
              <a:rPr lang="en-US" dirty="0"/>
              <a:t>Introduction to the FIT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84FF1-D08D-4343-B50C-16E67C9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" y="2346670"/>
            <a:ext cx="8839200" cy="1314450"/>
          </a:xfrm>
        </p:spPr>
        <p:txBody>
          <a:bodyPr/>
          <a:lstStyle/>
          <a:p>
            <a:r>
              <a:rPr lang="en-US" dirty="0"/>
              <a:t>Emily Zern, MD</a:t>
            </a:r>
          </a:p>
          <a:p>
            <a:r>
              <a:rPr lang="en-US" dirty="0"/>
              <a:t>FIT Council Chair</a:t>
            </a:r>
          </a:p>
          <a:p>
            <a:r>
              <a:rPr lang="en-US" dirty="0"/>
              <a:t>Cardiology/Critical Care Fellow At Mass General</a:t>
            </a:r>
          </a:p>
        </p:txBody>
      </p:sp>
      <p:pic>
        <p:nvPicPr>
          <p:cNvPr id="4" name="Picture 2" descr="Emily Zern, MD">
            <a:extLst>
              <a:ext uri="{FF2B5EF4-FFF2-40B4-BE49-F238E27FC236}">
                <a16:creationId xmlns:a16="http://schemas.microsoft.com/office/drawing/2014/main" id="{841B9F26-5D21-4B95-BF02-3E4D33F6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06" y="895350"/>
            <a:ext cx="1423987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9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D6DC-CDC9-4706-A266-FC0F557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" y="-247650"/>
            <a:ext cx="8229600" cy="857250"/>
          </a:xfrm>
        </p:spPr>
        <p:txBody>
          <a:bodyPr/>
          <a:lstStyle/>
          <a:p>
            <a:r>
              <a:rPr lang="en-US" dirty="0"/>
              <a:t>Current FIT Council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10783-099F-44D0-9C2B-BF71C4A3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" y="439575"/>
            <a:ext cx="1445491" cy="1445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E7725-EFC0-45E1-9226-15814FCCA5B8}"/>
              </a:ext>
            </a:extLst>
          </p:cNvPr>
          <p:cNvSpPr txBox="1"/>
          <p:nvPr/>
        </p:nvSpPr>
        <p:spPr>
          <a:xfrm>
            <a:off x="-60389" y="185268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Sonu</a:t>
            </a:r>
            <a:r>
              <a:rPr lang="en-US" sz="1200" dirty="0"/>
              <a:t> Abraham, MD</a:t>
            </a:r>
          </a:p>
          <a:p>
            <a:pPr algn="ctr"/>
            <a:r>
              <a:rPr lang="en-US" sz="1200" dirty="0"/>
              <a:t>Lahey Hospital &amp; Medical Center</a:t>
            </a:r>
          </a:p>
        </p:txBody>
      </p:sp>
      <p:pic>
        <p:nvPicPr>
          <p:cNvPr id="5122" name="Picture 2" descr="Cardiology Magazine Image">
            <a:extLst>
              <a:ext uri="{FF2B5EF4-FFF2-40B4-BE49-F238E27FC236}">
                <a16:creationId xmlns:a16="http://schemas.microsoft.com/office/drawing/2014/main" id="{75A8C982-70BC-447A-9443-99ADC0E0C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432951"/>
            <a:ext cx="1445491" cy="1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82741-045C-4B26-9A89-DDBD857B45A3}"/>
              </a:ext>
            </a:extLst>
          </p:cNvPr>
          <p:cNvSpPr txBox="1"/>
          <p:nvPr/>
        </p:nvSpPr>
        <p:spPr>
          <a:xfrm>
            <a:off x="1368672" y="184675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HJ </a:t>
            </a:r>
            <a:r>
              <a:rPr lang="en-US" sz="1200" dirty="0" err="1"/>
              <a:t>Ryoo</a:t>
            </a:r>
            <a:r>
              <a:rPr lang="en-US" sz="1200" dirty="0"/>
              <a:t> Ali, MD</a:t>
            </a:r>
          </a:p>
          <a:p>
            <a:pPr algn="ctr"/>
            <a:r>
              <a:rPr lang="en-US" sz="1200" dirty="0"/>
              <a:t>Houston Methodist Hospital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AFBFF-1296-4695-8442-E2F9FC9BC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474" y="435288"/>
            <a:ext cx="1445491" cy="1445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FBBC6-9C31-49F2-8457-79C09ED229A6}"/>
              </a:ext>
            </a:extLst>
          </p:cNvPr>
          <p:cNvSpPr txBox="1"/>
          <p:nvPr/>
        </p:nvSpPr>
        <p:spPr>
          <a:xfrm>
            <a:off x="2903539" y="18408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Omid </a:t>
            </a:r>
            <a:r>
              <a:rPr lang="en-US" sz="1200" dirty="0" err="1"/>
              <a:t>Amidi</a:t>
            </a:r>
            <a:r>
              <a:rPr lang="en-US" sz="1200" dirty="0"/>
              <a:t>, MD</a:t>
            </a:r>
          </a:p>
          <a:p>
            <a:pPr algn="ctr"/>
            <a:r>
              <a:rPr lang="en-US" sz="1200" dirty="0"/>
              <a:t>UCLA</a:t>
            </a:r>
          </a:p>
        </p:txBody>
      </p:sp>
      <p:pic>
        <p:nvPicPr>
          <p:cNvPr id="5124" name="Picture 4" descr="Cardiology Magazine Image">
            <a:extLst>
              <a:ext uri="{FF2B5EF4-FFF2-40B4-BE49-F238E27FC236}">
                <a16:creationId xmlns:a16="http://schemas.microsoft.com/office/drawing/2014/main" id="{09E2B68F-22B5-41C3-A01B-3A984BD4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06" y="443018"/>
            <a:ext cx="1445491" cy="1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19DDA2-57D5-4478-AE4E-31EAE0125512}"/>
              </a:ext>
            </a:extLst>
          </p:cNvPr>
          <p:cNvSpPr txBox="1"/>
          <p:nvPr/>
        </p:nvSpPr>
        <p:spPr>
          <a:xfrm>
            <a:off x="4409828" y="184083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Tripti</a:t>
            </a:r>
            <a:r>
              <a:rPr lang="en-US" sz="1200" dirty="0"/>
              <a:t> Gupta, MD</a:t>
            </a:r>
          </a:p>
          <a:p>
            <a:pPr algn="ctr"/>
            <a:r>
              <a:rPr lang="en-US" sz="1200" dirty="0"/>
              <a:t>Ochsner Medical Center</a:t>
            </a:r>
          </a:p>
        </p:txBody>
      </p:sp>
      <p:pic>
        <p:nvPicPr>
          <p:cNvPr id="5126" name="Picture 6" descr="Cardiology Magazine Image">
            <a:extLst>
              <a:ext uri="{FF2B5EF4-FFF2-40B4-BE49-F238E27FC236}">
                <a16:creationId xmlns:a16="http://schemas.microsoft.com/office/drawing/2014/main" id="{A96752C2-95E8-4316-9E87-6627D673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54" y="443863"/>
            <a:ext cx="1436916" cy="14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6BFC64-D932-4C0D-875D-6A9289AB020D}"/>
              </a:ext>
            </a:extLst>
          </p:cNvPr>
          <p:cNvSpPr txBox="1"/>
          <p:nvPr/>
        </p:nvSpPr>
        <p:spPr>
          <a:xfrm>
            <a:off x="5936312" y="184139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Carson Keck, MD</a:t>
            </a:r>
          </a:p>
          <a:p>
            <a:pPr algn="ctr"/>
            <a:r>
              <a:rPr lang="en-US" sz="1200" dirty="0"/>
              <a:t>MUSC</a:t>
            </a:r>
          </a:p>
        </p:txBody>
      </p:sp>
      <p:pic>
        <p:nvPicPr>
          <p:cNvPr id="5128" name="Picture 8" descr="Cardiology Magazine Image">
            <a:extLst>
              <a:ext uri="{FF2B5EF4-FFF2-40B4-BE49-F238E27FC236}">
                <a16:creationId xmlns:a16="http://schemas.microsoft.com/office/drawing/2014/main" id="{D7E0D469-EB5B-4B39-879F-A0BAD756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50" y="451595"/>
            <a:ext cx="1443776" cy="1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6BFC64-D932-4C0D-875D-6A9289AB020D}"/>
              </a:ext>
            </a:extLst>
          </p:cNvPr>
          <p:cNvSpPr txBox="1"/>
          <p:nvPr/>
        </p:nvSpPr>
        <p:spPr>
          <a:xfrm>
            <a:off x="7477238" y="184083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 </a:t>
            </a:r>
            <a:r>
              <a:rPr lang="en-US" sz="1200" dirty="0" err="1"/>
              <a:t>Khattab</a:t>
            </a:r>
            <a:r>
              <a:rPr lang="en-US" sz="1200" dirty="0"/>
              <a:t>, MD</a:t>
            </a:r>
          </a:p>
          <a:p>
            <a:pPr algn="ctr"/>
            <a:r>
              <a:rPr lang="en-US" sz="1200" dirty="0"/>
              <a:t>University of Oklahoma</a:t>
            </a:r>
          </a:p>
        </p:txBody>
      </p:sp>
      <p:pic>
        <p:nvPicPr>
          <p:cNvPr id="1026" name="Picture 2" descr="Cardiology Magazine Image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" y="2465528"/>
            <a:ext cx="1445945" cy="14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EE7725-EFC0-45E1-9226-15814FCCA5B8}"/>
              </a:ext>
            </a:extLst>
          </p:cNvPr>
          <p:cNvSpPr txBox="1"/>
          <p:nvPr/>
        </p:nvSpPr>
        <p:spPr>
          <a:xfrm>
            <a:off x="-103630" y="385753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Ryan Mallory, MD</a:t>
            </a:r>
          </a:p>
          <a:p>
            <a:pPr algn="ctr"/>
            <a:r>
              <a:rPr lang="en-US" sz="1200" dirty="0"/>
              <a:t>Indiana University</a:t>
            </a:r>
          </a:p>
        </p:txBody>
      </p:sp>
      <p:pic>
        <p:nvPicPr>
          <p:cNvPr id="1028" name="Picture 4" descr="Cardiology Magazine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24" y="2461061"/>
            <a:ext cx="1446477" cy="14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982741-045C-4B26-9A89-DDBD857B45A3}"/>
              </a:ext>
            </a:extLst>
          </p:cNvPr>
          <p:cNvSpPr txBox="1"/>
          <p:nvPr/>
        </p:nvSpPr>
        <p:spPr>
          <a:xfrm>
            <a:off x="4305155" y="8838158"/>
            <a:ext cx="331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Ashley Patel, MD</a:t>
            </a:r>
          </a:p>
          <a:p>
            <a:pPr algn="ctr"/>
            <a:r>
              <a:rPr lang="en-US" sz="1400" dirty="0"/>
              <a:t>Baylor</a:t>
            </a:r>
          </a:p>
        </p:txBody>
      </p:sp>
      <p:pic>
        <p:nvPicPr>
          <p:cNvPr id="1030" name="Picture 6" descr="Cardiology Magazin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48" y="2465754"/>
            <a:ext cx="1445491" cy="1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982741-045C-4B26-9A89-DDBD857B45A3}"/>
              </a:ext>
            </a:extLst>
          </p:cNvPr>
          <p:cNvSpPr txBox="1"/>
          <p:nvPr/>
        </p:nvSpPr>
        <p:spPr>
          <a:xfrm>
            <a:off x="1401362" y="385160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Ashley Patel, MD</a:t>
            </a:r>
          </a:p>
          <a:p>
            <a:pPr algn="ctr"/>
            <a:r>
              <a:rPr lang="en-US" sz="1200" dirty="0"/>
              <a:t>Baylor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82741-045C-4B26-9A89-DDBD857B45A3}"/>
              </a:ext>
            </a:extLst>
          </p:cNvPr>
          <p:cNvSpPr txBox="1"/>
          <p:nvPr/>
        </p:nvSpPr>
        <p:spPr>
          <a:xfrm>
            <a:off x="2911559" y="385059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Shubha Deep Roy, MD</a:t>
            </a:r>
          </a:p>
          <a:p>
            <a:pPr algn="ctr"/>
            <a:r>
              <a:rPr lang="en-US" sz="1200" dirty="0"/>
              <a:t>University of Iowa</a:t>
            </a:r>
          </a:p>
        </p:txBody>
      </p:sp>
      <p:pic>
        <p:nvPicPr>
          <p:cNvPr id="23" name="Picture 2" descr="Cardiology Magazine Image">
            <a:extLst>
              <a:ext uri="{FF2B5EF4-FFF2-40B4-BE49-F238E27FC236}">
                <a16:creationId xmlns:a16="http://schemas.microsoft.com/office/drawing/2014/main" id="{9C5AFC71-219E-41C8-8077-852DEF8F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60" y="2455165"/>
            <a:ext cx="1451506" cy="14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982741-045C-4B26-9A89-DDBD857B45A3}"/>
              </a:ext>
            </a:extLst>
          </p:cNvPr>
          <p:cNvSpPr txBox="1"/>
          <p:nvPr/>
        </p:nvSpPr>
        <p:spPr>
          <a:xfrm>
            <a:off x="4434209" y="3850595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Aaron Smith, MD</a:t>
            </a:r>
          </a:p>
          <a:p>
            <a:pPr algn="ctr"/>
            <a:r>
              <a:rPr lang="en-US" sz="1200" dirty="0"/>
              <a:t>Medical College of Wisconsin</a:t>
            </a:r>
          </a:p>
          <a:p>
            <a:pPr algn="ctr"/>
            <a:endParaRPr lang="en-US" sz="1400" dirty="0"/>
          </a:p>
        </p:txBody>
      </p:sp>
      <p:pic>
        <p:nvPicPr>
          <p:cNvPr id="1032" name="Picture 8" descr="Cardiology Magazine Image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54" y="2455165"/>
            <a:ext cx="1441352" cy="14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982741-045C-4B26-9A89-DDBD857B45A3}"/>
              </a:ext>
            </a:extLst>
          </p:cNvPr>
          <p:cNvSpPr txBox="1"/>
          <p:nvPr/>
        </p:nvSpPr>
        <p:spPr>
          <a:xfrm>
            <a:off x="5970111" y="3850595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Jenna Spears, MD</a:t>
            </a:r>
          </a:p>
          <a:p>
            <a:pPr algn="ctr"/>
            <a:r>
              <a:rPr lang="en-US" sz="1200" dirty="0" err="1"/>
              <a:t>Lankenau</a:t>
            </a:r>
            <a:r>
              <a:rPr lang="en-US" sz="1200" dirty="0"/>
              <a:t> Medical Center</a:t>
            </a:r>
          </a:p>
          <a:p>
            <a:pPr algn="ctr"/>
            <a:endParaRPr lang="en-US" sz="1400" dirty="0"/>
          </a:p>
        </p:txBody>
      </p:sp>
      <p:pic>
        <p:nvPicPr>
          <p:cNvPr id="27" name="Picture 2" descr="Emily Zern, MD">
            <a:extLst>
              <a:ext uri="{FF2B5EF4-FFF2-40B4-BE49-F238E27FC236}">
                <a16:creationId xmlns:a16="http://schemas.microsoft.com/office/drawing/2014/main" id="{841B9F26-5D21-4B95-BF02-3E4D33F6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39" y="2493090"/>
            <a:ext cx="1423987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3982741-045C-4B26-9A89-DDBD857B45A3}"/>
              </a:ext>
            </a:extLst>
          </p:cNvPr>
          <p:cNvSpPr txBox="1"/>
          <p:nvPr/>
        </p:nvSpPr>
        <p:spPr>
          <a:xfrm>
            <a:off x="7506013" y="386775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Emily Zern, MD</a:t>
            </a:r>
          </a:p>
          <a:p>
            <a:pPr algn="ctr"/>
            <a:r>
              <a:rPr lang="en-US" sz="1200" dirty="0"/>
              <a:t>Mass General</a:t>
            </a:r>
          </a:p>
        </p:txBody>
      </p:sp>
    </p:spTree>
    <p:extLst>
      <p:ext uri="{BB962C8B-B14F-4D97-AF65-F5344CB8AC3E}">
        <p14:creationId xmlns:p14="http://schemas.microsoft.com/office/powerpoint/2010/main" val="134484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3A21A-874F-4D0D-AEAB-D9674935D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22955"/>
            <a:ext cx="8305800" cy="1102519"/>
          </a:xfrm>
        </p:spPr>
        <p:txBody>
          <a:bodyPr/>
          <a:lstStyle/>
          <a:p>
            <a:r>
              <a:rPr lang="en-US" dirty="0"/>
              <a:t>Cardiology Applicant Mentorship 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41F61C-2B14-426D-B5A2-239DA3D76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805452"/>
            <a:ext cx="6400800" cy="1314450"/>
          </a:xfrm>
        </p:spPr>
        <p:txBody>
          <a:bodyPr/>
          <a:lstStyle/>
          <a:p>
            <a:r>
              <a:rPr lang="en-US" sz="2400" dirty="0"/>
              <a:t>Aaron Smith, MD</a:t>
            </a:r>
          </a:p>
          <a:p>
            <a:r>
              <a:rPr lang="en-US" sz="2400" dirty="0"/>
              <a:t>FIT Council Member</a:t>
            </a:r>
          </a:p>
          <a:p>
            <a:r>
              <a:rPr lang="en-US" sz="2400" dirty="0"/>
              <a:t>Fellow in Cardiovascular Disease</a:t>
            </a:r>
          </a:p>
          <a:p>
            <a:r>
              <a:rPr lang="en-US" sz="2400" dirty="0"/>
              <a:t>Medical College of Wisconsin</a:t>
            </a:r>
          </a:p>
        </p:txBody>
      </p:sp>
      <p:pic>
        <p:nvPicPr>
          <p:cNvPr id="8194" name="Picture 2" descr="Cardiology Magazine Image">
            <a:extLst>
              <a:ext uri="{FF2B5EF4-FFF2-40B4-BE49-F238E27FC236}">
                <a16:creationId xmlns:a16="http://schemas.microsoft.com/office/drawing/2014/main" id="{9C5AFC71-219E-41C8-8077-852DEF8F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49" y="895350"/>
            <a:ext cx="1910102" cy="19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0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336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Cardiology Applicant Mentorship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2855913"/>
          </a:xfrm>
        </p:spPr>
        <p:txBody>
          <a:bodyPr/>
          <a:lstStyle/>
          <a:p>
            <a:r>
              <a:rPr lang="en-US" sz="2000" dirty="0"/>
              <a:t>A highly popular program started in 2020</a:t>
            </a:r>
          </a:p>
          <a:p>
            <a:r>
              <a:rPr lang="en-US" sz="2000" dirty="0"/>
              <a:t>Each applicant (you!) will be paired with a cardiology fellow/recent graduate from a separate institution</a:t>
            </a:r>
          </a:p>
          <a:p>
            <a:r>
              <a:rPr lang="en-US" sz="2000" dirty="0"/>
              <a:t>Your mentor will contact you directly at which time we will ask that you given them your CV and personal statement for review</a:t>
            </a:r>
          </a:p>
          <a:p>
            <a:r>
              <a:rPr lang="en-US" sz="2000" dirty="0"/>
              <a:t>Your mentor will also conduct a ~30-minute mock interview via video-conferencing software</a:t>
            </a:r>
          </a:p>
          <a:p>
            <a:r>
              <a:rPr lang="en-US" sz="2000" dirty="0"/>
              <a:t>After your interview, your mentor will provide feedback followed by additional time for questions about the interview process</a:t>
            </a:r>
          </a:p>
        </p:txBody>
      </p:sp>
    </p:spTree>
    <p:extLst>
      <p:ext uri="{BB962C8B-B14F-4D97-AF65-F5344CB8AC3E}">
        <p14:creationId xmlns:p14="http://schemas.microsoft.com/office/powerpoint/2010/main" val="416967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F243-2675-451A-8756-44184D10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8" y="-247650"/>
            <a:ext cx="8229600" cy="857250"/>
          </a:xfrm>
        </p:spPr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4675-9520-42E3-8B75-CD6AD186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88" y="361950"/>
            <a:ext cx="8229600" cy="2855913"/>
          </a:xfrm>
        </p:spPr>
        <p:txBody>
          <a:bodyPr/>
          <a:lstStyle/>
          <a:p>
            <a:r>
              <a:rPr lang="en-US" sz="2200" dirty="0"/>
              <a:t>Fellowship Application Timeline</a:t>
            </a:r>
          </a:p>
          <a:p>
            <a:r>
              <a:rPr lang="en-US" sz="2200" dirty="0"/>
              <a:t>So, You’ve Decided to Apply to Cardiology: What are Programs Looking For?</a:t>
            </a:r>
          </a:p>
          <a:p>
            <a:r>
              <a:rPr lang="en-US" sz="2200" dirty="0"/>
              <a:t>Virtual Interview Etiquette</a:t>
            </a:r>
          </a:p>
          <a:p>
            <a:r>
              <a:rPr lang="en-US" sz="2200" dirty="0"/>
              <a:t>Best Practices for an In-Person Interview</a:t>
            </a:r>
          </a:p>
          <a:p>
            <a:r>
              <a:rPr lang="en-US" sz="2200" dirty="0"/>
              <a:t>FIT Council Introduction</a:t>
            </a:r>
          </a:p>
          <a:p>
            <a:r>
              <a:rPr lang="en-US" sz="2200" dirty="0"/>
              <a:t>Cardiology Applicant Mentorship Program</a:t>
            </a:r>
          </a:p>
          <a:p>
            <a:r>
              <a:rPr lang="en-US" sz="2200" dirty="0"/>
              <a:t>Best Practices for Clear Communication with Program Coordinators</a:t>
            </a:r>
          </a:p>
          <a:p>
            <a:r>
              <a:rPr lang="en-US" sz="2200" dirty="0"/>
              <a:t>Ask the Experts Panel Discussion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02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36575"/>
          </a:xfrm>
        </p:spPr>
        <p:txBody>
          <a:bodyPr/>
          <a:lstStyle/>
          <a:p>
            <a:r>
              <a:rPr lang="en-US" dirty="0"/>
              <a:t>Join the ACC as a Medical 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5711"/>
            <a:ext cx="4436198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https://www.acc.org/membership</a:t>
            </a:r>
            <a:r>
              <a:rPr lang="en-US" sz="2000" dirty="0">
                <a:hlinkClick r:id="" action="ppaction://noaction"/>
              </a:rPr>
              <a:t>/</a:t>
            </a:r>
          </a:p>
          <a:p>
            <a:pPr marL="0" indent="0" algn="ctr">
              <a:buNone/>
            </a:pPr>
            <a:r>
              <a:rPr lang="en-US" sz="2000" dirty="0">
                <a:hlinkClick r:id="" action="ppaction://noaction"/>
              </a:rPr>
              <a:t>join-us/trainees-students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292" t="6297" r="62916" b="19630"/>
          <a:stretch/>
        </p:blipFill>
        <p:spPr>
          <a:xfrm>
            <a:off x="186602" y="579293"/>
            <a:ext cx="4267200" cy="3585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2292" t="19630" r="62708" b="55185"/>
          <a:stretch/>
        </p:blipFill>
        <p:spPr>
          <a:xfrm>
            <a:off x="4453802" y="2800350"/>
            <a:ext cx="4419660" cy="12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1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4062-4ADE-4F8C-BB60-C66EB85CF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107928"/>
            <a:ext cx="9144000" cy="1102519"/>
          </a:xfrm>
        </p:spPr>
        <p:txBody>
          <a:bodyPr/>
          <a:lstStyle/>
          <a:p>
            <a:r>
              <a:rPr lang="en-US" sz="3600" b="1" dirty="0">
                <a:solidFill>
                  <a:srgbClr val="00386B"/>
                </a:solidFill>
                <a:latin typeface="Garamond" panose="02020404030301010803" pitchFamily="18" charset="0"/>
              </a:rPr>
              <a:t>Best Practices For Clear Communication With Program Coordinators During Interview Season  </a:t>
            </a:r>
            <a:br>
              <a:rPr lang="en-US" sz="3600" dirty="0">
                <a:solidFill>
                  <a:srgbClr val="00386B"/>
                </a:solidFill>
                <a:effectLst/>
                <a:latin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90355-B3D7-46CC-ABE1-8BAEA2791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77" y="2510621"/>
            <a:ext cx="6400800" cy="1314450"/>
          </a:xfrm>
        </p:spPr>
        <p:txBody>
          <a:bodyPr/>
          <a:lstStyle/>
          <a:p>
            <a:r>
              <a:rPr lang="en-US" sz="2400" b="1" i="1" dirty="0"/>
              <a:t>Cari Harland</a:t>
            </a:r>
            <a:endParaRPr lang="en-US" sz="2400" dirty="0"/>
          </a:p>
          <a:p>
            <a:r>
              <a:rPr lang="en-US" sz="2400" dirty="0"/>
              <a:t>ACC FACET Chair</a:t>
            </a:r>
          </a:p>
          <a:p>
            <a:r>
              <a:rPr lang="en-US" sz="2400" b="1" i="1" dirty="0"/>
              <a:t>Cardiology Fellowship Coordinator</a:t>
            </a:r>
            <a:endParaRPr lang="en-US" sz="2400" dirty="0"/>
          </a:p>
          <a:p>
            <a:r>
              <a:rPr lang="en-US" sz="2400" dirty="0"/>
              <a:t>University of Iowa 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0BD7B0F-8D06-4A70-AA19-84F9D6C49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9075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10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Etiquette for Telephone, Email and ERAS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49477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"/>
            <a:ext cx="8229600" cy="3922713"/>
          </a:xfrm>
        </p:spPr>
        <p:txBody>
          <a:bodyPr/>
          <a:lstStyle/>
          <a:p>
            <a:r>
              <a:rPr lang="en-US" sz="2000" dirty="0"/>
              <a:t>Read the interview invitations in detail, some may go into depth more than others</a:t>
            </a:r>
          </a:p>
          <a:p>
            <a:r>
              <a:rPr lang="en-US" sz="2000" dirty="0"/>
              <a:t>For Example, </a:t>
            </a:r>
          </a:p>
          <a:p>
            <a:pPr lvl="1"/>
            <a:r>
              <a:rPr lang="en-US" sz="1800" dirty="0"/>
              <a:t>University of Iowa virtual invitation will include:</a:t>
            </a:r>
          </a:p>
          <a:p>
            <a:pPr lvl="2"/>
            <a:r>
              <a:rPr lang="en-US" sz="1400" dirty="0"/>
              <a:t>Interview Dates</a:t>
            </a:r>
          </a:p>
          <a:p>
            <a:pPr lvl="2"/>
            <a:r>
              <a:rPr lang="en-US" sz="1400" dirty="0"/>
              <a:t>How to schedule your interview</a:t>
            </a:r>
          </a:p>
          <a:p>
            <a:pPr lvl="2"/>
            <a:r>
              <a:rPr lang="en-US" sz="1400" dirty="0"/>
              <a:t>How many applicants we plan to interview per session</a:t>
            </a:r>
          </a:p>
          <a:p>
            <a:pPr lvl="2"/>
            <a:r>
              <a:rPr lang="en-US" sz="1400" dirty="0"/>
              <a:t>Time zone converter</a:t>
            </a:r>
          </a:p>
          <a:p>
            <a:pPr lvl="2"/>
            <a:r>
              <a:rPr lang="en-US" sz="1400" dirty="0"/>
              <a:t>Length of each interview</a:t>
            </a:r>
          </a:p>
          <a:p>
            <a:pPr lvl="2"/>
            <a:r>
              <a:rPr lang="en-US" sz="1400" dirty="0"/>
              <a:t>Number of interviewers</a:t>
            </a:r>
          </a:p>
          <a:p>
            <a:pPr lvl="2"/>
            <a:r>
              <a:rPr lang="en-US" sz="1400" dirty="0"/>
              <a:t>Link to our program website</a:t>
            </a:r>
          </a:p>
          <a:p>
            <a:pPr lvl="2"/>
            <a:r>
              <a:rPr lang="en-US" sz="1400" dirty="0"/>
              <a:t>Includes videos about living in Iowa City</a:t>
            </a:r>
          </a:p>
          <a:p>
            <a:pPr lvl="2"/>
            <a:r>
              <a:rPr lang="en-US" sz="1400" dirty="0"/>
              <a:t>Interview platform that we plan to use</a:t>
            </a:r>
          </a:p>
          <a:p>
            <a:pPr lvl="3"/>
            <a:r>
              <a:rPr lang="en-US" sz="1200" dirty="0"/>
              <a:t>Zoom, Thalamus, Microsoft Teams, WebEx</a:t>
            </a:r>
          </a:p>
        </p:txBody>
      </p:sp>
    </p:spTree>
    <p:extLst>
      <p:ext uri="{BB962C8B-B14F-4D97-AF65-F5344CB8AC3E}">
        <p14:creationId xmlns:p14="http://schemas.microsoft.com/office/powerpoint/2010/main" val="858270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2855913"/>
          </a:xfrm>
        </p:spPr>
        <p:txBody>
          <a:bodyPr/>
          <a:lstStyle/>
          <a:p>
            <a:r>
              <a:rPr lang="en-US" sz="2000" dirty="0"/>
              <a:t>Reply to email/ERAS communication promptly</a:t>
            </a:r>
          </a:p>
          <a:p>
            <a:pPr lvl="1"/>
            <a:r>
              <a:rPr lang="en-US" sz="1600" dirty="0"/>
              <a:t>Some programs may send out invites one week and start interviews the next week</a:t>
            </a:r>
          </a:p>
          <a:p>
            <a:pPr lvl="2"/>
            <a:r>
              <a:rPr lang="en-US" sz="1200" dirty="0"/>
              <a:t>For in person interviews, we would send out invites 2-3 weeks before the first interview to allow applicants time to make travel arrangements</a:t>
            </a:r>
          </a:p>
          <a:p>
            <a:pPr lvl="1"/>
            <a:r>
              <a:rPr lang="en-US" sz="1600" dirty="0"/>
              <a:t>Some programs may provide more details in confirmation, if interviewing in person</a:t>
            </a:r>
          </a:p>
          <a:p>
            <a:pPr lvl="2"/>
            <a:r>
              <a:rPr lang="en-US" sz="1200" dirty="0"/>
              <a:t>Hotels near the hospital</a:t>
            </a:r>
          </a:p>
          <a:p>
            <a:pPr lvl="2"/>
            <a:r>
              <a:rPr lang="en-US" sz="1200" dirty="0"/>
              <a:t>Nearby airports with distance to Iowa City</a:t>
            </a:r>
          </a:p>
        </p:txBody>
      </p:sp>
    </p:spTree>
    <p:extLst>
      <p:ext uri="{BB962C8B-B14F-4D97-AF65-F5344CB8AC3E}">
        <p14:creationId xmlns:p14="http://schemas.microsoft.com/office/powerpoint/2010/main" val="214265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55913"/>
          </a:xfrm>
        </p:spPr>
        <p:txBody>
          <a:bodyPr/>
          <a:lstStyle/>
          <a:p>
            <a:r>
              <a:rPr lang="en-US" sz="2000" dirty="0"/>
              <a:t>Keep calls to program coordinators to a minimum</a:t>
            </a:r>
          </a:p>
          <a:p>
            <a:pPr lvl="1"/>
            <a:r>
              <a:rPr lang="en-US" sz="1600" dirty="0"/>
              <a:t>Each program has their own internal timeline</a:t>
            </a:r>
          </a:p>
          <a:p>
            <a:pPr lvl="2"/>
            <a:r>
              <a:rPr lang="en-US" sz="1200" dirty="0"/>
              <a:t>Our program receives around 500 applications per year, it takes time to get through them all</a:t>
            </a:r>
          </a:p>
          <a:p>
            <a:pPr marL="914400" lvl="2" indent="0">
              <a:buNone/>
            </a:pPr>
            <a:endParaRPr lang="en-US" sz="1200" dirty="0"/>
          </a:p>
          <a:p>
            <a:pPr lvl="1"/>
            <a:r>
              <a:rPr lang="en-US" sz="1600" dirty="0"/>
              <a:t>Check program’s website for target date to send out interview invitations</a:t>
            </a:r>
          </a:p>
        </p:txBody>
      </p:sp>
    </p:spTree>
    <p:extLst>
      <p:ext uri="{BB962C8B-B14F-4D97-AF65-F5344CB8AC3E}">
        <p14:creationId xmlns:p14="http://schemas.microsoft.com/office/powerpoint/2010/main" val="3908056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Communication Before Interview Day</a:t>
            </a:r>
          </a:p>
        </p:txBody>
      </p:sp>
    </p:spTree>
    <p:extLst>
      <p:ext uri="{BB962C8B-B14F-4D97-AF65-F5344CB8AC3E}">
        <p14:creationId xmlns:p14="http://schemas.microsoft.com/office/powerpoint/2010/main" val="2743525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3922713"/>
          </a:xfrm>
        </p:spPr>
        <p:txBody>
          <a:bodyPr/>
          <a:lstStyle/>
          <a:p>
            <a:r>
              <a:rPr lang="en-US" sz="2000" dirty="0"/>
              <a:t>Confirmation of the interview date</a:t>
            </a:r>
          </a:p>
          <a:p>
            <a:pPr lvl="1"/>
            <a:r>
              <a:rPr lang="en-US" sz="1600" dirty="0"/>
              <a:t>Tips for successful virtual interview day</a:t>
            </a:r>
          </a:p>
          <a:p>
            <a:r>
              <a:rPr lang="en-US" sz="2000" dirty="0"/>
              <a:t>Interview Schedule will be sent with zoom link/other interview platform information</a:t>
            </a:r>
          </a:p>
          <a:p>
            <a:pPr lvl="1"/>
            <a:r>
              <a:rPr lang="en-US" sz="1600" dirty="0"/>
              <a:t>Program Welcome</a:t>
            </a:r>
          </a:p>
          <a:p>
            <a:r>
              <a:rPr lang="en-US" sz="2000" dirty="0"/>
              <a:t>Confirmation of phone number in case there are technological issues on interview day</a:t>
            </a:r>
          </a:p>
          <a:p>
            <a:r>
              <a:rPr lang="en-US" sz="2000" dirty="0"/>
              <a:t>If you need to cancel your interview, please do so in a timely manner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267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for Interview Day</a:t>
            </a:r>
          </a:p>
        </p:txBody>
      </p:sp>
    </p:spTree>
    <p:extLst>
      <p:ext uri="{BB962C8B-B14F-4D97-AF65-F5344CB8AC3E}">
        <p14:creationId xmlns:p14="http://schemas.microsoft.com/office/powerpoint/2010/main" val="1132545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3922713"/>
          </a:xfrm>
        </p:spPr>
        <p:txBody>
          <a:bodyPr/>
          <a:lstStyle/>
          <a:p>
            <a:r>
              <a:rPr lang="en-US" sz="2000" dirty="0"/>
              <a:t>Use your first and last name when you log in for your interview</a:t>
            </a:r>
          </a:p>
          <a:p>
            <a:r>
              <a:rPr lang="en-US" sz="2000" dirty="0"/>
              <a:t>Be on time/not too early</a:t>
            </a:r>
          </a:p>
          <a:p>
            <a:r>
              <a:rPr lang="en-US" sz="2000" dirty="0"/>
              <a:t>Make sure your mic/camera are working properly</a:t>
            </a:r>
          </a:p>
          <a:p>
            <a:r>
              <a:rPr lang="en-US" sz="2000" dirty="0"/>
              <a:t>Make sure you have a reliable internet connection</a:t>
            </a:r>
          </a:p>
          <a:p>
            <a:r>
              <a:rPr lang="en-US" sz="2000" dirty="0"/>
              <a:t>Dress as if you were in an in-person interview</a:t>
            </a:r>
          </a:p>
          <a:p>
            <a:r>
              <a:rPr lang="en-US" sz="2000" dirty="0"/>
              <a:t>Interview in an area free of distractions</a:t>
            </a:r>
          </a:p>
          <a:p>
            <a:r>
              <a:rPr lang="en-US" sz="2000" dirty="0"/>
              <a:t>If you are not comfortable with the program’s interview platform request a trial run</a:t>
            </a:r>
          </a:p>
          <a:p>
            <a:r>
              <a:rPr lang="en-US" sz="2000" dirty="0"/>
              <a:t>If you turn off your camera, communicate with the program coordinator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022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9FCE-3B20-4DD2-9456-1E5D68F0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Digital Moderators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0E7F-31EB-41B0-8C03-955B3707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793"/>
            <a:ext cx="8229600" cy="28559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Chat Moderators:</a:t>
            </a:r>
          </a:p>
          <a:p>
            <a:pPr lvl="1" eaLnBrk="1" hangingPunct="1"/>
            <a:r>
              <a:rPr lang="en-US" altLang="en-US" dirty="0"/>
              <a:t>Emily Zern, MD,  FIT Council Chair</a:t>
            </a:r>
          </a:p>
          <a:p>
            <a:pPr lvl="1" eaLnBrk="1" hangingPunct="1"/>
            <a:r>
              <a:rPr lang="en-US" altLang="en-US" dirty="0"/>
              <a:t>Carson Keck, MD, FIT Council Member</a:t>
            </a:r>
          </a:p>
          <a:p>
            <a:pPr lvl="1" eaLnBrk="1" hangingPunct="1"/>
            <a:r>
              <a:rPr lang="en-US" altLang="en-US" dirty="0"/>
              <a:t>Aaron Smith, MD, FIT Council Member</a:t>
            </a:r>
          </a:p>
        </p:txBody>
      </p:sp>
      <p:pic>
        <p:nvPicPr>
          <p:cNvPr id="2050" name="Picture 2" descr="Emily Zern, MD">
            <a:extLst>
              <a:ext uri="{FF2B5EF4-FFF2-40B4-BE49-F238E27FC236}">
                <a16:creationId xmlns:a16="http://schemas.microsoft.com/office/drawing/2014/main" id="{7188792D-4FB6-416B-B265-090FAE2B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08" y="299911"/>
            <a:ext cx="1171574" cy="11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6130559-2F3C-471D-B05F-D0AD41D4E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92" y="1623885"/>
            <a:ext cx="1173671" cy="117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0E4F5-7459-49D2-97F1-0549169F8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42" y="2933828"/>
            <a:ext cx="1168121" cy="11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58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 Virtual Interview Day Will Look Like at the 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117976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3922713"/>
          </a:xfrm>
        </p:spPr>
        <p:txBody>
          <a:bodyPr/>
          <a:lstStyle/>
          <a:p>
            <a:r>
              <a:rPr lang="en-US" sz="2000" dirty="0"/>
              <a:t>We will interview 6 applicants per half day session with a total of 10-12 sessions</a:t>
            </a:r>
          </a:p>
          <a:p>
            <a:r>
              <a:rPr lang="en-US" sz="2000" dirty="0"/>
              <a:t>Morning sessions start at 8:30 AM, afternoon sessions start at 1:00 PM</a:t>
            </a:r>
          </a:p>
          <a:p>
            <a:pPr lvl="1"/>
            <a:r>
              <a:rPr lang="en-US" sz="1800" dirty="0"/>
              <a:t>Log into zoom 10 minutes before start time</a:t>
            </a:r>
          </a:p>
          <a:p>
            <a:pPr lvl="1"/>
            <a:r>
              <a:rPr lang="en-US" sz="1800" dirty="0"/>
              <a:t>Short welcome by program director 5 minutes before start time</a:t>
            </a:r>
          </a:p>
          <a:p>
            <a:pPr lvl="1"/>
            <a:r>
              <a:rPr lang="en-US" sz="1800" dirty="0"/>
              <a:t>Directions on how you will virtually be moved around to each interview</a:t>
            </a:r>
          </a:p>
          <a:p>
            <a:pPr lvl="2"/>
            <a:r>
              <a:rPr lang="en-US" sz="1400" dirty="0"/>
              <a:t>Will be 5-6 interviews</a:t>
            </a:r>
          </a:p>
          <a:p>
            <a:pPr lvl="1"/>
            <a:r>
              <a:rPr lang="en-US" sz="1800" dirty="0"/>
              <a:t>Chat session with fellows which includes information on calls/rotations in our program</a:t>
            </a:r>
          </a:p>
        </p:txBody>
      </p:sp>
    </p:spTree>
    <p:extLst>
      <p:ext uri="{BB962C8B-B14F-4D97-AF65-F5344CB8AC3E}">
        <p14:creationId xmlns:p14="http://schemas.microsoft.com/office/powerpoint/2010/main" val="1895598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an In-Person Interview Day Will Look Like at the 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1817234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922713"/>
          </a:xfrm>
        </p:spPr>
        <p:txBody>
          <a:bodyPr/>
          <a:lstStyle/>
          <a:p>
            <a:r>
              <a:rPr lang="en-US" sz="2000" dirty="0"/>
              <a:t>Pre-interview dinner the night before downtown Iowa City</a:t>
            </a:r>
          </a:p>
          <a:p>
            <a:r>
              <a:rPr lang="en-US" sz="2000" dirty="0"/>
              <a:t>Arrive at the hospital between 7:30 and 8:00 AM CST</a:t>
            </a:r>
          </a:p>
          <a:p>
            <a:pPr lvl="1"/>
            <a:r>
              <a:rPr lang="en-US" sz="1600" dirty="0"/>
              <a:t>Full or half day interviews</a:t>
            </a:r>
          </a:p>
          <a:p>
            <a:pPr lvl="1"/>
            <a:r>
              <a:rPr lang="en-US" sz="1600" dirty="0"/>
              <a:t>Interview with at least 4 faculty</a:t>
            </a:r>
          </a:p>
          <a:p>
            <a:pPr lvl="1"/>
            <a:r>
              <a:rPr lang="en-US" sz="1600" dirty="0"/>
              <a:t>Tour of the hospital</a:t>
            </a:r>
          </a:p>
          <a:p>
            <a:pPr lvl="1"/>
            <a:r>
              <a:rPr lang="en-US" sz="1600" dirty="0"/>
              <a:t>Lunch with current fellows</a:t>
            </a:r>
          </a:p>
          <a:p>
            <a:r>
              <a:rPr lang="en-US" sz="2000" dirty="0"/>
              <a:t>Some programs may have you join in on a conference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542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Interview Day</a:t>
            </a:r>
          </a:p>
        </p:txBody>
      </p:sp>
    </p:spTree>
    <p:extLst>
      <p:ext uri="{BB962C8B-B14F-4D97-AF65-F5344CB8AC3E}">
        <p14:creationId xmlns:p14="http://schemas.microsoft.com/office/powerpoint/2010/main" val="3187754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922713"/>
          </a:xfrm>
        </p:spPr>
        <p:txBody>
          <a:bodyPr/>
          <a:lstStyle/>
          <a:p>
            <a:r>
              <a:rPr lang="en-US" sz="2000" dirty="0"/>
              <a:t>Set up additional interviews if needed</a:t>
            </a:r>
          </a:p>
          <a:p>
            <a:r>
              <a:rPr lang="en-US" sz="2000" dirty="0"/>
              <a:t>Additional question and answer sessions with fellows</a:t>
            </a:r>
          </a:p>
          <a:p>
            <a:pPr lvl="1"/>
            <a:r>
              <a:rPr lang="en-US" sz="1600" dirty="0"/>
              <a:t>After interview are complete</a:t>
            </a:r>
          </a:p>
          <a:p>
            <a:pPr lvl="1"/>
            <a:r>
              <a:rPr lang="en-US" sz="1600" dirty="0"/>
              <a:t>In place of pre-interview dinners</a:t>
            </a:r>
          </a:p>
          <a:p>
            <a:pPr lvl="1"/>
            <a:r>
              <a:rPr lang="en-US" sz="1600" dirty="0"/>
              <a:t>Post-interview happy hours</a:t>
            </a:r>
          </a:p>
          <a:p>
            <a:r>
              <a:rPr lang="en-US" sz="2000" dirty="0"/>
              <a:t>Thank you note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2994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In closing,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Be patient</a:t>
            </a:r>
          </a:p>
          <a:p>
            <a:pPr marL="0" indent="0" algn="ctr">
              <a:buNone/>
            </a:pPr>
            <a:r>
              <a:rPr lang="en-US" dirty="0"/>
              <a:t>We are all in this together</a:t>
            </a:r>
          </a:p>
          <a:p>
            <a:pPr marL="0" indent="0" algn="ctr">
              <a:buNone/>
            </a:pPr>
            <a:r>
              <a:rPr lang="en-US" dirty="0"/>
              <a:t>Read every line of emails you receive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19855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CA89-7842-4FCF-A753-6058A322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the Experts Panel Discussion</a:t>
            </a:r>
          </a:p>
        </p:txBody>
      </p:sp>
      <p:pic>
        <p:nvPicPr>
          <p:cNvPr id="4" name="Picture 4" descr="Profile Photo of Harsimran Sachdeva Singh, M.D.">
            <a:extLst>
              <a:ext uri="{FF2B5EF4-FFF2-40B4-BE49-F238E27FC236}">
                <a16:creationId xmlns:a16="http://schemas.microsoft.com/office/drawing/2014/main" id="{A16199F7-3EEF-44F6-8E72-68AD2A02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1143000" cy="12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66E33-F7A8-4498-9878-43405CA02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602" y="1433502"/>
            <a:ext cx="1195772" cy="1273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2711F-B4D5-4CE2-AAE8-5C6CF3468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916" y="1411139"/>
            <a:ext cx="1195771" cy="1273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D2C5A-69E7-4352-99D8-0D4B9EA38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229" y="1428750"/>
            <a:ext cx="1195772" cy="1256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9D9E7-282B-4380-ACD6-41DC5C97C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340" y="1436401"/>
            <a:ext cx="1195772" cy="1264753"/>
          </a:xfrm>
          <a:prstGeom prst="rect">
            <a:avLst/>
          </a:prstGeom>
        </p:spPr>
      </p:pic>
      <p:pic>
        <p:nvPicPr>
          <p:cNvPr id="9" name="Picture 2" descr="Nosheen Reza, MD">
            <a:extLst>
              <a:ext uri="{FF2B5EF4-FFF2-40B4-BE49-F238E27FC236}">
                <a16:creationId xmlns:a16="http://schemas.microsoft.com/office/drawing/2014/main" id="{D333F756-D4F2-4A05-A3E7-792A9F1D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28750"/>
            <a:ext cx="1143000" cy="12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32471" y="272415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200" dirty="0" err="1"/>
              <a:t>Harsimran</a:t>
            </a:r>
            <a:r>
              <a:rPr lang="en-US" sz="1200" dirty="0"/>
              <a:t> Singh, MD, FACC, PD at New York Presbyterian-Weill Cornell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2936" y="2741334"/>
            <a:ext cx="1761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Meera</a:t>
            </a:r>
            <a:r>
              <a:rPr lang="en-US" sz="1200" dirty="0"/>
              <a:t> </a:t>
            </a:r>
            <a:r>
              <a:rPr lang="en-US" sz="1200" dirty="0" err="1"/>
              <a:t>Kondapaneni</a:t>
            </a:r>
            <a:r>
              <a:rPr lang="en-US" sz="1200" dirty="0"/>
              <a:t>, MD, FACC, PD at </a:t>
            </a:r>
            <a:r>
              <a:rPr lang="en-US" sz="1200" dirty="0" err="1"/>
              <a:t>MetroHealth</a:t>
            </a:r>
            <a:r>
              <a:rPr lang="en-US" sz="1200" dirty="0"/>
              <a:t>/Case Western Reserve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0558" y="2724150"/>
            <a:ext cx="142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Times New Roman" panose="02020603050405020304" pitchFamily="18" charset="0"/>
              </a:rPr>
              <a:t>Melvin Echols, MD, FACC, PD at  Morehouse School of Medicine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4238" y="2724150"/>
            <a:ext cx="1851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Times New Roman" panose="02020603050405020304" pitchFamily="18" charset="0"/>
              </a:rPr>
              <a:t>Benjamin Freed, MD, FACC, PD at Northwestern University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0333" y="2742267"/>
            <a:ext cx="152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Victor Soukoulis</a:t>
            </a:r>
            <a:r>
              <a:rPr lang="en-US" sz="1200" dirty="0"/>
              <a:t>, MD, FACC, PD at , University of Virginia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2741334"/>
            <a:ext cx="1369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Nosheen</a:t>
            </a:r>
            <a:r>
              <a:rPr lang="en-US" sz="1200" dirty="0"/>
              <a:t> Reza, MD, FACC</a:t>
            </a:r>
          </a:p>
          <a:p>
            <a:pPr algn="ctr"/>
            <a:r>
              <a:rPr lang="en-US" sz="1200" dirty="0"/>
              <a:t>APD at</a:t>
            </a:r>
          </a:p>
          <a:p>
            <a:pPr algn="ctr"/>
            <a:r>
              <a:rPr lang="en-US" sz="1200" dirty="0"/>
              <a:t>University Of Pennsylvania Medical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97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7F28-8C13-4F3E-9652-82CADC39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857250"/>
          </a:xfrm>
        </p:spPr>
        <p:txBody>
          <a:bodyPr/>
          <a:lstStyle/>
          <a:p>
            <a:r>
              <a:rPr lang="en-US" sz="3600" dirty="0"/>
              <a:t>Sign Up for the </a:t>
            </a:r>
            <a:br>
              <a:rPr lang="en-US" sz="3600" dirty="0"/>
            </a:br>
            <a:r>
              <a:rPr lang="en-US" sz="3600" dirty="0"/>
              <a:t>Cardiology Application Mentorship Program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A276C-6D0B-4B60-BF6F-8D6B4E8E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7587"/>
            <a:ext cx="8229600" cy="127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https://accmembership.wufoo.com/forms/2022-mock-interview-application-for-residents/</a:t>
            </a:r>
          </a:p>
        </p:txBody>
      </p:sp>
    </p:spTree>
    <p:extLst>
      <p:ext uri="{BB962C8B-B14F-4D97-AF65-F5344CB8AC3E}">
        <p14:creationId xmlns:p14="http://schemas.microsoft.com/office/powerpoint/2010/main" val="1811863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5459-AB5E-46F7-A9BC-1FAC903A7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400"/>
            <a:ext cx="7772400" cy="1102519"/>
          </a:xfrm>
        </p:spPr>
        <p:txBody>
          <a:bodyPr/>
          <a:lstStyle/>
          <a:p>
            <a:r>
              <a:rPr lang="en-US" dirty="0"/>
              <a:t>Adult Cardiology Fellowship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AA232-7D49-4D8D-B446-9A067338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2343150"/>
            <a:ext cx="7620000" cy="1314450"/>
          </a:xfrm>
        </p:spPr>
        <p:txBody>
          <a:bodyPr/>
          <a:lstStyle/>
          <a:p>
            <a:r>
              <a:rPr lang="en-US" dirty="0"/>
              <a:t>Carson Keck, MD</a:t>
            </a:r>
          </a:p>
          <a:p>
            <a:r>
              <a:rPr lang="en-US" dirty="0"/>
              <a:t>General Cardiology</a:t>
            </a:r>
          </a:p>
          <a:p>
            <a:r>
              <a:rPr lang="en-US" dirty="0"/>
              <a:t>Medical University of South Carolina</a:t>
            </a:r>
          </a:p>
          <a:p>
            <a:r>
              <a:rPr lang="en-US" dirty="0"/>
              <a:t>No disclosures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8EF1B2E-068C-4415-9CA7-FF7CE4C0D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64" y="1089598"/>
            <a:ext cx="1173671" cy="11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B59C-6162-466D-9292-8E485BD3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Application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6634-2ACA-4C76-8D1C-83AE35FE1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703193"/>
            <a:ext cx="8229600" cy="2855913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June 8, 2022: ERAS 2022 season begins!</a:t>
            </a:r>
          </a:p>
          <a:p>
            <a:pPr lvl="1" eaLnBrk="1" hangingPunct="1"/>
            <a:r>
              <a:rPr lang="en-US" altLang="en-US" sz="2000" dirty="0"/>
              <a:t>June 9, 2022: Applicants can register in </a:t>
            </a:r>
            <a:r>
              <a:rPr lang="en-US" altLang="en-US" sz="2000" dirty="0" err="1"/>
              <a:t>myERAS</a:t>
            </a:r>
            <a:r>
              <a:rPr lang="en-US" altLang="en-US" sz="2000" dirty="0"/>
              <a:t> and start working on applications</a:t>
            </a:r>
          </a:p>
          <a:p>
            <a:pPr lvl="1" eaLnBrk="1" hangingPunct="1"/>
            <a:r>
              <a:rPr lang="en-US" altLang="en-US" sz="2000" dirty="0"/>
              <a:t>July 6, 2022:Applicants can begin submitting applications</a:t>
            </a:r>
          </a:p>
          <a:p>
            <a:pPr lvl="1" eaLnBrk="1" hangingPunct="1"/>
            <a:r>
              <a:rPr lang="en-US" altLang="en-US" sz="2000" dirty="0"/>
              <a:t>July 20, 2022: Fellowship programs can begin reviewing applications</a:t>
            </a:r>
          </a:p>
          <a:p>
            <a:pPr lvl="1" eaLnBrk="1" hangingPunct="1"/>
            <a:r>
              <a:rPr lang="en-US" altLang="en-US" sz="2000" dirty="0"/>
              <a:t>September 28, 2022: Rank order lists open</a:t>
            </a:r>
          </a:p>
          <a:p>
            <a:pPr lvl="1" eaLnBrk="1" hangingPunct="1"/>
            <a:r>
              <a:rPr lang="en-US" altLang="en-US" sz="2000" dirty="0"/>
              <a:t>November 16, 2022: Rank order list deadline</a:t>
            </a:r>
          </a:p>
          <a:p>
            <a:pPr lvl="1" eaLnBrk="1" hangingPunct="1"/>
            <a:r>
              <a:rPr lang="en-US" altLang="en-US" sz="2000" dirty="0"/>
              <a:t>November 30, 2022: Match day!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015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DB3A-B133-40FD-B5F5-E17DF18A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Particulars of the 2023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BA2DD-A5F0-4D48-B5E7-6FD8D59C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Delay for programs to review applications removed</a:t>
            </a:r>
          </a:p>
          <a:p>
            <a:pPr lvl="1"/>
            <a:r>
              <a:rPr lang="en-US" sz="2000" dirty="0"/>
              <a:t>Programs will begin reviewing 7/20 rather than in August</a:t>
            </a:r>
          </a:p>
          <a:p>
            <a:r>
              <a:rPr lang="en-US" sz="2400" dirty="0"/>
              <a:t>Normal interview season duration</a:t>
            </a:r>
          </a:p>
          <a:p>
            <a:r>
              <a:rPr lang="en-US" sz="2400" dirty="0"/>
              <a:t>Application season will likely be a combination of virtual and in-person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8BFB-7C37-4AA1-9412-C1EDE2C8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C064E-353B-4177-9EE0-0464D26DA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600" dirty="0"/>
              <a:t>July 16</a:t>
            </a:r>
            <a:r>
              <a:rPr lang="en-US" sz="1600" baseline="30000" dirty="0"/>
              <a:t>th</a:t>
            </a:r>
            <a:r>
              <a:rPr lang="en-US" sz="1600" dirty="0"/>
              <a:t> – Completed ERAS application</a:t>
            </a:r>
          </a:p>
          <a:p>
            <a:pPr lvl="1"/>
            <a:r>
              <a:rPr lang="en-US" sz="1600" dirty="0"/>
              <a:t>July 30</a:t>
            </a:r>
            <a:r>
              <a:rPr lang="en-US" sz="1600" baseline="30000" dirty="0"/>
              <a:t>th</a:t>
            </a:r>
            <a:r>
              <a:rPr lang="en-US" sz="1600" dirty="0"/>
              <a:t> – First Rejection</a:t>
            </a:r>
          </a:p>
          <a:p>
            <a:pPr lvl="1"/>
            <a:r>
              <a:rPr lang="en-US" sz="1600" dirty="0"/>
              <a:t>July 30</a:t>
            </a:r>
            <a:r>
              <a:rPr lang="en-US" sz="1600" baseline="30000" dirty="0"/>
              <a:t>th</a:t>
            </a:r>
            <a:r>
              <a:rPr lang="en-US" sz="1600" dirty="0"/>
              <a:t> – First Interview Invitation</a:t>
            </a:r>
          </a:p>
          <a:p>
            <a:pPr lvl="1"/>
            <a:r>
              <a:rPr lang="en-US" sz="1600" dirty="0"/>
              <a:t>August 8</a:t>
            </a:r>
            <a:r>
              <a:rPr lang="en-US" sz="1600" baseline="30000" dirty="0"/>
              <a:t>th</a:t>
            </a:r>
            <a:r>
              <a:rPr lang="en-US" sz="1600" dirty="0"/>
              <a:t> – Last Letter of Recommendation Uploaded</a:t>
            </a:r>
          </a:p>
          <a:p>
            <a:pPr lvl="1"/>
            <a:r>
              <a:rPr lang="en-US" sz="1600" dirty="0"/>
              <a:t>September 13</a:t>
            </a:r>
            <a:r>
              <a:rPr lang="en-US" sz="1600" baseline="30000" dirty="0"/>
              <a:t>th</a:t>
            </a:r>
            <a:r>
              <a:rPr lang="en-US" sz="1600" dirty="0"/>
              <a:t> – First Interview</a:t>
            </a:r>
          </a:p>
          <a:p>
            <a:pPr lvl="1"/>
            <a:r>
              <a:rPr lang="en-US" sz="1600" dirty="0"/>
              <a:t>October 15</a:t>
            </a:r>
            <a:r>
              <a:rPr lang="en-US" sz="1600" baseline="30000" dirty="0"/>
              <a:t>th</a:t>
            </a:r>
            <a:r>
              <a:rPr lang="en-US" sz="1600" dirty="0"/>
              <a:t> – Last Interview</a:t>
            </a:r>
          </a:p>
          <a:p>
            <a:pPr lvl="1"/>
            <a:r>
              <a:rPr lang="en-US" sz="1600" dirty="0"/>
              <a:t>November 12</a:t>
            </a:r>
            <a:r>
              <a:rPr lang="en-US" sz="1600" baseline="30000" dirty="0"/>
              <a:t>th</a:t>
            </a:r>
            <a:r>
              <a:rPr lang="en-US" sz="1600" dirty="0"/>
              <a:t> – Certified Rank Order List</a:t>
            </a:r>
          </a:p>
          <a:p>
            <a:pPr lvl="1"/>
            <a:r>
              <a:rPr lang="en-US" sz="1600" dirty="0"/>
              <a:t>November 28</a:t>
            </a:r>
            <a:r>
              <a:rPr lang="en-US" sz="1600" baseline="30000" dirty="0"/>
              <a:t>th</a:t>
            </a:r>
            <a:r>
              <a:rPr lang="en-US" sz="1600" dirty="0"/>
              <a:t> - Matched</a:t>
            </a:r>
          </a:p>
        </p:txBody>
      </p:sp>
    </p:spTree>
    <p:extLst>
      <p:ext uri="{BB962C8B-B14F-4D97-AF65-F5344CB8AC3E}">
        <p14:creationId xmlns:p14="http://schemas.microsoft.com/office/powerpoint/2010/main" val="200109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2364-65F4-48FC-B988-9D31ACFC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-19878"/>
            <a:ext cx="8229600" cy="857250"/>
          </a:xfrm>
        </p:spPr>
        <p:txBody>
          <a:bodyPr/>
          <a:lstStyle/>
          <a:p>
            <a:r>
              <a:rPr lang="en-US" dirty="0"/>
              <a:t>Pre-Interview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B8067-1170-4D21-8F90-533FCEDB4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666750"/>
            <a:ext cx="8229600" cy="2855913"/>
          </a:xfrm>
        </p:spPr>
        <p:txBody>
          <a:bodyPr/>
          <a:lstStyle/>
          <a:p>
            <a:r>
              <a:rPr lang="en-US" sz="2000" dirty="0"/>
              <a:t>Make sure all components are uploaded to </a:t>
            </a:r>
            <a:r>
              <a:rPr lang="en-US" sz="2000" dirty="0" err="1"/>
              <a:t>MyERAS</a:t>
            </a:r>
            <a:r>
              <a:rPr lang="en-US" sz="2000" dirty="0"/>
              <a:t> by 7/20:</a:t>
            </a:r>
          </a:p>
          <a:p>
            <a:pPr lvl="1"/>
            <a:r>
              <a:rPr lang="en-US" sz="1600" dirty="0"/>
              <a:t>Personal Statement</a:t>
            </a:r>
          </a:p>
          <a:p>
            <a:pPr lvl="1"/>
            <a:r>
              <a:rPr lang="en-US" sz="1600" dirty="0"/>
              <a:t>PD </a:t>
            </a:r>
            <a:r>
              <a:rPr lang="en-US" sz="1600" dirty="0" err="1"/>
              <a:t>LoR</a:t>
            </a:r>
            <a:r>
              <a:rPr lang="en-US" sz="1600" dirty="0"/>
              <a:t> and 3 supplemental </a:t>
            </a:r>
            <a:r>
              <a:rPr lang="en-US" sz="1600" dirty="0" err="1"/>
              <a:t>LoRs</a:t>
            </a:r>
            <a:endParaRPr lang="en-US" sz="1600" dirty="0"/>
          </a:p>
          <a:p>
            <a:pPr lvl="1"/>
            <a:r>
              <a:rPr lang="en-US" sz="1600" dirty="0"/>
              <a:t>Medical School Transcript/Dean’s Letter (MSPE)</a:t>
            </a:r>
          </a:p>
          <a:p>
            <a:pPr lvl="1"/>
            <a:r>
              <a:rPr lang="en-US" sz="1600" dirty="0"/>
              <a:t>USMLE Transcripts</a:t>
            </a:r>
          </a:p>
          <a:p>
            <a:pPr lvl="1"/>
            <a:r>
              <a:rPr lang="en-US" sz="1600" dirty="0"/>
              <a:t>Photo</a:t>
            </a:r>
          </a:p>
          <a:p>
            <a:r>
              <a:rPr lang="en-US" sz="2000" dirty="0"/>
              <a:t>Have friends, family and colleagues review personal statement</a:t>
            </a:r>
          </a:p>
          <a:p>
            <a:r>
              <a:rPr lang="en-US" sz="2000" dirty="0"/>
              <a:t>Interview season is dynamic: have PD and faculty advocate for interviews and advocate for yourself</a:t>
            </a:r>
          </a:p>
          <a:p>
            <a:r>
              <a:rPr lang="en-US" sz="2000" dirty="0"/>
              <a:t>Make sure you known your application inside and out</a:t>
            </a:r>
          </a:p>
          <a:p>
            <a:r>
              <a:rPr lang="en-US" sz="2000" dirty="0"/>
              <a:t>Coordinate coverage with colleagues early</a:t>
            </a:r>
          </a:p>
        </p:txBody>
      </p:sp>
    </p:spTree>
    <p:extLst>
      <p:ext uri="{BB962C8B-B14F-4D97-AF65-F5344CB8AC3E}">
        <p14:creationId xmlns:p14="http://schemas.microsoft.com/office/powerpoint/2010/main" val="984578318"/>
      </p:ext>
    </p:extLst>
  </p:cSld>
  <p:clrMapOvr>
    <a:masterClrMapping/>
  </p:clrMapOvr>
</p:sld>
</file>

<file path=ppt/theme/theme1.xml><?xml version="1.0" encoding="utf-8"?>
<a:theme xmlns:a="http://schemas.openxmlformats.org/drawingml/2006/main" name="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C650F9A68CB4882C14B0C64A82CAF" ma:contentTypeVersion="17" ma:contentTypeDescription="Create a new document." ma:contentTypeScope="" ma:versionID="4ca4b89084c141bd0e87e95208ce7da9">
  <xsd:schema xmlns:xsd="http://www.w3.org/2001/XMLSchema" xmlns:xs="http://www.w3.org/2001/XMLSchema" xmlns:p="http://schemas.microsoft.com/office/2006/metadata/properties" xmlns:ns2="7731b460-54e1-4f2d-9e15-caafbf8ded76" xmlns:ns3="ed58233c-04ec-4de6-9afc-cbae9503ffa7" targetNamespace="http://schemas.microsoft.com/office/2006/metadata/properties" ma:root="true" ma:fieldsID="1276987a73027cf4cd8b6cf8de399696" ns2:_="" ns3:_="">
    <xsd:import namespace="7731b460-54e1-4f2d-9e15-caafbf8ded76"/>
    <xsd:import namespace="ed58233c-04ec-4de6-9afc-cbae9503ff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1b460-54e1-4f2d-9e15-caafbf8de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93e3af3-952a-489a-92e3-1b940fa3d3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8233c-04ec-4de6-9afc-cbae9503ff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94b443-98f2-49c7-b2ff-d9b96873fa7f}" ma:internalName="TaxCatchAll" ma:showField="CatchAllData" ma:web="ed58233c-04ec-4de6-9afc-cbae9503ff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7731b460-54e1-4f2d-9e15-caafbf8ded76" xsi:nil="true"/>
    <lcf76f155ced4ddcb4097134ff3c332f xmlns="7731b460-54e1-4f2d-9e15-caafbf8ded76">
      <Terms xmlns="http://schemas.microsoft.com/office/infopath/2007/PartnerControls"/>
    </lcf76f155ced4ddcb4097134ff3c332f>
    <TaxCatchAll xmlns="ed58233c-04ec-4de6-9afc-cbae9503ffa7" xsi:nil="true"/>
    <SharedWithUsers xmlns="ed58233c-04ec-4de6-9afc-cbae9503ffa7">
      <UserInfo>
        <DisplayName>Patrick Jennings (ACCF Temporary)</DisplayName>
        <AccountId>220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980A963-8C8A-4BDC-AA41-3512C1F2B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1b460-54e1-4f2d-9e15-caafbf8ded76"/>
    <ds:schemaRef ds:uri="ed58233c-04ec-4de6-9afc-cbae9503ff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8108C7-0F1E-4F28-8710-4484B5356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9F587A-648E-4CBE-B011-4FA3E604A7AB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c48deb1-7e46-4919-9687-8ee7d470aeb9"/>
    <ds:schemaRef ds:uri="http://schemas.microsoft.com/office/2006/metadata/properties"/>
    <ds:schemaRef ds:uri="http://purl.org/dc/terms/"/>
    <ds:schemaRef ds:uri="7731b460-54e1-4f2d-9e15-caafbf8ded76"/>
    <ds:schemaRef ds:uri="ed58233c-04ec-4de6-9afc-cbae9503ff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2087</Words>
  <Application>Microsoft Office PowerPoint</Application>
  <PresentationFormat>On-screen Show (16:9)</PresentationFormat>
  <Paragraphs>368</Paragraphs>
  <Slides>49</Slides>
  <Notes>48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ACC 16:9 Master</vt:lpstr>
      <vt:lpstr>1_Custom Design</vt:lpstr>
      <vt:lpstr>Custom Design</vt:lpstr>
      <vt:lpstr>PowerPoint Presentation</vt:lpstr>
      <vt:lpstr>Moderators</vt:lpstr>
      <vt:lpstr>Program Overview</vt:lpstr>
      <vt:lpstr>Digital Moderators</vt:lpstr>
      <vt:lpstr>Adult Cardiology Fellowship Timeline</vt:lpstr>
      <vt:lpstr>Application Timeline</vt:lpstr>
      <vt:lpstr>Particulars of the 2023 Match</vt:lpstr>
      <vt:lpstr>Real Timeline</vt:lpstr>
      <vt:lpstr>Pre-Interview Tips</vt:lpstr>
      <vt:lpstr>Post Interview Tips</vt:lpstr>
      <vt:lpstr>So, You've Decided to Apply to Cardiology: What are Programs looking for? 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for the In-Person Interview</vt:lpstr>
      <vt:lpstr>Introduction to the FIT Council</vt:lpstr>
      <vt:lpstr>Current FIT Council </vt:lpstr>
      <vt:lpstr>Cardiology Applicant Mentorship Program</vt:lpstr>
      <vt:lpstr>PowerPoint Presentation</vt:lpstr>
      <vt:lpstr>Cardiology Applicant Mentorship Program</vt:lpstr>
      <vt:lpstr>Join the ACC as a Medical Resident</vt:lpstr>
      <vt:lpstr>Best Practices For Clear Communication With Program Coordinators During Interview Season   </vt:lpstr>
      <vt:lpstr>Etiquette for Telephone, Email and ERAS communication</vt:lpstr>
      <vt:lpstr>PowerPoint Presentation</vt:lpstr>
      <vt:lpstr>PowerPoint Presentation</vt:lpstr>
      <vt:lpstr>PowerPoint Presentation</vt:lpstr>
      <vt:lpstr>Communication Before Interview Day</vt:lpstr>
      <vt:lpstr>PowerPoint Presentation</vt:lpstr>
      <vt:lpstr>Advice for Interview Day</vt:lpstr>
      <vt:lpstr>PowerPoint Presentation</vt:lpstr>
      <vt:lpstr>What a Virtual Interview Day Will Look Like at the University of Iowa</vt:lpstr>
      <vt:lpstr>PowerPoint Presentation</vt:lpstr>
      <vt:lpstr>What an In-Person Interview Day Will Look Like at the University of Iowa</vt:lpstr>
      <vt:lpstr>PowerPoint Presentation</vt:lpstr>
      <vt:lpstr>After Interview Day</vt:lpstr>
      <vt:lpstr>PowerPoint Presentation</vt:lpstr>
      <vt:lpstr>In closing, remember:</vt:lpstr>
      <vt:lpstr>Ask the Experts Panel Discussion</vt:lpstr>
      <vt:lpstr>Sign Up for the  Cardiology Application Mentorship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Insert Title Here ]</dc:title>
  <dc:creator>Autumn Niggles</dc:creator>
  <cp:lastModifiedBy>Kimarie Chang</cp:lastModifiedBy>
  <cp:revision>72</cp:revision>
  <cp:lastPrinted>2013-06-06T20:17:19Z</cp:lastPrinted>
  <dcterms:created xsi:type="dcterms:W3CDTF">2013-05-15T19:14:34Z</dcterms:created>
  <dcterms:modified xsi:type="dcterms:W3CDTF">2022-06-03T18:52:35Z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0x010100232C650F9A68CB4882C14B0C64A82CAF</vt:lpwstr>
  </property>
</Properties>
</file>