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84" r:id="rId5"/>
    <p:sldMasterId id="2147483772" r:id="rId6"/>
  </p:sldMasterIdLst>
  <p:notesMasterIdLst>
    <p:notesMasterId r:id="rId35"/>
  </p:notesMasterIdLst>
  <p:handoutMasterIdLst>
    <p:handoutMasterId r:id="rId36"/>
  </p:handoutMasterIdLst>
  <p:sldIdLst>
    <p:sldId id="262" r:id="rId7"/>
    <p:sldId id="263" r:id="rId8"/>
    <p:sldId id="257" r:id="rId9"/>
    <p:sldId id="264" r:id="rId10"/>
    <p:sldId id="302" r:id="rId11"/>
    <p:sldId id="265" r:id="rId12"/>
    <p:sldId id="270" r:id="rId13"/>
    <p:sldId id="286" r:id="rId14"/>
    <p:sldId id="285" r:id="rId15"/>
    <p:sldId id="287" r:id="rId16"/>
    <p:sldId id="288" r:id="rId17"/>
    <p:sldId id="289" r:id="rId18"/>
    <p:sldId id="290" r:id="rId19"/>
    <p:sldId id="291" r:id="rId20"/>
    <p:sldId id="292" r:id="rId21"/>
    <p:sldId id="294" r:id="rId22"/>
    <p:sldId id="267" r:id="rId23"/>
    <p:sldId id="268" r:id="rId24"/>
    <p:sldId id="271" r:id="rId25"/>
    <p:sldId id="295" r:id="rId26"/>
    <p:sldId id="297" r:id="rId27"/>
    <p:sldId id="296" r:id="rId28"/>
    <p:sldId id="298" r:id="rId29"/>
    <p:sldId id="299" r:id="rId30"/>
    <p:sldId id="283" r:id="rId31"/>
    <p:sldId id="301" r:id="rId32"/>
    <p:sldId id="269" r:id="rId33"/>
    <p:sldId id="258" r:id="rId3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IAM" initials="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05" autoAdjust="0"/>
    <p:restoredTop sz="90268" autoAdjust="0"/>
  </p:normalViewPr>
  <p:slideViewPr>
    <p:cSldViewPr>
      <p:cViewPr varScale="1">
        <p:scale>
          <a:sx n="104" d="100"/>
          <a:sy n="104" d="100"/>
        </p:scale>
        <p:origin x="76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45009B-D5D4-C541-8263-F6C498F70A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4FF89-1B18-DB46-B9C9-885A9A48B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D8F85-73A7-E040-B1FB-8AA85E3C056D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46014-A697-DD41-AE4B-88A7F82448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5CC411-CCB4-644E-B99F-04991BE5D7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337F1-2958-F149-A0D2-DC8796D2D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90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268DD-1F05-4D37-A226-E26B1F0B9E16}" type="datetimeFigureOut">
              <a:rPr lang="it-IT" smtClean="0"/>
              <a:t>02/11/2021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412F3-EB98-499C-9871-BFE7AB0E41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351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412F3-EB98-499C-9871-BFE7AB0E41D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716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734DB729-7FB2-4DD9-8AD0-FA40A94801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709A7AA5-82F5-4B09-A981-BECD1D701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318E6E-CF1B-4D50-9F36-00A52A6FF4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25F201-45CD-4FB8-AA6A-611AE9FE5C40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192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734DB729-7FB2-4DD9-8AD0-FA40A94801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709A7AA5-82F5-4B09-A981-BECD1D701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318E6E-CF1B-4D50-9F36-00A52A6FF4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25F201-45CD-4FB8-AA6A-611AE9FE5C40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19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53C1F-08D7-419B-932C-363678745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33C41E-6CB0-4529-8764-C30CBF564420}" type="datetimeFigureOut">
              <a:rPr lang="en-US" altLang="en-US"/>
              <a:pPr/>
              <a:t>11/2/2021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32EA2-5213-4A90-B733-38C91512B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AE441-CDE2-4F9D-8F64-E0B0D410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C9DD9-DC2B-4C82-913F-CA6F6FE7E4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7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772150" y="2000250"/>
            <a:ext cx="46863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93420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E4A6C-158B-4F67-8F08-169A0660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96838" y="360362"/>
            <a:ext cx="628650" cy="365125"/>
          </a:xfrm>
        </p:spPr>
        <p:txBody>
          <a:bodyPr/>
          <a:lstStyle>
            <a:lvl1pPr>
              <a:defRPr/>
            </a:lvl1pPr>
          </a:lstStyle>
          <a:p>
            <a:fld id="{6E1D662F-58BC-451A-83D4-5FE8601EBB8A}" type="datetimeFigureOut">
              <a:rPr lang="en-US" altLang="en-US"/>
              <a:pPr/>
              <a:t>11/2/2021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CA064-54D6-4CB1-AFEE-99EC6420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674687" y="1760537"/>
            <a:ext cx="2171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09F56-6DA7-405F-9ABB-342DF2253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470900" y="4425950"/>
            <a:ext cx="628650" cy="349250"/>
          </a:xfrm>
        </p:spPr>
        <p:txBody>
          <a:bodyPr/>
          <a:lstStyle>
            <a:lvl1pPr>
              <a:defRPr/>
            </a:lvl1pPr>
          </a:lstStyle>
          <a:p>
            <a:fld id="{2094D85B-F2A4-41F8-B797-2728425D43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14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05978"/>
            <a:ext cx="1219200" cy="47089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629400" cy="46863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ECBEE-B5F5-4067-85DB-1E066998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96838" y="360362"/>
            <a:ext cx="628650" cy="365125"/>
          </a:xfrm>
        </p:spPr>
        <p:txBody>
          <a:bodyPr/>
          <a:lstStyle>
            <a:lvl1pPr>
              <a:defRPr/>
            </a:lvl1pPr>
          </a:lstStyle>
          <a:p>
            <a:fld id="{FEBD9EFB-074D-41CC-9A71-016FF92732FB}" type="datetimeFigureOut">
              <a:rPr lang="en-US" altLang="en-US"/>
              <a:pPr/>
              <a:t>11/2/2021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6847F-A1DF-4269-AC05-EE11DCEB5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674687" y="1760537"/>
            <a:ext cx="2171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4827F-0316-4705-AD2F-4648B0CA2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470900" y="4425950"/>
            <a:ext cx="628650" cy="349250"/>
          </a:xfrm>
        </p:spPr>
        <p:txBody>
          <a:bodyPr/>
          <a:lstStyle>
            <a:lvl1pPr>
              <a:defRPr/>
            </a:lvl1pPr>
          </a:lstStyle>
          <a:p>
            <a:fld id="{8CC6799C-9683-49AD-B333-58D820738B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115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8EA3A-E99A-4443-A67A-B3591997A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7B626-76A6-9644-8D2F-66E674949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B3A4B-8B4F-644B-A660-228CE46B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72C58-7A61-6044-8763-FF00EB062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9D0F8-73AE-2A4F-8927-F5BCD6C9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61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65778-FDEC-2342-8315-FB2C7B6D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476D8-5648-CA4B-97D3-5D4F6BE9E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86222-3C92-1347-8E13-D3FBC1FD9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F3D11-B98E-8D4A-A3C5-B9CD834E4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87BE7-4A02-2D49-9AF0-5E68DB84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05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8136A-A74C-B043-90D7-29925DE7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EDC60-74DA-E341-9408-491531871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816D4-8F1E-494E-90C0-A3C96E2E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8DC3D-4AC8-1A42-83AD-8BCE6B7C2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391C-09D9-994D-ACAF-B19B39DB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4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F3058-016B-5745-B812-505E80ACF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B328-1AF8-9D4F-924C-F2EED92D2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8E5DB7-E159-204A-AF63-E6E78E523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56C53-3E82-CA45-A8FC-869A2B8E9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E4129-A185-6A42-9CB1-7896FD7D0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33188-A59B-584B-871C-AFA51D48C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81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98EE9-4467-D647-BAFA-A4488BE15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8CBAF-9B8D-C24F-8CE9-B85214A70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9AF59-215D-124C-8C61-76C7CEBB0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57AA1-486F-2E4F-A497-B8F849DD8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117863-CF71-E44F-B3CB-04D598D4C1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BEB9A2-A0F1-A94E-970E-3461CF2F0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18BDF8-935C-9249-A307-57374D864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16ECE3-A57D-4247-B576-DE1B66D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26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5576D-865E-234C-AF24-09D11070F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FCCE9E-B4A5-1E49-955C-9E65C1C1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A9817-BE51-7245-91E9-4E36720B4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5A52E-B59B-0947-A618-61A11DF52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46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414CED-E364-2E44-9ED1-C0DDC83EA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B98C54-C8F9-E944-835E-DBB069F2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B1729-3235-334F-87B7-536854305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05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2745-6754-B441-9021-4530318E2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22BA4-E4B2-8447-A1B0-7E0EFD76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03893-0CC8-E541-8E41-A835EF8D4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BA3F4-33EF-6147-BAB5-90742375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1B6DC-742B-0544-9D58-E1C30A2AD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553E-A52C-AE47-82B9-16AB6AAB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44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062B1-0AC8-4A60-955D-F8D05673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3C0024-9007-4AD1-8F00-24259445442F}" type="datetimeFigureOut">
              <a:rPr lang="en-US" altLang="en-US"/>
              <a:pPr/>
              <a:t>11/2/2021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7F9A9-8BC1-4375-9711-6A12C54D9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FB88C-3C12-4E56-A235-BB2A66B2D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C4050-3F6D-403B-A84F-CF68B606BA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623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8FF03-6D5E-F34A-862A-DA791D05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B16FDB-0826-D545-B4FA-EBE1B877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DC76E-095A-394D-96F7-50CC82BFB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B4EDC-1297-564B-9225-BCBCDE5C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FE002-8DC7-FA48-BC80-D45AB0907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A4EC1-E84C-6A41-ACB5-B349A31B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86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12A3D-DD51-7A47-BD23-BC60DDCC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6B82E1-D0CD-C441-A58F-D21D39EDE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29398-B685-A444-B1CA-8D8547A56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5A793-68EE-D942-BE35-A68FB9B6C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9E193-4390-D543-B3F0-C7CAA99FE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26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A7C0E6-0956-F443-8327-39E89EF49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AEB4A-1A47-494C-886F-16F5E4DD4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5A922-3E18-6F47-82D9-97AE8DC5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32FC9-ABFA-FE47-B916-B6ABFC91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1810B-59A7-954A-BF0D-66ECEF54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73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D2EF-1676-B74C-B483-2A6E50BC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1267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A2484-D42C-B049-BD13-BCA6A6F97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B7E16A-F057-964D-9FEC-8E6F94453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D3119-9C12-404D-B016-9D258CB7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A39C3-40CA-E94C-AE7F-36FF1490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1724C-09DB-2144-B154-009B94007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88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FC54B-A8BF-1949-9546-B38EFD64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9600A-33A9-D64E-9A66-92B00085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B2AB8-154A-AD40-AD7F-BA003E14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A177F-29F7-1D4F-8931-BCF194DFA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1BF94-83D8-5646-84E8-A4B79FB84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79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9A95-21F3-C646-9091-B2F676152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5CB7F-4AB2-C044-AFDE-04D20A3D1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B1603-126D-9C4E-8693-9C630842E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99CEF-979E-CC40-90F4-092E638AE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36CB9-65B9-A74F-B948-F5D21745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27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5977A-0587-A14E-AB08-B8AC84374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13118-E3CF-3E48-8BC2-765206D08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21B8B-661A-7542-91E9-484382689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B8F33-DD28-AA47-BD43-CCB074C517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5943D7-A742-8840-8DF3-34CD8997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60D5C-F9BB-9443-8B25-794540CC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10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5F88-9445-E349-BAB9-991DFC360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6B068-EC90-DB49-BD94-F4D75F15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6D32E-B2BA-DD46-A6E8-F6ED2FEF6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A6CB6-0C9B-CB46-9CA9-DFFED61091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87DB1-D2A2-A149-8950-DA910FC650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079548-1736-3B49-9306-64829ED2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3D4E9D-48CD-D349-90A3-187D5E58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E16E36-58FC-EF4A-B478-017975C1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90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ED3DE-9EF1-064E-B545-1312994F2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D7F85-54F1-314A-A56D-A398801F4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92884-BEE5-CB49-B2E3-908A8B9E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A64F8-C15E-7C46-B66F-1B4930FB7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68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728B-E491-46DF-A88C-6BFF3F65C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92745E-CD0A-4EEE-897F-B22D8FD074D6}" type="datetimeFigureOut">
              <a:rPr lang="en-US" altLang="en-US"/>
              <a:pPr/>
              <a:t>11/2/2021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57DC-DCEB-439F-A8AF-A5DECE3C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C6C4B-ABBD-48C5-97ED-B4F17041F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B7FE5-3A11-4C5B-8D51-7119BBA64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2858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FE615-68BB-894B-B6D5-AFC304D2C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4C6D6C-81A2-7740-9312-EFAB5064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8DC73-195E-1B4D-8B3E-4DA9F7D3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3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FECE2-A9DF-2B41-B2DE-03912D355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2B054-BC9C-FD4E-BA1B-4CCA2828E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EA204-B26C-9E44-8F8F-D6F691999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03AA1-77FF-5342-9022-5C00F5661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FC9D3-2D80-7648-96FA-7F19772AB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A0821-AE03-0E42-956D-98F58016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91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BAC82-DBA8-4047-AE32-EECE6514A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8E6EC5-FC68-124E-94E4-98E285A80B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89692-F210-B542-9956-23C4322D7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3F2B4-A779-2441-9570-241EA76EC8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7B13E-EA7E-224C-A185-CD3946711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6B60F-A790-1F43-9950-1ED13936E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18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0F72-D0E1-F745-AA77-36969E04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01605-75FC-354C-8D70-1FCBC11D0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D0004-A6FB-A942-B7B9-E910772C6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CB254-4105-AC43-8A5E-A41EC4FD7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EF3E7-7BEA-A443-A38F-A8C8DF5B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85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5DC67F-5BFC-754E-843B-496D7862A6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89577-19E1-1B49-B2E6-4C4355831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0CEC6-EE1E-DC45-9D94-A639F41913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9E106-2794-EF40-B6FF-CEA677882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32490-6B3C-4E47-A5E8-E866A6A48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3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638A40-ED5B-4A3B-A555-F781413F7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51BCEC-8384-4687-90D8-5D9987D162F9}" type="datetimeFigureOut">
              <a:rPr lang="en-US" altLang="en-US"/>
              <a:pPr/>
              <a:t>11/2/2021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754DC6-5AFD-4091-A934-279806B7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233D4F-6A7F-4709-86F2-D73A668C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AB3C6-11F4-4694-8625-3EBA1942DA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870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54DCC7-FE38-4A72-A471-A124B5C2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C25704-324F-4713-8702-2B9E33F29206}" type="datetimeFigureOut">
              <a:rPr lang="en-US" altLang="en-US"/>
              <a:pPr/>
              <a:t>11/2/2021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195DA2-0117-4D38-85C4-53AFB326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A4579D-5488-40D9-9882-2638215A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E0DB2-9800-4F7F-8E18-CC6CEF7381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633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34F7900-B33D-4122-A0FC-D79E5F15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E8C30C-CC66-401D-9AD4-F0EB781E3D44}" type="datetimeFigureOut">
              <a:rPr lang="en-US" altLang="en-US"/>
              <a:pPr/>
              <a:t>11/2/2021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1DE45C7-32A9-4502-86F1-BA5C281CF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1A9696-5EFB-4D3F-A876-783C1B1B7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064BE-7F23-441A-B54E-F63417F61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25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062D092-9F58-4B65-AAF2-1FD57942D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8561EB-A74F-4BF9-89DD-6BE7800908D4}" type="datetimeFigureOut">
              <a:rPr lang="en-US" altLang="en-US"/>
              <a:pPr/>
              <a:t>11/2/2021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40632D-43B5-49D5-A9FA-F51BD80C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802C2E-BED5-4F7C-B3AA-62023062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0567E2-43D2-4F2A-B8D3-4223FAE7D1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69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E7391E-2E31-42BC-9221-A75B64D61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C8FF84-CF95-4324-BD63-CD2A100B6F6D}" type="datetimeFigureOut">
              <a:rPr lang="en-US" altLang="en-US"/>
              <a:pPr/>
              <a:t>11/2/2021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1FA185-74DE-4916-8437-E509E59F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3C6344-D71E-4DE6-91DF-3003C80D3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53EA5-8F2A-4EA9-90C9-44ACCE9894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99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787293-8350-471C-94C2-B17F3663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75E88B-CD74-452C-B761-613891A10EE3}" type="datetimeFigureOut">
              <a:rPr lang="en-US" altLang="en-US"/>
              <a:pPr/>
              <a:t>11/2/2021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B5442C-927B-43EC-9B40-B55C5FCF7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C31CD8-1347-4F4D-9D6D-119369AC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81D83-1822-4480-AD41-A859202AC3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45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6B7B4BA-CC2B-4D21-A9FC-8EC04D4E89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B5FB2E6-89E0-422A-B016-ACB09CEA1A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3B4E-7317-4EC7-8FA4-135E62494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43450"/>
            <a:ext cx="914400" cy="298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90A2"/>
                </a:solidFill>
                <a:cs typeface="Arial" panose="020B0604020202020204" pitchFamily="34" charset="0"/>
              </a:defRPr>
            </a:lvl1pPr>
          </a:lstStyle>
          <a:p>
            <a:fld id="{FACF4119-86F6-4909-BAA9-C065A8D9288C}" type="datetimeFigureOut">
              <a:rPr lang="en-US" altLang="en-US"/>
              <a:pPr/>
              <a:t>11/2/2021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98A6B-9C7C-41E0-9186-2C4B3671B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4743450"/>
            <a:ext cx="2895600" cy="298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BA860-607A-4A4A-88AC-D23B18826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114300"/>
            <a:ext cx="838200" cy="2619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90A2"/>
                </a:solidFill>
                <a:cs typeface="Arial" panose="020B0604020202020204" pitchFamily="34" charset="0"/>
              </a:defRPr>
            </a:lvl1pPr>
          </a:lstStyle>
          <a:p>
            <a:fld id="{FA35EBE1-9EEA-4910-9E30-BEF4A4B3DCE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i="0" kern="1200">
          <a:solidFill>
            <a:srgbClr val="00386B"/>
          </a:solidFill>
          <a:latin typeface="Avenir Heavy" panose="02000503020000020003" pitchFamily="2" charset="0"/>
          <a:ea typeface="MS PGothic" panose="020B0600070205080204" pitchFamily="34" charset="-128"/>
          <a:cs typeface="Gotham Medium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venir Book" panose="02000503020000020003" pitchFamily="2" charset="0"/>
          <a:ea typeface="MS PGothic" panose="020B0600070205080204" pitchFamily="34" charset="-128"/>
          <a:cs typeface="Avenir Book" panose="02000503020000020003" pitchFamily="2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venir Book" panose="02000503020000020003" pitchFamily="2" charset="0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venir Book" panose="02000503020000020003" pitchFamily="2" charset="0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venir Book" panose="02000503020000020003" pitchFamily="2" charset="0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86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C17F3BD-2F68-42D8-BE43-A3B3913D7125}"/>
              </a:ext>
            </a:extLst>
          </p:cNvPr>
          <p:cNvSpPr txBox="1">
            <a:spLocks/>
          </p:cNvSpPr>
          <p:nvPr/>
        </p:nvSpPr>
        <p:spPr bwMode="auto">
          <a:xfrm>
            <a:off x="457200" y="1352550"/>
            <a:ext cx="8458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Challenging Cases with New Approaches: Perspectives from Around the World</a:t>
            </a:r>
          </a:p>
          <a:p>
            <a:pPr algn="ctr"/>
            <a:endParaRPr lang="en-US" altLang="en-US" sz="4400" b="1" dirty="0">
              <a:solidFill>
                <a:srgbClr val="00386B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9872F8-B57F-4FF8-82F7-257BA2E0DCB6}"/>
              </a:ext>
            </a:extLst>
          </p:cNvPr>
          <p:cNvSpPr txBox="1">
            <a:spLocks/>
          </p:cNvSpPr>
          <p:nvPr/>
        </p:nvSpPr>
        <p:spPr bwMode="auto">
          <a:xfrm>
            <a:off x="330868" y="2533851"/>
            <a:ext cx="8458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t"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latin typeface="Garamond" pitchFamily="18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venir Book" panose="02000503020000020003" pitchFamily="2" charset="0"/>
                <a:ea typeface="+mn-ea"/>
                <a:cs typeface="Gotham Book" pitchFamily="2" charset="0"/>
              </a:rPr>
              <a:t>Brought to you by the Early Career International Work Group</a:t>
            </a:r>
          </a:p>
        </p:txBody>
      </p:sp>
    </p:spTree>
    <p:extLst>
      <p:ext uri="{BB962C8B-B14F-4D97-AF65-F5344CB8AC3E}">
        <p14:creationId xmlns:p14="http://schemas.microsoft.com/office/powerpoint/2010/main" val="2534919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50"/>
            <a:ext cx="9067800" cy="857250"/>
          </a:xfrm>
        </p:spPr>
        <p:txBody>
          <a:bodyPr/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344805" algn="l"/>
                <a:tab pos="345440" algn="l"/>
              </a:tabLst>
            </a:pPr>
            <a:r>
              <a:rPr lang="en-US" altLang="en-US" sz="4000" dirty="0">
                <a:latin typeface="Avenir Heavy"/>
                <a:ea typeface="Arial" panose="020B0604020202020204" pitchFamily="34" charset="0"/>
                <a:cs typeface="Avenir Heavy"/>
              </a:rPr>
              <a:t>Pause by </a:t>
            </a:r>
            <a:r>
              <a:rPr lang="en-US" altLang="en-US" sz="4000" dirty="0" err="1">
                <a:latin typeface="Avenir Heavy"/>
                <a:ea typeface="Arial" panose="020B0604020202020204" pitchFamily="34" charset="0"/>
                <a:cs typeface="Avenir Heavy"/>
              </a:rPr>
              <a:t>i.v.</a:t>
            </a:r>
            <a:r>
              <a:rPr lang="en-US" altLang="en-US" sz="4000" dirty="0">
                <a:latin typeface="Avenir Heavy"/>
                <a:ea typeface="Arial" panose="020B0604020202020204" pitchFamily="34" charset="0"/>
                <a:cs typeface="Avenir Heavy"/>
              </a:rPr>
              <a:t> access</a:t>
            </a:r>
            <a:endParaRPr lang="en-US" altLang="en-US" sz="4000" dirty="0">
              <a:latin typeface="Avenir Heavy"/>
              <a:cs typeface="Avenir Heavy"/>
            </a:endParaRPr>
          </a:p>
        </p:txBody>
      </p:sp>
      <p:pic>
        <p:nvPicPr>
          <p:cNvPr id="5" name="Picture 3" descr="Asystolie vor der CNA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38962" r="2093" b="35554"/>
          <a:stretch/>
        </p:blipFill>
        <p:spPr>
          <a:xfrm>
            <a:off x="19421" y="1047750"/>
            <a:ext cx="9124579" cy="15791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12" descr="Screen Shot 2021-03-20 at 00.19.3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4" t="8756" r="2788" b="59430"/>
          <a:stretch/>
        </p:blipFill>
        <p:spPr>
          <a:xfrm>
            <a:off x="100350" y="2971732"/>
            <a:ext cx="4314743" cy="118956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12" descr="Screen Shot 2021-03-20 at 00.19.3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7" t="44791" r="2698" b="23362"/>
          <a:stretch/>
        </p:blipFill>
        <p:spPr>
          <a:xfrm>
            <a:off x="4415093" y="2952750"/>
            <a:ext cx="4259327" cy="1181810"/>
          </a:xfrm>
          <a:prstGeom prst="rect">
            <a:avLst/>
          </a:prstGeom>
          <a:ln>
            <a:noFill/>
          </a:ln>
        </p:spPr>
      </p:pic>
      <p:cxnSp>
        <p:nvCxnSpPr>
          <p:cNvPr id="4" name="Gerade Verbindung mit Pfeil 3"/>
          <p:cNvCxnSpPr/>
          <p:nvPr/>
        </p:nvCxnSpPr>
        <p:spPr>
          <a:xfrm>
            <a:off x="1219200" y="2800350"/>
            <a:ext cx="74676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5715000" y="1047750"/>
            <a:ext cx="34290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76200" y="1504950"/>
            <a:ext cx="16764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6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2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23"/>
          <a:stretch/>
        </p:blipFill>
        <p:spPr>
          <a:xfrm>
            <a:off x="0" y="3041451"/>
            <a:ext cx="9144000" cy="1206699"/>
          </a:xfrm>
          <a:prstGeom prst="rect">
            <a:avLst/>
          </a:prstGeom>
        </p:spPr>
      </p:pic>
      <p:pic>
        <p:nvPicPr>
          <p:cNvPr id="9" name="Picture 3" descr="1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9096"/>
          <a:stretch/>
        </p:blipFill>
        <p:spPr>
          <a:xfrm>
            <a:off x="-10925" y="1592069"/>
            <a:ext cx="9144000" cy="1208281"/>
          </a:xfrm>
          <a:prstGeom prst="rect">
            <a:avLst/>
          </a:prstGeom>
        </p:spPr>
      </p:pic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6700"/>
            <a:ext cx="6019800" cy="85725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Vagal stimulation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1CE6EA10-4197-4801-B7B7-B324B0C19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2571751"/>
            <a:ext cx="3124200" cy="609599"/>
          </a:xfrm>
        </p:spPr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SzPts val="1100"/>
              <a:buNone/>
              <a:tabLst>
                <a:tab pos="344805" algn="l"/>
                <a:tab pos="345440" algn="l"/>
              </a:tabLst>
            </a:pPr>
            <a:r>
              <a:rPr lang="en-US" sz="2800" dirty="0">
                <a:latin typeface="Avenir Book" panose="02000503020000020003"/>
                <a:ea typeface="Arial" panose="020B0604020202020204" pitchFamily="34" charset="0"/>
              </a:rPr>
              <a:t>w</a:t>
            </a:r>
            <a:r>
              <a:rPr lang="en-US" sz="2800" spc="0" dirty="0">
                <a:effectLst/>
                <a:latin typeface="Avenir Book" panose="02000503020000020003"/>
                <a:ea typeface="Arial" panose="020B0604020202020204" pitchFamily="34" charset="0"/>
              </a:rPr>
              <a:t>ithout RA pacing</a:t>
            </a:r>
          </a:p>
        </p:txBody>
      </p:sp>
      <p:pic>
        <p:nvPicPr>
          <p:cNvPr id="5" name="Picture 8" descr="Screen Shot 2020-02-29 at 20.23.4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 t="21654" r="3203" b="4673"/>
          <a:stretch/>
        </p:blipFill>
        <p:spPr>
          <a:xfrm>
            <a:off x="0" y="1753"/>
            <a:ext cx="1699846" cy="1590631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6553200" y="209550"/>
            <a:ext cx="25908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omic Sans MS"/>
                <a:cs typeface="Comic Sans MS"/>
              </a:rPr>
              <a:t>30 Hz (</a:t>
            </a:r>
            <a:r>
              <a:rPr lang="pt-BR" sz="2200" dirty="0">
                <a:latin typeface="Comic Sans MS"/>
                <a:cs typeface="Comic Sans MS"/>
              </a:rPr>
              <a:t>1.800/min)</a:t>
            </a:r>
            <a:endParaRPr lang="en-US" sz="2200" dirty="0">
              <a:latin typeface="Comic Sans MS"/>
              <a:cs typeface="Comic Sans MS"/>
            </a:endParaRPr>
          </a:p>
          <a:p>
            <a:r>
              <a:rPr lang="en-US" sz="2200" dirty="0">
                <a:latin typeface="Comic Sans MS"/>
                <a:cs typeface="Comic Sans MS"/>
              </a:rPr>
              <a:t>0.5-1.0 V/kg, </a:t>
            </a:r>
          </a:p>
          <a:p>
            <a:r>
              <a:rPr lang="de-DE" sz="2200" dirty="0">
                <a:latin typeface="Comic Sans MS"/>
                <a:cs typeface="Comic Sans MS"/>
              </a:rPr>
              <a:t>m</a:t>
            </a:r>
            <a:r>
              <a:rPr lang="en-US" sz="2200" dirty="0">
                <a:latin typeface="Comic Sans MS"/>
                <a:cs typeface="Comic Sans MS"/>
              </a:rPr>
              <a:t>ax. 70V@0.05ms</a:t>
            </a:r>
          </a:p>
        </p:txBody>
      </p:sp>
      <p:grpSp>
        <p:nvGrpSpPr>
          <p:cNvPr id="10" name="Group 8"/>
          <p:cNvGrpSpPr/>
          <p:nvPr/>
        </p:nvGrpSpPr>
        <p:grpSpPr>
          <a:xfrm>
            <a:off x="1905000" y="2114550"/>
            <a:ext cx="3412026" cy="475357"/>
            <a:chOff x="1897270" y="3258793"/>
            <a:chExt cx="3412026" cy="475357"/>
          </a:xfrm>
        </p:grpSpPr>
        <p:cxnSp>
          <p:nvCxnSpPr>
            <p:cNvPr id="11" name="Straight Arrow Connector 5"/>
            <p:cNvCxnSpPr/>
            <p:nvPr/>
          </p:nvCxnSpPr>
          <p:spPr>
            <a:xfrm>
              <a:off x="1897270" y="3258793"/>
              <a:ext cx="3412026" cy="0"/>
            </a:xfrm>
            <a:prstGeom prst="straightConnector1">
              <a:avLst/>
            </a:prstGeom>
            <a:ln w="38100" cmpd="sng">
              <a:solidFill>
                <a:srgbClr val="8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7"/>
            <p:cNvSpPr txBox="1"/>
            <p:nvPr/>
          </p:nvSpPr>
          <p:spPr>
            <a:xfrm>
              <a:off x="3488529" y="3364818"/>
              <a:ext cx="391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5s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E6EA10-4197-4801-B7B7-B324B0C196E5}"/>
              </a:ext>
            </a:extLst>
          </p:cNvPr>
          <p:cNvSpPr txBox="1">
            <a:spLocks/>
          </p:cNvSpPr>
          <p:nvPr/>
        </p:nvSpPr>
        <p:spPr bwMode="auto">
          <a:xfrm>
            <a:off x="3124200" y="4095750"/>
            <a:ext cx="266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venir Book" panose="02000503020000020003" pitchFamily="2" charset="0"/>
                <a:ea typeface="MS PGothic" panose="020B0600070205080204" pitchFamily="34" charset="-128"/>
                <a:cs typeface="Avenir Book" panose="02000503020000020003" pitchFamily="2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venir Book" panose="02000503020000020003" pitchFamily="2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tabLst>
                <a:tab pos="344805" algn="l"/>
                <a:tab pos="345440" algn="l"/>
              </a:tabLst>
            </a:pPr>
            <a:r>
              <a:rPr lang="en-US" sz="2800" dirty="0">
                <a:latin typeface="Avenir Book" panose="02000503020000020003"/>
                <a:ea typeface="Arial" panose="020B0604020202020204" pitchFamily="34" charset="0"/>
              </a:rPr>
              <a:t>with RA pacing</a:t>
            </a:r>
          </a:p>
        </p:txBody>
      </p:sp>
    </p:spTree>
    <p:extLst>
      <p:ext uri="{BB962C8B-B14F-4D97-AF65-F5344CB8AC3E}">
        <p14:creationId xmlns:p14="http://schemas.microsoft.com/office/powerpoint/2010/main" val="330944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3" descr="Screen Shot 2020-02-29 at 15.50.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17540" r="18932" b="11576"/>
          <a:stretch/>
        </p:blipFill>
        <p:spPr>
          <a:xfrm>
            <a:off x="0" y="-4207"/>
            <a:ext cx="1700046" cy="143295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3" descr="LAO Biatria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4" b="3111"/>
          <a:stretch/>
        </p:blipFill>
        <p:spPr>
          <a:xfrm>
            <a:off x="838200" y="798183"/>
            <a:ext cx="3276600" cy="3591418"/>
          </a:xfrm>
          <a:prstGeom prst="rect">
            <a:avLst/>
          </a:prstGeom>
        </p:spPr>
      </p:pic>
      <p:pic>
        <p:nvPicPr>
          <p:cNvPr id="13" name="Picture 4" descr="post lat bi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 b="2767"/>
          <a:stretch/>
        </p:blipFill>
        <p:spPr>
          <a:xfrm>
            <a:off x="4267200" y="798184"/>
            <a:ext cx="3276600" cy="3602366"/>
          </a:xfrm>
          <a:prstGeom prst="rect">
            <a:avLst/>
          </a:prstGeom>
        </p:spPr>
      </p:pic>
      <p:pic>
        <p:nvPicPr>
          <p:cNvPr id="14" name="Picture 24" descr="Screen Shot 2020-02-29 at 15.52.15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7" t="13431" r="18964" b="20664"/>
          <a:stretch/>
        </p:blipFill>
        <p:spPr>
          <a:xfrm>
            <a:off x="7620000" y="1"/>
            <a:ext cx="1505386" cy="143416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Freeform 11"/>
          <p:cNvSpPr/>
          <p:nvPr/>
        </p:nvSpPr>
        <p:spPr>
          <a:xfrm>
            <a:off x="8323506" y="844818"/>
            <a:ext cx="290969" cy="290900"/>
          </a:xfrm>
          <a:custGeom>
            <a:avLst/>
            <a:gdLst>
              <a:gd name="connsiteX0" fmla="*/ 198908 w 214150"/>
              <a:gd name="connsiteY0" fmla="*/ 198894 h 290900"/>
              <a:gd name="connsiteX1" fmla="*/ 198908 w 214150"/>
              <a:gd name="connsiteY1" fmla="*/ 15300 h 290900"/>
              <a:gd name="connsiteX2" fmla="*/ 153006 w 214150"/>
              <a:gd name="connsiteY2" fmla="*/ 0 h 290900"/>
              <a:gd name="connsiteX3" fmla="*/ 76503 w 214150"/>
              <a:gd name="connsiteY3" fmla="*/ 15300 h 290900"/>
              <a:gd name="connsiteX4" fmla="*/ 0 w 214150"/>
              <a:gd name="connsiteY4" fmla="*/ 152995 h 290900"/>
              <a:gd name="connsiteX5" fmla="*/ 15301 w 214150"/>
              <a:gd name="connsiteY5" fmla="*/ 275391 h 290900"/>
              <a:gd name="connsiteX6" fmla="*/ 137705 w 214150"/>
              <a:gd name="connsiteY6" fmla="*/ 275391 h 290900"/>
              <a:gd name="connsiteX7" fmla="*/ 168306 w 214150"/>
              <a:gd name="connsiteY7" fmla="*/ 229493 h 290900"/>
              <a:gd name="connsiteX8" fmla="*/ 198908 w 214150"/>
              <a:gd name="connsiteY8" fmla="*/ 198894 h 2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150" h="290900">
                <a:moveTo>
                  <a:pt x="198908" y="198894"/>
                </a:moveTo>
                <a:cubicBezTo>
                  <a:pt x="204008" y="163195"/>
                  <a:pt x="230495" y="70574"/>
                  <a:pt x="198908" y="15300"/>
                </a:cubicBezTo>
                <a:cubicBezTo>
                  <a:pt x="190906" y="1297"/>
                  <a:pt x="168307" y="5100"/>
                  <a:pt x="153006" y="0"/>
                </a:cubicBezTo>
                <a:cubicBezTo>
                  <a:pt x="127505" y="5100"/>
                  <a:pt x="97031" y="-665"/>
                  <a:pt x="76503" y="15300"/>
                </a:cubicBezTo>
                <a:cubicBezTo>
                  <a:pt x="29154" y="52124"/>
                  <a:pt x="16934" y="102199"/>
                  <a:pt x="0" y="152995"/>
                </a:cubicBezTo>
                <a:cubicBezTo>
                  <a:pt x="5100" y="193794"/>
                  <a:pt x="-1399" y="237819"/>
                  <a:pt x="15301" y="275391"/>
                </a:cubicBezTo>
                <a:cubicBezTo>
                  <a:pt x="30664" y="309956"/>
                  <a:pt x="134411" y="276050"/>
                  <a:pt x="137705" y="275391"/>
                </a:cubicBezTo>
                <a:cubicBezTo>
                  <a:pt x="147905" y="260092"/>
                  <a:pt x="156819" y="243851"/>
                  <a:pt x="168306" y="229493"/>
                </a:cubicBezTo>
                <a:cubicBezTo>
                  <a:pt x="202514" y="186736"/>
                  <a:pt x="193808" y="234593"/>
                  <a:pt x="198908" y="198894"/>
                </a:cubicBezTo>
                <a:close/>
              </a:path>
            </a:pathLst>
          </a:custGeom>
          <a:solidFill>
            <a:srgbClr val="948A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6" name="Freeform 26"/>
          <p:cNvSpPr/>
          <p:nvPr/>
        </p:nvSpPr>
        <p:spPr>
          <a:xfrm>
            <a:off x="8519075" y="438150"/>
            <a:ext cx="264138" cy="290691"/>
          </a:xfrm>
          <a:custGeom>
            <a:avLst/>
            <a:gdLst>
              <a:gd name="connsiteX0" fmla="*/ 189940 w 192746"/>
              <a:gd name="connsiteY0" fmla="*/ 229493 h 290691"/>
              <a:gd name="connsiteX1" fmla="*/ 128737 w 192746"/>
              <a:gd name="connsiteY1" fmla="*/ 15300 h 290691"/>
              <a:gd name="connsiteX2" fmla="*/ 82836 w 192746"/>
              <a:gd name="connsiteY2" fmla="*/ 0 h 290691"/>
              <a:gd name="connsiteX3" fmla="*/ 21634 w 192746"/>
              <a:gd name="connsiteY3" fmla="*/ 15300 h 290691"/>
              <a:gd name="connsiteX4" fmla="*/ 6333 w 192746"/>
              <a:gd name="connsiteY4" fmla="*/ 61198 h 290691"/>
              <a:gd name="connsiteX5" fmla="*/ 67535 w 192746"/>
              <a:gd name="connsiteY5" fmla="*/ 290691 h 290691"/>
              <a:gd name="connsiteX6" fmla="*/ 159339 w 192746"/>
              <a:gd name="connsiteY6" fmla="*/ 275391 h 290691"/>
              <a:gd name="connsiteX7" fmla="*/ 174639 w 192746"/>
              <a:gd name="connsiteY7" fmla="*/ 229493 h 290691"/>
              <a:gd name="connsiteX8" fmla="*/ 189940 w 192746"/>
              <a:gd name="connsiteY8" fmla="*/ 229493 h 29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746" h="290691">
                <a:moveTo>
                  <a:pt x="189940" y="229493"/>
                </a:moveTo>
                <a:cubicBezTo>
                  <a:pt x="182290" y="193794"/>
                  <a:pt x="224331" y="63094"/>
                  <a:pt x="128737" y="15300"/>
                </a:cubicBezTo>
                <a:cubicBezTo>
                  <a:pt x="114312" y="8088"/>
                  <a:pt x="98136" y="5100"/>
                  <a:pt x="82836" y="0"/>
                </a:cubicBezTo>
                <a:cubicBezTo>
                  <a:pt x="62435" y="5100"/>
                  <a:pt x="38055" y="2164"/>
                  <a:pt x="21634" y="15300"/>
                </a:cubicBezTo>
                <a:cubicBezTo>
                  <a:pt x="9041" y="25374"/>
                  <a:pt x="6333" y="45071"/>
                  <a:pt x="6333" y="61198"/>
                </a:cubicBezTo>
                <a:cubicBezTo>
                  <a:pt x="6333" y="267286"/>
                  <a:pt x="-29072" y="226290"/>
                  <a:pt x="67535" y="290691"/>
                </a:cubicBezTo>
                <a:cubicBezTo>
                  <a:pt x="98136" y="285591"/>
                  <a:pt x="132403" y="290782"/>
                  <a:pt x="159339" y="275391"/>
                </a:cubicBezTo>
                <a:cubicBezTo>
                  <a:pt x="173341" y="267390"/>
                  <a:pt x="167426" y="243917"/>
                  <a:pt x="174639" y="229493"/>
                </a:cubicBezTo>
                <a:cubicBezTo>
                  <a:pt x="177865" y="223042"/>
                  <a:pt x="197590" y="265192"/>
                  <a:pt x="189940" y="22949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7" name="Freeform 27"/>
          <p:cNvSpPr/>
          <p:nvPr/>
        </p:nvSpPr>
        <p:spPr>
          <a:xfrm>
            <a:off x="381000" y="204960"/>
            <a:ext cx="304800" cy="309390"/>
          </a:xfrm>
          <a:custGeom>
            <a:avLst/>
            <a:gdLst>
              <a:gd name="connsiteX0" fmla="*/ 260109 w 271890"/>
              <a:gd name="connsiteY0" fmla="*/ 321289 h 367188"/>
              <a:gd name="connsiteX1" fmla="*/ 260109 w 271890"/>
              <a:gd name="connsiteY1" fmla="*/ 61198 h 367188"/>
              <a:gd name="connsiteX2" fmla="*/ 244809 w 271890"/>
              <a:gd name="connsiteY2" fmla="*/ 15299 h 367188"/>
              <a:gd name="connsiteX3" fmla="*/ 198907 w 271890"/>
              <a:gd name="connsiteY3" fmla="*/ 0 h 367188"/>
              <a:gd name="connsiteX4" fmla="*/ 61202 w 271890"/>
              <a:gd name="connsiteY4" fmla="*/ 15299 h 367188"/>
              <a:gd name="connsiteX5" fmla="*/ 30601 w 271890"/>
              <a:gd name="connsiteY5" fmla="*/ 61198 h 367188"/>
              <a:gd name="connsiteX6" fmla="*/ 0 w 271890"/>
              <a:gd name="connsiteY6" fmla="*/ 152995 h 367188"/>
              <a:gd name="connsiteX7" fmla="*/ 30601 w 271890"/>
              <a:gd name="connsiteY7" fmla="*/ 275391 h 367188"/>
              <a:gd name="connsiteX8" fmla="*/ 61202 w 271890"/>
              <a:gd name="connsiteY8" fmla="*/ 321289 h 367188"/>
              <a:gd name="connsiteX9" fmla="*/ 107104 w 271890"/>
              <a:gd name="connsiteY9" fmla="*/ 336589 h 367188"/>
              <a:gd name="connsiteX10" fmla="*/ 153005 w 271890"/>
              <a:gd name="connsiteY10" fmla="*/ 367188 h 367188"/>
              <a:gd name="connsiteX11" fmla="*/ 198907 w 271890"/>
              <a:gd name="connsiteY11" fmla="*/ 351888 h 367188"/>
              <a:gd name="connsiteX12" fmla="*/ 229508 w 271890"/>
              <a:gd name="connsiteY12" fmla="*/ 305990 h 367188"/>
              <a:gd name="connsiteX13" fmla="*/ 260109 w 271890"/>
              <a:gd name="connsiteY13" fmla="*/ 321289 h 36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1890" h="367188">
                <a:moveTo>
                  <a:pt x="260109" y="321289"/>
                </a:moveTo>
                <a:cubicBezTo>
                  <a:pt x="265209" y="280490"/>
                  <a:pt x="283855" y="239283"/>
                  <a:pt x="260109" y="61198"/>
                </a:cubicBezTo>
                <a:cubicBezTo>
                  <a:pt x="257977" y="45212"/>
                  <a:pt x="256213" y="26702"/>
                  <a:pt x="244809" y="15299"/>
                </a:cubicBezTo>
                <a:cubicBezTo>
                  <a:pt x="233404" y="3895"/>
                  <a:pt x="214208" y="5100"/>
                  <a:pt x="198907" y="0"/>
                </a:cubicBezTo>
                <a:cubicBezTo>
                  <a:pt x="153005" y="5100"/>
                  <a:pt x="104606" y="-483"/>
                  <a:pt x="61202" y="15299"/>
                </a:cubicBezTo>
                <a:cubicBezTo>
                  <a:pt x="43921" y="21583"/>
                  <a:pt x="38070" y="44395"/>
                  <a:pt x="30601" y="61198"/>
                </a:cubicBezTo>
                <a:cubicBezTo>
                  <a:pt x="17501" y="90672"/>
                  <a:pt x="0" y="152995"/>
                  <a:pt x="0" y="152995"/>
                </a:cubicBezTo>
                <a:cubicBezTo>
                  <a:pt x="5820" y="182095"/>
                  <a:pt x="14917" y="244025"/>
                  <a:pt x="30601" y="275391"/>
                </a:cubicBezTo>
                <a:cubicBezTo>
                  <a:pt x="38825" y="291837"/>
                  <a:pt x="46843" y="309803"/>
                  <a:pt x="61202" y="321289"/>
                </a:cubicBezTo>
                <a:cubicBezTo>
                  <a:pt x="73796" y="331364"/>
                  <a:pt x="92678" y="329377"/>
                  <a:pt x="107104" y="336589"/>
                </a:cubicBezTo>
                <a:cubicBezTo>
                  <a:pt x="123551" y="344812"/>
                  <a:pt x="137705" y="356988"/>
                  <a:pt x="153005" y="367188"/>
                </a:cubicBezTo>
                <a:cubicBezTo>
                  <a:pt x="168306" y="362088"/>
                  <a:pt x="186313" y="361963"/>
                  <a:pt x="198907" y="351888"/>
                </a:cubicBezTo>
                <a:cubicBezTo>
                  <a:pt x="213266" y="340402"/>
                  <a:pt x="221284" y="322436"/>
                  <a:pt x="229508" y="305990"/>
                </a:cubicBezTo>
                <a:cubicBezTo>
                  <a:pt x="232734" y="299539"/>
                  <a:pt x="255009" y="362088"/>
                  <a:pt x="260109" y="32128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9050"/>
            <a:ext cx="8915400" cy="85725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RF-Ablation in RA</a:t>
            </a:r>
          </a:p>
        </p:txBody>
      </p:sp>
      <p:sp>
        <p:nvSpPr>
          <p:cNvPr id="9" name="Freeform 5"/>
          <p:cNvSpPr/>
          <p:nvPr/>
        </p:nvSpPr>
        <p:spPr>
          <a:xfrm>
            <a:off x="2229770" y="1424588"/>
            <a:ext cx="485315" cy="303660"/>
          </a:xfrm>
          <a:custGeom>
            <a:avLst/>
            <a:gdLst>
              <a:gd name="connsiteX0" fmla="*/ 627323 w 749727"/>
              <a:gd name="connsiteY0" fmla="*/ 30599 h 458985"/>
              <a:gd name="connsiteX1" fmla="*/ 489618 w 749727"/>
              <a:gd name="connsiteY1" fmla="*/ 15300 h 458985"/>
              <a:gd name="connsiteX2" fmla="*/ 413115 w 749727"/>
              <a:gd name="connsiteY2" fmla="*/ 0 h 458985"/>
              <a:gd name="connsiteX3" fmla="*/ 183606 w 749727"/>
              <a:gd name="connsiteY3" fmla="*/ 15300 h 458985"/>
              <a:gd name="connsiteX4" fmla="*/ 45901 w 749727"/>
              <a:gd name="connsiteY4" fmla="*/ 76498 h 458985"/>
              <a:gd name="connsiteX5" fmla="*/ 30601 w 749727"/>
              <a:gd name="connsiteY5" fmla="*/ 122396 h 458985"/>
              <a:gd name="connsiteX6" fmla="*/ 0 w 749727"/>
              <a:gd name="connsiteY6" fmla="*/ 229493 h 458985"/>
              <a:gd name="connsiteX7" fmla="*/ 15300 w 749727"/>
              <a:gd name="connsiteY7" fmla="*/ 321290 h 458985"/>
              <a:gd name="connsiteX8" fmla="*/ 91803 w 749727"/>
              <a:gd name="connsiteY8" fmla="*/ 397787 h 458985"/>
              <a:gd name="connsiteX9" fmla="*/ 137705 w 749727"/>
              <a:gd name="connsiteY9" fmla="*/ 413087 h 458985"/>
              <a:gd name="connsiteX10" fmla="*/ 244809 w 749727"/>
              <a:gd name="connsiteY10" fmla="*/ 458985 h 458985"/>
              <a:gd name="connsiteX11" fmla="*/ 566120 w 749727"/>
              <a:gd name="connsiteY11" fmla="*/ 413087 h 458985"/>
              <a:gd name="connsiteX12" fmla="*/ 657924 w 749727"/>
              <a:gd name="connsiteY12" fmla="*/ 382488 h 458985"/>
              <a:gd name="connsiteX13" fmla="*/ 703826 w 749727"/>
              <a:gd name="connsiteY13" fmla="*/ 367188 h 458985"/>
              <a:gd name="connsiteX14" fmla="*/ 749727 w 749727"/>
              <a:gd name="connsiteY14" fmla="*/ 275391 h 458985"/>
              <a:gd name="connsiteX15" fmla="*/ 719126 w 749727"/>
              <a:gd name="connsiteY15" fmla="*/ 137696 h 458985"/>
              <a:gd name="connsiteX16" fmla="*/ 673224 w 749727"/>
              <a:gd name="connsiteY16" fmla="*/ 91797 h 458985"/>
              <a:gd name="connsiteX17" fmla="*/ 566120 w 749727"/>
              <a:gd name="connsiteY17" fmla="*/ 30599 h 45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49727" h="458985">
                <a:moveTo>
                  <a:pt x="627323" y="30599"/>
                </a:moveTo>
                <a:cubicBezTo>
                  <a:pt x="581421" y="25499"/>
                  <a:pt x="535338" y="21831"/>
                  <a:pt x="489618" y="15300"/>
                </a:cubicBezTo>
                <a:cubicBezTo>
                  <a:pt x="463873" y="11622"/>
                  <a:pt x="439121" y="0"/>
                  <a:pt x="413115" y="0"/>
                </a:cubicBezTo>
                <a:cubicBezTo>
                  <a:pt x="336442" y="0"/>
                  <a:pt x="260109" y="10200"/>
                  <a:pt x="183606" y="15300"/>
                </a:cubicBezTo>
                <a:cubicBezTo>
                  <a:pt x="74358" y="51714"/>
                  <a:pt x="118642" y="28007"/>
                  <a:pt x="45901" y="76498"/>
                </a:cubicBezTo>
                <a:cubicBezTo>
                  <a:pt x="40801" y="91797"/>
                  <a:pt x="35032" y="106890"/>
                  <a:pt x="30601" y="122396"/>
                </a:cubicBezTo>
                <a:cubicBezTo>
                  <a:pt x="-7826" y="256881"/>
                  <a:pt x="36686" y="119437"/>
                  <a:pt x="0" y="229493"/>
                </a:cubicBezTo>
                <a:cubicBezTo>
                  <a:pt x="5100" y="260092"/>
                  <a:pt x="5490" y="291861"/>
                  <a:pt x="15300" y="321290"/>
                </a:cubicBezTo>
                <a:cubicBezTo>
                  <a:pt x="27541" y="358009"/>
                  <a:pt x="59163" y="381468"/>
                  <a:pt x="91803" y="397787"/>
                </a:cubicBezTo>
                <a:cubicBezTo>
                  <a:pt x="106229" y="404999"/>
                  <a:pt x="123279" y="405875"/>
                  <a:pt x="137705" y="413087"/>
                </a:cubicBezTo>
                <a:cubicBezTo>
                  <a:pt x="243366" y="465915"/>
                  <a:pt x="117435" y="427145"/>
                  <a:pt x="244809" y="458985"/>
                </a:cubicBezTo>
                <a:cubicBezTo>
                  <a:pt x="389601" y="447848"/>
                  <a:pt x="439949" y="455141"/>
                  <a:pt x="566120" y="413087"/>
                </a:cubicBezTo>
                <a:lnTo>
                  <a:pt x="657924" y="382488"/>
                </a:lnTo>
                <a:lnTo>
                  <a:pt x="703826" y="367188"/>
                </a:lnTo>
                <a:cubicBezTo>
                  <a:pt x="719299" y="343981"/>
                  <a:pt x="749727" y="307064"/>
                  <a:pt x="749727" y="275391"/>
                </a:cubicBezTo>
                <a:cubicBezTo>
                  <a:pt x="749727" y="267056"/>
                  <a:pt x="734905" y="161363"/>
                  <a:pt x="719126" y="137696"/>
                </a:cubicBezTo>
                <a:cubicBezTo>
                  <a:pt x="707123" y="119693"/>
                  <a:pt x="690304" y="105081"/>
                  <a:pt x="673224" y="91797"/>
                </a:cubicBezTo>
                <a:cubicBezTo>
                  <a:pt x="590898" y="27770"/>
                  <a:pt x="616295" y="30599"/>
                  <a:pt x="566120" y="30599"/>
                </a:cubicBezTo>
              </a:path>
            </a:pathLst>
          </a:cu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/>
          <p:cNvSpPr/>
          <p:nvPr/>
        </p:nvSpPr>
        <p:spPr>
          <a:xfrm>
            <a:off x="5763085" y="1504950"/>
            <a:ext cx="485315" cy="303660"/>
          </a:xfrm>
          <a:custGeom>
            <a:avLst/>
            <a:gdLst>
              <a:gd name="connsiteX0" fmla="*/ 627323 w 749727"/>
              <a:gd name="connsiteY0" fmla="*/ 30599 h 458985"/>
              <a:gd name="connsiteX1" fmla="*/ 489618 w 749727"/>
              <a:gd name="connsiteY1" fmla="*/ 15300 h 458985"/>
              <a:gd name="connsiteX2" fmla="*/ 413115 w 749727"/>
              <a:gd name="connsiteY2" fmla="*/ 0 h 458985"/>
              <a:gd name="connsiteX3" fmla="*/ 183606 w 749727"/>
              <a:gd name="connsiteY3" fmla="*/ 15300 h 458985"/>
              <a:gd name="connsiteX4" fmla="*/ 45901 w 749727"/>
              <a:gd name="connsiteY4" fmla="*/ 76498 h 458985"/>
              <a:gd name="connsiteX5" fmla="*/ 30601 w 749727"/>
              <a:gd name="connsiteY5" fmla="*/ 122396 h 458985"/>
              <a:gd name="connsiteX6" fmla="*/ 0 w 749727"/>
              <a:gd name="connsiteY6" fmla="*/ 229493 h 458985"/>
              <a:gd name="connsiteX7" fmla="*/ 15300 w 749727"/>
              <a:gd name="connsiteY7" fmla="*/ 321290 h 458985"/>
              <a:gd name="connsiteX8" fmla="*/ 91803 w 749727"/>
              <a:gd name="connsiteY8" fmla="*/ 397787 h 458985"/>
              <a:gd name="connsiteX9" fmla="*/ 137705 w 749727"/>
              <a:gd name="connsiteY9" fmla="*/ 413087 h 458985"/>
              <a:gd name="connsiteX10" fmla="*/ 244809 w 749727"/>
              <a:gd name="connsiteY10" fmla="*/ 458985 h 458985"/>
              <a:gd name="connsiteX11" fmla="*/ 566120 w 749727"/>
              <a:gd name="connsiteY11" fmla="*/ 413087 h 458985"/>
              <a:gd name="connsiteX12" fmla="*/ 657924 w 749727"/>
              <a:gd name="connsiteY12" fmla="*/ 382488 h 458985"/>
              <a:gd name="connsiteX13" fmla="*/ 703826 w 749727"/>
              <a:gd name="connsiteY13" fmla="*/ 367188 h 458985"/>
              <a:gd name="connsiteX14" fmla="*/ 749727 w 749727"/>
              <a:gd name="connsiteY14" fmla="*/ 275391 h 458985"/>
              <a:gd name="connsiteX15" fmla="*/ 719126 w 749727"/>
              <a:gd name="connsiteY15" fmla="*/ 137696 h 458985"/>
              <a:gd name="connsiteX16" fmla="*/ 673224 w 749727"/>
              <a:gd name="connsiteY16" fmla="*/ 91797 h 458985"/>
              <a:gd name="connsiteX17" fmla="*/ 566120 w 749727"/>
              <a:gd name="connsiteY17" fmla="*/ 30599 h 45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49727" h="458985">
                <a:moveTo>
                  <a:pt x="627323" y="30599"/>
                </a:moveTo>
                <a:cubicBezTo>
                  <a:pt x="581421" y="25499"/>
                  <a:pt x="535338" y="21831"/>
                  <a:pt x="489618" y="15300"/>
                </a:cubicBezTo>
                <a:cubicBezTo>
                  <a:pt x="463873" y="11622"/>
                  <a:pt x="439121" y="0"/>
                  <a:pt x="413115" y="0"/>
                </a:cubicBezTo>
                <a:cubicBezTo>
                  <a:pt x="336442" y="0"/>
                  <a:pt x="260109" y="10200"/>
                  <a:pt x="183606" y="15300"/>
                </a:cubicBezTo>
                <a:cubicBezTo>
                  <a:pt x="74358" y="51714"/>
                  <a:pt x="118642" y="28007"/>
                  <a:pt x="45901" y="76498"/>
                </a:cubicBezTo>
                <a:cubicBezTo>
                  <a:pt x="40801" y="91797"/>
                  <a:pt x="35032" y="106890"/>
                  <a:pt x="30601" y="122396"/>
                </a:cubicBezTo>
                <a:cubicBezTo>
                  <a:pt x="-7826" y="256881"/>
                  <a:pt x="36686" y="119437"/>
                  <a:pt x="0" y="229493"/>
                </a:cubicBezTo>
                <a:cubicBezTo>
                  <a:pt x="5100" y="260092"/>
                  <a:pt x="5490" y="291861"/>
                  <a:pt x="15300" y="321290"/>
                </a:cubicBezTo>
                <a:cubicBezTo>
                  <a:pt x="27541" y="358009"/>
                  <a:pt x="59163" y="381468"/>
                  <a:pt x="91803" y="397787"/>
                </a:cubicBezTo>
                <a:cubicBezTo>
                  <a:pt x="106229" y="404999"/>
                  <a:pt x="123279" y="405875"/>
                  <a:pt x="137705" y="413087"/>
                </a:cubicBezTo>
                <a:cubicBezTo>
                  <a:pt x="243366" y="465915"/>
                  <a:pt x="117435" y="427145"/>
                  <a:pt x="244809" y="458985"/>
                </a:cubicBezTo>
                <a:cubicBezTo>
                  <a:pt x="389601" y="447848"/>
                  <a:pt x="439949" y="455141"/>
                  <a:pt x="566120" y="413087"/>
                </a:cubicBezTo>
                <a:lnTo>
                  <a:pt x="657924" y="382488"/>
                </a:lnTo>
                <a:lnTo>
                  <a:pt x="703826" y="367188"/>
                </a:lnTo>
                <a:cubicBezTo>
                  <a:pt x="719299" y="343981"/>
                  <a:pt x="749727" y="307064"/>
                  <a:pt x="749727" y="275391"/>
                </a:cubicBezTo>
                <a:cubicBezTo>
                  <a:pt x="749727" y="267056"/>
                  <a:pt x="734905" y="161363"/>
                  <a:pt x="719126" y="137696"/>
                </a:cubicBezTo>
                <a:cubicBezTo>
                  <a:pt x="707123" y="119693"/>
                  <a:pt x="690304" y="105081"/>
                  <a:pt x="673224" y="91797"/>
                </a:cubicBezTo>
                <a:cubicBezTo>
                  <a:pt x="590898" y="27770"/>
                  <a:pt x="616295" y="30599"/>
                  <a:pt x="566120" y="30599"/>
                </a:cubicBezTo>
              </a:path>
            </a:pathLst>
          </a:cu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44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14300"/>
            <a:ext cx="8915400" cy="85725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Vagal stimulation after RF in RA</a:t>
            </a:r>
          </a:p>
        </p:txBody>
      </p:sp>
      <p:pic>
        <p:nvPicPr>
          <p:cNvPr id="6" name="Picture 2" descr="4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90"/>
          <a:stretch/>
        </p:blipFill>
        <p:spPr>
          <a:xfrm>
            <a:off x="0" y="1047750"/>
            <a:ext cx="9144000" cy="1295400"/>
          </a:xfrm>
          <a:prstGeom prst="rect">
            <a:avLst/>
          </a:prstGeom>
        </p:spPr>
      </p:pic>
      <p:pic>
        <p:nvPicPr>
          <p:cNvPr id="7" name="Picture 2" descr="4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1"/>
          <a:stretch/>
        </p:blipFill>
        <p:spPr>
          <a:xfrm>
            <a:off x="0" y="2279169"/>
            <a:ext cx="9144000" cy="135938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074374" y="2266951"/>
            <a:ext cx="3412026" cy="304799"/>
            <a:chOff x="1897270" y="3258793"/>
            <a:chExt cx="3412026" cy="475357"/>
          </a:xfrm>
        </p:grpSpPr>
        <p:cxnSp>
          <p:nvCxnSpPr>
            <p:cNvPr id="9" name="Straight Arrow Connector 5"/>
            <p:cNvCxnSpPr/>
            <p:nvPr/>
          </p:nvCxnSpPr>
          <p:spPr>
            <a:xfrm>
              <a:off x="1897270" y="3258793"/>
              <a:ext cx="3412026" cy="0"/>
            </a:xfrm>
            <a:prstGeom prst="straightConnector1">
              <a:avLst/>
            </a:prstGeom>
            <a:ln w="38100" cmpd="sng">
              <a:solidFill>
                <a:srgbClr val="8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7"/>
            <p:cNvSpPr txBox="1"/>
            <p:nvPr/>
          </p:nvSpPr>
          <p:spPr>
            <a:xfrm>
              <a:off x="3488529" y="3364818"/>
              <a:ext cx="391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845907" y="1579663"/>
            <a:ext cx="5246880" cy="382487"/>
            <a:chOff x="2845907" y="1713544"/>
            <a:chExt cx="5246880" cy="382487"/>
          </a:xfrm>
        </p:grpSpPr>
        <p:cxnSp>
          <p:nvCxnSpPr>
            <p:cNvPr id="12" name="Straight Arrow Connector 6"/>
            <p:cNvCxnSpPr/>
            <p:nvPr/>
          </p:nvCxnSpPr>
          <p:spPr>
            <a:xfrm flipV="1">
              <a:off x="2845907" y="1713544"/>
              <a:ext cx="306011" cy="382487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9"/>
            <p:cNvCxnSpPr/>
            <p:nvPr/>
          </p:nvCxnSpPr>
          <p:spPr>
            <a:xfrm flipV="1">
              <a:off x="3412028" y="1713544"/>
              <a:ext cx="306011" cy="382487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0"/>
            <p:cNvCxnSpPr/>
            <p:nvPr/>
          </p:nvCxnSpPr>
          <p:spPr>
            <a:xfrm flipV="1">
              <a:off x="7786776" y="1713544"/>
              <a:ext cx="306011" cy="382487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944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3" descr="Screen Shot 2020-02-29 at 15.50.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17540" r="18932" b="11576"/>
          <a:stretch/>
        </p:blipFill>
        <p:spPr>
          <a:xfrm>
            <a:off x="0" y="-4207"/>
            <a:ext cx="1700046" cy="143295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9050"/>
            <a:ext cx="8915400" cy="85725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RF-Ablation in LA</a:t>
            </a:r>
          </a:p>
        </p:txBody>
      </p:sp>
      <p:pic>
        <p:nvPicPr>
          <p:cNvPr id="9" name="Picture 3" descr="LAO Biatria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4" b="3111"/>
          <a:stretch/>
        </p:blipFill>
        <p:spPr>
          <a:xfrm>
            <a:off x="838200" y="798183"/>
            <a:ext cx="3276600" cy="3591418"/>
          </a:xfrm>
          <a:prstGeom prst="rect">
            <a:avLst/>
          </a:prstGeom>
        </p:spPr>
      </p:pic>
      <p:pic>
        <p:nvPicPr>
          <p:cNvPr id="10" name="Picture 4" descr="post lat bi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 b="2767"/>
          <a:stretch/>
        </p:blipFill>
        <p:spPr>
          <a:xfrm>
            <a:off x="4267200" y="798184"/>
            <a:ext cx="3276600" cy="3602366"/>
          </a:xfrm>
          <a:prstGeom prst="rect">
            <a:avLst/>
          </a:prstGeom>
        </p:spPr>
      </p:pic>
      <p:sp>
        <p:nvSpPr>
          <p:cNvPr id="11" name="Freeform 13"/>
          <p:cNvSpPr/>
          <p:nvPr/>
        </p:nvSpPr>
        <p:spPr>
          <a:xfrm>
            <a:off x="2284414" y="1644101"/>
            <a:ext cx="332932" cy="268039"/>
          </a:xfrm>
          <a:custGeom>
            <a:avLst/>
            <a:gdLst>
              <a:gd name="connsiteX0" fmla="*/ 351913 w 489619"/>
              <a:gd name="connsiteY0" fmla="*/ 305990 h 336589"/>
              <a:gd name="connsiteX1" fmla="*/ 428416 w 489619"/>
              <a:gd name="connsiteY1" fmla="*/ 244792 h 336589"/>
              <a:gd name="connsiteX2" fmla="*/ 474318 w 489619"/>
              <a:gd name="connsiteY2" fmla="*/ 214193 h 336589"/>
              <a:gd name="connsiteX3" fmla="*/ 489619 w 489619"/>
              <a:gd name="connsiteY3" fmla="*/ 168294 h 336589"/>
              <a:gd name="connsiteX4" fmla="*/ 459017 w 489619"/>
              <a:gd name="connsiteY4" fmla="*/ 137695 h 336589"/>
              <a:gd name="connsiteX5" fmla="*/ 428416 w 489619"/>
              <a:gd name="connsiteY5" fmla="*/ 45898 h 336589"/>
              <a:gd name="connsiteX6" fmla="*/ 336613 w 489619"/>
              <a:gd name="connsiteY6" fmla="*/ 0 h 336589"/>
              <a:gd name="connsiteX7" fmla="*/ 122405 w 489619"/>
              <a:gd name="connsiteY7" fmla="*/ 61198 h 336589"/>
              <a:gd name="connsiteX8" fmla="*/ 76503 w 489619"/>
              <a:gd name="connsiteY8" fmla="*/ 91797 h 336589"/>
              <a:gd name="connsiteX9" fmla="*/ 0 w 489619"/>
              <a:gd name="connsiteY9" fmla="*/ 168294 h 336589"/>
              <a:gd name="connsiteX10" fmla="*/ 30602 w 489619"/>
              <a:gd name="connsiteY10" fmla="*/ 260091 h 336589"/>
              <a:gd name="connsiteX11" fmla="*/ 183607 w 489619"/>
              <a:gd name="connsiteY11" fmla="*/ 336589 h 336589"/>
              <a:gd name="connsiteX12" fmla="*/ 306012 w 489619"/>
              <a:gd name="connsiteY12" fmla="*/ 321289 h 336589"/>
              <a:gd name="connsiteX13" fmla="*/ 382515 w 489619"/>
              <a:gd name="connsiteY13" fmla="*/ 244792 h 33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9619" h="336589">
                <a:moveTo>
                  <a:pt x="351913" y="305990"/>
                </a:moveTo>
                <a:cubicBezTo>
                  <a:pt x="377414" y="285591"/>
                  <a:pt x="402290" y="264385"/>
                  <a:pt x="428416" y="244792"/>
                </a:cubicBezTo>
                <a:cubicBezTo>
                  <a:pt x="443127" y="233759"/>
                  <a:pt x="462830" y="228552"/>
                  <a:pt x="474318" y="214193"/>
                </a:cubicBezTo>
                <a:cubicBezTo>
                  <a:pt x="484393" y="201600"/>
                  <a:pt x="484519" y="183594"/>
                  <a:pt x="489619" y="168294"/>
                </a:cubicBezTo>
                <a:cubicBezTo>
                  <a:pt x="479418" y="158094"/>
                  <a:pt x="465469" y="150597"/>
                  <a:pt x="459017" y="137695"/>
                </a:cubicBezTo>
                <a:cubicBezTo>
                  <a:pt x="444591" y="108846"/>
                  <a:pt x="455254" y="63789"/>
                  <a:pt x="428416" y="45898"/>
                </a:cubicBezTo>
                <a:cubicBezTo>
                  <a:pt x="369095" y="6353"/>
                  <a:pt x="399960" y="21113"/>
                  <a:pt x="336613" y="0"/>
                </a:cubicBezTo>
                <a:cubicBezTo>
                  <a:pt x="320290" y="4080"/>
                  <a:pt x="148746" y="43638"/>
                  <a:pt x="122405" y="61198"/>
                </a:cubicBezTo>
                <a:cubicBezTo>
                  <a:pt x="107104" y="71398"/>
                  <a:pt x="90342" y="79689"/>
                  <a:pt x="76503" y="91797"/>
                </a:cubicBezTo>
                <a:cubicBezTo>
                  <a:pt x="49362" y="115543"/>
                  <a:pt x="0" y="168294"/>
                  <a:pt x="0" y="168294"/>
                </a:cubicBezTo>
                <a:cubicBezTo>
                  <a:pt x="10201" y="198893"/>
                  <a:pt x="3764" y="242200"/>
                  <a:pt x="30602" y="260091"/>
                </a:cubicBezTo>
                <a:cubicBezTo>
                  <a:pt x="139902" y="332953"/>
                  <a:pt x="86726" y="312370"/>
                  <a:pt x="183607" y="336589"/>
                </a:cubicBezTo>
                <a:cubicBezTo>
                  <a:pt x="224409" y="331489"/>
                  <a:pt x="268677" y="338519"/>
                  <a:pt x="306012" y="321289"/>
                </a:cubicBezTo>
                <a:cubicBezTo>
                  <a:pt x="338756" y="306178"/>
                  <a:pt x="382515" y="244792"/>
                  <a:pt x="382515" y="244792"/>
                </a:cubicBezTo>
              </a:path>
            </a:pathLst>
          </a:custGeom>
          <a:ln w="28575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5"/>
          <p:cNvSpPr/>
          <p:nvPr/>
        </p:nvSpPr>
        <p:spPr>
          <a:xfrm>
            <a:off x="5867400" y="1657350"/>
            <a:ext cx="431531" cy="718832"/>
          </a:xfrm>
          <a:custGeom>
            <a:avLst/>
            <a:gdLst>
              <a:gd name="connsiteX0" fmla="*/ 536802 w 634622"/>
              <a:gd name="connsiteY0" fmla="*/ 902670 h 902670"/>
              <a:gd name="connsiteX1" fmla="*/ 582704 w 634622"/>
              <a:gd name="connsiteY1" fmla="*/ 734376 h 902670"/>
              <a:gd name="connsiteX2" fmla="*/ 598004 w 634622"/>
              <a:gd name="connsiteY2" fmla="*/ 688477 h 902670"/>
              <a:gd name="connsiteX3" fmla="*/ 613305 w 634622"/>
              <a:gd name="connsiteY3" fmla="*/ 642579 h 902670"/>
              <a:gd name="connsiteX4" fmla="*/ 613305 w 634622"/>
              <a:gd name="connsiteY4" fmla="*/ 214193 h 902670"/>
              <a:gd name="connsiteX5" fmla="*/ 567403 w 634622"/>
              <a:gd name="connsiteY5" fmla="*/ 122396 h 902670"/>
              <a:gd name="connsiteX6" fmla="*/ 475600 w 634622"/>
              <a:gd name="connsiteY6" fmla="*/ 76497 h 902670"/>
              <a:gd name="connsiteX7" fmla="*/ 429698 w 634622"/>
              <a:gd name="connsiteY7" fmla="*/ 45898 h 902670"/>
              <a:gd name="connsiteX8" fmla="*/ 337895 w 634622"/>
              <a:gd name="connsiteY8" fmla="*/ 15299 h 902670"/>
              <a:gd name="connsiteX9" fmla="*/ 291993 w 634622"/>
              <a:gd name="connsiteY9" fmla="*/ 0 h 902670"/>
              <a:gd name="connsiteX10" fmla="*/ 138987 w 634622"/>
              <a:gd name="connsiteY10" fmla="*/ 15299 h 902670"/>
              <a:gd name="connsiteX11" fmla="*/ 31883 w 634622"/>
              <a:gd name="connsiteY11" fmla="*/ 61198 h 902670"/>
              <a:gd name="connsiteX12" fmla="*/ 1282 w 634622"/>
              <a:gd name="connsiteY12" fmla="*/ 107096 h 902670"/>
              <a:gd name="connsiteX13" fmla="*/ 16583 w 634622"/>
              <a:gd name="connsiteY13" fmla="*/ 443685 h 902670"/>
              <a:gd name="connsiteX14" fmla="*/ 62485 w 634622"/>
              <a:gd name="connsiteY14" fmla="*/ 581381 h 902670"/>
              <a:gd name="connsiteX15" fmla="*/ 93086 w 634622"/>
              <a:gd name="connsiteY15" fmla="*/ 673178 h 902670"/>
              <a:gd name="connsiteX16" fmla="*/ 123687 w 634622"/>
              <a:gd name="connsiteY16" fmla="*/ 719076 h 902670"/>
              <a:gd name="connsiteX17" fmla="*/ 261392 w 634622"/>
              <a:gd name="connsiteY17" fmla="*/ 826173 h 902670"/>
              <a:gd name="connsiteX18" fmla="*/ 353195 w 634622"/>
              <a:gd name="connsiteY18" fmla="*/ 856772 h 902670"/>
              <a:gd name="connsiteX19" fmla="*/ 506201 w 634622"/>
              <a:gd name="connsiteY19" fmla="*/ 841472 h 902670"/>
              <a:gd name="connsiteX20" fmla="*/ 582704 w 634622"/>
              <a:gd name="connsiteY20" fmla="*/ 703777 h 902670"/>
              <a:gd name="connsiteX21" fmla="*/ 582704 w 634622"/>
              <a:gd name="connsiteY21" fmla="*/ 642579 h 90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4622" h="902670">
                <a:moveTo>
                  <a:pt x="536802" y="902670"/>
                </a:moveTo>
                <a:cubicBezTo>
                  <a:pt x="558430" y="794542"/>
                  <a:pt x="543878" y="850847"/>
                  <a:pt x="582704" y="734376"/>
                </a:cubicBezTo>
                <a:lnTo>
                  <a:pt x="598004" y="688477"/>
                </a:lnTo>
                <a:lnTo>
                  <a:pt x="613305" y="642579"/>
                </a:lnTo>
                <a:cubicBezTo>
                  <a:pt x="644700" y="454218"/>
                  <a:pt x="638594" y="530289"/>
                  <a:pt x="613305" y="214193"/>
                </a:cubicBezTo>
                <a:cubicBezTo>
                  <a:pt x="611141" y="187142"/>
                  <a:pt x="585342" y="140334"/>
                  <a:pt x="567403" y="122396"/>
                </a:cubicBezTo>
                <a:cubicBezTo>
                  <a:pt x="523555" y="78551"/>
                  <a:pt x="525376" y="101383"/>
                  <a:pt x="475600" y="76497"/>
                </a:cubicBezTo>
                <a:cubicBezTo>
                  <a:pt x="459152" y="68274"/>
                  <a:pt x="446502" y="53366"/>
                  <a:pt x="429698" y="45898"/>
                </a:cubicBezTo>
                <a:cubicBezTo>
                  <a:pt x="400222" y="32798"/>
                  <a:pt x="368496" y="25499"/>
                  <a:pt x="337895" y="15299"/>
                </a:cubicBezTo>
                <a:lnTo>
                  <a:pt x="291993" y="0"/>
                </a:lnTo>
                <a:cubicBezTo>
                  <a:pt x="240991" y="5100"/>
                  <a:pt x="189647" y="7506"/>
                  <a:pt x="138987" y="15299"/>
                </a:cubicBezTo>
                <a:cubicBezTo>
                  <a:pt x="106472" y="20301"/>
                  <a:pt x="57979" y="48151"/>
                  <a:pt x="31883" y="61198"/>
                </a:cubicBezTo>
                <a:cubicBezTo>
                  <a:pt x="21683" y="76497"/>
                  <a:pt x="2017" y="88723"/>
                  <a:pt x="1282" y="107096"/>
                </a:cubicBezTo>
                <a:cubicBezTo>
                  <a:pt x="-3207" y="219318"/>
                  <a:pt x="4617" y="332012"/>
                  <a:pt x="16583" y="443685"/>
                </a:cubicBezTo>
                <a:cubicBezTo>
                  <a:pt x="16584" y="443690"/>
                  <a:pt x="54834" y="558430"/>
                  <a:pt x="62485" y="581381"/>
                </a:cubicBezTo>
                <a:cubicBezTo>
                  <a:pt x="62486" y="581385"/>
                  <a:pt x="93084" y="673175"/>
                  <a:pt x="93086" y="673178"/>
                </a:cubicBezTo>
                <a:cubicBezTo>
                  <a:pt x="103286" y="688477"/>
                  <a:pt x="111915" y="704950"/>
                  <a:pt x="123687" y="719076"/>
                </a:cubicBezTo>
                <a:cubicBezTo>
                  <a:pt x="154153" y="755633"/>
                  <a:pt x="222023" y="813051"/>
                  <a:pt x="261392" y="826173"/>
                </a:cubicBezTo>
                <a:lnTo>
                  <a:pt x="353195" y="856772"/>
                </a:lnTo>
                <a:cubicBezTo>
                  <a:pt x="404197" y="851672"/>
                  <a:pt x="460355" y="864393"/>
                  <a:pt x="506201" y="841472"/>
                </a:cubicBezTo>
                <a:cubicBezTo>
                  <a:pt x="527762" y="830692"/>
                  <a:pt x="577078" y="743152"/>
                  <a:pt x="582704" y="703777"/>
                </a:cubicBezTo>
                <a:cubicBezTo>
                  <a:pt x="585589" y="683583"/>
                  <a:pt x="582704" y="662978"/>
                  <a:pt x="582704" y="642579"/>
                </a:cubicBezTo>
              </a:path>
            </a:pathLst>
          </a:custGeom>
          <a:ln w="28575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"/>
          <p:cNvSpPr/>
          <p:nvPr/>
        </p:nvSpPr>
        <p:spPr>
          <a:xfrm>
            <a:off x="2743200" y="3181350"/>
            <a:ext cx="314050" cy="414676"/>
          </a:xfrm>
          <a:custGeom>
            <a:avLst/>
            <a:gdLst>
              <a:gd name="connsiteX0" fmla="*/ 415167 w 461851"/>
              <a:gd name="connsiteY0" fmla="*/ 122941 h 520728"/>
              <a:gd name="connsiteX1" fmla="*/ 292763 w 461851"/>
              <a:gd name="connsiteY1" fmla="*/ 545 h 520728"/>
              <a:gd name="connsiteX2" fmla="*/ 200959 w 461851"/>
              <a:gd name="connsiteY2" fmla="*/ 15845 h 520728"/>
              <a:gd name="connsiteX3" fmla="*/ 139757 w 461851"/>
              <a:gd name="connsiteY3" fmla="*/ 61743 h 520728"/>
              <a:gd name="connsiteX4" fmla="*/ 93855 w 461851"/>
              <a:gd name="connsiteY4" fmla="*/ 92342 h 520728"/>
              <a:gd name="connsiteX5" fmla="*/ 78555 w 461851"/>
              <a:gd name="connsiteY5" fmla="*/ 184139 h 520728"/>
              <a:gd name="connsiteX6" fmla="*/ 32653 w 461851"/>
              <a:gd name="connsiteY6" fmla="*/ 275936 h 520728"/>
              <a:gd name="connsiteX7" fmla="*/ 2052 w 461851"/>
              <a:gd name="connsiteY7" fmla="*/ 367733 h 520728"/>
              <a:gd name="connsiteX8" fmla="*/ 32653 w 461851"/>
              <a:gd name="connsiteY8" fmla="*/ 459530 h 520728"/>
              <a:gd name="connsiteX9" fmla="*/ 47954 w 461851"/>
              <a:gd name="connsiteY9" fmla="*/ 505428 h 520728"/>
              <a:gd name="connsiteX10" fmla="*/ 93855 w 461851"/>
              <a:gd name="connsiteY10" fmla="*/ 520728 h 520728"/>
              <a:gd name="connsiteX11" fmla="*/ 216260 w 461851"/>
              <a:gd name="connsiteY11" fmla="*/ 505428 h 520728"/>
              <a:gd name="connsiteX12" fmla="*/ 369266 w 461851"/>
              <a:gd name="connsiteY12" fmla="*/ 459530 h 520728"/>
              <a:gd name="connsiteX13" fmla="*/ 430468 w 461851"/>
              <a:gd name="connsiteY13" fmla="*/ 428931 h 520728"/>
              <a:gd name="connsiteX14" fmla="*/ 461069 w 461851"/>
              <a:gd name="connsiteY14" fmla="*/ 383032 h 520728"/>
              <a:gd name="connsiteX15" fmla="*/ 430468 w 461851"/>
              <a:gd name="connsiteY15" fmla="*/ 107642 h 520728"/>
              <a:gd name="connsiteX16" fmla="*/ 384566 w 461851"/>
              <a:gd name="connsiteY16" fmla="*/ 46444 h 52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1851" h="520728">
                <a:moveTo>
                  <a:pt x="415167" y="122941"/>
                </a:moveTo>
                <a:cubicBezTo>
                  <a:pt x="414251" y="121842"/>
                  <a:pt x="331477" y="4846"/>
                  <a:pt x="292763" y="545"/>
                </a:cubicBezTo>
                <a:cubicBezTo>
                  <a:pt x="261929" y="-2881"/>
                  <a:pt x="231560" y="10745"/>
                  <a:pt x="200959" y="15845"/>
                </a:cubicBezTo>
                <a:cubicBezTo>
                  <a:pt x="180558" y="31144"/>
                  <a:pt x="160508" y="46922"/>
                  <a:pt x="139757" y="61743"/>
                </a:cubicBezTo>
                <a:cubicBezTo>
                  <a:pt x="124793" y="72431"/>
                  <a:pt x="102079" y="75895"/>
                  <a:pt x="93855" y="92342"/>
                </a:cubicBezTo>
                <a:cubicBezTo>
                  <a:pt x="79981" y="120088"/>
                  <a:pt x="85285" y="153857"/>
                  <a:pt x="78555" y="184139"/>
                </a:cubicBezTo>
                <a:cubicBezTo>
                  <a:pt x="67997" y="231646"/>
                  <a:pt x="60162" y="234676"/>
                  <a:pt x="32653" y="275936"/>
                </a:cubicBezTo>
                <a:cubicBezTo>
                  <a:pt x="22453" y="306535"/>
                  <a:pt x="-8148" y="337134"/>
                  <a:pt x="2052" y="367733"/>
                </a:cubicBezTo>
                <a:lnTo>
                  <a:pt x="32653" y="459530"/>
                </a:lnTo>
                <a:cubicBezTo>
                  <a:pt x="37753" y="474829"/>
                  <a:pt x="32654" y="500328"/>
                  <a:pt x="47954" y="505428"/>
                </a:cubicBezTo>
                <a:lnTo>
                  <a:pt x="93855" y="520728"/>
                </a:lnTo>
                <a:cubicBezTo>
                  <a:pt x="134657" y="515628"/>
                  <a:pt x="175700" y="512187"/>
                  <a:pt x="216260" y="505428"/>
                </a:cubicBezTo>
                <a:cubicBezTo>
                  <a:pt x="249206" y="499937"/>
                  <a:pt x="348858" y="469733"/>
                  <a:pt x="369266" y="459530"/>
                </a:cubicBezTo>
                <a:lnTo>
                  <a:pt x="430468" y="428931"/>
                </a:lnTo>
                <a:cubicBezTo>
                  <a:pt x="440668" y="413631"/>
                  <a:pt x="460049" y="401392"/>
                  <a:pt x="461069" y="383032"/>
                </a:cubicBezTo>
                <a:cubicBezTo>
                  <a:pt x="462311" y="360672"/>
                  <a:pt x="466308" y="179317"/>
                  <a:pt x="430468" y="107642"/>
                </a:cubicBezTo>
                <a:cubicBezTo>
                  <a:pt x="413166" y="73039"/>
                  <a:pt x="406085" y="67960"/>
                  <a:pt x="384566" y="46444"/>
                </a:cubicBezTo>
              </a:path>
            </a:pathLst>
          </a:custGeom>
          <a:ln w="28575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097818" y="3127313"/>
            <a:ext cx="388582" cy="511237"/>
          </a:xfrm>
          <a:custGeom>
            <a:avLst/>
            <a:gdLst>
              <a:gd name="connsiteX0" fmla="*/ 415167 w 461851"/>
              <a:gd name="connsiteY0" fmla="*/ 122941 h 520728"/>
              <a:gd name="connsiteX1" fmla="*/ 292763 w 461851"/>
              <a:gd name="connsiteY1" fmla="*/ 545 h 520728"/>
              <a:gd name="connsiteX2" fmla="*/ 200959 w 461851"/>
              <a:gd name="connsiteY2" fmla="*/ 15845 h 520728"/>
              <a:gd name="connsiteX3" fmla="*/ 139757 w 461851"/>
              <a:gd name="connsiteY3" fmla="*/ 61743 h 520728"/>
              <a:gd name="connsiteX4" fmla="*/ 93855 w 461851"/>
              <a:gd name="connsiteY4" fmla="*/ 92342 h 520728"/>
              <a:gd name="connsiteX5" fmla="*/ 78555 w 461851"/>
              <a:gd name="connsiteY5" fmla="*/ 184139 h 520728"/>
              <a:gd name="connsiteX6" fmla="*/ 32653 w 461851"/>
              <a:gd name="connsiteY6" fmla="*/ 275936 h 520728"/>
              <a:gd name="connsiteX7" fmla="*/ 2052 w 461851"/>
              <a:gd name="connsiteY7" fmla="*/ 367733 h 520728"/>
              <a:gd name="connsiteX8" fmla="*/ 32653 w 461851"/>
              <a:gd name="connsiteY8" fmla="*/ 459530 h 520728"/>
              <a:gd name="connsiteX9" fmla="*/ 47954 w 461851"/>
              <a:gd name="connsiteY9" fmla="*/ 505428 h 520728"/>
              <a:gd name="connsiteX10" fmla="*/ 93855 w 461851"/>
              <a:gd name="connsiteY10" fmla="*/ 520728 h 520728"/>
              <a:gd name="connsiteX11" fmla="*/ 216260 w 461851"/>
              <a:gd name="connsiteY11" fmla="*/ 505428 h 520728"/>
              <a:gd name="connsiteX12" fmla="*/ 369266 w 461851"/>
              <a:gd name="connsiteY12" fmla="*/ 459530 h 520728"/>
              <a:gd name="connsiteX13" fmla="*/ 430468 w 461851"/>
              <a:gd name="connsiteY13" fmla="*/ 428931 h 520728"/>
              <a:gd name="connsiteX14" fmla="*/ 461069 w 461851"/>
              <a:gd name="connsiteY14" fmla="*/ 383032 h 520728"/>
              <a:gd name="connsiteX15" fmla="*/ 430468 w 461851"/>
              <a:gd name="connsiteY15" fmla="*/ 107642 h 520728"/>
              <a:gd name="connsiteX16" fmla="*/ 384566 w 461851"/>
              <a:gd name="connsiteY16" fmla="*/ 46444 h 52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1851" h="520728">
                <a:moveTo>
                  <a:pt x="415167" y="122941"/>
                </a:moveTo>
                <a:cubicBezTo>
                  <a:pt x="414251" y="121842"/>
                  <a:pt x="331477" y="4846"/>
                  <a:pt x="292763" y="545"/>
                </a:cubicBezTo>
                <a:cubicBezTo>
                  <a:pt x="261929" y="-2881"/>
                  <a:pt x="231560" y="10745"/>
                  <a:pt x="200959" y="15845"/>
                </a:cubicBezTo>
                <a:cubicBezTo>
                  <a:pt x="180558" y="31144"/>
                  <a:pt x="160508" y="46922"/>
                  <a:pt x="139757" y="61743"/>
                </a:cubicBezTo>
                <a:cubicBezTo>
                  <a:pt x="124793" y="72431"/>
                  <a:pt x="102079" y="75895"/>
                  <a:pt x="93855" y="92342"/>
                </a:cubicBezTo>
                <a:cubicBezTo>
                  <a:pt x="79981" y="120088"/>
                  <a:pt x="85285" y="153857"/>
                  <a:pt x="78555" y="184139"/>
                </a:cubicBezTo>
                <a:cubicBezTo>
                  <a:pt x="67997" y="231646"/>
                  <a:pt x="60162" y="234676"/>
                  <a:pt x="32653" y="275936"/>
                </a:cubicBezTo>
                <a:cubicBezTo>
                  <a:pt x="22453" y="306535"/>
                  <a:pt x="-8148" y="337134"/>
                  <a:pt x="2052" y="367733"/>
                </a:cubicBezTo>
                <a:lnTo>
                  <a:pt x="32653" y="459530"/>
                </a:lnTo>
                <a:cubicBezTo>
                  <a:pt x="37753" y="474829"/>
                  <a:pt x="32654" y="500328"/>
                  <a:pt x="47954" y="505428"/>
                </a:cubicBezTo>
                <a:lnTo>
                  <a:pt x="93855" y="520728"/>
                </a:lnTo>
                <a:cubicBezTo>
                  <a:pt x="134657" y="515628"/>
                  <a:pt x="175700" y="512187"/>
                  <a:pt x="216260" y="505428"/>
                </a:cubicBezTo>
                <a:cubicBezTo>
                  <a:pt x="249206" y="499937"/>
                  <a:pt x="348858" y="469733"/>
                  <a:pt x="369266" y="459530"/>
                </a:cubicBezTo>
                <a:lnTo>
                  <a:pt x="430468" y="428931"/>
                </a:lnTo>
                <a:cubicBezTo>
                  <a:pt x="440668" y="413631"/>
                  <a:pt x="460049" y="401392"/>
                  <a:pt x="461069" y="383032"/>
                </a:cubicBezTo>
                <a:cubicBezTo>
                  <a:pt x="462311" y="360672"/>
                  <a:pt x="466308" y="179317"/>
                  <a:pt x="430468" y="107642"/>
                </a:cubicBezTo>
                <a:cubicBezTo>
                  <a:pt x="413166" y="73039"/>
                  <a:pt x="406085" y="67960"/>
                  <a:pt x="384566" y="46444"/>
                </a:cubicBezTo>
              </a:path>
            </a:pathLst>
          </a:custGeom>
          <a:ln w="28575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4" descr="Screen Shot 2020-02-29 at 15.52.15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7" t="13431" r="18964" b="20664"/>
          <a:stretch/>
        </p:blipFill>
        <p:spPr>
          <a:xfrm>
            <a:off x="7620000" y="1"/>
            <a:ext cx="1505386" cy="143416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Freeform 11"/>
          <p:cNvSpPr/>
          <p:nvPr/>
        </p:nvSpPr>
        <p:spPr>
          <a:xfrm>
            <a:off x="8323506" y="844818"/>
            <a:ext cx="290969" cy="290900"/>
          </a:xfrm>
          <a:custGeom>
            <a:avLst/>
            <a:gdLst>
              <a:gd name="connsiteX0" fmla="*/ 198908 w 214150"/>
              <a:gd name="connsiteY0" fmla="*/ 198894 h 290900"/>
              <a:gd name="connsiteX1" fmla="*/ 198908 w 214150"/>
              <a:gd name="connsiteY1" fmla="*/ 15300 h 290900"/>
              <a:gd name="connsiteX2" fmla="*/ 153006 w 214150"/>
              <a:gd name="connsiteY2" fmla="*/ 0 h 290900"/>
              <a:gd name="connsiteX3" fmla="*/ 76503 w 214150"/>
              <a:gd name="connsiteY3" fmla="*/ 15300 h 290900"/>
              <a:gd name="connsiteX4" fmla="*/ 0 w 214150"/>
              <a:gd name="connsiteY4" fmla="*/ 152995 h 290900"/>
              <a:gd name="connsiteX5" fmla="*/ 15301 w 214150"/>
              <a:gd name="connsiteY5" fmla="*/ 275391 h 290900"/>
              <a:gd name="connsiteX6" fmla="*/ 137705 w 214150"/>
              <a:gd name="connsiteY6" fmla="*/ 275391 h 290900"/>
              <a:gd name="connsiteX7" fmla="*/ 168306 w 214150"/>
              <a:gd name="connsiteY7" fmla="*/ 229493 h 290900"/>
              <a:gd name="connsiteX8" fmla="*/ 198908 w 214150"/>
              <a:gd name="connsiteY8" fmla="*/ 198894 h 2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150" h="290900">
                <a:moveTo>
                  <a:pt x="198908" y="198894"/>
                </a:moveTo>
                <a:cubicBezTo>
                  <a:pt x="204008" y="163195"/>
                  <a:pt x="230495" y="70574"/>
                  <a:pt x="198908" y="15300"/>
                </a:cubicBezTo>
                <a:cubicBezTo>
                  <a:pt x="190906" y="1297"/>
                  <a:pt x="168307" y="5100"/>
                  <a:pt x="153006" y="0"/>
                </a:cubicBezTo>
                <a:cubicBezTo>
                  <a:pt x="127505" y="5100"/>
                  <a:pt x="97031" y="-665"/>
                  <a:pt x="76503" y="15300"/>
                </a:cubicBezTo>
                <a:cubicBezTo>
                  <a:pt x="29154" y="52124"/>
                  <a:pt x="16934" y="102199"/>
                  <a:pt x="0" y="152995"/>
                </a:cubicBezTo>
                <a:cubicBezTo>
                  <a:pt x="5100" y="193794"/>
                  <a:pt x="-1399" y="237819"/>
                  <a:pt x="15301" y="275391"/>
                </a:cubicBezTo>
                <a:cubicBezTo>
                  <a:pt x="30664" y="309956"/>
                  <a:pt x="134411" y="276050"/>
                  <a:pt x="137705" y="275391"/>
                </a:cubicBezTo>
                <a:cubicBezTo>
                  <a:pt x="147905" y="260092"/>
                  <a:pt x="156819" y="243851"/>
                  <a:pt x="168306" y="229493"/>
                </a:cubicBezTo>
                <a:cubicBezTo>
                  <a:pt x="202514" y="186736"/>
                  <a:pt x="193808" y="234593"/>
                  <a:pt x="198908" y="198894"/>
                </a:cubicBezTo>
                <a:close/>
              </a:path>
            </a:pathLst>
          </a:custGeom>
          <a:solidFill>
            <a:srgbClr val="948A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7" name="Freeform 26"/>
          <p:cNvSpPr/>
          <p:nvPr/>
        </p:nvSpPr>
        <p:spPr>
          <a:xfrm>
            <a:off x="8519075" y="438150"/>
            <a:ext cx="264138" cy="290691"/>
          </a:xfrm>
          <a:custGeom>
            <a:avLst/>
            <a:gdLst>
              <a:gd name="connsiteX0" fmla="*/ 189940 w 192746"/>
              <a:gd name="connsiteY0" fmla="*/ 229493 h 290691"/>
              <a:gd name="connsiteX1" fmla="*/ 128737 w 192746"/>
              <a:gd name="connsiteY1" fmla="*/ 15300 h 290691"/>
              <a:gd name="connsiteX2" fmla="*/ 82836 w 192746"/>
              <a:gd name="connsiteY2" fmla="*/ 0 h 290691"/>
              <a:gd name="connsiteX3" fmla="*/ 21634 w 192746"/>
              <a:gd name="connsiteY3" fmla="*/ 15300 h 290691"/>
              <a:gd name="connsiteX4" fmla="*/ 6333 w 192746"/>
              <a:gd name="connsiteY4" fmla="*/ 61198 h 290691"/>
              <a:gd name="connsiteX5" fmla="*/ 67535 w 192746"/>
              <a:gd name="connsiteY5" fmla="*/ 290691 h 290691"/>
              <a:gd name="connsiteX6" fmla="*/ 159339 w 192746"/>
              <a:gd name="connsiteY6" fmla="*/ 275391 h 290691"/>
              <a:gd name="connsiteX7" fmla="*/ 174639 w 192746"/>
              <a:gd name="connsiteY7" fmla="*/ 229493 h 290691"/>
              <a:gd name="connsiteX8" fmla="*/ 189940 w 192746"/>
              <a:gd name="connsiteY8" fmla="*/ 229493 h 29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746" h="290691">
                <a:moveTo>
                  <a:pt x="189940" y="229493"/>
                </a:moveTo>
                <a:cubicBezTo>
                  <a:pt x="182290" y="193794"/>
                  <a:pt x="224331" y="63094"/>
                  <a:pt x="128737" y="15300"/>
                </a:cubicBezTo>
                <a:cubicBezTo>
                  <a:pt x="114312" y="8088"/>
                  <a:pt x="98136" y="5100"/>
                  <a:pt x="82836" y="0"/>
                </a:cubicBezTo>
                <a:cubicBezTo>
                  <a:pt x="62435" y="5100"/>
                  <a:pt x="38055" y="2164"/>
                  <a:pt x="21634" y="15300"/>
                </a:cubicBezTo>
                <a:cubicBezTo>
                  <a:pt x="9041" y="25374"/>
                  <a:pt x="6333" y="45071"/>
                  <a:pt x="6333" y="61198"/>
                </a:cubicBezTo>
                <a:cubicBezTo>
                  <a:pt x="6333" y="267286"/>
                  <a:pt x="-29072" y="226290"/>
                  <a:pt x="67535" y="290691"/>
                </a:cubicBezTo>
                <a:cubicBezTo>
                  <a:pt x="98136" y="285591"/>
                  <a:pt x="132403" y="290782"/>
                  <a:pt x="159339" y="275391"/>
                </a:cubicBezTo>
                <a:cubicBezTo>
                  <a:pt x="173341" y="267390"/>
                  <a:pt x="167426" y="243917"/>
                  <a:pt x="174639" y="229493"/>
                </a:cubicBezTo>
                <a:cubicBezTo>
                  <a:pt x="177865" y="223042"/>
                  <a:pt x="197590" y="265192"/>
                  <a:pt x="189940" y="22949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9" name="Freeform 27"/>
          <p:cNvSpPr/>
          <p:nvPr/>
        </p:nvSpPr>
        <p:spPr>
          <a:xfrm>
            <a:off x="381000" y="204960"/>
            <a:ext cx="304800" cy="309390"/>
          </a:xfrm>
          <a:custGeom>
            <a:avLst/>
            <a:gdLst>
              <a:gd name="connsiteX0" fmla="*/ 260109 w 271890"/>
              <a:gd name="connsiteY0" fmla="*/ 321289 h 367188"/>
              <a:gd name="connsiteX1" fmla="*/ 260109 w 271890"/>
              <a:gd name="connsiteY1" fmla="*/ 61198 h 367188"/>
              <a:gd name="connsiteX2" fmla="*/ 244809 w 271890"/>
              <a:gd name="connsiteY2" fmla="*/ 15299 h 367188"/>
              <a:gd name="connsiteX3" fmla="*/ 198907 w 271890"/>
              <a:gd name="connsiteY3" fmla="*/ 0 h 367188"/>
              <a:gd name="connsiteX4" fmla="*/ 61202 w 271890"/>
              <a:gd name="connsiteY4" fmla="*/ 15299 h 367188"/>
              <a:gd name="connsiteX5" fmla="*/ 30601 w 271890"/>
              <a:gd name="connsiteY5" fmla="*/ 61198 h 367188"/>
              <a:gd name="connsiteX6" fmla="*/ 0 w 271890"/>
              <a:gd name="connsiteY6" fmla="*/ 152995 h 367188"/>
              <a:gd name="connsiteX7" fmla="*/ 30601 w 271890"/>
              <a:gd name="connsiteY7" fmla="*/ 275391 h 367188"/>
              <a:gd name="connsiteX8" fmla="*/ 61202 w 271890"/>
              <a:gd name="connsiteY8" fmla="*/ 321289 h 367188"/>
              <a:gd name="connsiteX9" fmla="*/ 107104 w 271890"/>
              <a:gd name="connsiteY9" fmla="*/ 336589 h 367188"/>
              <a:gd name="connsiteX10" fmla="*/ 153005 w 271890"/>
              <a:gd name="connsiteY10" fmla="*/ 367188 h 367188"/>
              <a:gd name="connsiteX11" fmla="*/ 198907 w 271890"/>
              <a:gd name="connsiteY11" fmla="*/ 351888 h 367188"/>
              <a:gd name="connsiteX12" fmla="*/ 229508 w 271890"/>
              <a:gd name="connsiteY12" fmla="*/ 305990 h 367188"/>
              <a:gd name="connsiteX13" fmla="*/ 260109 w 271890"/>
              <a:gd name="connsiteY13" fmla="*/ 321289 h 36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1890" h="367188">
                <a:moveTo>
                  <a:pt x="260109" y="321289"/>
                </a:moveTo>
                <a:cubicBezTo>
                  <a:pt x="265209" y="280490"/>
                  <a:pt x="283855" y="239283"/>
                  <a:pt x="260109" y="61198"/>
                </a:cubicBezTo>
                <a:cubicBezTo>
                  <a:pt x="257977" y="45212"/>
                  <a:pt x="256213" y="26702"/>
                  <a:pt x="244809" y="15299"/>
                </a:cubicBezTo>
                <a:cubicBezTo>
                  <a:pt x="233404" y="3895"/>
                  <a:pt x="214208" y="5100"/>
                  <a:pt x="198907" y="0"/>
                </a:cubicBezTo>
                <a:cubicBezTo>
                  <a:pt x="153005" y="5100"/>
                  <a:pt x="104606" y="-483"/>
                  <a:pt x="61202" y="15299"/>
                </a:cubicBezTo>
                <a:cubicBezTo>
                  <a:pt x="43921" y="21583"/>
                  <a:pt x="38070" y="44395"/>
                  <a:pt x="30601" y="61198"/>
                </a:cubicBezTo>
                <a:cubicBezTo>
                  <a:pt x="17501" y="90672"/>
                  <a:pt x="0" y="152995"/>
                  <a:pt x="0" y="152995"/>
                </a:cubicBezTo>
                <a:cubicBezTo>
                  <a:pt x="5820" y="182095"/>
                  <a:pt x="14917" y="244025"/>
                  <a:pt x="30601" y="275391"/>
                </a:cubicBezTo>
                <a:cubicBezTo>
                  <a:pt x="38825" y="291837"/>
                  <a:pt x="46843" y="309803"/>
                  <a:pt x="61202" y="321289"/>
                </a:cubicBezTo>
                <a:cubicBezTo>
                  <a:pt x="73796" y="331364"/>
                  <a:pt x="92678" y="329377"/>
                  <a:pt x="107104" y="336589"/>
                </a:cubicBezTo>
                <a:cubicBezTo>
                  <a:pt x="123551" y="344812"/>
                  <a:pt x="137705" y="356988"/>
                  <a:pt x="153005" y="367188"/>
                </a:cubicBezTo>
                <a:cubicBezTo>
                  <a:pt x="168306" y="362088"/>
                  <a:pt x="186313" y="361963"/>
                  <a:pt x="198907" y="351888"/>
                </a:cubicBezTo>
                <a:cubicBezTo>
                  <a:pt x="213266" y="340402"/>
                  <a:pt x="221284" y="322436"/>
                  <a:pt x="229508" y="305990"/>
                </a:cubicBezTo>
                <a:cubicBezTo>
                  <a:pt x="232734" y="299539"/>
                  <a:pt x="255009" y="362088"/>
                  <a:pt x="260109" y="32128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67536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5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2"/>
          <a:stretch/>
        </p:blipFill>
        <p:spPr>
          <a:xfrm>
            <a:off x="0" y="1078089"/>
            <a:ext cx="9144000" cy="1180731"/>
          </a:xfrm>
          <a:prstGeom prst="rect">
            <a:avLst/>
          </a:prstGeom>
        </p:spPr>
      </p:pic>
      <p:pic>
        <p:nvPicPr>
          <p:cNvPr id="16" name="Picture 3" descr="5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8"/>
          <a:stretch/>
        </p:blipFill>
        <p:spPr>
          <a:xfrm>
            <a:off x="0" y="2266256"/>
            <a:ext cx="9144000" cy="1372294"/>
          </a:xfrm>
          <a:prstGeom prst="rect">
            <a:avLst/>
          </a:prstGeom>
        </p:spPr>
      </p:pic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14300"/>
            <a:ext cx="8915400" cy="85725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Vagal stimulation after RF in RA+LA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074374" y="2266951"/>
            <a:ext cx="3412026" cy="304799"/>
            <a:chOff x="1897270" y="3258793"/>
            <a:chExt cx="3412026" cy="475357"/>
          </a:xfrm>
        </p:grpSpPr>
        <p:cxnSp>
          <p:nvCxnSpPr>
            <p:cNvPr id="9" name="Straight Arrow Connector 5"/>
            <p:cNvCxnSpPr/>
            <p:nvPr/>
          </p:nvCxnSpPr>
          <p:spPr>
            <a:xfrm>
              <a:off x="1897270" y="3258793"/>
              <a:ext cx="3412026" cy="0"/>
            </a:xfrm>
            <a:prstGeom prst="straightConnector1">
              <a:avLst/>
            </a:prstGeom>
            <a:ln w="38100" cmpd="sng">
              <a:solidFill>
                <a:srgbClr val="8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7"/>
            <p:cNvSpPr txBox="1"/>
            <p:nvPr/>
          </p:nvSpPr>
          <p:spPr>
            <a:xfrm>
              <a:off x="3488529" y="3364818"/>
              <a:ext cx="391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429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16246" t="8574" r="17256" b="3678"/>
          <a:stretch/>
        </p:blipFill>
        <p:spPr>
          <a:xfrm>
            <a:off x="7467600" y="787400"/>
            <a:ext cx="1672166" cy="2317750"/>
          </a:xfrm>
          <a:prstGeom prst="rect">
            <a:avLst/>
          </a:prstGeom>
        </p:spPr>
      </p:pic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14300"/>
            <a:ext cx="8915400" cy="85725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Follow-up after RF ablation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1CE6EA10-4197-4801-B7B7-B324B0C19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76351"/>
            <a:ext cx="8153400" cy="990600"/>
          </a:xfrm>
        </p:spPr>
        <p:txBody>
          <a:bodyPr/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100"/>
              <a:tabLst>
                <a:tab pos="344805" algn="l"/>
                <a:tab pos="345440" algn="l"/>
              </a:tabLst>
            </a:pPr>
            <a:r>
              <a:rPr lang="en-US" sz="2800" spc="0" dirty="0">
                <a:effectLst/>
                <a:latin typeface="Avenir Book" panose="02000503020000020003"/>
                <a:ea typeface="Arial" panose="020B0604020202020204" pitchFamily="34" charset="0"/>
              </a:rPr>
              <a:t>12 months without any symptoms, </a:t>
            </a:r>
            <a:r>
              <a:rPr lang="en-US" sz="2800" dirty="0">
                <a:latin typeface="Avenir Book" panose="02000503020000020003"/>
                <a:ea typeface="Arial" panose="020B0604020202020204" pitchFamily="34" charset="0"/>
              </a:rPr>
              <a:t>not even in provocative situations (no nausea/discomfort)</a:t>
            </a:r>
            <a:endParaRPr lang="en-US" sz="2800" spc="0" dirty="0">
              <a:effectLst/>
              <a:latin typeface="Avenir Book" panose="02000503020000020003"/>
              <a:ea typeface="Arial" panose="020B0604020202020204" pitchFamily="34" charset="0"/>
            </a:endParaRPr>
          </a:p>
        </p:txBody>
      </p:sp>
      <p:graphicFrame>
        <p:nvGraphicFramePr>
          <p:cNvPr id="5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270080"/>
              </p:ext>
            </p:extLst>
          </p:nvPr>
        </p:nvGraphicFramePr>
        <p:xfrm>
          <a:off x="1066801" y="2408260"/>
          <a:ext cx="5943599" cy="1687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9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5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87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Holter</a:t>
                      </a:r>
                      <a:endParaRPr lang="en-US" sz="2000" dirty="0">
                        <a:solidFill>
                          <a:srgbClr val="00386B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after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@ 12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8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min. 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8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mean 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8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max. 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386B"/>
                          </a:solidFill>
                          <a:latin typeface="Comic Sans MS"/>
                          <a:cs typeface="Comic Sans MS"/>
                        </a:rPr>
                        <a:t>164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805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32329-27A0-4D36-B98F-5E5E57CFB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47750"/>
            <a:ext cx="8991600" cy="2855913"/>
          </a:xfrm>
        </p:spPr>
        <p:txBody>
          <a:bodyPr/>
          <a:lstStyle/>
          <a:p>
            <a:r>
              <a:rPr lang="en-US" dirty="0"/>
              <a:t>How to choose the right patient?</a:t>
            </a:r>
          </a:p>
          <a:p>
            <a:r>
              <a:rPr lang="en-US" dirty="0"/>
              <a:t>Where/how to perform vagal stimulation?</a:t>
            </a:r>
          </a:p>
          <a:p>
            <a:r>
              <a:rPr lang="en-US" dirty="0"/>
              <a:t>Can we do without it? Is HR a good endpoint?</a:t>
            </a:r>
          </a:p>
          <a:p>
            <a:r>
              <a:rPr lang="en-US" dirty="0"/>
              <a:t>What if RF does not eliminate the response?</a:t>
            </a:r>
          </a:p>
          <a:p>
            <a:r>
              <a:rPr lang="en-US" dirty="0"/>
              <a:t>Long-term effect of sympathetic hyperactivity?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14300"/>
            <a:ext cx="8915400" cy="85725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289921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AF47C-CF4C-4BAE-A26E-C81C4406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76350"/>
            <a:ext cx="8229600" cy="2017713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1193377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C17F3BD-2F68-42D8-BE43-A3B3913D7125}"/>
              </a:ext>
            </a:extLst>
          </p:cNvPr>
          <p:cNvSpPr txBox="1">
            <a:spLocks/>
          </p:cNvSpPr>
          <p:nvPr/>
        </p:nvSpPr>
        <p:spPr bwMode="auto">
          <a:xfrm>
            <a:off x="457200" y="1150937"/>
            <a:ext cx="8458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00386B"/>
                </a:solidFill>
                <a:latin typeface="Avenir Heavy"/>
              </a:rPr>
              <a:t>Miriam Gravellone, MD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9872F8-B57F-4FF8-82F7-257BA2E0DCB6}"/>
              </a:ext>
            </a:extLst>
          </p:cNvPr>
          <p:cNvSpPr txBox="1">
            <a:spLocks/>
          </p:cNvSpPr>
          <p:nvPr/>
        </p:nvSpPr>
        <p:spPr bwMode="auto">
          <a:xfrm>
            <a:off x="381000" y="1722437"/>
            <a:ext cx="86106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t"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latin typeface="Garamond" pitchFamily="18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>
                <a:latin typeface="Avenir Book" panose="02000503020000020003" pitchFamily="2" charset="0"/>
                <a:ea typeface="+mn-ea"/>
                <a:cs typeface="Gotham Book" pitchFamily="2" charset="0"/>
              </a:rPr>
              <a:t>Division of Cardiology, Infermi Hospital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>
                <a:latin typeface="Avenir Book" panose="02000503020000020003" pitchFamily="2" charset="0"/>
                <a:ea typeface="+mn-ea"/>
                <a:cs typeface="Gotham Book" pitchFamily="2" charset="0"/>
              </a:rPr>
              <a:t>Biella, Italy</a:t>
            </a:r>
          </a:p>
        </p:txBody>
      </p:sp>
    </p:spTree>
    <p:extLst>
      <p:ext uri="{BB962C8B-B14F-4D97-AF65-F5344CB8AC3E}">
        <p14:creationId xmlns:p14="http://schemas.microsoft.com/office/powerpoint/2010/main" val="116554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E4C89-92DE-4592-9A44-1C0658D44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8775"/>
            <a:ext cx="7886700" cy="993775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386B"/>
                </a:solidFill>
                <a:latin typeface="Avenir Heavy"/>
              </a:rPr>
              <a:t>Moderators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69342-C37F-4E43-ACC1-363734046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25" y="1361281"/>
            <a:ext cx="7448550" cy="2420937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i="0" u="none" strike="noStrike" dirty="0">
                <a:solidFill>
                  <a:srgbClr val="00386B"/>
                </a:solidFill>
                <a:effectLst/>
                <a:latin typeface="Avenir Book" panose="02000503020000020003"/>
              </a:rPr>
              <a:t>Auras R. Atreya, MD, MPH, FACC</a:t>
            </a:r>
            <a:r>
              <a:rPr lang="en-US" sz="3600" b="1" dirty="0">
                <a:solidFill>
                  <a:srgbClr val="00386B"/>
                </a:solidFill>
                <a:latin typeface="Avenir Book" panose="02000503020000020003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0" i="0" u="none" strike="noStrike" dirty="0">
                <a:solidFill>
                  <a:srgbClr val="00386B"/>
                </a:solidFill>
                <a:effectLst/>
                <a:latin typeface="Avenir Book" panose="02000503020000020003"/>
              </a:rPr>
              <a:t>AIG Institute of Cardiac Sciences and Research, India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i="0" u="none" strike="noStrike" dirty="0">
                <a:solidFill>
                  <a:srgbClr val="00386B"/>
                </a:solidFill>
                <a:effectLst/>
                <a:latin typeface="Avenir Book" panose="02000503020000020003"/>
              </a:rPr>
              <a:t>Poojita Shivamurthy, MD</a:t>
            </a:r>
            <a:r>
              <a:rPr lang="en-US" sz="3600" b="1" dirty="0">
                <a:solidFill>
                  <a:srgbClr val="00386B"/>
                </a:solidFill>
                <a:latin typeface="Avenir Book" panose="02000503020000020003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0" i="0" u="none" strike="noStrike" dirty="0">
                <a:solidFill>
                  <a:srgbClr val="00386B"/>
                </a:solidFill>
                <a:effectLst/>
                <a:latin typeface="Avenir Book" panose="02000503020000020003"/>
              </a:rPr>
              <a:t>Louisiana Heart Rhythm Institute, USA</a:t>
            </a:r>
            <a:r>
              <a:rPr lang="en-US" dirty="0">
                <a:solidFill>
                  <a:srgbClr val="00386B"/>
                </a:solidFill>
                <a:latin typeface="Avenir Book" panose="02000503020000020003"/>
              </a:rPr>
              <a:t> </a:t>
            </a:r>
            <a:endParaRPr lang="en-US" b="1" dirty="0">
              <a:solidFill>
                <a:srgbClr val="00386B"/>
              </a:solidFill>
              <a:latin typeface="Avenir Book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3514086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8915400" cy="762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Physiological pacing: the patient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132329-27A0-4D36-B98F-5E5E57CFB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47750"/>
            <a:ext cx="8991600" cy="2855913"/>
          </a:xfrm>
        </p:spPr>
        <p:txBody>
          <a:bodyPr/>
          <a:lstStyle/>
          <a:p>
            <a:r>
              <a:rPr lang="en-US" dirty="0"/>
              <a:t>70 year old male with HTN, DM2, HLP</a:t>
            </a:r>
          </a:p>
          <a:p>
            <a:r>
              <a:rPr lang="en-US" dirty="0"/>
              <a:t>PVI 2018, Re-Do 2019</a:t>
            </a:r>
            <a:r>
              <a:rPr lang="it-IT" altLang="it-IT" b="1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</a:t>
            </a:r>
            <a:r>
              <a:rPr lang="it-IT" altLang="it-IT" sz="900" b="1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 </a:t>
            </a:r>
            <a:r>
              <a:rPr lang="en-US" dirty="0"/>
              <a:t>rate control (perm.</a:t>
            </a:r>
            <a:r>
              <a:rPr lang="en-US" sz="800" dirty="0"/>
              <a:t> </a:t>
            </a:r>
            <a:r>
              <a:rPr lang="en-US" dirty="0"/>
              <a:t>AF)</a:t>
            </a:r>
          </a:p>
          <a:p>
            <a:r>
              <a:rPr lang="en-US" altLang="it-IT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Metoprolol 100 mg bid; </a:t>
            </a:r>
            <a:r>
              <a:rPr lang="en-US" altLang="it-IT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Diltiazem</a:t>
            </a:r>
            <a:r>
              <a:rPr lang="en-US" altLang="it-IT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 60 mg </a:t>
            </a:r>
            <a:r>
              <a:rPr lang="en-US" altLang="it-IT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tid</a:t>
            </a:r>
            <a:r>
              <a:rPr lang="en-US" altLang="it-IT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; Apixaban 5 mg bid</a:t>
            </a:r>
            <a:endParaRPr lang="en-US" dirty="0"/>
          </a:p>
          <a:p>
            <a:r>
              <a:rPr lang="en-US" dirty="0"/>
              <a:t>Recurrent hospitalizations </a:t>
            </a:r>
            <a:r>
              <a:rPr lang="it-IT" altLang="it-IT" b="1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8" name="Rettangolo con angoli arrotondati 3">
            <a:extLst>
              <a:ext uri="{FF2B5EF4-FFF2-40B4-BE49-F238E27FC236}">
                <a16:creationId xmlns:a16="http://schemas.microsoft.com/office/drawing/2014/main" id="{F751B138-C75E-4C5C-823E-C82587245343}"/>
              </a:ext>
            </a:extLst>
          </p:cNvPr>
          <p:cNvSpPr/>
          <p:nvPr/>
        </p:nvSpPr>
        <p:spPr>
          <a:xfrm>
            <a:off x="5791200" y="3333750"/>
            <a:ext cx="2819400" cy="495300"/>
          </a:xfrm>
          <a:prstGeom prst="roundRect">
            <a:avLst/>
          </a:prstGeom>
          <a:noFill/>
          <a:ln w="31750"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solidFill>
                  <a:srgbClr val="00386B"/>
                </a:solidFill>
                <a:latin typeface="Avenir Book" panose="02000503020000020003"/>
              </a:rPr>
              <a:t>PACE &amp; ABLATE</a:t>
            </a:r>
          </a:p>
        </p:txBody>
      </p:sp>
    </p:spTree>
    <p:extLst>
      <p:ext uri="{BB962C8B-B14F-4D97-AF65-F5344CB8AC3E}">
        <p14:creationId xmlns:p14="http://schemas.microsoft.com/office/powerpoint/2010/main" val="4033550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Decision: RVA vs. His-Bundle pacing </a:t>
            </a:r>
          </a:p>
        </p:txBody>
      </p:sp>
      <p:pic>
        <p:nvPicPr>
          <p:cNvPr id="6" name="Immagine 4">
            <a:extLst>
              <a:ext uri="{FF2B5EF4-FFF2-40B4-BE49-F238E27FC236}">
                <a16:creationId xmlns:a16="http://schemas.microsoft.com/office/drawing/2014/main" id="{4AFFDFFE-A84C-41AB-A5A4-8E666EBC6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" y="895350"/>
            <a:ext cx="5027770" cy="3352800"/>
          </a:xfrm>
          <a:prstGeom prst="rect">
            <a:avLst/>
          </a:prstGeom>
        </p:spPr>
      </p:pic>
      <p:sp>
        <p:nvSpPr>
          <p:cNvPr id="7" name="Rettangolo con angoli arrotondati 25">
            <a:extLst>
              <a:ext uri="{FF2B5EF4-FFF2-40B4-BE49-F238E27FC236}">
                <a16:creationId xmlns:a16="http://schemas.microsoft.com/office/drawing/2014/main" id="{FE23788F-CDBC-4EBD-86B4-47F27BED721C}"/>
              </a:ext>
            </a:extLst>
          </p:cNvPr>
          <p:cNvSpPr/>
          <p:nvPr/>
        </p:nvSpPr>
        <p:spPr>
          <a:xfrm>
            <a:off x="5181600" y="971550"/>
            <a:ext cx="3886200" cy="1371600"/>
          </a:xfrm>
          <a:prstGeom prst="roundRect">
            <a:avLst/>
          </a:prstGeom>
          <a:noFill/>
          <a:ln w="31750"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6213" indent="-176213">
              <a:buFont typeface="Arial"/>
              <a:buChar char="•"/>
            </a:pPr>
            <a:r>
              <a:rPr lang="en-US" sz="2700" dirty="0">
                <a:solidFill>
                  <a:srgbClr val="00386B"/>
                </a:solidFill>
              </a:rPr>
              <a:t>Narrow QRS: 105 </a:t>
            </a:r>
            <a:r>
              <a:rPr lang="en-US" sz="2700" dirty="0" err="1">
                <a:solidFill>
                  <a:srgbClr val="00386B"/>
                </a:solidFill>
              </a:rPr>
              <a:t>ms</a:t>
            </a:r>
            <a:endParaRPr lang="en-US" sz="2700" dirty="0">
              <a:solidFill>
                <a:srgbClr val="00386B"/>
              </a:solidFill>
            </a:endParaRPr>
          </a:p>
          <a:p>
            <a:pPr marL="176213" indent="-176213">
              <a:buFont typeface="Arial"/>
              <a:buChar char="•"/>
            </a:pPr>
            <a:r>
              <a:rPr lang="en-US" sz="2700" dirty="0">
                <a:solidFill>
                  <a:srgbClr val="00386B"/>
                </a:solidFill>
              </a:rPr>
              <a:t>Preserved LV-EF: 58%</a:t>
            </a:r>
          </a:p>
          <a:p>
            <a:pPr marL="176213" indent="-176213">
              <a:buFont typeface="Arial"/>
              <a:buChar char="•"/>
            </a:pPr>
            <a:r>
              <a:rPr lang="en-US" sz="2700" dirty="0">
                <a:solidFill>
                  <a:srgbClr val="00386B"/>
                </a:solidFill>
              </a:rPr>
              <a:t>Expected pacing: 100%</a:t>
            </a:r>
          </a:p>
        </p:txBody>
      </p:sp>
      <p:sp>
        <p:nvSpPr>
          <p:cNvPr id="10" name="Rettangolo con angoli arrotondati 31">
            <a:extLst>
              <a:ext uri="{FF2B5EF4-FFF2-40B4-BE49-F238E27FC236}">
                <a16:creationId xmlns:a16="http://schemas.microsoft.com/office/drawing/2014/main" id="{75CC7D3F-4500-4CAE-B8B5-6636875EEEAE}"/>
              </a:ext>
            </a:extLst>
          </p:cNvPr>
          <p:cNvSpPr/>
          <p:nvPr/>
        </p:nvSpPr>
        <p:spPr>
          <a:xfrm>
            <a:off x="5638800" y="2851001"/>
            <a:ext cx="3124200" cy="635149"/>
          </a:xfrm>
          <a:prstGeom prst="roundRect">
            <a:avLst/>
          </a:prstGeom>
          <a:noFill/>
          <a:ln w="31750"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700" dirty="0">
                <a:solidFill>
                  <a:srgbClr val="00386B"/>
                </a:solidFill>
                <a:latin typeface="Avenir Book" panose="02000503020000020003"/>
              </a:rPr>
              <a:t>RVA vs. HB </a:t>
            </a:r>
            <a:r>
              <a:rPr lang="it-IT" sz="2700" dirty="0" err="1">
                <a:solidFill>
                  <a:srgbClr val="00386B"/>
                </a:solidFill>
                <a:latin typeface="Avenir Book" panose="02000503020000020003"/>
              </a:rPr>
              <a:t>pacing</a:t>
            </a:r>
            <a:endParaRPr lang="it-IT" sz="2700" dirty="0">
              <a:solidFill>
                <a:srgbClr val="00386B"/>
              </a:solidFill>
              <a:latin typeface="Avenir Book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71549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096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Challenge: How to pace His bundle?</a:t>
            </a:r>
          </a:p>
        </p:txBody>
      </p:sp>
      <p:sp>
        <p:nvSpPr>
          <p:cNvPr id="10" name="Rettangolo con angoli arrotondati 31">
            <a:extLst>
              <a:ext uri="{FF2B5EF4-FFF2-40B4-BE49-F238E27FC236}">
                <a16:creationId xmlns:a16="http://schemas.microsoft.com/office/drawing/2014/main" id="{75CC7D3F-4500-4CAE-B8B5-6636875EEEAE}"/>
              </a:ext>
            </a:extLst>
          </p:cNvPr>
          <p:cNvSpPr/>
          <p:nvPr/>
        </p:nvSpPr>
        <p:spPr>
          <a:xfrm>
            <a:off x="176784" y="734095"/>
            <a:ext cx="3633216" cy="312061"/>
          </a:xfrm>
          <a:prstGeom prst="roundRect">
            <a:avLst/>
          </a:prstGeom>
          <a:noFill/>
          <a:ln w="31750"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b="1" dirty="0">
                <a:solidFill>
                  <a:srgbClr val="00386B"/>
                </a:solidFill>
                <a:latin typeface="Avenir Book" panose="02000503020000020003"/>
              </a:rPr>
              <a:t>1</a:t>
            </a:r>
            <a:r>
              <a:rPr lang="it-IT" b="1" baseline="30000" dirty="0">
                <a:solidFill>
                  <a:srgbClr val="00386B"/>
                </a:solidFill>
                <a:latin typeface="Avenir Book" panose="02000503020000020003"/>
              </a:rPr>
              <a:t>st</a:t>
            </a:r>
            <a:r>
              <a:rPr lang="it-IT" b="1" dirty="0">
                <a:solidFill>
                  <a:srgbClr val="00386B"/>
                </a:solidFill>
                <a:latin typeface="Avenir Book" panose="02000503020000020003"/>
              </a:rPr>
              <a:t> </a:t>
            </a:r>
            <a:r>
              <a:rPr lang="it-IT" b="1" dirty="0" err="1">
                <a:solidFill>
                  <a:srgbClr val="00386B"/>
                </a:solidFill>
                <a:latin typeface="Avenir Book" panose="02000503020000020003"/>
              </a:rPr>
              <a:t>Step</a:t>
            </a:r>
            <a:r>
              <a:rPr lang="it-IT" dirty="0">
                <a:solidFill>
                  <a:srgbClr val="00386B"/>
                </a:solidFill>
                <a:latin typeface="Avenir Book" panose="02000503020000020003"/>
              </a:rPr>
              <a:t>: </a:t>
            </a:r>
            <a:r>
              <a:rPr lang="it-IT" dirty="0" err="1">
                <a:solidFill>
                  <a:srgbClr val="00386B"/>
                </a:solidFill>
                <a:latin typeface="Avenir Book" panose="02000503020000020003"/>
              </a:rPr>
              <a:t>diagnostic</a:t>
            </a:r>
            <a:r>
              <a:rPr lang="it-IT" dirty="0">
                <a:solidFill>
                  <a:srgbClr val="00386B"/>
                </a:solidFill>
                <a:latin typeface="Avenir Book" panose="02000503020000020003"/>
              </a:rPr>
              <a:t> </a:t>
            </a:r>
            <a:r>
              <a:rPr lang="it-IT" dirty="0" err="1">
                <a:solidFill>
                  <a:srgbClr val="00386B"/>
                </a:solidFill>
                <a:latin typeface="Avenir Book" panose="02000503020000020003"/>
              </a:rPr>
              <a:t>catheter</a:t>
            </a:r>
            <a:endParaRPr lang="it-IT" dirty="0">
              <a:solidFill>
                <a:srgbClr val="00386B"/>
              </a:solidFill>
              <a:latin typeface="Avenir Book" panose="02000503020000020003"/>
            </a:endParaRPr>
          </a:p>
        </p:txBody>
      </p:sp>
      <p:pic>
        <p:nvPicPr>
          <p:cNvPr id="11" name="Immagine 5">
            <a:extLst>
              <a:ext uri="{FF2B5EF4-FFF2-40B4-BE49-F238E27FC236}">
                <a16:creationId xmlns:a16="http://schemas.microsoft.com/office/drawing/2014/main" id="{F96F226E-6159-48A6-9D6C-F940CA157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12210" r="16927" b="39734"/>
          <a:stretch>
            <a:fillRect/>
          </a:stretch>
        </p:blipFill>
        <p:spPr bwMode="auto">
          <a:xfrm>
            <a:off x="173843" y="1123950"/>
            <a:ext cx="363734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961B2D09-9F78-4E77-96CE-7325FC04A2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2"/>
          <a:stretch/>
        </p:blipFill>
        <p:spPr>
          <a:xfrm>
            <a:off x="170391" y="2876550"/>
            <a:ext cx="3653267" cy="1676400"/>
          </a:xfrm>
          <a:prstGeom prst="rect">
            <a:avLst/>
          </a:prstGeom>
        </p:spPr>
      </p:pic>
      <p:pic>
        <p:nvPicPr>
          <p:cNvPr id="14" name="Immagine 7167">
            <a:extLst>
              <a:ext uri="{FF2B5EF4-FFF2-40B4-BE49-F238E27FC236}">
                <a16:creationId xmlns:a16="http://schemas.microsoft.com/office/drawing/2014/main" id="{06327E75-C50C-46B8-BFD8-9F40AD4FB7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/>
          <a:stretch/>
        </p:blipFill>
        <p:spPr>
          <a:xfrm>
            <a:off x="3886200" y="1123950"/>
            <a:ext cx="3445472" cy="1676399"/>
          </a:xfrm>
          <a:prstGeom prst="rect">
            <a:avLst/>
          </a:prstGeom>
        </p:spPr>
      </p:pic>
      <p:pic>
        <p:nvPicPr>
          <p:cNvPr id="15" name="Immagine 7172" descr="Immagine che contiene testo, via, segnale, luce&#10;&#10;Descrizione generata automaticamente">
            <a:extLst>
              <a:ext uri="{FF2B5EF4-FFF2-40B4-BE49-F238E27FC236}">
                <a16:creationId xmlns:a16="http://schemas.microsoft.com/office/drawing/2014/main" id="{0C4DC056-6AE9-4535-A949-88E5B70CE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2876550"/>
            <a:ext cx="3437475" cy="1568348"/>
          </a:xfrm>
          <a:prstGeom prst="rect">
            <a:avLst/>
          </a:prstGeom>
        </p:spPr>
      </p:pic>
      <p:sp>
        <p:nvSpPr>
          <p:cNvPr id="16" name="Rettangolo con angoli arrotondati 34">
            <a:extLst>
              <a:ext uri="{FF2B5EF4-FFF2-40B4-BE49-F238E27FC236}">
                <a16:creationId xmlns:a16="http://schemas.microsoft.com/office/drawing/2014/main" id="{8092B69B-4063-46E0-989D-BA916CD62B16}"/>
              </a:ext>
            </a:extLst>
          </p:cNvPr>
          <p:cNvSpPr/>
          <p:nvPr/>
        </p:nvSpPr>
        <p:spPr>
          <a:xfrm>
            <a:off x="3886200" y="730176"/>
            <a:ext cx="3810000" cy="319899"/>
          </a:xfrm>
          <a:prstGeom prst="roundRect">
            <a:avLst/>
          </a:prstGeom>
          <a:noFill/>
          <a:ln w="31750"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00386B"/>
                </a:solidFill>
                <a:latin typeface="Avenir Book" panose="02000503020000020003"/>
              </a:rPr>
              <a:t>2</a:t>
            </a:r>
            <a:r>
              <a:rPr lang="it-IT" sz="1600" b="1" baseline="30000" dirty="0">
                <a:solidFill>
                  <a:srgbClr val="00386B"/>
                </a:solidFill>
                <a:latin typeface="Avenir Book" panose="02000503020000020003"/>
              </a:rPr>
              <a:t>nd</a:t>
            </a:r>
            <a:r>
              <a:rPr lang="it-IT" sz="1600" b="1" dirty="0">
                <a:solidFill>
                  <a:srgbClr val="00386B"/>
                </a:solidFill>
                <a:latin typeface="Avenir Book" panose="02000503020000020003"/>
              </a:rPr>
              <a:t> </a:t>
            </a:r>
            <a:r>
              <a:rPr lang="it-IT" sz="1600" b="1" dirty="0" err="1">
                <a:solidFill>
                  <a:srgbClr val="00386B"/>
                </a:solidFill>
                <a:latin typeface="Avenir Book" panose="02000503020000020003"/>
              </a:rPr>
              <a:t>Step</a:t>
            </a:r>
            <a:r>
              <a:rPr lang="it-IT" sz="1600" dirty="0">
                <a:solidFill>
                  <a:srgbClr val="00386B"/>
                </a:solidFill>
                <a:latin typeface="Avenir Book" panose="02000503020000020003"/>
              </a:rPr>
              <a:t>: </a:t>
            </a:r>
            <a:r>
              <a:rPr lang="it-IT" sz="1600" dirty="0" err="1">
                <a:solidFill>
                  <a:srgbClr val="00386B"/>
                </a:solidFill>
                <a:latin typeface="Avenir Book" panose="02000503020000020003"/>
              </a:rPr>
              <a:t>pacing</a:t>
            </a:r>
            <a:r>
              <a:rPr lang="it-IT" sz="1600" dirty="0">
                <a:solidFill>
                  <a:srgbClr val="00386B"/>
                </a:solidFill>
                <a:latin typeface="Avenir Book" panose="02000503020000020003"/>
              </a:rPr>
              <a:t> lead </a:t>
            </a:r>
            <a:r>
              <a:rPr lang="it-IT" sz="1600" dirty="0" err="1">
                <a:solidFill>
                  <a:srgbClr val="00386B"/>
                </a:solidFill>
                <a:latin typeface="Avenir Book" panose="02000503020000020003"/>
              </a:rPr>
              <a:t>Tendril</a:t>
            </a:r>
            <a:r>
              <a:rPr lang="it-IT" sz="1600" dirty="0">
                <a:solidFill>
                  <a:srgbClr val="00386B"/>
                </a:solidFill>
                <a:latin typeface="Avenir Book" panose="02000503020000020003"/>
              </a:rPr>
              <a:t>™ (Abbott)</a:t>
            </a:r>
          </a:p>
        </p:txBody>
      </p:sp>
      <p:sp>
        <p:nvSpPr>
          <p:cNvPr id="17" name="Rettangolo con angoli arrotondati 58">
            <a:extLst>
              <a:ext uri="{FF2B5EF4-FFF2-40B4-BE49-F238E27FC236}">
                <a16:creationId xmlns:a16="http://schemas.microsoft.com/office/drawing/2014/main" id="{7AB9A834-5BCE-44A8-97EB-4455862BE7B5}"/>
              </a:ext>
            </a:extLst>
          </p:cNvPr>
          <p:cNvSpPr/>
          <p:nvPr/>
        </p:nvSpPr>
        <p:spPr>
          <a:xfrm>
            <a:off x="7467600" y="1123950"/>
            <a:ext cx="1524000" cy="1676400"/>
          </a:xfrm>
          <a:prstGeom prst="roundRect">
            <a:avLst/>
          </a:prstGeom>
          <a:noFill/>
          <a:ln w="31750"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>
                <a:solidFill>
                  <a:srgbClr val="00386B"/>
                </a:solidFill>
                <a:latin typeface="Avenir Heavy"/>
                <a:cs typeface="Avenir Heavy"/>
              </a:rPr>
              <a:t>Sensing</a:t>
            </a:r>
            <a:r>
              <a:rPr lang="en-US" sz="1400" dirty="0">
                <a:solidFill>
                  <a:srgbClr val="00386B"/>
                </a:solidFill>
                <a:latin typeface="Avenir Book" panose="02000503020000020003"/>
              </a:rPr>
              <a:t>:  </a:t>
            </a:r>
          </a:p>
          <a:p>
            <a:pPr algn="just"/>
            <a:r>
              <a:rPr lang="en-US" sz="1400" dirty="0">
                <a:solidFill>
                  <a:srgbClr val="00386B"/>
                </a:solidFill>
                <a:latin typeface="Avenir Book" panose="02000503020000020003"/>
              </a:rPr>
              <a:t>5 mV</a:t>
            </a:r>
            <a:endParaRPr lang="en-US" sz="1400" b="1" dirty="0">
              <a:solidFill>
                <a:srgbClr val="00386B"/>
              </a:solidFill>
              <a:latin typeface="Avenir Book" panose="02000503020000020003"/>
            </a:endParaRPr>
          </a:p>
          <a:p>
            <a:pPr algn="just"/>
            <a:r>
              <a:rPr lang="en-US" sz="1400" b="1" dirty="0">
                <a:solidFill>
                  <a:srgbClr val="00386B"/>
                </a:solidFill>
                <a:latin typeface="Avenir Heavy"/>
                <a:cs typeface="Avenir Heavy"/>
              </a:rPr>
              <a:t>Impedance</a:t>
            </a:r>
            <a:r>
              <a:rPr lang="en-US" sz="1400" dirty="0">
                <a:solidFill>
                  <a:srgbClr val="00386B"/>
                </a:solidFill>
                <a:latin typeface="Avenir Book" panose="02000503020000020003"/>
              </a:rPr>
              <a:t>: </a:t>
            </a:r>
          </a:p>
          <a:p>
            <a:pPr algn="just"/>
            <a:r>
              <a:rPr lang="en-US" sz="1400" dirty="0">
                <a:solidFill>
                  <a:srgbClr val="00386B"/>
                </a:solidFill>
                <a:latin typeface="Avenir Book" panose="02000503020000020003"/>
              </a:rPr>
              <a:t>500 Ohm</a:t>
            </a:r>
          </a:p>
          <a:p>
            <a:pPr algn="just"/>
            <a:r>
              <a:rPr lang="en-US" sz="1400" b="1" dirty="0">
                <a:solidFill>
                  <a:srgbClr val="00386B"/>
                </a:solidFill>
                <a:latin typeface="Avenir Heavy"/>
                <a:cs typeface="Avenir Heavy"/>
              </a:rPr>
              <a:t>Threshold</a:t>
            </a:r>
            <a:r>
              <a:rPr lang="en-US" sz="1400" b="1" dirty="0">
                <a:solidFill>
                  <a:srgbClr val="00386B"/>
                </a:solidFill>
                <a:latin typeface="Avenir Book" panose="02000503020000020003"/>
              </a:rPr>
              <a:t>:</a:t>
            </a:r>
          </a:p>
          <a:p>
            <a:pPr algn="just"/>
            <a:r>
              <a:rPr lang="en-US" sz="1400" dirty="0">
                <a:solidFill>
                  <a:srgbClr val="00386B"/>
                </a:solidFill>
                <a:latin typeface="Avenir Book" panose="02000503020000020003"/>
              </a:rPr>
              <a:t>1.25V x 1.5 </a:t>
            </a:r>
            <a:r>
              <a:rPr lang="en-US" sz="1400" dirty="0" err="1">
                <a:solidFill>
                  <a:srgbClr val="00386B"/>
                </a:solidFill>
                <a:latin typeface="Avenir Book" panose="02000503020000020003"/>
              </a:rPr>
              <a:t>ms</a:t>
            </a:r>
            <a:endParaRPr lang="en-US" sz="1400" dirty="0">
              <a:solidFill>
                <a:srgbClr val="00386B"/>
              </a:solidFill>
              <a:latin typeface="Avenir Book" panose="02000503020000020003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18571" y="2431018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Arial Black"/>
                <a:cs typeface="Arial Black"/>
              </a:rPr>
              <a:t>1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18571" y="4095750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3810000" y="2419350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Arial Black"/>
                <a:cs typeface="Arial Black"/>
              </a:rPr>
              <a:t>3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852371" y="4095750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Arial Black"/>
                <a:cs typeface="Arial Black"/>
              </a:rPr>
              <a:t>4</a:t>
            </a:r>
          </a:p>
        </p:txBody>
      </p:sp>
      <p:sp>
        <p:nvSpPr>
          <p:cNvPr id="25" name="Rettangolo con angoli arrotondati 59">
            <a:extLst>
              <a:ext uri="{FF2B5EF4-FFF2-40B4-BE49-F238E27FC236}">
                <a16:creationId xmlns:a16="http://schemas.microsoft.com/office/drawing/2014/main" id="{CA46AD87-F41A-43DD-95A5-B0375C729EA3}"/>
              </a:ext>
            </a:extLst>
          </p:cNvPr>
          <p:cNvSpPr/>
          <p:nvPr/>
        </p:nvSpPr>
        <p:spPr>
          <a:xfrm>
            <a:off x="7543800" y="2952750"/>
            <a:ext cx="1524000" cy="914400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386B"/>
                </a:solidFill>
                <a:latin typeface="Avenir Heavy"/>
                <a:cs typeface="Avenir Heavy"/>
              </a:rPr>
              <a:t>plus </a:t>
            </a:r>
          </a:p>
          <a:p>
            <a:pPr algn="ctr"/>
            <a:r>
              <a:rPr lang="en-US" sz="1600" dirty="0">
                <a:solidFill>
                  <a:srgbClr val="00386B"/>
                </a:solidFill>
                <a:latin typeface="Avenir Book" panose="02000503020000020003"/>
              </a:rPr>
              <a:t>backup </a:t>
            </a:r>
          </a:p>
          <a:p>
            <a:pPr algn="ctr"/>
            <a:r>
              <a:rPr lang="en-US" sz="1600" dirty="0">
                <a:solidFill>
                  <a:srgbClr val="00386B"/>
                </a:solidFill>
                <a:latin typeface="Avenir Book" panose="02000503020000020003"/>
              </a:rPr>
              <a:t>apical lead</a:t>
            </a:r>
          </a:p>
        </p:txBody>
      </p:sp>
    </p:spTree>
    <p:extLst>
      <p:ext uri="{BB962C8B-B14F-4D97-AF65-F5344CB8AC3E}">
        <p14:creationId xmlns:p14="http://schemas.microsoft.com/office/powerpoint/2010/main" val="773866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25">
            <a:extLst>
              <a:ext uri="{FF2B5EF4-FFF2-40B4-BE49-F238E27FC236}">
                <a16:creationId xmlns:a16="http://schemas.microsoft.com/office/drawing/2014/main" id="{1E0085F8-BADB-444A-A60D-1928DDE2E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571750"/>
            <a:ext cx="1447800" cy="1700264"/>
          </a:xfrm>
          <a:prstGeom prst="rect">
            <a:avLst/>
          </a:prstGeom>
        </p:spPr>
      </p:pic>
      <p:sp>
        <p:nvSpPr>
          <p:cNvPr id="10" name="Rettangolo con angoli arrotondati 31">
            <a:extLst>
              <a:ext uri="{FF2B5EF4-FFF2-40B4-BE49-F238E27FC236}">
                <a16:creationId xmlns:a16="http://schemas.microsoft.com/office/drawing/2014/main" id="{75CC7D3F-4500-4CAE-B8B5-6636875EEEAE}"/>
              </a:ext>
            </a:extLst>
          </p:cNvPr>
          <p:cNvSpPr/>
          <p:nvPr/>
        </p:nvSpPr>
        <p:spPr>
          <a:xfrm>
            <a:off x="164592" y="734095"/>
            <a:ext cx="3633216" cy="312061"/>
          </a:xfrm>
          <a:prstGeom prst="roundRect">
            <a:avLst/>
          </a:prstGeom>
          <a:noFill/>
          <a:ln w="31750"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b="1" dirty="0" err="1">
                <a:solidFill>
                  <a:srgbClr val="00386B"/>
                </a:solidFill>
                <a:latin typeface="Avenir Book" panose="02000503020000020003"/>
              </a:rPr>
              <a:t>Paced</a:t>
            </a:r>
            <a:r>
              <a:rPr lang="it-IT" b="1" dirty="0">
                <a:solidFill>
                  <a:srgbClr val="00386B"/>
                </a:solidFill>
                <a:latin typeface="Avenir Book" panose="02000503020000020003"/>
              </a:rPr>
              <a:t> QRS</a:t>
            </a:r>
            <a:endParaRPr lang="it-IT" dirty="0">
              <a:solidFill>
                <a:srgbClr val="00386B"/>
              </a:solidFill>
              <a:latin typeface="Avenir Book" panose="02000503020000020003"/>
            </a:endParaRPr>
          </a:p>
        </p:txBody>
      </p:sp>
      <p:sp>
        <p:nvSpPr>
          <p:cNvPr id="16" name="Rettangolo con angoli arrotondati 34">
            <a:extLst>
              <a:ext uri="{FF2B5EF4-FFF2-40B4-BE49-F238E27FC236}">
                <a16:creationId xmlns:a16="http://schemas.microsoft.com/office/drawing/2014/main" id="{8092B69B-4063-46E0-989D-BA916CD62B16}"/>
              </a:ext>
            </a:extLst>
          </p:cNvPr>
          <p:cNvSpPr/>
          <p:nvPr/>
        </p:nvSpPr>
        <p:spPr>
          <a:xfrm>
            <a:off x="5388875" y="730176"/>
            <a:ext cx="3678925" cy="319899"/>
          </a:xfrm>
          <a:prstGeom prst="roundRect">
            <a:avLst/>
          </a:prstGeom>
          <a:noFill/>
          <a:ln w="31750"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00386B"/>
                </a:solidFill>
                <a:latin typeface="Avenir Book" panose="02000503020000020003"/>
              </a:rPr>
              <a:t>Native QRS</a:t>
            </a:r>
            <a:endParaRPr lang="it-IT" sz="1600" dirty="0">
              <a:solidFill>
                <a:srgbClr val="00386B"/>
              </a:solidFill>
              <a:latin typeface="Avenir Book" panose="02000503020000020003"/>
            </a:endParaRPr>
          </a:p>
        </p:txBody>
      </p:sp>
      <p:sp>
        <p:nvSpPr>
          <p:cNvPr id="17" name="Rettangolo con angoli arrotondati 58">
            <a:extLst>
              <a:ext uri="{FF2B5EF4-FFF2-40B4-BE49-F238E27FC236}">
                <a16:creationId xmlns:a16="http://schemas.microsoft.com/office/drawing/2014/main" id="{7AB9A834-5BCE-44A8-97EB-4455862BE7B5}"/>
              </a:ext>
            </a:extLst>
          </p:cNvPr>
          <p:cNvSpPr/>
          <p:nvPr/>
        </p:nvSpPr>
        <p:spPr>
          <a:xfrm>
            <a:off x="3810000" y="1123950"/>
            <a:ext cx="1524000" cy="1447800"/>
          </a:xfrm>
          <a:prstGeom prst="roundRect">
            <a:avLst/>
          </a:prstGeom>
          <a:noFill/>
          <a:ln w="31750"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dirty="0">
                <a:solidFill>
                  <a:srgbClr val="00386B"/>
                </a:solidFill>
                <a:latin typeface="Avenir Book" panose="02000503020000020003"/>
              </a:rPr>
              <a:t>QRS: 110 </a:t>
            </a:r>
            <a:r>
              <a:rPr lang="it-IT" sz="1400" dirty="0" err="1">
                <a:solidFill>
                  <a:srgbClr val="00386B"/>
                </a:solidFill>
                <a:latin typeface="Avenir Book" panose="02000503020000020003"/>
              </a:rPr>
              <a:t>ms</a:t>
            </a:r>
            <a:endParaRPr lang="it-IT" sz="1400" dirty="0">
              <a:solidFill>
                <a:srgbClr val="00386B"/>
              </a:solidFill>
              <a:latin typeface="Avenir Book" panose="02000503020000020003"/>
            </a:endParaRPr>
          </a:p>
          <a:p>
            <a:r>
              <a:rPr lang="it-IT" sz="1400" dirty="0">
                <a:solidFill>
                  <a:srgbClr val="00386B"/>
                </a:solidFill>
                <a:latin typeface="Avenir Book" panose="02000503020000020003"/>
              </a:rPr>
              <a:t>pseudo-delta </a:t>
            </a:r>
            <a:r>
              <a:rPr lang="it-IT" sz="1400" dirty="0" err="1">
                <a:solidFill>
                  <a:srgbClr val="00386B"/>
                </a:solidFill>
                <a:latin typeface="Avenir Book" panose="02000503020000020003"/>
              </a:rPr>
              <a:t>wave</a:t>
            </a:r>
            <a:r>
              <a:rPr lang="it-IT" sz="1400" dirty="0">
                <a:solidFill>
                  <a:srgbClr val="00386B"/>
                </a:solidFill>
                <a:latin typeface="Avenir Book" panose="02000503020000020003"/>
              </a:rPr>
              <a:t>, </a:t>
            </a:r>
          </a:p>
          <a:p>
            <a:r>
              <a:rPr lang="it-IT" sz="1400" dirty="0">
                <a:solidFill>
                  <a:srgbClr val="00386B"/>
                </a:solidFill>
                <a:latin typeface="Avenir Book" panose="02000503020000020003"/>
              </a:rPr>
              <a:t>QRS </a:t>
            </a:r>
            <a:r>
              <a:rPr lang="it-IT" sz="1400" dirty="0" err="1">
                <a:solidFill>
                  <a:srgbClr val="00386B"/>
                </a:solidFill>
                <a:latin typeface="Avenir Book" panose="02000503020000020003"/>
              </a:rPr>
              <a:t>axis</a:t>
            </a:r>
            <a:r>
              <a:rPr lang="it-IT" sz="1400" dirty="0">
                <a:solidFill>
                  <a:srgbClr val="00386B"/>
                </a:solidFill>
                <a:latin typeface="Avenir Book" panose="02000503020000020003"/>
              </a:rPr>
              <a:t> </a:t>
            </a:r>
            <a:r>
              <a:rPr lang="it-IT" sz="1400" dirty="0" err="1">
                <a:solidFill>
                  <a:srgbClr val="00386B"/>
                </a:solidFill>
                <a:latin typeface="Avenir Book" panose="02000503020000020003"/>
              </a:rPr>
              <a:t>concordance</a:t>
            </a:r>
            <a:endParaRPr lang="it-IT" sz="1400" dirty="0">
              <a:solidFill>
                <a:srgbClr val="00386B"/>
              </a:solidFill>
              <a:latin typeface="Avenir Book" panose="02000503020000020003"/>
            </a:endParaRPr>
          </a:p>
        </p:txBody>
      </p:sp>
      <p:pic>
        <p:nvPicPr>
          <p:cNvPr id="18" name="Immagine 9" descr="Immagine che contiene oggetto da esterni, utensiledimetallo&#10;&#10;Descrizione generata automaticamente">
            <a:extLst>
              <a:ext uri="{FF2B5EF4-FFF2-40B4-BE49-F238E27FC236}">
                <a16:creationId xmlns:a16="http://schemas.microsoft.com/office/drawing/2014/main" id="{CA342FBA-C878-41EC-B8A8-FA47FB368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" y="1123950"/>
            <a:ext cx="3639312" cy="3080297"/>
          </a:xfrm>
          <a:prstGeom prst="rect">
            <a:avLst/>
          </a:prstGeom>
        </p:spPr>
      </p:pic>
      <p:pic>
        <p:nvPicPr>
          <p:cNvPr id="19" name="Immagine 12" descr="Immagine che contiene davanzale&#10;&#10;Descrizione generata automaticamente">
            <a:extLst>
              <a:ext uri="{FF2B5EF4-FFF2-40B4-BE49-F238E27FC236}">
                <a16:creationId xmlns:a16="http://schemas.microsoft.com/office/drawing/2014/main" id="{5C67FE0C-04BD-4C88-83BE-44E5E79A4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580" y="1123950"/>
            <a:ext cx="3682220" cy="2960162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09600"/>
          </a:xfrm>
        </p:spPr>
        <p:txBody>
          <a:bodyPr/>
          <a:lstStyle/>
          <a:p>
            <a:pPr eaLnBrk="1" hangingPunct="1"/>
            <a:r>
              <a:rPr lang="en-US" altLang="en-US" sz="3800" dirty="0"/>
              <a:t>Challenge:</a:t>
            </a:r>
            <a:r>
              <a:rPr lang="en-US" altLang="en-US" sz="1200" dirty="0"/>
              <a:t> </a:t>
            </a:r>
            <a:r>
              <a:rPr lang="en-US" altLang="en-US" dirty="0"/>
              <a:t>selective</a:t>
            </a:r>
            <a:r>
              <a:rPr lang="en-US" altLang="en-US" sz="1600" dirty="0"/>
              <a:t> </a:t>
            </a:r>
            <a:r>
              <a:rPr lang="en-US" altLang="en-US" sz="3500" dirty="0"/>
              <a:t>vs.</a:t>
            </a:r>
            <a:r>
              <a:rPr lang="en-US" altLang="en-US" sz="1600" dirty="0"/>
              <a:t> </a:t>
            </a:r>
            <a:r>
              <a:rPr lang="en-US" altLang="en-US" dirty="0"/>
              <a:t>non-selective</a:t>
            </a:r>
            <a:r>
              <a:rPr lang="en-US" altLang="en-US" sz="3200" dirty="0"/>
              <a:t> </a:t>
            </a:r>
            <a:r>
              <a:rPr lang="en-US" altLang="en-US" sz="3800" dirty="0"/>
              <a:t>HBP</a:t>
            </a:r>
          </a:p>
        </p:txBody>
      </p:sp>
    </p:spTree>
    <p:extLst>
      <p:ext uri="{BB962C8B-B14F-4D97-AF65-F5344CB8AC3E}">
        <p14:creationId xmlns:p14="http://schemas.microsoft.com/office/powerpoint/2010/main" val="3774903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con angoli arrotondati 31">
            <a:extLst>
              <a:ext uri="{FF2B5EF4-FFF2-40B4-BE49-F238E27FC236}">
                <a16:creationId xmlns:a16="http://schemas.microsoft.com/office/drawing/2014/main" id="{75CC7D3F-4500-4CAE-B8B5-6636875EEEAE}"/>
              </a:ext>
            </a:extLst>
          </p:cNvPr>
          <p:cNvSpPr/>
          <p:nvPr/>
        </p:nvSpPr>
        <p:spPr>
          <a:xfrm>
            <a:off x="152400" y="734095"/>
            <a:ext cx="4587240" cy="312061"/>
          </a:xfrm>
          <a:prstGeom prst="roundRect">
            <a:avLst/>
          </a:prstGeom>
          <a:noFill/>
          <a:ln w="31750"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 dirty="0">
                <a:solidFill>
                  <a:srgbClr val="00386B"/>
                </a:solidFill>
                <a:latin typeface="Avenir Book" panose="02000503020000020003"/>
              </a:rPr>
              <a:t>Paced</a:t>
            </a:r>
            <a:r>
              <a:rPr lang="en-US" sz="1000" b="1" dirty="0">
                <a:solidFill>
                  <a:srgbClr val="00386B"/>
                </a:solidFill>
                <a:latin typeface="Avenir Book" panose="02000503020000020003"/>
              </a:rPr>
              <a:t> </a:t>
            </a:r>
            <a:r>
              <a:rPr lang="en-US" b="1" dirty="0">
                <a:solidFill>
                  <a:srgbClr val="00386B"/>
                </a:solidFill>
                <a:latin typeface="Avenir Book" panose="02000503020000020003"/>
              </a:rPr>
              <a:t>QRS:</a:t>
            </a:r>
            <a:r>
              <a:rPr lang="en-US" sz="800" b="1" dirty="0">
                <a:solidFill>
                  <a:srgbClr val="00386B"/>
                </a:solidFill>
                <a:latin typeface="Avenir Book" panose="02000503020000020003"/>
              </a:rPr>
              <a:t> </a:t>
            </a:r>
            <a:r>
              <a:rPr lang="en-US" b="1" dirty="0">
                <a:solidFill>
                  <a:srgbClr val="00386B"/>
                </a:solidFill>
                <a:latin typeface="Avenir Book" panose="02000503020000020003"/>
              </a:rPr>
              <a:t>threshold test/reducing output </a:t>
            </a:r>
            <a:endParaRPr lang="en-US" dirty="0">
              <a:solidFill>
                <a:srgbClr val="00386B"/>
              </a:solidFill>
              <a:latin typeface="Avenir Book" panose="02000503020000020003"/>
            </a:endParaRPr>
          </a:p>
        </p:txBody>
      </p:sp>
      <p:sp>
        <p:nvSpPr>
          <p:cNvPr id="16" name="Rettangolo con angoli arrotondati 34">
            <a:extLst>
              <a:ext uri="{FF2B5EF4-FFF2-40B4-BE49-F238E27FC236}">
                <a16:creationId xmlns:a16="http://schemas.microsoft.com/office/drawing/2014/main" id="{8092B69B-4063-46E0-989D-BA916CD62B16}"/>
              </a:ext>
            </a:extLst>
          </p:cNvPr>
          <p:cNvSpPr/>
          <p:nvPr/>
        </p:nvSpPr>
        <p:spPr>
          <a:xfrm>
            <a:off x="5388875" y="730176"/>
            <a:ext cx="3678925" cy="319899"/>
          </a:xfrm>
          <a:prstGeom prst="roundRect">
            <a:avLst/>
          </a:prstGeom>
          <a:noFill/>
          <a:ln w="31750"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00386B"/>
                </a:solidFill>
                <a:latin typeface="Avenir Book" panose="02000503020000020003"/>
              </a:rPr>
              <a:t>Native QRS</a:t>
            </a:r>
            <a:endParaRPr lang="it-IT" sz="1600" dirty="0">
              <a:solidFill>
                <a:srgbClr val="00386B"/>
              </a:solidFill>
              <a:latin typeface="Avenir Book" panose="02000503020000020003"/>
            </a:endParaRPr>
          </a:p>
        </p:txBody>
      </p:sp>
      <p:pic>
        <p:nvPicPr>
          <p:cNvPr id="19" name="Immagine 12" descr="Immagine che contiene davanzale&#10;&#10;Descrizione generata automaticamente">
            <a:extLst>
              <a:ext uri="{FF2B5EF4-FFF2-40B4-BE49-F238E27FC236}">
                <a16:creationId xmlns:a16="http://schemas.microsoft.com/office/drawing/2014/main" id="{5C67FE0C-04BD-4C88-83BE-44E5E79A4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580" y="1123950"/>
            <a:ext cx="3682220" cy="2960162"/>
          </a:xfrm>
          <a:prstGeom prst="rect">
            <a:avLst/>
          </a:prstGeom>
        </p:spPr>
      </p:pic>
      <p:pic>
        <p:nvPicPr>
          <p:cNvPr id="9" name="Immagine 9227" descr="Immagine che contiene oggetto da esterni&#10;&#10;Descrizione generata automaticamente">
            <a:extLst>
              <a:ext uri="{FF2B5EF4-FFF2-40B4-BE49-F238E27FC236}">
                <a16:creationId xmlns:a16="http://schemas.microsoft.com/office/drawing/2014/main" id="{2548C6FE-66B6-4FAF-994B-D32323014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4" y="1085087"/>
            <a:ext cx="4582891" cy="36202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 txBox="1">
            <a:spLocks/>
          </p:cNvSpPr>
          <p:nvPr/>
        </p:nvSpPr>
        <p:spPr bwMode="auto">
          <a:xfrm>
            <a:off x="0" y="5715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i="0" kern="1200">
                <a:solidFill>
                  <a:srgbClr val="00386B"/>
                </a:solidFill>
                <a:latin typeface="Avenir Heavy" panose="02000503020000020003" pitchFamily="2" charset="0"/>
                <a:ea typeface="MS PGothic" panose="020B0600070205080204" pitchFamily="34" charset="-128"/>
                <a:cs typeface="Gotham Medium" pitchFamily="2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en-US" sz="3800"/>
              <a:t>Challenge:</a:t>
            </a:r>
            <a:r>
              <a:rPr lang="en-US" altLang="en-US" sz="1200"/>
              <a:t> </a:t>
            </a:r>
            <a:r>
              <a:rPr lang="en-US" altLang="en-US"/>
              <a:t>selective</a:t>
            </a:r>
            <a:r>
              <a:rPr lang="en-US" altLang="en-US" sz="1600"/>
              <a:t> </a:t>
            </a:r>
            <a:r>
              <a:rPr lang="en-US" altLang="en-US" sz="3500"/>
              <a:t>vs.</a:t>
            </a:r>
            <a:r>
              <a:rPr lang="en-US" altLang="en-US" sz="1600"/>
              <a:t> </a:t>
            </a:r>
            <a:r>
              <a:rPr lang="en-US" altLang="en-US"/>
              <a:t>non-selective</a:t>
            </a:r>
            <a:r>
              <a:rPr lang="en-US" altLang="en-US" sz="3200"/>
              <a:t> </a:t>
            </a:r>
            <a:r>
              <a:rPr lang="en-US" altLang="en-US" sz="3800"/>
              <a:t>HBP</a:t>
            </a:r>
            <a:endParaRPr lang="en-US" altLang="en-US" sz="3800" dirty="0"/>
          </a:p>
        </p:txBody>
      </p:sp>
    </p:spTree>
    <p:extLst>
      <p:ext uri="{BB962C8B-B14F-4D97-AF65-F5344CB8AC3E}">
        <p14:creationId xmlns:p14="http://schemas.microsoft.com/office/powerpoint/2010/main" val="467698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interni, scuro, luce&#10;&#10;Descrizione generata automaticamente">
            <a:extLst>
              <a:ext uri="{FF2B5EF4-FFF2-40B4-BE49-F238E27FC236}">
                <a16:creationId xmlns:a16="http://schemas.microsoft.com/office/drawing/2014/main" id="{51D49F7B-6328-4A4D-9852-EEBD6D39E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5" r="7927" b="11049"/>
          <a:stretch/>
        </p:blipFill>
        <p:spPr>
          <a:xfrm>
            <a:off x="304800" y="680427"/>
            <a:ext cx="3810000" cy="1929310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238E6B71-3246-407B-918C-AC5923215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8" b="5732"/>
          <a:stretch/>
        </p:blipFill>
        <p:spPr>
          <a:xfrm>
            <a:off x="303196" y="2647462"/>
            <a:ext cx="3811604" cy="1810238"/>
          </a:xfrm>
          <a:prstGeom prst="rect">
            <a:avLst/>
          </a:prstGeom>
        </p:spPr>
      </p:pic>
      <p:pic>
        <p:nvPicPr>
          <p:cNvPr id="14" name="Immagine 13" descr="Immagine che contiene tastiera&#10;&#10;Descrizione generata automaticamente">
            <a:extLst>
              <a:ext uri="{FF2B5EF4-FFF2-40B4-BE49-F238E27FC236}">
                <a16:creationId xmlns:a16="http://schemas.microsoft.com/office/drawing/2014/main" id="{AECEF743-2ABA-4036-AF1E-23D34719C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86" y="666750"/>
            <a:ext cx="3891014" cy="3581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 txBox="1">
            <a:spLocks/>
          </p:cNvSpPr>
          <p:nvPr/>
        </p:nvSpPr>
        <p:spPr bwMode="auto">
          <a:xfrm>
            <a:off x="0" y="5715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i="0" kern="1200">
                <a:solidFill>
                  <a:srgbClr val="00386B"/>
                </a:solidFill>
                <a:latin typeface="Avenir Heavy" panose="02000503020000020003" pitchFamily="2" charset="0"/>
                <a:ea typeface="MS PGothic" panose="020B0600070205080204" pitchFamily="34" charset="-128"/>
                <a:cs typeface="Gotham Medium" pitchFamily="2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en-US" sz="3800" dirty="0"/>
              <a:t>Challenge: </a:t>
            </a:r>
            <a:r>
              <a:rPr lang="en-US" altLang="en-US" sz="1200" dirty="0"/>
              <a:t> </a:t>
            </a:r>
            <a:r>
              <a:rPr lang="en-US" altLang="en-US" dirty="0"/>
              <a:t>AV junction ablation</a:t>
            </a:r>
            <a:endParaRPr lang="en-US" altLang="en-US" sz="3800" dirty="0"/>
          </a:p>
        </p:txBody>
      </p:sp>
      <p:sp>
        <p:nvSpPr>
          <p:cNvPr id="9" name="Textfeld 8"/>
          <p:cNvSpPr txBox="1"/>
          <p:nvPr/>
        </p:nvSpPr>
        <p:spPr>
          <a:xfrm>
            <a:off x="228600" y="2202418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Arial Black"/>
                <a:cs typeface="Arial Black"/>
              </a:rPr>
              <a:t>1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28600" y="3867150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343400" y="590550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Arial Black"/>
                <a:cs typeface="Arial Black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13107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813" t="1573" r="8714" b="6027"/>
          <a:stretch/>
        </p:blipFill>
        <p:spPr>
          <a:xfrm>
            <a:off x="76200" y="1200150"/>
            <a:ext cx="2826917" cy="33679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 txBox="1">
            <a:spLocks/>
          </p:cNvSpPr>
          <p:nvPr/>
        </p:nvSpPr>
        <p:spPr bwMode="auto">
          <a:xfrm>
            <a:off x="0" y="-1905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i="0" kern="1200">
                <a:solidFill>
                  <a:srgbClr val="00386B"/>
                </a:solidFill>
                <a:latin typeface="Avenir Heavy" panose="02000503020000020003" pitchFamily="2" charset="0"/>
                <a:ea typeface="MS PGothic" panose="020B0600070205080204" pitchFamily="34" charset="-128"/>
                <a:cs typeface="Gotham Medium" pitchFamily="2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en-US" sz="3800" dirty="0"/>
              <a:t>Challenge: </a:t>
            </a:r>
            <a:r>
              <a:rPr lang="en-US" altLang="en-US" sz="1200" dirty="0"/>
              <a:t> </a:t>
            </a:r>
            <a:r>
              <a:rPr lang="en-US" altLang="en-US" dirty="0"/>
              <a:t>device programming</a:t>
            </a:r>
            <a:endParaRPr lang="en-US" altLang="en-US" sz="3800" dirty="0"/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E148093A-2BF5-4827-ADD2-84DF631A3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95600" y="1657350"/>
            <a:ext cx="6172200" cy="25908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it-IT" altLang="it-IT" sz="1600" b="1" dirty="0">
                <a:solidFill>
                  <a:srgbClr val="00386B"/>
                </a:solidFill>
                <a:latin typeface="Avenir Book" panose="02000503020000020003"/>
              </a:rPr>
              <a:t>TROUBLESHOOTING</a:t>
            </a:r>
          </a:p>
          <a:p>
            <a:pPr marL="176213" indent="-176213"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</a:rPr>
              <a:t>Avoid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</a:rPr>
              <a:t> oversensing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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</a:rPr>
              <a:t> sensing </a:t>
            </a: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</a:rPr>
              <a:t>only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</a:rPr>
              <a:t> on RVA lead</a:t>
            </a:r>
          </a:p>
          <a:p>
            <a:pPr marL="176213" indent="-176213"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</a:rPr>
              <a:t>Avoid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</a:rPr>
              <a:t> </a:t>
            </a: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</a:rPr>
              <a:t>unnecessary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</a:rPr>
              <a:t> RVA </a:t>
            </a: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</a:rPr>
              <a:t>pacing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 </a:t>
            </a: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optimized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 AV delay</a:t>
            </a:r>
          </a:p>
          <a:p>
            <a:pPr marL="176213" indent="-176213"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Avoid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 </a:t>
            </a: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battery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 </a:t>
            </a: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consumption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 </a:t>
            </a: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optimized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 </a:t>
            </a: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capture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 (</a:t>
            </a: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automatic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 off)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it-IT" altLang="it-IT" sz="1600" b="1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DVIR 60/</a:t>
            </a:r>
            <a:r>
              <a:rPr lang="it-IT" altLang="it-IT" sz="1600" b="1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min</a:t>
            </a:r>
            <a:r>
              <a:rPr lang="it-IT" altLang="it-IT" sz="1600" b="1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 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(48 Hour periprocedural: DVI 80/min)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it-IT" altLang="it-IT" sz="1600" b="1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AV delay 90 </a:t>
            </a:r>
            <a:r>
              <a:rPr lang="it-IT" altLang="it-IT" sz="1600" b="1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msec</a:t>
            </a:r>
            <a:r>
              <a:rPr lang="it-IT" altLang="it-IT" sz="1600" b="1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  </a:t>
            </a:r>
            <a:r>
              <a:rPr lang="it-IT" altLang="it-IT" sz="1600" b="1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Ap</a:t>
            </a:r>
            <a:r>
              <a:rPr lang="it-IT" altLang="it-IT" sz="1600" b="1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 97%, </a:t>
            </a:r>
            <a:r>
              <a:rPr lang="it-IT" altLang="it-IT" sz="1600" b="1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Vp</a:t>
            </a:r>
            <a:r>
              <a:rPr lang="it-IT" altLang="it-IT" sz="1600" b="1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 1,5%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it-IT" altLang="it-IT" sz="1600" b="1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HB lead </a:t>
            </a:r>
            <a:r>
              <a:rPr lang="it-IT" altLang="it-IT" sz="1600" b="1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capture</a:t>
            </a:r>
            <a:r>
              <a:rPr lang="it-IT" altLang="it-IT" sz="1600" b="1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: 3,5 V x 1,5 </a:t>
            </a:r>
            <a:r>
              <a:rPr lang="it-IT" altLang="it-IT" sz="1600" b="1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msec</a:t>
            </a:r>
            <a:r>
              <a:rPr lang="it-IT" altLang="it-IT" sz="1600" b="1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it-IT" altLang="it-IT" sz="1600" b="1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RVA lead </a:t>
            </a:r>
            <a:r>
              <a:rPr lang="it-IT" altLang="it-IT" sz="1600" b="1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capture</a:t>
            </a:r>
            <a:r>
              <a:rPr lang="it-IT" altLang="it-IT" sz="1600" b="1" dirty="0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: 2,5 V x 0,5 </a:t>
            </a:r>
            <a:r>
              <a:rPr lang="it-IT" altLang="it-IT" sz="1600" b="1" dirty="0" err="1">
                <a:solidFill>
                  <a:srgbClr val="00386B"/>
                </a:solidFill>
                <a:latin typeface="Avenir Book" panose="02000503020000020003"/>
                <a:sym typeface="Wingdings" panose="05000000000000000000" pitchFamily="2" charset="2"/>
              </a:rPr>
              <a:t>msec</a:t>
            </a:r>
            <a:endParaRPr lang="it-IT" altLang="it-IT" sz="1600" b="1" dirty="0">
              <a:solidFill>
                <a:srgbClr val="00386B"/>
              </a:solidFill>
              <a:latin typeface="Avenir Book" panose="02000503020000020003"/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endParaRPr lang="it-IT" altLang="it-IT" sz="1350" b="1" dirty="0">
              <a:sym typeface="Wingdings" panose="05000000000000000000" pitchFamily="2" charset="2"/>
            </a:endParaRPr>
          </a:p>
          <a:p>
            <a:pPr marL="0" indent="0" algn="ctr">
              <a:buNone/>
              <a:defRPr/>
            </a:pPr>
            <a:endParaRPr lang="it-IT" altLang="it-IT" sz="1350" b="1" dirty="0"/>
          </a:p>
          <a:p>
            <a:pPr eaLnBrk="1" hangingPunct="1">
              <a:defRPr/>
            </a:pPr>
            <a:endParaRPr lang="it-IT" altLang="it-IT" sz="1350" dirty="0"/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C2156C82-09D0-4DF8-AF5A-67C8390F4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2" y="640556"/>
            <a:ext cx="4400548" cy="94059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 eaLnBrk="1" hangingPunct="1">
              <a:buNone/>
            </a:pP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</a:rPr>
              <a:t>DDDR pacemaker</a:t>
            </a:r>
          </a:p>
          <a:p>
            <a:pPr eaLnBrk="1" hangingPunct="1"/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</a:rPr>
              <a:t>HB lead </a:t>
            </a: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</a:rPr>
              <a:t>connected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</a:rPr>
              <a:t> to </a:t>
            </a: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</a:rPr>
              <a:t>atrial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</a:rPr>
              <a:t> port</a:t>
            </a:r>
          </a:p>
          <a:p>
            <a:pPr eaLnBrk="1" hangingPunct="1"/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</a:rPr>
              <a:t>RVA lead </a:t>
            </a: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</a:rPr>
              <a:t>connected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</a:rPr>
              <a:t> to </a:t>
            </a:r>
            <a:r>
              <a:rPr lang="it-IT" altLang="it-IT" sz="1600" dirty="0" err="1">
                <a:solidFill>
                  <a:srgbClr val="00386B"/>
                </a:solidFill>
                <a:latin typeface="Avenir Book" panose="02000503020000020003"/>
              </a:rPr>
              <a:t>ventricular</a:t>
            </a:r>
            <a:r>
              <a:rPr lang="it-IT" altLang="it-IT" sz="1600" dirty="0">
                <a:solidFill>
                  <a:srgbClr val="00386B"/>
                </a:solidFill>
                <a:latin typeface="Avenir Book" panose="02000503020000020003"/>
              </a:rPr>
              <a:t> port</a:t>
            </a:r>
          </a:p>
        </p:txBody>
      </p:sp>
      <p:pic>
        <p:nvPicPr>
          <p:cNvPr id="19" name="Picture 5" descr="lezione 4_ECG">
            <a:extLst>
              <a:ext uri="{FF2B5EF4-FFF2-40B4-BE49-F238E27FC236}">
                <a16:creationId xmlns:a16="http://schemas.microsoft.com/office/drawing/2014/main" id="{8C7C41AA-39FE-42C2-BDBC-113CD9519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7" t="-1" r="3349" b="73707"/>
          <a:stretch/>
        </p:blipFill>
        <p:spPr bwMode="auto">
          <a:xfrm>
            <a:off x="1943026" y="616751"/>
            <a:ext cx="800174" cy="73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ihandform 3"/>
          <p:cNvSpPr/>
          <p:nvPr/>
        </p:nvSpPr>
        <p:spPr>
          <a:xfrm>
            <a:off x="165566" y="761798"/>
            <a:ext cx="1985619" cy="3507356"/>
          </a:xfrm>
          <a:custGeom>
            <a:avLst/>
            <a:gdLst>
              <a:gd name="connsiteX0" fmla="*/ 1975849 w 1985619"/>
              <a:gd name="connsiteY0" fmla="*/ 19740 h 3507356"/>
              <a:gd name="connsiteX1" fmla="*/ 1477619 w 1985619"/>
              <a:gd name="connsiteY1" fmla="*/ 19740 h 3507356"/>
              <a:gd name="connsiteX2" fmla="*/ 627696 w 1985619"/>
              <a:gd name="connsiteY2" fmla="*/ 224894 h 3507356"/>
              <a:gd name="connsiteX3" fmla="*/ 70849 w 1985619"/>
              <a:gd name="connsiteY3" fmla="*/ 801279 h 3507356"/>
              <a:gd name="connsiteX4" fmla="*/ 61080 w 1985619"/>
              <a:gd name="connsiteY4" fmla="*/ 1660971 h 3507356"/>
              <a:gd name="connsiteX5" fmla="*/ 559311 w 1985619"/>
              <a:gd name="connsiteY5" fmla="*/ 2569510 h 3507356"/>
              <a:gd name="connsiteX6" fmla="*/ 1985619 w 1985619"/>
              <a:gd name="connsiteY6" fmla="*/ 3507356 h 350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5619" h="3507356">
                <a:moveTo>
                  <a:pt x="1975849" y="19740"/>
                </a:moveTo>
                <a:cubicBezTo>
                  <a:pt x="1839080" y="2644"/>
                  <a:pt x="1702311" y="-14452"/>
                  <a:pt x="1477619" y="19740"/>
                </a:cubicBezTo>
                <a:cubicBezTo>
                  <a:pt x="1252927" y="53932"/>
                  <a:pt x="862158" y="94638"/>
                  <a:pt x="627696" y="224894"/>
                </a:cubicBezTo>
                <a:cubicBezTo>
                  <a:pt x="393234" y="355150"/>
                  <a:pt x="165285" y="561933"/>
                  <a:pt x="70849" y="801279"/>
                </a:cubicBezTo>
                <a:cubicBezTo>
                  <a:pt x="-23587" y="1040625"/>
                  <a:pt x="-20330" y="1366266"/>
                  <a:pt x="61080" y="1660971"/>
                </a:cubicBezTo>
                <a:cubicBezTo>
                  <a:pt x="142490" y="1955676"/>
                  <a:pt x="238554" y="2261779"/>
                  <a:pt x="559311" y="2569510"/>
                </a:cubicBezTo>
                <a:cubicBezTo>
                  <a:pt x="880067" y="2877241"/>
                  <a:pt x="1985619" y="3507356"/>
                  <a:pt x="1985619" y="3507356"/>
                </a:cubicBezTo>
              </a:path>
            </a:pathLst>
          </a:custGeom>
          <a:ln w="38100" cmpd="sng">
            <a:solidFill>
              <a:srgbClr val="00386B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5" name="Freihandform 4"/>
          <p:cNvSpPr/>
          <p:nvPr/>
        </p:nvSpPr>
        <p:spPr>
          <a:xfrm>
            <a:off x="236941" y="831831"/>
            <a:ext cx="1865397" cy="2472344"/>
          </a:xfrm>
          <a:custGeom>
            <a:avLst/>
            <a:gdLst>
              <a:gd name="connsiteX0" fmla="*/ 1865397 w 1865397"/>
              <a:gd name="connsiteY0" fmla="*/ 18092 h 2472344"/>
              <a:gd name="connsiteX1" fmla="*/ 1435551 w 1865397"/>
              <a:gd name="connsiteY1" fmla="*/ 27861 h 2472344"/>
              <a:gd name="connsiteX2" fmla="*/ 536782 w 1865397"/>
              <a:gd name="connsiteY2" fmla="*/ 281861 h 2472344"/>
              <a:gd name="connsiteX3" fmla="*/ 9244 w 1865397"/>
              <a:gd name="connsiteY3" fmla="*/ 1004784 h 2472344"/>
              <a:gd name="connsiteX4" fmla="*/ 233936 w 1865397"/>
              <a:gd name="connsiteY4" fmla="*/ 1952400 h 2472344"/>
              <a:gd name="connsiteX5" fmla="*/ 654013 w 1865397"/>
              <a:gd name="connsiteY5" fmla="*/ 2460400 h 2472344"/>
              <a:gd name="connsiteX6" fmla="*/ 1083859 w 1865397"/>
              <a:gd name="connsiteY6" fmla="*/ 2323631 h 2472344"/>
              <a:gd name="connsiteX7" fmla="*/ 1083859 w 1865397"/>
              <a:gd name="connsiteY7" fmla="*/ 2323631 h 24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397" h="2472344">
                <a:moveTo>
                  <a:pt x="1865397" y="18092"/>
                </a:moveTo>
                <a:cubicBezTo>
                  <a:pt x="1761192" y="996"/>
                  <a:pt x="1656987" y="-16100"/>
                  <a:pt x="1435551" y="27861"/>
                </a:cubicBezTo>
                <a:cubicBezTo>
                  <a:pt x="1214115" y="71822"/>
                  <a:pt x="774500" y="119041"/>
                  <a:pt x="536782" y="281861"/>
                </a:cubicBezTo>
                <a:cubicBezTo>
                  <a:pt x="299064" y="444681"/>
                  <a:pt x="59718" y="726361"/>
                  <a:pt x="9244" y="1004784"/>
                </a:cubicBezTo>
                <a:cubicBezTo>
                  <a:pt x="-41230" y="1283207"/>
                  <a:pt x="126475" y="1709797"/>
                  <a:pt x="233936" y="1952400"/>
                </a:cubicBezTo>
                <a:cubicBezTo>
                  <a:pt x="341397" y="2195003"/>
                  <a:pt x="512359" y="2398528"/>
                  <a:pt x="654013" y="2460400"/>
                </a:cubicBezTo>
                <a:cubicBezTo>
                  <a:pt x="795667" y="2522272"/>
                  <a:pt x="1083859" y="2323631"/>
                  <a:pt x="1083859" y="2323631"/>
                </a:cubicBezTo>
                <a:lnTo>
                  <a:pt x="1083859" y="2323631"/>
                </a:lnTo>
              </a:path>
            </a:pathLst>
          </a:custGeom>
          <a:ln w="38100" cmpd="sng">
            <a:solidFill>
              <a:srgbClr val="00386B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324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AF47C-CF4C-4BAE-A26E-C81C4406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76350"/>
            <a:ext cx="8229600" cy="2017713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1726079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Learning Objectives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1CE6EA10-4197-4801-B7B7-B324B0C19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76350"/>
            <a:ext cx="8458200" cy="2705099"/>
          </a:xfrm>
        </p:spPr>
        <p:txBody>
          <a:bodyPr/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100"/>
              <a:tabLst>
                <a:tab pos="344805" algn="l"/>
                <a:tab pos="345440" algn="l"/>
              </a:tabLst>
            </a:pPr>
            <a:r>
              <a:rPr lang="en-US" sz="2800" spc="0" dirty="0">
                <a:effectLst/>
                <a:latin typeface="Avenir Book" panose="02000503020000020003"/>
                <a:ea typeface="Arial" panose="020B0604020202020204" pitchFamily="34" charset="0"/>
              </a:rPr>
              <a:t>Learn about new technologies and techniques </a:t>
            </a:r>
            <a:r>
              <a:rPr lang="en-US" sz="2800" spc="-15" dirty="0">
                <a:effectLst/>
                <a:latin typeface="Avenir Book" panose="02000503020000020003"/>
                <a:ea typeface="Arial" panose="020B0604020202020204" pitchFamily="34" charset="0"/>
              </a:rPr>
              <a:t>in</a:t>
            </a:r>
            <a:r>
              <a:rPr lang="en-US" sz="2800" spc="-5" dirty="0">
                <a:effectLst/>
                <a:latin typeface="Avenir Book" panose="02000503020000020003"/>
                <a:ea typeface="Arial" panose="020B0604020202020204" pitchFamily="34" charset="0"/>
              </a:rPr>
              <a:t> </a:t>
            </a:r>
            <a:r>
              <a:rPr lang="en-US" sz="2800" spc="0" dirty="0">
                <a:effectLst/>
                <a:latin typeface="Avenir Book" panose="02000503020000020003"/>
                <a:ea typeface="Arial" panose="020B0604020202020204" pitchFamily="34" charset="0"/>
              </a:rPr>
              <a:t>electrophysiology</a:t>
            </a:r>
          </a:p>
          <a:p>
            <a:pPr marR="0" lvl="0">
              <a:lnSpc>
                <a:spcPct val="150000"/>
              </a:lnSpc>
              <a:spcBef>
                <a:spcPts val="10"/>
              </a:spcBef>
              <a:spcAft>
                <a:spcPts val="0"/>
              </a:spcAft>
              <a:buSzPts val="1100"/>
              <a:tabLst>
                <a:tab pos="344805" algn="l"/>
                <a:tab pos="345440" algn="l"/>
              </a:tabLst>
            </a:pPr>
            <a:r>
              <a:rPr lang="en-US" sz="2800" spc="0" dirty="0">
                <a:effectLst/>
                <a:latin typeface="Avenir Book" panose="02000503020000020003"/>
                <a:ea typeface="Arial" panose="020B0604020202020204" pitchFamily="34" charset="0"/>
              </a:rPr>
              <a:t>Learn about managing change in your</a:t>
            </a:r>
            <a:r>
              <a:rPr lang="en-US" sz="2800" spc="-35" dirty="0">
                <a:effectLst/>
                <a:latin typeface="Avenir Book" panose="02000503020000020003"/>
                <a:ea typeface="Arial" panose="020B0604020202020204" pitchFamily="34" charset="0"/>
              </a:rPr>
              <a:t> </a:t>
            </a:r>
            <a:r>
              <a:rPr lang="en-US" sz="2800" spc="0" dirty="0">
                <a:effectLst/>
                <a:latin typeface="Avenir Book" panose="02000503020000020003"/>
                <a:ea typeface="Arial" panose="020B0604020202020204" pitchFamily="34" charset="0"/>
              </a:rPr>
              <a:t>clinic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tabLst>
                <a:tab pos="344805" algn="l"/>
                <a:tab pos="345440" algn="l"/>
              </a:tabLst>
            </a:pPr>
            <a:r>
              <a:rPr lang="en-US" sz="2800" spc="0" dirty="0">
                <a:effectLst/>
                <a:latin typeface="Avenir Book" panose="02000503020000020003"/>
                <a:ea typeface="Arial" panose="020B0604020202020204" pitchFamily="34" charset="0"/>
              </a:rPr>
              <a:t>Know the challenges of introducing new</a:t>
            </a:r>
            <a:r>
              <a:rPr lang="en-US" sz="2800" spc="10" dirty="0">
                <a:effectLst/>
                <a:latin typeface="Avenir Book" panose="02000503020000020003"/>
                <a:ea typeface="Arial" panose="020B0604020202020204" pitchFamily="34" charset="0"/>
              </a:rPr>
              <a:t> </a:t>
            </a:r>
            <a:r>
              <a:rPr lang="en-US" sz="2800" spc="0" dirty="0">
                <a:effectLst/>
                <a:latin typeface="Avenir Book" panose="02000503020000020003"/>
                <a:ea typeface="Arial" panose="020B0604020202020204" pitchFamily="34" charset="0"/>
              </a:rPr>
              <a:t>methods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C49B1-7378-4781-A61B-291135985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30186"/>
            <a:ext cx="6400800" cy="857250"/>
          </a:xfrm>
        </p:spPr>
        <p:txBody>
          <a:bodyPr/>
          <a:lstStyle/>
          <a:p>
            <a:r>
              <a:rPr lang="en-US" sz="4000" dirty="0"/>
              <a:t>Faculty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C40E6-CB5C-4EA2-A11E-0E3707404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7438"/>
            <a:ext cx="8229600" cy="2968626"/>
          </a:xfrm>
        </p:spPr>
        <p:txBody>
          <a:bodyPr/>
          <a:lstStyle/>
          <a:p>
            <a:pPr marL="0" marR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latin typeface="Avenir Book" panose="02000503020000020003"/>
                <a:ea typeface="Arial" panose="020B0604020202020204" pitchFamily="34" charset="0"/>
              </a:rPr>
              <a:t>Dhanunjaya (DJ) R. Lakkireddy, MBBS, FACC</a:t>
            </a:r>
          </a:p>
          <a:p>
            <a:pPr marL="0" marR="1367155" indent="0" algn="ctr">
              <a:lnSpc>
                <a:spcPct val="98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sz="1800" dirty="0">
                <a:latin typeface="Avenir Book" panose="02000503020000020003"/>
                <a:ea typeface="Arial" panose="020B0604020202020204" pitchFamily="34" charset="0"/>
              </a:rPr>
              <a:t>                      K</a:t>
            </a:r>
            <a:r>
              <a:rPr lang="en-US" sz="1800" dirty="0">
                <a:effectLst/>
                <a:latin typeface="Avenir Book" panose="02000503020000020003"/>
                <a:ea typeface="Arial" panose="020B0604020202020204" pitchFamily="34" charset="0"/>
              </a:rPr>
              <a:t>ansas City Heart Rhythm Institute, KS, USA </a:t>
            </a:r>
          </a:p>
          <a:p>
            <a:pPr marL="0" marR="1367155" indent="0" algn="ctr">
              <a:lnSpc>
                <a:spcPct val="98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Avenir Book" panose="02000503020000020003"/>
                <a:ea typeface="Arial" panose="020B0604020202020204" pitchFamily="34" charset="0"/>
              </a:rPr>
              <a:t>                   </a:t>
            </a:r>
            <a:r>
              <a:rPr lang="en-US" sz="2000" b="1" dirty="0">
                <a:effectLst/>
                <a:latin typeface="Avenir Book" panose="02000503020000020003"/>
                <a:ea typeface="Arial" panose="020B0604020202020204" pitchFamily="34" charset="0"/>
              </a:rPr>
              <a:t>Pamela Mason, MD, FACC</a:t>
            </a:r>
          </a:p>
          <a:p>
            <a:pPr marL="0" marR="1367155" indent="0" algn="ctr">
              <a:lnSpc>
                <a:spcPct val="98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Avenir Book" panose="02000503020000020003"/>
                <a:ea typeface="Arial" panose="020B0604020202020204" pitchFamily="34" charset="0"/>
              </a:rPr>
              <a:t>                 University of Virginia - School of Medicine, VA, USA</a:t>
            </a:r>
          </a:p>
          <a:p>
            <a:pPr marL="0" marR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latin typeface="Avenir Book" panose="02000503020000020003"/>
                <a:ea typeface="Arial" panose="020B0604020202020204" pitchFamily="34" charset="0"/>
              </a:rPr>
              <a:t>José Carlos Pachón, MD, PhD</a:t>
            </a:r>
          </a:p>
          <a:p>
            <a:pPr marL="0" marR="0" indent="0" algn="ctr">
              <a:spcBef>
                <a:spcPts val="1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Avenir Book" panose="02000503020000020003"/>
                <a:ea typeface="Arial" panose="020B0604020202020204" pitchFamily="34" charset="0"/>
              </a:rPr>
              <a:t>São Paulo University, Brazil</a:t>
            </a:r>
          </a:p>
          <a:p>
            <a:pPr marL="0" marR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latin typeface="Avenir Book" panose="02000503020000020003"/>
                <a:ea typeface="Arial" panose="020B0604020202020204" pitchFamily="34" charset="0"/>
              </a:rPr>
              <a:t>Kevin Vernooy, MD, PhD</a:t>
            </a:r>
          </a:p>
          <a:p>
            <a:pPr marL="0" marR="0" indent="0" algn="ctr"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Avenir Book" panose="02000503020000020003"/>
                <a:ea typeface="Arial" panose="020B0604020202020204" pitchFamily="34" charset="0"/>
              </a:rPr>
              <a:t>Maastricht University, The Netherlands</a:t>
            </a:r>
          </a:p>
          <a:p>
            <a:pPr marL="0" marR="0" indent="0" algn="ctr">
              <a:spcBef>
                <a:spcPts val="1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Avenir Book" panose="02000503020000020003"/>
              <a:ea typeface="Arial" panose="020B0604020202020204" pitchFamily="34" charset="0"/>
            </a:endParaRPr>
          </a:p>
          <a:p>
            <a:pPr marL="0" marR="1367155" indent="0" algn="ctr">
              <a:lnSpc>
                <a:spcPct val="98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Avenir Book" panose="02000503020000020003"/>
              <a:ea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542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EA34-4A5F-436C-A911-52D31BE0D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Case Presenters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2992A-35AD-41F9-954F-120583331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382000" cy="29718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b="1" dirty="0" err="1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Sotirios</a:t>
            </a:r>
            <a:r>
              <a:rPr lang="en-US" altLang="en-US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 Nedios, MD, PhD, FACC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000" dirty="0">
                <a:latin typeface="Avenir Book" panose="02000503020000020003" pitchFamily="2" charset="0"/>
                <a:ea typeface="+mn-ea"/>
                <a:cs typeface="Gotham Book" pitchFamily="2" charset="0"/>
              </a:rPr>
              <a:t>Assistant Professor of Medicine, Cardiology-Electrophysiology 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000" dirty="0">
                <a:latin typeface="Avenir Book" panose="02000503020000020003" pitchFamily="2" charset="0"/>
                <a:ea typeface="+mn-ea"/>
                <a:cs typeface="Gotham Book" pitchFamily="2" charset="0"/>
              </a:rPr>
              <a:t>Heart Center, University of Leipzig, Germany </a:t>
            </a:r>
          </a:p>
          <a:p>
            <a:pPr eaLnBrk="1" hangingPunct="1"/>
            <a:endParaRPr lang="en-US" altLang="en-US" sz="1000" b="1" dirty="0">
              <a:solidFill>
                <a:srgbClr val="00386B"/>
              </a:solidFill>
              <a:latin typeface="Avenir Heavy" panose="02000503020000020003" pitchFamily="2" charset="0"/>
              <a:ea typeface="MS PGothic"/>
              <a:cs typeface="Gotham Medium" pitchFamily="2" charset="0"/>
            </a:endParaRP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  <a:tabLst>
                <a:tab pos="254000" algn="l"/>
              </a:tabLst>
            </a:pPr>
            <a:r>
              <a:rPr lang="en-US" b="1" kern="0" dirty="0">
                <a:effectLst/>
                <a:latin typeface="Avenir Book" panose="02000503020000020003"/>
                <a:ea typeface="Arial" panose="020B0604020202020204" pitchFamily="34" charset="0"/>
              </a:rPr>
              <a:t>Miriam Gravellone, MD</a:t>
            </a: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  <a:tabLst>
                <a:tab pos="254000" algn="l"/>
              </a:tabLst>
            </a:pPr>
            <a:r>
              <a:rPr lang="en-US" sz="2000" dirty="0">
                <a:effectLst/>
                <a:latin typeface="Avenir Book" panose="02000503020000020003"/>
                <a:ea typeface="Arial" panose="020B0604020202020204" pitchFamily="34" charset="0"/>
              </a:rPr>
              <a:t>Division of Cardiology, </a:t>
            </a:r>
            <a:r>
              <a:rPr lang="en-US" sz="2000" dirty="0" err="1">
                <a:effectLst/>
                <a:latin typeface="Avenir Book" panose="02000503020000020003"/>
                <a:ea typeface="Arial" panose="020B0604020202020204" pitchFamily="34" charset="0"/>
              </a:rPr>
              <a:t>Infermi</a:t>
            </a:r>
            <a:r>
              <a:rPr lang="en-US" sz="2000" dirty="0">
                <a:effectLst/>
                <a:latin typeface="Avenir Book" panose="02000503020000020003"/>
                <a:ea typeface="Arial" panose="020B0604020202020204" pitchFamily="34" charset="0"/>
              </a:rPr>
              <a:t> Hospital </a:t>
            </a: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  <a:tabLst>
                <a:tab pos="254000" algn="l"/>
              </a:tabLst>
            </a:pPr>
            <a:r>
              <a:rPr lang="en-US" sz="2000" dirty="0">
                <a:effectLst/>
                <a:latin typeface="Avenir Book" panose="02000503020000020003"/>
                <a:ea typeface="Arial" panose="020B0604020202020204" pitchFamily="34" charset="0"/>
              </a:rPr>
              <a:t>Biella, Italy</a:t>
            </a: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  <a:tabLst>
                <a:tab pos="254000" algn="l"/>
              </a:tabLst>
            </a:pPr>
            <a:endParaRPr lang="en-US" dirty="0">
              <a:effectLst/>
              <a:latin typeface="Avenir Book" panose="02000503020000020003"/>
              <a:ea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Avenir Book" panose="02000503020000020003"/>
              <a:ea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99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EA34-4A5F-436C-A911-52D31BE0D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2992A-35AD-41F9-954F-120583331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382000" cy="2971800"/>
          </a:xfrm>
        </p:spPr>
        <p:txBody>
          <a:bodyPr/>
          <a:lstStyle/>
          <a:p>
            <a:r>
              <a:rPr lang="en-US" sz="2000" dirty="0">
                <a:latin typeface="Avenir Book" panose="02000503020000020003"/>
              </a:rPr>
              <a:t>Introduction</a:t>
            </a:r>
          </a:p>
          <a:p>
            <a:pPr>
              <a:spcBef>
                <a:spcPts val="1200"/>
              </a:spcBef>
              <a:spcAft>
                <a:spcPts val="0"/>
              </a:spcAft>
              <a:tabLst>
                <a:tab pos="254000" algn="l"/>
              </a:tabLst>
            </a:pPr>
            <a:r>
              <a:rPr lang="en-US" sz="2000" b="1" kern="0" dirty="0">
                <a:effectLst/>
                <a:latin typeface="Avenir Book" panose="02000503020000020003"/>
                <a:ea typeface="Arial" panose="020B0604020202020204" pitchFamily="34" charset="0"/>
              </a:rPr>
              <a:t>Ablation for Refractory Syncope: Can we cure</a:t>
            </a:r>
            <a:r>
              <a:rPr lang="en-US" sz="2000" b="1" kern="0" spc="-45" dirty="0">
                <a:effectLst/>
                <a:latin typeface="Avenir Book" panose="02000503020000020003"/>
                <a:ea typeface="Arial" panose="020B0604020202020204" pitchFamily="34" charset="0"/>
              </a:rPr>
              <a:t> </a:t>
            </a:r>
            <a:r>
              <a:rPr lang="en-US" sz="2000" b="1" kern="0" dirty="0">
                <a:effectLst/>
                <a:latin typeface="Avenir Book" panose="02000503020000020003"/>
                <a:ea typeface="Arial" panose="020B0604020202020204" pitchFamily="34" charset="0"/>
              </a:rPr>
              <a:t>fainting?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Avenir Book" panose="02000503020000020003"/>
                <a:ea typeface="Arial" panose="020B0604020202020204" pitchFamily="34" charset="0"/>
              </a:rPr>
              <a:t>	Sotirios Nedios, MD, </a:t>
            </a:r>
            <a:r>
              <a:rPr lang="en-US" sz="2000">
                <a:effectLst/>
                <a:latin typeface="Avenir Book" panose="02000503020000020003"/>
                <a:ea typeface="Arial" panose="020B0604020202020204" pitchFamily="34" charset="0"/>
              </a:rPr>
              <a:t>PhD, FACC </a:t>
            </a:r>
            <a:endParaRPr lang="en-US" sz="2000" dirty="0">
              <a:effectLst/>
              <a:latin typeface="Avenir Book" panose="02000503020000020003"/>
              <a:ea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dirty="0">
                <a:effectLst/>
                <a:latin typeface="Avenir Book" panose="02000503020000020003"/>
                <a:ea typeface="Arial" panose="020B0604020202020204" pitchFamily="34" charset="0"/>
              </a:rPr>
              <a:t>Discussion with Questions and Answers</a:t>
            </a:r>
          </a:p>
          <a:p>
            <a:pPr>
              <a:spcBef>
                <a:spcPts val="1200"/>
              </a:spcBef>
              <a:spcAft>
                <a:spcPts val="0"/>
              </a:spcAft>
              <a:tabLst>
                <a:tab pos="254000" algn="l"/>
              </a:tabLst>
            </a:pPr>
            <a:r>
              <a:rPr lang="en-US" sz="2000" b="1" dirty="0">
                <a:effectLst/>
                <a:latin typeface="Avenir Book" panose="02000503020000020003"/>
                <a:ea typeface="Arial" panose="020B0604020202020204" pitchFamily="34" charset="0"/>
              </a:rPr>
              <a:t>Physiological Pacing: New Ways for an Old</a:t>
            </a:r>
            <a:r>
              <a:rPr lang="en-US" sz="2000" b="1" spc="-25" dirty="0">
                <a:effectLst/>
                <a:latin typeface="Avenir Book" panose="02000503020000020003"/>
                <a:ea typeface="Arial" panose="020B0604020202020204" pitchFamily="34" charset="0"/>
              </a:rPr>
              <a:t> P</a:t>
            </a:r>
            <a:r>
              <a:rPr lang="en-US" sz="2000" b="1" dirty="0">
                <a:effectLst/>
                <a:latin typeface="Avenir Book" panose="02000503020000020003"/>
                <a:ea typeface="Arial" panose="020B0604020202020204" pitchFamily="34" charset="0"/>
              </a:rPr>
              <a:t>roblem</a:t>
            </a:r>
            <a:endParaRPr lang="en-US" sz="2000" dirty="0">
              <a:effectLst/>
              <a:latin typeface="Avenir Book" panose="02000503020000020003"/>
              <a:ea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Avenir Book" panose="02000503020000020003"/>
                <a:ea typeface="Arial" panose="020B0604020202020204" pitchFamily="34" charset="0"/>
              </a:rPr>
              <a:t>	Miriam Gravellone, MD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dirty="0">
                <a:effectLst/>
                <a:latin typeface="Avenir Book" panose="02000503020000020003"/>
                <a:ea typeface="Arial" panose="020B0604020202020204" pitchFamily="34" charset="0"/>
              </a:rPr>
              <a:t>Discussion with Questions and Answers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Avenir Book" panose="02000503020000020003"/>
              <a:ea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663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C17F3BD-2F68-42D8-BE43-A3B3913D7125}"/>
              </a:ext>
            </a:extLst>
          </p:cNvPr>
          <p:cNvSpPr txBox="1">
            <a:spLocks/>
          </p:cNvSpPr>
          <p:nvPr/>
        </p:nvSpPr>
        <p:spPr bwMode="auto">
          <a:xfrm>
            <a:off x="228600" y="1352550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Sotirios Nedios, MD, PhD, FACC</a:t>
            </a:r>
          </a:p>
          <a:p>
            <a:pPr algn="ctr"/>
            <a:endParaRPr lang="en-US" altLang="en-US" sz="4400" b="1" dirty="0">
              <a:solidFill>
                <a:srgbClr val="00386B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9872F8-B57F-4FF8-82F7-257BA2E0DCB6}"/>
              </a:ext>
            </a:extLst>
          </p:cNvPr>
          <p:cNvSpPr txBox="1">
            <a:spLocks/>
          </p:cNvSpPr>
          <p:nvPr/>
        </p:nvSpPr>
        <p:spPr bwMode="auto">
          <a:xfrm>
            <a:off x="215766" y="1855686"/>
            <a:ext cx="8699634" cy="16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t"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latin typeface="Garamond" pitchFamily="18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venir Book" panose="02000503020000020003" pitchFamily="2" charset="0"/>
                <a:ea typeface="+mn-ea"/>
                <a:cs typeface="Gotham Book" pitchFamily="2" charset="0"/>
              </a:rPr>
              <a:t>Assistant Professor of Medicine, Cardiology-Electrophysiology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venir Book" panose="02000503020000020003" pitchFamily="2" charset="0"/>
                <a:ea typeface="+mn-ea"/>
                <a:cs typeface="Gotham Book" pitchFamily="2" charset="0"/>
              </a:rPr>
              <a:t>Heart Center, University of Leipzig, Germany </a:t>
            </a:r>
          </a:p>
        </p:txBody>
      </p:sp>
    </p:spTree>
    <p:extLst>
      <p:ext uri="{BB962C8B-B14F-4D97-AF65-F5344CB8AC3E}">
        <p14:creationId xmlns:p14="http://schemas.microsoft.com/office/powerpoint/2010/main" val="3949113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C17F3BD-2F68-42D8-BE43-A3B3913D7125}"/>
              </a:ext>
            </a:extLst>
          </p:cNvPr>
          <p:cNvSpPr txBox="1">
            <a:spLocks/>
          </p:cNvSpPr>
          <p:nvPr/>
        </p:nvSpPr>
        <p:spPr bwMode="auto">
          <a:xfrm>
            <a:off x="0" y="2495550"/>
            <a:ext cx="48006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400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Dan</a:t>
            </a:r>
            <a:r>
              <a:rPr lang="en-US" altLang="en-US" sz="2000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 </a:t>
            </a:r>
            <a:r>
              <a:rPr lang="en-US" altLang="en-US" sz="3400" b="1" dirty="0" err="1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Wichterle</a:t>
            </a:r>
            <a:r>
              <a:rPr lang="en-US" altLang="en-US" sz="3200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,</a:t>
            </a:r>
            <a:r>
              <a:rPr lang="en-US" altLang="en-US" sz="800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 </a:t>
            </a:r>
            <a:r>
              <a:rPr lang="en-US" altLang="en-US" sz="3200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MD,</a:t>
            </a:r>
            <a:r>
              <a:rPr lang="en-US" altLang="en-US" sz="800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 </a:t>
            </a:r>
            <a:r>
              <a:rPr lang="en-US" altLang="en-US" sz="3200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PhD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9872F8-B57F-4FF8-82F7-257BA2E0DCB6}"/>
              </a:ext>
            </a:extLst>
          </p:cNvPr>
          <p:cNvSpPr txBox="1">
            <a:spLocks/>
          </p:cNvSpPr>
          <p:nvPr/>
        </p:nvSpPr>
        <p:spPr bwMode="auto">
          <a:xfrm>
            <a:off x="0" y="3181351"/>
            <a:ext cx="4572000" cy="68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t">
            <a:normAutofit fontScale="85000"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venir Book" panose="02000503020000020003" pitchFamily="2" charset="0"/>
                <a:ea typeface="+mn-ea"/>
                <a:cs typeface="Gotham Book" pitchFamily="2" charset="0"/>
              </a:rPr>
              <a:t>Associate Professor, </a:t>
            </a:r>
            <a:r>
              <a:rPr lang="en-US" sz="2000" dirty="0">
                <a:latin typeface="Avenir Book" panose="02000503020000020003" pitchFamily="2" charset="0"/>
                <a:cs typeface="Gotham Book" pitchFamily="2" charset="0"/>
              </a:rPr>
              <a:t>Prague, </a:t>
            </a:r>
            <a:r>
              <a:rPr lang="pl-PL" sz="2000" dirty="0">
                <a:latin typeface="Avenir Book" panose="02000503020000020003" pitchFamily="2" charset="0"/>
                <a:cs typeface="Gotham Book" pitchFamily="2" charset="0"/>
              </a:rPr>
              <a:t>Czech Republic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venir Book" panose="02000503020000020003" pitchFamily="2" charset="0"/>
                <a:ea typeface="+mn-ea"/>
                <a:cs typeface="Gotham Book" pitchFamily="2" charset="0"/>
              </a:rPr>
              <a:t>Institute for Clinical &amp; Experimental Medicine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3350"/>
            <a:ext cx="2233325" cy="2376896"/>
          </a:xfrm>
          <a:prstGeom prst="ellipse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C17F3BD-2F68-42D8-BE43-A3B3913D7125}"/>
              </a:ext>
            </a:extLst>
          </p:cNvPr>
          <p:cNvSpPr txBox="1">
            <a:spLocks/>
          </p:cNvSpPr>
          <p:nvPr/>
        </p:nvSpPr>
        <p:spPr bwMode="auto">
          <a:xfrm>
            <a:off x="4800600" y="2495550"/>
            <a:ext cx="434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3300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Roman</a:t>
            </a:r>
            <a:r>
              <a:rPr lang="de-DE" altLang="en-US" sz="2800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 </a:t>
            </a:r>
            <a:r>
              <a:rPr lang="de-DE" altLang="en-US" sz="3300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Gebauer,</a:t>
            </a:r>
            <a:r>
              <a:rPr lang="de-DE" altLang="en-US" sz="1600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 </a:t>
            </a:r>
            <a:r>
              <a:rPr lang="de-DE" altLang="en-US" sz="3300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MD</a:t>
            </a:r>
            <a:endParaRPr lang="en-US" altLang="en-US" sz="3300" b="1" dirty="0">
              <a:solidFill>
                <a:srgbClr val="00386B"/>
              </a:solidFill>
              <a:latin typeface="Avenir Heavy" panose="02000503020000020003" pitchFamily="2" charset="0"/>
              <a:ea typeface="MS PGothic"/>
              <a:cs typeface="Gotham Medium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D9872F8-B57F-4FF8-82F7-257BA2E0DCB6}"/>
              </a:ext>
            </a:extLst>
          </p:cNvPr>
          <p:cNvSpPr txBox="1">
            <a:spLocks/>
          </p:cNvSpPr>
          <p:nvPr/>
        </p:nvSpPr>
        <p:spPr bwMode="auto">
          <a:xfrm>
            <a:off x="4648200" y="3181351"/>
            <a:ext cx="4495800" cy="68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t">
            <a:normAutofit fontScale="85000"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venir Book" panose="02000503020000020003" pitchFamily="2" charset="0"/>
                <a:ea typeface="+mn-ea"/>
                <a:cs typeface="Gotham Book" pitchFamily="2" charset="0"/>
              </a:rPr>
              <a:t>Pediatric Cardiologist/Electrophysiologist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venir Book" panose="02000503020000020003" pitchFamily="2" charset="0"/>
                <a:ea typeface="+mn-ea"/>
                <a:cs typeface="Gotham Book" pitchFamily="2" charset="0"/>
              </a:rPr>
              <a:t>Heart Center, </a:t>
            </a:r>
            <a:r>
              <a:rPr lang="en-US" sz="2000" dirty="0">
                <a:latin typeface="Avenir Book" panose="02000503020000020003" pitchFamily="2" charset="0"/>
                <a:cs typeface="Gotham Book" pitchFamily="2" charset="0"/>
              </a:rPr>
              <a:t>University of Leipzig, Germany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33350"/>
            <a:ext cx="2179320" cy="2362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0802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16246" t="8574" r="17256" b="3678"/>
          <a:stretch/>
        </p:blipFill>
        <p:spPr>
          <a:xfrm>
            <a:off x="7467600" y="787400"/>
            <a:ext cx="1672166" cy="2317750"/>
          </a:xfrm>
          <a:prstGeom prst="rect">
            <a:avLst/>
          </a:prstGeom>
        </p:spPr>
      </p:pic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14300"/>
            <a:ext cx="8915400" cy="85725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#RF4Syncope: Can we cure fainting?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1CE6EA10-4197-4801-B7B7-B324B0C19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76350"/>
            <a:ext cx="8382000" cy="270509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SzPts val="1100"/>
              <a:tabLst>
                <a:tab pos="344805" algn="l"/>
                <a:tab pos="345440" algn="l"/>
              </a:tabLst>
            </a:pPr>
            <a:r>
              <a:rPr lang="en-US" sz="2800" spc="0" dirty="0">
                <a:effectLst/>
                <a:latin typeface="Avenir Book" panose="02000503020000020003"/>
                <a:ea typeface="Arial" panose="020B0604020202020204" pitchFamily="34" charset="0"/>
              </a:rPr>
              <a:t>15 year old boy</a:t>
            </a:r>
          </a:p>
          <a:p>
            <a:pPr>
              <a:lnSpc>
                <a:spcPct val="150000"/>
              </a:lnSpc>
              <a:spcBef>
                <a:spcPts val="10"/>
              </a:spcBef>
              <a:spcAft>
                <a:spcPts val="0"/>
              </a:spcAft>
              <a:buSzPts val="1100"/>
              <a:tabLst>
                <a:tab pos="344805" algn="l"/>
                <a:tab pos="345440" algn="l"/>
              </a:tabLst>
            </a:pPr>
            <a:r>
              <a:rPr lang="en-US" sz="2800" spc="0" dirty="0">
                <a:effectLst/>
                <a:latin typeface="Avenir Book" panose="02000503020000020003"/>
                <a:ea typeface="Arial" panose="020B0604020202020204" pitchFamily="34" charset="0"/>
              </a:rPr>
              <a:t>Fainting every time he sees OR talks about blood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tabLst>
                <a:tab pos="344805" algn="l"/>
                <a:tab pos="345440" algn="l"/>
              </a:tabLst>
            </a:pPr>
            <a:r>
              <a:rPr lang="en-US" sz="2800" spc="0" dirty="0">
                <a:effectLst/>
                <a:latin typeface="Avenir Book" panose="02000503020000020003"/>
                <a:ea typeface="Arial" panose="020B0604020202020204" pitchFamily="34" charset="0"/>
              </a:rPr>
              <a:t>Last episode during Biology class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tabLst>
                <a:tab pos="344805" algn="l"/>
                <a:tab pos="345440" algn="l"/>
              </a:tabLst>
            </a:pPr>
            <a:r>
              <a:rPr lang="en-US" sz="2800" dirty="0">
                <a:latin typeface="Avenir Book" panose="02000503020000020003"/>
                <a:ea typeface="Arial" panose="020B0604020202020204" pitchFamily="34" charset="0"/>
              </a:rPr>
              <a:t>No other health problems</a:t>
            </a:r>
            <a:endParaRPr lang="en-US" sz="2800" spc="0" dirty="0">
              <a:effectLst/>
              <a:latin typeface="Avenir Book" panose="02000503020000020003"/>
              <a:ea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1977002"/>
      </p:ext>
    </p:extLst>
  </p:cSld>
  <p:clrMapOvr>
    <a:masterClrMapping/>
  </p:clrMapOvr>
</p:sld>
</file>

<file path=ppt/theme/theme1.xml><?xml version="1.0" encoding="utf-8"?>
<a:theme xmlns:a="http://schemas.openxmlformats.org/drawingml/2006/main" name="ACC 16:9 Master">
  <a:themeElements>
    <a:clrScheme name="ACC">
      <a:dk1>
        <a:srgbClr val="00386B"/>
      </a:dk1>
      <a:lt1>
        <a:sysClr val="window" lastClr="FFFFFF"/>
      </a:lt1>
      <a:dk2>
        <a:srgbClr val="00386B"/>
      </a:dk2>
      <a:lt2>
        <a:srgbClr val="EEECE1"/>
      </a:lt2>
      <a:accent1>
        <a:srgbClr val="C6D9F0"/>
      </a:accent1>
      <a:accent2>
        <a:srgbClr val="8DB3E2"/>
      </a:accent2>
      <a:accent3>
        <a:srgbClr val="548DD4"/>
      </a:accent3>
      <a:accent4>
        <a:srgbClr val="17365D"/>
      </a:accent4>
      <a:accent5>
        <a:srgbClr val="0F243E"/>
      </a:accent5>
      <a:accent6>
        <a:srgbClr val="7F7F7F"/>
      </a:accent6>
      <a:hlink>
        <a:srgbClr val="006ED2"/>
      </a:hlink>
      <a:folHlink>
        <a:srgbClr val="A5A5A5"/>
      </a:folHlink>
    </a:clrScheme>
    <a:fontScheme name="Custom 2">
      <a:majorFont>
        <a:latin typeface="Garamon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6c48deb1-7e46-4919-9687-8ee7d470aeb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774405284654DBBFBFA88ED88E767" ma:contentTypeVersion="11" ma:contentTypeDescription="Create a new document." ma:contentTypeScope="" ma:versionID="b49be765b287f95f17e252b5eef1f2f4">
  <xsd:schema xmlns:xsd="http://www.w3.org/2001/XMLSchema" xmlns:xs="http://www.w3.org/2001/XMLSchema" xmlns:p="http://schemas.microsoft.com/office/2006/metadata/properties" xmlns:ns2="6c48deb1-7e46-4919-9687-8ee7d470aeb9" targetNamespace="http://schemas.microsoft.com/office/2006/metadata/properties" ma:root="true" ma:fieldsID="deaf6fb87a3b712b3d97fd222e24273e" ns2:_="">
    <xsd:import namespace="6c48deb1-7e46-4919-9687-8ee7d470ae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48deb1-7e46-4919-9687-8ee7d470a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7" nillable="true" ma:displayName="Sign-off status" ma:internalName="Sign_x002d_off_x0020_status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9F587A-648E-4CBE-B011-4FA3E604A7AB}">
  <ds:schemaRefs>
    <ds:schemaRef ds:uri="http://purl.org/dc/elements/1.1/"/>
    <ds:schemaRef ds:uri="http://schemas.microsoft.com/office/2006/metadata/properties"/>
    <ds:schemaRef ds:uri="6c48deb1-7e46-4919-9687-8ee7d470aeb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78108C7-0F1E-4F28-8710-4484B5356C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278EB1-D8AE-4FF0-921C-AD92557572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48deb1-7e46-4919-9687-8ee7d470ae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731</Words>
  <Application>Microsoft Office PowerPoint</Application>
  <PresentationFormat>On-screen Show (16:9)</PresentationFormat>
  <Paragraphs>160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ACC 16:9 Master</vt:lpstr>
      <vt:lpstr>1_Custom Design</vt:lpstr>
      <vt:lpstr>Custom Design</vt:lpstr>
      <vt:lpstr>PowerPoint Presentation</vt:lpstr>
      <vt:lpstr>Moderators</vt:lpstr>
      <vt:lpstr>Learning Objectives</vt:lpstr>
      <vt:lpstr>Faculty</vt:lpstr>
      <vt:lpstr>Case Presenters</vt:lpstr>
      <vt:lpstr>Agenda</vt:lpstr>
      <vt:lpstr>PowerPoint Presentation</vt:lpstr>
      <vt:lpstr>PowerPoint Presentation</vt:lpstr>
      <vt:lpstr>#RF4Syncope: Can we cure fainting?</vt:lpstr>
      <vt:lpstr>Pause by i.v. access</vt:lpstr>
      <vt:lpstr>Vagal stimulation</vt:lpstr>
      <vt:lpstr>RF-Ablation in RA</vt:lpstr>
      <vt:lpstr>Vagal stimulation after RF in RA</vt:lpstr>
      <vt:lpstr>RF-Ablation in LA</vt:lpstr>
      <vt:lpstr>Vagal stimulation after RF in RA+LA</vt:lpstr>
      <vt:lpstr>Follow-up after RF ablation</vt:lpstr>
      <vt:lpstr>Challenges</vt:lpstr>
      <vt:lpstr>PowerPoint Presentation</vt:lpstr>
      <vt:lpstr>PowerPoint Presentation</vt:lpstr>
      <vt:lpstr>Physiological pacing: the patient</vt:lpstr>
      <vt:lpstr>Decision: RVA vs. His-Bundle pacing </vt:lpstr>
      <vt:lpstr>Challenge: How to pace His bundle?</vt:lpstr>
      <vt:lpstr>Challenge: selective vs. non-selective HBP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 Insert Title Here ]</dc:title>
  <dc:creator>Autumn Niggles</dc:creator>
  <cp:lastModifiedBy>Kimarie Chang</cp:lastModifiedBy>
  <cp:revision>108</cp:revision>
  <cp:lastPrinted>2013-06-06T20:17:19Z</cp:lastPrinted>
  <dcterms:created xsi:type="dcterms:W3CDTF">2013-05-15T19:14:34Z</dcterms:created>
  <dcterms:modified xsi:type="dcterms:W3CDTF">2021-11-02T16:52:13Z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0x010100809774405284654DBBFBFA88ED88E767</vt:lpwstr>
  </property>
</Properties>
</file>