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12" r:id="rId5"/>
  </p:sldMasterIdLst>
  <p:notesMasterIdLst>
    <p:notesMasterId r:id="rId30"/>
  </p:notesMasterIdLst>
  <p:sldIdLst>
    <p:sldId id="258" r:id="rId6"/>
    <p:sldId id="256" r:id="rId7"/>
    <p:sldId id="368" r:id="rId8"/>
    <p:sldId id="296" r:id="rId9"/>
    <p:sldId id="294" r:id="rId10"/>
    <p:sldId id="328" r:id="rId11"/>
    <p:sldId id="367" r:id="rId12"/>
    <p:sldId id="297" r:id="rId13"/>
    <p:sldId id="360" r:id="rId14"/>
    <p:sldId id="364" r:id="rId15"/>
    <p:sldId id="365" r:id="rId16"/>
    <p:sldId id="366" r:id="rId17"/>
    <p:sldId id="290" r:id="rId18"/>
    <p:sldId id="361" r:id="rId19"/>
    <p:sldId id="369" r:id="rId20"/>
    <p:sldId id="341" r:id="rId21"/>
    <p:sldId id="315" r:id="rId22"/>
    <p:sldId id="330" r:id="rId23"/>
    <p:sldId id="292" r:id="rId24"/>
    <p:sldId id="319" r:id="rId25"/>
    <p:sldId id="281" r:id="rId26"/>
    <p:sldId id="370" r:id="rId27"/>
    <p:sldId id="363" r:id="rId28"/>
    <p:sldId id="338" r:id="rId29"/>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38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25"/>
    <p:restoredTop sz="58448"/>
  </p:normalViewPr>
  <p:slideViewPr>
    <p:cSldViewPr>
      <p:cViewPr varScale="1">
        <p:scale>
          <a:sx n="95" d="100"/>
          <a:sy n="95" d="100"/>
        </p:scale>
        <p:origin x="1464"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AD8AA9-1FE4-7B4D-A047-DB216176C993}" type="datetimeFigureOut">
              <a:rPr lang="en-US" smtClean="0"/>
              <a:t>5/4/20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9F5B35-8C78-484A-AB1C-B4CD72D8FC38}" type="slidenum">
              <a:rPr lang="en-US" smtClean="0"/>
              <a:t>‹#›</a:t>
            </a:fld>
            <a:endParaRPr lang="en-US"/>
          </a:p>
        </p:txBody>
      </p:sp>
    </p:spTree>
    <p:extLst>
      <p:ext uri="{BB962C8B-B14F-4D97-AF65-F5344CB8AC3E}">
        <p14:creationId xmlns:p14="http://schemas.microsoft.com/office/powerpoint/2010/main" val="2427510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9F5B35-8C78-484A-AB1C-B4CD72D8FC38}" type="slidenum">
              <a:rPr lang="en-US" smtClean="0"/>
              <a:t>1</a:t>
            </a:fld>
            <a:endParaRPr lang="en-US"/>
          </a:p>
        </p:txBody>
      </p:sp>
    </p:spTree>
    <p:extLst>
      <p:ext uri="{BB962C8B-B14F-4D97-AF65-F5344CB8AC3E}">
        <p14:creationId xmlns:p14="http://schemas.microsoft.com/office/powerpoint/2010/main" val="1059887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Here, again, text has been minimized, and there is a </a:t>
            </a:r>
            <a:r>
              <a:rPr lang="en-US" baseline="0" dirty="0"/>
              <a:t>clear picture to go with each bullet point. Captions are appropriately spaced and labeled. Arrows emphasize the points of interest within the graphics.</a:t>
            </a:r>
          </a:p>
        </p:txBody>
      </p:sp>
      <p:sp>
        <p:nvSpPr>
          <p:cNvPr id="4" name="Slide Number Placeholder 3"/>
          <p:cNvSpPr>
            <a:spLocks noGrp="1"/>
          </p:cNvSpPr>
          <p:nvPr>
            <p:ph type="sldNum" sz="quarter" idx="10"/>
          </p:nvPr>
        </p:nvSpPr>
        <p:spPr/>
        <p:txBody>
          <a:bodyPr/>
          <a:lstStyle/>
          <a:p>
            <a:fld id="{DDDD4568-0085-974C-826D-3C1E036BB220}" type="slidenum">
              <a:rPr lang="en-US" smtClean="0"/>
              <a:pPr/>
              <a:t>10</a:t>
            </a:fld>
            <a:endParaRPr lang="en-US"/>
          </a:p>
        </p:txBody>
      </p:sp>
    </p:spTree>
    <p:extLst>
      <p:ext uri="{BB962C8B-B14F-4D97-AF65-F5344CB8AC3E}">
        <p14:creationId xmlns:p14="http://schemas.microsoft.com/office/powerpoint/2010/main" val="2238625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And finally, a third example. In this instance, extraneous information that does not help the learner</a:t>
            </a:r>
            <a:r>
              <a:rPr lang="en-US" baseline="0" dirty="0"/>
              <a:t> (the surfing picture) has been removed, and instead reinforcement between RHC tracings and the location of those tracings is offered in the context of an anatomically correct heart sketch. Audience members will most likely have seen a picture of the heart before, so even if the right heart </a:t>
            </a:r>
            <a:r>
              <a:rPr lang="en-US" baseline="0" dirty="0" err="1"/>
              <a:t>cath</a:t>
            </a:r>
            <a:r>
              <a:rPr lang="en-US" baseline="0" dirty="0"/>
              <a:t> numbers themselves are new, this approach to lecturing allows the learner to build on his/her prior knowledge, thereby improving comprehension and retention. What still has room for improvement? The image quality of the heart and tracings on the right.</a:t>
            </a:r>
            <a:endParaRPr lang="en-US" dirty="0"/>
          </a:p>
        </p:txBody>
      </p:sp>
      <p:sp>
        <p:nvSpPr>
          <p:cNvPr id="4" name="Slide Number Placeholder 3"/>
          <p:cNvSpPr>
            <a:spLocks noGrp="1"/>
          </p:cNvSpPr>
          <p:nvPr>
            <p:ph type="sldNum" sz="quarter" idx="10"/>
          </p:nvPr>
        </p:nvSpPr>
        <p:spPr/>
        <p:txBody>
          <a:bodyPr/>
          <a:lstStyle/>
          <a:p>
            <a:fld id="{DDDD4568-0085-974C-826D-3C1E036BB220}" type="slidenum">
              <a:rPr lang="en-US" smtClean="0"/>
              <a:pPr/>
              <a:t>11</a:t>
            </a:fld>
            <a:endParaRPr lang="en-US"/>
          </a:p>
        </p:txBody>
      </p:sp>
    </p:spTree>
    <p:extLst>
      <p:ext uri="{BB962C8B-B14F-4D97-AF65-F5344CB8AC3E}">
        <p14:creationId xmlns:p14="http://schemas.microsoft.com/office/powerpoint/2010/main" val="1648804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but not least, number four of prepping for a lecture: who can you ask for feedback? When your slides are complete, and before you start practicing narration, ask someone you trust to look over your content. When you’ve really dived deep into material, it can be hard sometimes to step back, and in those scenarios, a fresh pair of eyes will always be helpful. Someone’s else’s input can ensure that your flow is good, that your take-home points are clear, and that you haven’t missed any typos.</a:t>
            </a:r>
          </a:p>
          <a:p>
            <a:endParaRPr lang="en-US" dirty="0"/>
          </a:p>
          <a:p>
            <a:r>
              <a:rPr lang="en-US" dirty="0"/>
              <a:t>PROMPT</a:t>
            </a:r>
          </a:p>
          <a:p>
            <a:r>
              <a:rPr lang="en-US" dirty="0"/>
              <a:t>To recap, in preparing your lecture, ask yourself these four questions. Do you need to do a needs assessment? What are your learning objectives? Have you optimized your PowerPoint slides? Did you incorporate your feedback?</a:t>
            </a:r>
          </a:p>
          <a:p>
            <a:endParaRPr lang="en-US" dirty="0"/>
          </a:p>
          <a:p>
            <a:r>
              <a:rPr lang="en-US" dirty="0"/>
              <a:t>You can see that we’re spending about half of this time on stuff that comes before the lecture. I cannot emphasize enough how important preparation is in delivering a good presentation, for you and for your learner.</a:t>
            </a:r>
          </a:p>
        </p:txBody>
      </p:sp>
      <p:sp>
        <p:nvSpPr>
          <p:cNvPr id="4" name="Slide Number Placeholder 3"/>
          <p:cNvSpPr>
            <a:spLocks noGrp="1"/>
          </p:cNvSpPr>
          <p:nvPr>
            <p:ph type="sldNum" sz="quarter" idx="5"/>
          </p:nvPr>
        </p:nvSpPr>
        <p:spPr/>
        <p:txBody>
          <a:bodyPr/>
          <a:lstStyle/>
          <a:p>
            <a:fld id="{2B9F5B35-8C78-484A-AB1C-B4CD72D8FC38}" type="slidenum">
              <a:rPr lang="en-US" smtClean="0"/>
              <a:t>12</a:t>
            </a:fld>
            <a:endParaRPr lang="en-US"/>
          </a:p>
        </p:txBody>
      </p:sp>
    </p:spTree>
    <p:extLst>
      <p:ext uri="{BB962C8B-B14F-4D97-AF65-F5344CB8AC3E}">
        <p14:creationId xmlns:p14="http://schemas.microsoft.com/office/powerpoint/2010/main" val="1943027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Okay, so now you’ve done the pre-work and you have an excellent set of slides and a prepared lecture.</a:t>
            </a:r>
          </a:p>
          <a:p>
            <a:endParaRPr lang="en-US" dirty="0"/>
          </a:p>
          <a:p>
            <a:r>
              <a:rPr lang="en-US" dirty="0"/>
              <a:t>What comes next? How can you present an engaging</a:t>
            </a:r>
            <a:r>
              <a:rPr lang="en-US" baseline="0" dirty="0"/>
              <a:t> talk that will help your learners learn?</a:t>
            </a:r>
            <a:endParaRPr lang="en-US" dirty="0"/>
          </a:p>
        </p:txBody>
      </p:sp>
      <p:sp>
        <p:nvSpPr>
          <p:cNvPr id="4" name="Slide Number Placeholder 3"/>
          <p:cNvSpPr>
            <a:spLocks noGrp="1"/>
          </p:cNvSpPr>
          <p:nvPr>
            <p:ph type="sldNum" sz="quarter" idx="10"/>
          </p:nvPr>
        </p:nvSpPr>
        <p:spPr/>
        <p:txBody>
          <a:bodyPr/>
          <a:lstStyle/>
          <a:p>
            <a:fld id="{DDDD4568-0085-974C-826D-3C1E036BB220}" type="slidenum">
              <a:rPr lang="en-US" smtClean="0"/>
              <a:pPr/>
              <a:t>13</a:t>
            </a:fld>
            <a:endParaRPr lang="en-US"/>
          </a:p>
        </p:txBody>
      </p:sp>
    </p:spTree>
    <p:extLst>
      <p:ext uri="{BB962C8B-B14F-4D97-AF65-F5344CB8AC3E}">
        <p14:creationId xmlns:p14="http://schemas.microsoft.com/office/powerpoint/2010/main" val="4846297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Again, let’s think about past lectures you have attended. I’ve put together some discussion questions here – remember that for many of these prompts, there is no single right answer. It’s actually a really exciting time to be in medical education in that we are restructuring some of how we have traditionally approached the task of noon conference. Most of you know by now how you learn best; this group is a great opportunity to get some insight into how others learn, too.</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With all that in mind, here are some questions: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PROMPT – Should didactic lectures even be part of medical education?</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PROMPT – How can we better utilize cases in lectures?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PROMPT – What else makes a lecture engaging? What about for journal club?</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PROMPT – Should you call on people by their names during a lecture?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PROMPT – What is the optimal way to end a lecture? What do you remember best?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&lt;After discussion&gt;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Great. I’d</a:t>
            </a:r>
            <a:r>
              <a:rPr lang="en-US" baseline="0" dirty="0"/>
              <a:t> like to delve a little more now into two topics related to lectures: active learning and multimedia in presentations.</a:t>
            </a:r>
            <a:endParaRPr lang="en-US" dirty="0"/>
          </a:p>
        </p:txBody>
      </p:sp>
      <p:sp>
        <p:nvSpPr>
          <p:cNvPr id="4" name="Slide Number Placeholder 3"/>
          <p:cNvSpPr>
            <a:spLocks noGrp="1"/>
          </p:cNvSpPr>
          <p:nvPr>
            <p:ph type="sldNum" sz="quarter" idx="10"/>
          </p:nvPr>
        </p:nvSpPr>
        <p:spPr/>
        <p:txBody>
          <a:bodyPr/>
          <a:lstStyle/>
          <a:p>
            <a:fld id="{DDDD4568-0085-974C-826D-3C1E036BB220}" type="slidenum">
              <a:rPr lang="en-US" smtClean="0"/>
              <a:pPr/>
              <a:t>14</a:t>
            </a:fld>
            <a:endParaRPr lang="en-US"/>
          </a:p>
        </p:txBody>
      </p:sp>
    </p:spTree>
    <p:extLst>
      <p:ext uri="{BB962C8B-B14F-4D97-AF65-F5344CB8AC3E}">
        <p14:creationId xmlns:p14="http://schemas.microsoft.com/office/powerpoint/2010/main" val="10021949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active learning,</a:t>
            </a:r>
            <a:r>
              <a:rPr lang="en-US" baseline="0" dirty="0"/>
              <a:t> exactly? As the name suggests, it is a category of teaching techniques and tools that aim to engage the learner more fully during teaching (as opposed to passive listening). By asking your learners to speak, to stand, to reflect in real time, and to confer with each other, you can change how they process the information they receive, resulting in better cognition and retention.</a:t>
            </a:r>
          </a:p>
          <a:p>
            <a:endParaRPr lang="en-US" baseline="0" dirty="0"/>
          </a:p>
          <a:p>
            <a:r>
              <a:rPr lang="en-US" baseline="0" dirty="0"/>
              <a:t>Here are some examples of active learning techniques. There is a lot of data on active learning in the medical education literature, and pretty much all of it suggests that active learning is preferred over passive learning. A lot of these strategies are things you already see in practice; my hope is that reviewing them here will make it easier for you to implement them as a teacher.</a:t>
            </a:r>
            <a:endParaRPr lang="en-US" dirty="0"/>
          </a:p>
        </p:txBody>
      </p:sp>
      <p:sp>
        <p:nvSpPr>
          <p:cNvPr id="4" name="Slide Number Placeholder 3"/>
          <p:cNvSpPr>
            <a:spLocks noGrp="1"/>
          </p:cNvSpPr>
          <p:nvPr>
            <p:ph type="sldNum" sz="quarter" idx="5"/>
          </p:nvPr>
        </p:nvSpPr>
        <p:spPr/>
        <p:txBody>
          <a:bodyPr/>
          <a:lstStyle/>
          <a:p>
            <a:fld id="{2B9F5B35-8C78-484A-AB1C-B4CD72D8FC38}" type="slidenum">
              <a:rPr lang="en-US" smtClean="0"/>
              <a:t>15</a:t>
            </a:fld>
            <a:endParaRPr lang="en-US"/>
          </a:p>
        </p:txBody>
      </p:sp>
    </p:spTree>
    <p:extLst>
      <p:ext uri="{BB962C8B-B14F-4D97-AF65-F5344CB8AC3E}">
        <p14:creationId xmlns:p14="http://schemas.microsoft.com/office/powerpoint/2010/main" val="28462572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a:t>Let’s look at a few of these teaching tools in depth.</a:t>
            </a:r>
          </a:p>
          <a:p>
            <a:endParaRPr lang="en-US" dirty="0"/>
          </a:p>
          <a:p>
            <a:r>
              <a:rPr lang="en-US" dirty="0"/>
              <a:t>PROMPT</a:t>
            </a:r>
          </a:p>
          <a:p>
            <a:r>
              <a:rPr lang="en-US" dirty="0"/>
              <a:t>The think-pair-share approach asks </a:t>
            </a:r>
            <a:r>
              <a:rPr lang="en-US" baseline="0" dirty="0"/>
              <a:t>a learner to commit to an answer and then share it with his/her neighbor. The simple act of committing improves learning; discussing it engages even more cognition. You can utilize this technique by including a multiple choice or open-ended question in your presentation, and then waiting a few minutes for the audience discussions.</a:t>
            </a:r>
          </a:p>
          <a:p>
            <a:r>
              <a:rPr lang="en-US" baseline="0" dirty="0"/>
              <a:t>PROMPT</a:t>
            </a:r>
          </a:p>
          <a:p>
            <a:r>
              <a:rPr lang="en-US" baseline="0" dirty="0"/>
              <a:t>For instance, ask your learners to think-pair-share on, Who gets a primary prevention ICD? When you’re at the front of the room, even 30 seconds can feel like a long time, so try using the timer on your phone for a full 1-2 minutes. Placed strategically, these pauses will enhance learning for your audience and provide them with some needed breaks in their passive listening.</a:t>
            </a:r>
          </a:p>
          <a:p>
            <a:endParaRPr lang="en-US" baseline="0" dirty="0"/>
          </a:p>
          <a:p>
            <a:r>
              <a:rPr lang="en-US" baseline="0" dirty="0"/>
              <a:t>PROMPT</a:t>
            </a:r>
          </a:p>
          <a:p>
            <a:r>
              <a:rPr lang="en-US" baseline="0" dirty="0"/>
              <a:t>Role play is ideally suited for small groups. Although these are lower fidelity simulations, the task of pretending to be the doctor, patient, medical student, or whomever in a scenario engages the learner more fully than personal reflection, again because they are in a sense committing to the role. Role play is also a good way to engage everyone in the group, as observers can provide feedback at the end, in addition to that coming from the instructor.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PROMPT</a:t>
            </a:r>
          </a:p>
          <a:p>
            <a:r>
              <a:rPr lang="en-US" baseline="0" dirty="0"/>
              <a:t>Role play is probably better suited for learning affective or psychomotor objectives than cognitive ones. For example, goals of care discussions with patients who have end-stage heart failure are well suited for role play or practice with a standardized patient.</a:t>
            </a:r>
          </a:p>
          <a:p>
            <a:endParaRPr lang="en-US" baseline="0" dirty="0"/>
          </a:p>
          <a:p>
            <a:r>
              <a:rPr lang="en-US" baseline="0" dirty="0"/>
              <a:t>PROMPT</a:t>
            </a:r>
          </a:p>
          <a:p>
            <a:r>
              <a:rPr lang="en-US" baseline="0" dirty="0"/>
              <a:t>Problem-based learning is underutilized in graduate medical education, in my opinion. A similar concept is the jigsaw technique. Basically these active learning approaches take advantage of peer teaching, and the idea that to teach something one has to know it really well. They work better for a multiple-part didactic series where the learners have some time of their own to research and follow-up.</a:t>
            </a:r>
          </a:p>
          <a:p>
            <a:r>
              <a:rPr lang="en-US" baseline="0" dirty="0"/>
              <a:t>PROMPT</a:t>
            </a:r>
          </a:p>
          <a:p>
            <a:r>
              <a:rPr lang="en-US" baseline="0" dirty="0"/>
              <a:t>An illustration here is when I am in the CCU doing a two week stint. In this context I have four didactic sessions with the same group of trainees, which is an excellent time to assign and incorporate some trainee-directed teaching around medical management of heart failure.</a:t>
            </a:r>
            <a:endParaRPr lang="en-US" dirty="0"/>
          </a:p>
        </p:txBody>
      </p:sp>
      <p:sp>
        <p:nvSpPr>
          <p:cNvPr id="4" name="Slide Number Placeholder 3"/>
          <p:cNvSpPr>
            <a:spLocks noGrp="1"/>
          </p:cNvSpPr>
          <p:nvPr>
            <p:ph type="sldNum" sz="quarter" idx="10"/>
          </p:nvPr>
        </p:nvSpPr>
        <p:spPr/>
        <p:txBody>
          <a:bodyPr/>
          <a:lstStyle/>
          <a:p>
            <a:fld id="{DDDD4568-0085-974C-826D-3C1E036BB220}" type="slidenum">
              <a:rPr lang="en-US" smtClean="0"/>
              <a:pPr/>
              <a:t>16</a:t>
            </a:fld>
            <a:endParaRPr lang="en-US"/>
          </a:p>
        </p:txBody>
      </p:sp>
    </p:spTree>
    <p:extLst>
      <p:ext uri="{BB962C8B-B14F-4D97-AF65-F5344CB8AC3E}">
        <p14:creationId xmlns:p14="http://schemas.microsoft.com/office/powerpoint/2010/main" val="18583742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a:t>
            </a:r>
            <a:r>
              <a:rPr lang="en-US" baseline="0" dirty="0"/>
              <a:t> how do you decide which </a:t>
            </a:r>
            <a:r>
              <a:rPr lang="en-US" baseline="0" dirty="0" err="1"/>
              <a:t>technique(s</a:t>
            </a:r>
            <a:r>
              <a:rPr lang="en-US" baseline="0" dirty="0"/>
              <a:t>) are right for your lecture? We alluded to it in the previous slide – basically, it depends on your subject matter as well as the size and heterogeneity of the group and your prior relationship with them. Some of these techniques work well in a large group, like the think-pair-share during a Grand Rounds lecture, while others are more suited for an intimate Clinic didactic, like role play.</a:t>
            </a:r>
          </a:p>
          <a:p>
            <a:endParaRPr lang="en-US" baseline="0" dirty="0"/>
          </a:p>
          <a:p>
            <a:r>
              <a:rPr lang="en-US" baseline="0" dirty="0"/>
              <a:t>As you become more familiar with active learning techniques, they will become easier to use. In the beginning, it may feel strange to pause, or prompt your audience to chat with their neighbors, or ask your students to role play. Trust in the data that says these methods work, and remember, practice makes perfect.</a:t>
            </a:r>
            <a:endParaRPr lang="en-US" dirty="0"/>
          </a:p>
        </p:txBody>
      </p:sp>
      <p:sp>
        <p:nvSpPr>
          <p:cNvPr id="4" name="Slide Number Placeholder 3"/>
          <p:cNvSpPr>
            <a:spLocks noGrp="1"/>
          </p:cNvSpPr>
          <p:nvPr>
            <p:ph type="sldNum" sz="quarter" idx="10"/>
          </p:nvPr>
        </p:nvSpPr>
        <p:spPr/>
        <p:txBody>
          <a:bodyPr/>
          <a:lstStyle/>
          <a:p>
            <a:fld id="{DDDD4568-0085-974C-826D-3C1E036BB220}" type="slidenum">
              <a:rPr lang="en-US" smtClean="0"/>
              <a:pPr/>
              <a:t>17</a:t>
            </a:fld>
            <a:endParaRPr lang="en-US"/>
          </a:p>
        </p:txBody>
      </p:sp>
    </p:spTree>
    <p:extLst>
      <p:ext uri="{BB962C8B-B14F-4D97-AF65-F5344CB8AC3E}">
        <p14:creationId xmlns:p14="http://schemas.microsoft.com/office/powerpoint/2010/main" val="19918616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 also want to take a few minutes to talk about multimedia in teaching.</a:t>
            </a:r>
            <a:r>
              <a:rPr lang="en-US" baseline="0" dirty="0"/>
              <a:t> Technology is everywhere, and I am sure that you have seen it used well and used poorly in your experience as a learner. There is some data in the med ed literature on the role of multimedia in teaching; let’s look specifically at instructional videos.</a:t>
            </a:r>
          </a:p>
          <a:p>
            <a:endParaRPr lang="en-US" baseline="0" dirty="0"/>
          </a:p>
          <a:p>
            <a:r>
              <a:rPr lang="en-US" baseline="0" dirty="0"/>
              <a:t>When you include a video in your lecture, make sure it plays seamlessly (practice beforehand). Use signaling to clarify or emphasize key points. Segment videos into chunks – anything too long is too much to process; the learner will stop paying attention. Again with an eye towards cognitive load, avoid distracting extraneous content like background music. Speak naturally, not too formally, when you’re narrating a video. Finally you can use educational videos as a springboard for your questions – include them in the video, or follow up immediately afterwards with an engaging prompt.</a:t>
            </a:r>
          </a:p>
        </p:txBody>
      </p:sp>
      <p:sp>
        <p:nvSpPr>
          <p:cNvPr id="4" name="Slide Number Placeholder 3"/>
          <p:cNvSpPr>
            <a:spLocks noGrp="1"/>
          </p:cNvSpPr>
          <p:nvPr>
            <p:ph type="sldNum" sz="quarter" idx="10"/>
          </p:nvPr>
        </p:nvSpPr>
        <p:spPr/>
        <p:txBody>
          <a:bodyPr/>
          <a:lstStyle/>
          <a:p>
            <a:fld id="{DDDD4568-0085-974C-826D-3C1E036BB220}" type="slidenum">
              <a:rPr lang="en-US" smtClean="0"/>
              <a:pPr/>
              <a:t>18</a:t>
            </a:fld>
            <a:endParaRPr lang="en-US"/>
          </a:p>
        </p:txBody>
      </p:sp>
    </p:spTree>
    <p:extLst>
      <p:ext uri="{BB962C8B-B14F-4D97-AF65-F5344CB8AC3E}">
        <p14:creationId xmlns:p14="http://schemas.microsoft.com/office/powerpoint/2010/main" val="25143618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Okay, so you’ve made it through</a:t>
            </a:r>
            <a:r>
              <a:rPr lang="en-US" baseline="0" dirty="0"/>
              <a:t> the lecture! What can you do now to ensure that your learners retain some of the information they received from you?</a:t>
            </a:r>
            <a:endParaRPr lang="en-US" dirty="0"/>
          </a:p>
        </p:txBody>
      </p:sp>
      <p:sp>
        <p:nvSpPr>
          <p:cNvPr id="4" name="Slide Number Placeholder 3"/>
          <p:cNvSpPr>
            <a:spLocks noGrp="1"/>
          </p:cNvSpPr>
          <p:nvPr>
            <p:ph type="sldNum" sz="quarter" idx="10"/>
          </p:nvPr>
        </p:nvSpPr>
        <p:spPr/>
        <p:txBody>
          <a:bodyPr/>
          <a:lstStyle/>
          <a:p>
            <a:fld id="{DDDD4568-0085-974C-826D-3C1E036BB220}" type="slidenum">
              <a:rPr lang="en-US" smtClean="0"/>
              <a:pPr/>
              <a:t>19</a:t>
            </a:fld>
            <a:endParaRPr lang="en-US"/>
          </a:p>
        </p:txBody>
      </p:sp>
    </p:spTree>
    <p:extLst>
      <p:ext uri="{BB962C8B-B14F-4D97-AF65-F5344CB8AC3E}">
        <p14:creationId xmlns:p14="http://schemas.microsoft.com/office/powerpoint/2010/main" val="154312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(Hello! My name is Lakshmi </a:t>
            </a:r>
            <a:r>
              <a:rPr lang="en-US" dirty="0" err="1"/>
              <a:t>Tummala</a:t>
            </a:r>
            <a:r>
              <a:rPr lang="en-US" dirty="0"/>
              <a:t>, and I am an academic cardiologist with a strong interest in medical education. I’m thrilled to be working with ACC’s CV Training section to bring you this Teaching the Teacher series, geared towards fellows interested in pursuing academic/teaching careers. The slide decks are designed to be interactive – however you end up using them, fellows, I hope they are helpful to you as you refine your own teaching skills sets.)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Teaching the teacher: Lectures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Didactic</a:t>
            </a:r>
            <a:r>
              <a:rPr lang="en-US" baseline="0" dirty="0"/>
              <a:t> lectures are an integral part of medical education, from Grand Rounds to noon conferences to national meetings. Though the scope varies, they are always an excellent opportunity to share knowledge. Done correctly, an hour can transmit a wealth of information, but done poorly, it is a waste of time for both the instructor and the audience. We’ll go over some key components of a good lecture, as well as point out common pitfalls to avoid, during this discussion.</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B9F5B35-8C78-484A-AB1C-B4CD72D8FC38}" type="slidenum">
              <a:rPr lang="en-US" smtClean="0"/>
              <a:t>2</a:t>
            </a:fld>
            <a:endParaRPr lang="en-US"/>
          </a:p>
        </p:txBody>
      </p:sp>
    </p:spTree>
    <p:extLst>
      <p:ext uri="{BB962C8B-B14F-4D97-AF65-F5344CB8AC3E}">
        <p14:creationId xmlns:p14="http://schemas.microsoft.com/office/powerpoint/2010/main" val="19224086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Challenging</a:t>
            </a:r>
            <a:r>
              <a:rPr lang="en-US" baseline="0" dirty="0"/>
              <a:t> them to actively process and summarize information will improve their cognition and retention. Really, it’s an extension of active learning. Two methods I have observed to be particularly effective are the:</a:t>
            </a:r>
          </a:p>
          <a:p>
            <a:endParaRPr lang="en-US" baseline="0" dirty="0"/>
          </a:p>
          <a:p>
            <a:r>
              <a:rPr lang="en-US" baseline="0" dirty="0"/>
              <a:t>PROMPT</a:t>
            </a:r>
          </a:p>
          <a:p>
            <a:r>
              <a:rPr lang="en-US" baseline="0" dirty="0"/>
              <a:t>Three things I learned today, where the audience is not formally dismissed until they can share three new </a:t>
            </a:r>
            <a:r>
              <a:rPr lang="en-US" baseline="0"/>
              <a:t>things (</a:t>
            </a:r>
            <a:r>
              <a:rPr lang="en-US" baseline="0" dirty="0"/>
              <a:t>a variation on this depending on audience size is to have each person share one thing), and the</a:t>
            </a:r>
          </a:p>
          <a:p>
            <a:endParaRPr lang="en-US" baseline="0" dirty="0"/>
          </a:p>
          <a:p>
            <a:r>
              <a:rPr lang="en-US" baseline="0" dirty="0"/>
              <a:t>PROMPT</a:t>
            </a:r>
          </a:p>
          <a:p>
            <a:r>
              <a:rPr lang="en-US" baseline="0" dirty="0"/>
              <a:t>One minute paper, where every audience member writes down one thing they learned and one thing that is still unclear.</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Our culture of medical education has not made this type of feedback routine yet, so again, it may feel strange to you to pause and ask the audience for this content in real time, and it may feel unusual for them to provide it. I particularly like that the one-minute paper allows space for shy or quiet students to give feedback, too. No matter which option you choose, I want to assure you that active processing of the information leads to better understanding and retention, so definitely try one of these or some other method of summary at the end of your lecture. Not only is it helpful for your learners, but the information you receive will also help you for the next time you present that same material. It generally takes a few presentations of the same content to get it right.</a:t>
            </a:r>
            <a:endParaRPr lang="en-US" dirty="0"/>
          </a:p>
        </p:txBody>
      </p:sp>
      <p:sp>
        <p:nvSpPr>
          <p:cNvPr id="4" name="Slide Number Placeholder 3"/>
          <p:cNvSpPr>
            <a:spLocks noGrp="1"/>
          </p:cNvSpPr>
          <p:nvPr>
            <p:ph type="sldNum" sz="quarter" idx="10"/>
          </p:nvPr>
        </p:nvSpPr>
        <p:spPr/>
        <p:txBody>
          <a:bodyPr/>
          <a:lstStyle/>
          <a:p>
            <a:fld id="{DDDD4568-0085-974C-826D-3C1E036BB220}" type="slidenum">
              <a:rPr lang="en-US" smtClean="0"/>
              <a:pPr/>
              <a:t>20</a:t>
            </a:fld>
            <a:endParaRPr lang="en-US"/>
          </a:p>
        </p:txBody>
      </p:sp>
    </p:spTree>
    <p:extLst>
      <p:ext uri="{BB962C8B-B14F-4D97-AF65-F5344CB8AC3E}">
        <p14:creationId xmlns:p14="http://schemas.microsoft.com/office/powerpoint/2010/main" val="3978423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 want to close with this older</a:t>
            </a:r>
            <a:r>
              <a:rPr lang="en-US" baseline="0" dirty="0"/>
              <a:t> graphic from an article about the importance of teacher-learner mismatch. As you know, the content we choose and our method of delivery vary widely depending on our target audience, and there is a fair amount of heterogeneity in medicine.</a:t>
            </a:r>
          </a:p>
          <a:p>
            <a:endParaRPr lang="en-US" baseline="0" dirty="0"/>
          </a:p>
          <a:p>
            <a:r>
              <a:rPr lang="en-US" baseline="0" dirty="0"/>
              <a:t>PROMPT</a:t>
            </a:r>
          </a:p>
          <a:p>
            <a:r>
              <a:rPr lang="en-US" baseline="0" dirty="0"/>
              <a:t>When I’m putting talks together, I find this chart to be a helpful reminder of where my audience is (note the columns could easily be substituted with M1-M2-M3-M4, or F1-F2-F3-early career attending, depending on the teacher’s level) as well as what teaching style I should employ to maximize the yield for my audience.</a:t>
            </a:r>
            <a:endParaRPr lang="en-US" dirty="0"/>
          </a:p>
        </p:txBody>
      </p:sp>
      <p:sp>
        <p:nvSpPr>
          <p:cNvPr id="4" name="Slide Number Placeholder 3"/>
          <p:cNvSpPr>
            <a:spLocks noGrp="1"/>
          </p:cNvSpPr>
          <p:nvPr>
            <p:ph type="sldNum" sz="quarter" idx="10"/>
          </p:nvPr>
        </p:nvSpPr>
        <p:spPr/>
        <p:txBody>
          <a:bodyPr/>
          <a:lstStyle/>
          <a:p>
            <a:fld id="{DDDD4568-0085-974C-826D-3C1E036BB220}" type="slidenum">
              <a:rPr lang="en-US" smtClean="0"/>
              <a:pPr/>
              <a:t>21</a:t>
            </a:fld>
            <a:endParaRPr lang="en-US"/>
          </a:p>
        </p:txBody>
      </p:sp>
    </p:spTree>
    <p:extLst>
      <p:ext uri="{BB962C8B-B14F-4D97-AF65-F5344CB8AC3E}">
        <p14:creationId xmlns:p14="http://schemas.microsoft.com/office/powerpoint/2010/main" val="21458418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references I cited – </a:t>
            </a:r>
          </a:p>
        </p:txBody>
      </p:sp>
      <p:sp>
        <p:nvSpPr>
          <p:cNvPr id="4" name="Slide Number Placeholder 3"/>
          <p:cNvSpPr>
            <a:spLocks noGrp="1"/>
          </p:cNvSpPr>
          <p:nvPr>
            <p:ph type="sldNum" sz="quarter" idx="5"/>
          </p:nvPr>
        </p:nvSpPr>
        <p:spPr/>
        <p:txBody>
          <a:bodyPr/>
          <a:lstStyle/>
          <a:p>
            <a:fld id="{2B9F5B35-8C78-484A-AB1C-B4CD72D8FC38}" type="slidenum">
              <a:rPr lang="en-US" smtClean="0"/>
              <a:t>22</a:t>
            </a:fld>
            <a:endParaRPr lang="en-US"/>
          </a:p>
        </p:txBody>
      </p:sp>
    </p:spTree>
    <p:extLst>
      <p:ext uri="{BB962C8B-B14F-4D97-AF65-F5344CB8AC3E}">
        <p14:creationId xmlns:p14="http://schemas.microsoft.com/office/powerpoint/2010/main" val="12027162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9F5B35-8C78-484A-AB1C-B4CD72D8FC38}" type="slidenum">
              <a:rPr lang="en-US" smtClean="0"/>
              <a:t>23</a:t>
            </a:fld>
            <a:endParaRPr lang="en-US"/>
          </a:p>
        </p:txBody>
      </p:sp>
    </p:spTree>
    <p:extLst>
      <p:ext uri="{BB962C8B-B14F-4D97-AF65-F5344CB8AC3E}">
        <p14:creationId xmlns:p14="http://schemas.microsoft.com/office/powerpoint/2010/main" val="29764550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in addition to my first slide, some other resources that you may find helpful in refining your approach to lectures. Good luck!</a:t>
            </a:r>
          </a:p>
        </p:txBody>
      </p:sp>
      <p:sp>
        <p:nvSpPr>
          <p:cNvPr id="4" name="Slide Number Placeholder 3"/>
          <p:cNvSpPr>
            <a:spLocks noGrp="1"/>
          </p:cNvSpPr>
          <p:nvPr>
            <p:ph type="sldNum" sz="quarter" idx="5"/>
          </p:nvPr>
        </p:nvSpPr>
        <p:spPr/>
        <p:txBody>
          <a:bodyPr/>
          <a:lstStyle/>
          <a:p>
            <a:fld id="{2B9F5B35-8C78-484A-AB1C-B4CD72D8FC38}" type="slidenum">
              <a:rPr lang="en-US" smtClean="0"/>
              <a:t>24</a:t>
            </a:fld>
            <a:endParaRPr lang="en-US"/>
          </a:p>
        </p:txBody>
      </p:sp>
    </p:spTree>
    <p:extLst>
      <p:ext uri="{BB962C8B-B14F-4D97-AF65-F5344CB8AC3E}">
        <p14:creationId xmlns:p14="http://schemas.microsoft.com/office/powerpoint/2010/main" val="2657287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though, I want to make sure you are aware of some ACC resources that are available to you on this topic.</a:t>
            </a:r>
          </a:p>
          <a:p>
            <a:endParaRPr lang="en-US" dirty="0"/>
          </a:p>
          <a:p>
            <a:r>
              <a:rPr lang="en-US" dirty="0"/>
              <a:t>PROMPT</a:t>
            </a:r>
          </a:p>
          <a:p>
            <a:r>
              <a:rPr lang="en-US" dirty="0"/>
              <a:t>The first is the Faculty Development Center. It’s got lots of practical tips as well as many illustrative examples that can really help you improve your teaching and presentations, so definitely check it out.</a:t>
            </a:r>
          </a:p>
          <a:p>
            <a:endParaRPr lang="en-US" dirty="0"/>
          </a:p>
          <a:p>
            <a:r>
              <a:rPr lang="en-US" dirty="0"/>
              <a:t>PROMPT</a:t>
            </a:r>
          </a:p>
          <a:p>
            <a:r>
              <a:rPr lang="en-US" dirty="0"/>
              <a:t>And the second is this JACC article from 2015 entitled “The Art of Presentation” with an accompanying commentary. Again, it is full of specific recommendations, and I would suggest re-reading it every time you start putting a lecture together.</a:t>
            </a:r>
          </a:p>
          <a:p>
            <a:endParaRPr lang="en-US" dirty="0"/>
          </a:p>
          <a:p>
            <a:endParaRPr lang="en-US" dirty="0"/>
          </a:p>
        </p:txBody>
      </p:sp>
      <p:sp>
        <p:nvSpPr>
          <p:cNvPr id="4" name="Slide Number Placeholder 3"/>
          <p:cNvSpPr>
            <a:spLocks noGrp="1"/>
          </p:cNvSpPr>
          <p:nvPr>
            <p:ph type="sldNum" sz="quarter" idx="5"/>
          </p:nvPr>
        </p:nvSpPr>
        <p:spPr/>
        <p:txBody>
          <a:bodyPr/>
          <a:lstStyle/>
          <a:p>
            <a:fld id="{2B9F5B35-8C78-484A-AB1C-B4CD72D8FC38}" type="slidenum">
              <a:rPr lang="en-US" smtClean="0"/>
              <a:t>3</a:t>
            </a:fld>
            <a:endParaRPr lang="en-US"/>
          </a:p>
        </p:txBody>
      </p:sp>
    </p:spTree>
    <p:extLst>
      <p:ext uri="{BB962C8B-B14F-4D97-AF65-F5344CB8AC3E}">
        <p14:creationId xmlns:p14="http://schemas.microsoft.com/office/powerpoint/2010/main" val="284379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Generally speaking, for a one hour lecture, it takes 6-10 hours to prep, assuming some familiarity with subject matter content. Putting together a good didactic lecture cannot be rushed, so plan accordingly. Here are some other things to consider:</a:t>
            </a:r>
            <a:endParaRPr lang="en-US" dirty="0"/>
          </a:p>
        </p:txBody>
      </p:sp>
      <p:sp>
        <p:nvSpPr>
          <p:cNvPr id="4" name="Slide Number Placeholder 3"/>
          <p:cNvSpPr>
            <a:spLocks noGrp="1"/>
          </p:cNvSpPr>
          <p:nvPr>
            <p:ph type="sldNum" sz="quarter" idx="10"/>
          </p:nvPr>
        </p:nvSpPr>
        <p:spPr/>
        <p:txBody>
          <a:bodyPr/>
          <a:lstStyle/>
          <a:p>
            <a:fld id="{DDDD4568-0085-974C-826D-3C1E036BB220}" type="slidenum">
              <a:rPr lang="en-US" smtClean="0"/>
              <a:pPr/>
              <a:t>4</a:t>
            </a:fld>
            <a:endParaRPr lang="en-US"/>
          </a:p>
        </p:txBody>
      </p:sp>
    </p:spTree>
    <p:extLst>
      <p:ext uri="{BB962C8B-B14F-4D97-AF65-F5344CB8AC3E}">
        <p14:creationId xmlns:p14="http://schemas.microsoft.com/office/powerpoint/2010/main" val="727651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Number one – do you need to do a needs assessment? Needs assessments are often done before giving a lecture, starting a course,</a:t>
            </a:r>
            <a:r>
              <a:rPr lang="en-US" baseline="0" dirty="0"/>
              <a:t> or developing a new program of study. They offer the instructor an opportunity to ensure a good match between teacher goals and learner goals. They also help assess the current status of learners with respect to their knowledge base or interest, for example.</a:t>
            </a:r>
          </a:p>
          <a:p>
            <a:endParaRPr lang="en-US" baseline="0" dirty="0"/>
          </a:p>
          <a:p>
            <a:r>
              <a:rPr lang="en-US" baseline="0" dirty="0"/>
              <a:t>Needs assessments can range from a test or questionnaire administered over email a month in advance to a brief statement at the beginning of a lecture. They are helpful because they allow for individualization and prioritization of learning goals and objectives. They also minimize waste (i.e. time spent on things the audience already knows). On the other hand, they take time and forethought to administer, and when done informally, can require the capacity for on-the-fly adjustments by the lecturer.</a:t>
            </a:r>
          </a:p>
        </p:txBody>
      </p:sp>
      <p:sp>
        <p:nvSpPr>
          <p:cNvPr id="4" name="Slide Number Placeholder 3"/>
          <p:cNvSpPr>
            <a:spLocks noGrp="1"/>
          </p:cNvSpPr>
          <p:nvPr>
            <p:ph type="sldNum" sz="quarter" idx="10"/>
          </p:nvPr>
        </p:nvSpPr>
        <p:spPr/>
        <p:txBody>
          <a:bodyPr/>
          <a:lstStyle/>
          <a:p>
            <a:fld id="{DDDD4568-0085-974C-826D-3C1E036BB220}" type="slidenum">
              <a:rPr lang="en-US" smtClean="0"/>
              <a:pPr/>
              <a:t>5</a:t>
            </a:fld>
            <a:endParaRPr lang="en-US"/>
          </a:p>
        </p:txBody>
      </p:sp>
    </p:spTree>
    <p:extLst>
      <p:ext uri="{BB962C8B-B14F-4D97-AF65-F5344CB8AC3E}">
        <p14:creationId xmlns:p14="http://schemas.microsoft.com/office/powerpoint/2010/main" val="3094972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Number two – what are your learning objectives for this lecture? Learning objectives are different from learning goals, and w</a:t>
            </a:r>
            <a:r>
              <a:rPr lang="en-US" baseline="0" dirty="0"/>
              <a:t>hat we often see listed as objectives are actually goals, so let’s take a minute to review the difference.</a:t>
            </a:r>
          </a:p>
          <a:p>
            <a:endParaRPr lang="en-US" baseline="0" dirty="0"/>
          </a:p>
          <a:p>
            <a:r>
              <a:rPr lang="en-US" dirty="0"/>
              <a:t>A learning goal is </a:t>
            </a:r>
            <a:r>
              <a:rPr lang="en-US" baseline="0" dirty="0"/>
              <a:t>“a broad statement of an expected learning outcome of a course or curriculum” and it ”provide[s] a vision for the future and often summarize[s] the intention or topic area of several learning objectives.” Versus, a learning objective is “a description of what the learner must be able to do upon completion of an educational activity.” These definitions are from this Chatterjee article cited here.</a:t>
            </a:r>
          </a:p>
          <a:p>
            <a:endParaRPr lang="en-US" baseline="0" dirty="0"/>
          </a:p>
          <a:p>
            <a:r>
              <a:rPr lang="en-US" baseline="0" dirty="0"/>
              <a:t>PROMPT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You can think of a learning goal as the broad, overarching heading, like “diagnose aortic stenosis,” while the objectives are the specific components that fall underneath it – PROMPT –  such as, “</a:t>
            </a:r>
            <a:r>
              <a:rPr lang="en-US" dirty="0"/>
              <a:t>By the end of the hour, as assessed with a checklist, fellows will be able to list three echocardiographic criteria to characterize severe aortic stenosis</a:t>
            </a:r>
            <a:r>
              <a:rPr lang="en-US" baseline="0" dirty="0"/>
              <a:t>.”</a:t>
            </a:r>
            <a:endParaRPr lang="en-US" dirty="0"/>
          </a:p>
        </p:txBody>
      </p:sp>
      <p:sp>
        <p:nvSpPr>
          <p:cNvPr id="4" name="Slide Number Placeholder 3"/>
          <p:cNvSpPr>
            <a:spLocks noGrp="1"/>
          </p:cNvSpPr>
          <p:nvPr>
            <p:ph type="sldNum" sz="quarter" idx="10"/>
          </p:nvPr>
        </p:nvSpPr>
        <p:spPr/>
        <p:txBody>
          <a:bodyPr/>
          <a:lstStyle/>
          <a:p>
            <a:fld id="{DDDD4568-0085-974C-826D-3C1E036BB220}" type="slidenum">
              <a:rPr lang="en-US" smtClean="0"/>
              <a:pPr/>
              <a:t>6</a:t>
            </a:fld>
            <a:endParaRPr lang="en-US"/>
          </a:p>
        </p:txBody>
      </p:sp>
    </p:spTree>
    <p:extLst>
      <p:ext uri="{BB962C8B-B14F-4D97-AF65-F5344CB8AC3E}">
        <p14:creationId xmlns:p14="http://schemas.microsoft.com/office/powerpoint/2010/main" val="948594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In writing learning objectives for your lecture, use the SMART criteria. Your objectives should be specific, measureable, attainable, relevant, and timely.</a:t>
            </a:r>
          </a:p>
          <a:p>
            <a:endParaRPr lang="en-US" baseline="0" dirty="0"/>
          </a:p>
          <a:p>
            <a:r>
              <a:rPr lang="en-US" baseline="0" dirty="0"/>
              <a:t>PROMPT</a:t>
            </a:r>
          </a:p>
          <a:p>
            <a:r>
              <a:rPr lang="en-US" baseline="0" dirty="0"/>
              <a:t>What you ask your learner to do will depend on their pre-existing knowledge and level of learning. For a medical student lecture, your objective might be for them to list the components of typical angina, whereas for a senior resident lecture, it might be to compare and contrast management of a STEMI versus an NSTEMI. This difference in tasks – list versus compare/contrast – brings us to Bloom’s taxonomy, a helpful hierarchy that orders the level of thinking and processing required to learn and retain.</a:t>
            </a:r>
          </a:p>
        </p:txBody>
      </p:sp>
      <p:sp>
        <p:nvSpPr>
          <p:cNvPr id="4" name="Slide Number Placeholder 3"/>
          <p:cNvSpPr>
            <a:spLocks noGrp="1"/>
          </p:cNvSpPr>
          <p:nvPr>
            <p:ph type="sldNum" sz="quarter" idx="10"/>
          </p:nvPr>
        </p:nvSpPr>
        <p:spPr/>
        <p:txBody>
          <a:bodyPr/>
          <a:lstStyle/>
          <a:p>
            <a:fld id="{DDDD4568-0085-974C-826D-3C1E036BB220}" type="slidenum">
              <a:rPr lang="en-US" smtClean="0"/>
              <a:pPr/>
              <a:t>7</a:t>
            </a:fld>
            <a:endParaRPr lang="en-US"/>
          </a:p>
        </p:txBody>
      </p:sp>
    </p:spTree>
    <p:extLst>
      <p:ext uri="{BB962C8B-B14F-4D97-AF65-F5344CB8AC3E}">
        <p14:creationId xmlns:p14="http://schemas.microsoft.com/office/powerpoint/2010/main" val="540586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a:t>Number three: what</a:t>
            </a:r>
            <a:r>
              <a:rPr lang="en-US" baseline="0" dirty="0"/>
              <a:t> are the core tenets of using PowerPoint?</a:t>
            </a:r>
          </a:p>
          <a:p>
            <a:endParaRPr lang="en-US" baseline="0" dirty="0"/>
          </a:p>
          <a:p>
            <a:r>
              <a:rPr lang="en-US" baseline="0" dirty="0"/>
              <a:t>Let’s take some time to t</a:t>
            </a:r>
            <a:r>
              <a:rPr lang="en-US" dirty="0"/>
              <a:t>hink about lectures you have attended which were good. With</a:t>
            </a:r>
            <a:r>
              <a:rPr lang="en-US" baseline="0" dirty="0"/>
              <a:t> respect to slides, what did the presenter do well? What did not help you learn?</a:t>
            </a:r>
          </a:p>
          <a:p>
            <a:endParaRPr lang="en-US" baseline="0" dirty="0"/>
          </a:p>
          <a:p>
            <a:r>
              <a:rPr lang="en-US" baseline="0" dirty="0"/>
              <a:t>PROMPT</a:t>
            </a:r>
          </a:p>
          <a:p>
            <a:r>
              <a:rPr lang="en-US" baseline="0" dirty="0"/>
              <a:t>Here are some basic rules of utilizing PowerPoint slides: use a common color scheme with no distractions, limit your text, and opt for good quality pictures.</a:t>
            </a:r>
          </a:p>
          <a:p>
            <a:endParaRPr lang="en-US" baseline="0" dirty="0"/>
          </a:p>
          <a:p>
            <a:r>
              <a:rPr lang="en-US" baseline="0" dirty="0"/>
              <a:t>Less is more – stick with routine colors and backgrounds that are not too distracting, so the learner can focus on the text. Too much activity on the slides causes cognitive overload, which impedes the learner’s ability to process and retain information. This idea applies to animation as well: avoid anything fancy.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With respect to your text, make sure you’ve pared it down, and that it aligns with your spoken words. You don’t want to read off your PowerPoint slides, but you also don’t want the audience to listen to you saying one thing while the slides say something else. Use your written and verbal content to reinforce each other. Think about when you can turn a paragraph of text into a flowchart for easier digestion by the learner. Don’t include a slide with a lot of text and then apologize for it; instead, fix the slide when you make the presentation. In general, learners tolerate many slides with fewer text better than fewer slides with more text.</a:t>
            </a:r>
          </a:p>
          <a:p>
            <a:r>
              <a:rPr lang="en-US" baseline="0" dirty="0"/>
              <a:t>Finally, optimize your use of graphics. Pictures are great: they should be high-resolution, and clearly labeled and credited. Again, don’t include a picture with poor resolution and then apologize for it. If it’s that bad, take it out. If you include a graph, make sure the axes are clearly labeled and that the labels are physically close to what they represent (as stated in the Issa article).</a:t>
            </a:r>
          </a:p>
          <a:p>
            <a:br>
              <a:rPr lang="en-US" baseline="0" dirty="0"/>
            </a:br>
            <a:r>
              <a:rPr lang="en-US" baseline="0" dirty="0"/>
              <a:t>I have to give credit here to Dr. Rachel Caskey at UIC who spoke on this topic at the Women in Medicine Summit in 2019 – many of these specifics came from her really excellent lecture.</a:t>
            </a:r>
          </a:p>
        </p:txBody>
      </p:sp>
      <p:sp>
        <p:nvSpPr>
          <p:cNvPr id="4" name="Slide Number Placeholder 3"/>
          <p:cNvSpPr>
            <a:spLocks noGrp="1"/>
          </p:cNvSpPr>
          <p:nvPr>
            <p:ph type="sldNum" sz="quarter" idx="10"/>
          </p:nvPr>
        </p:nvSpPr>
        <p:spPr/>
        <p:txBody>
          <a:bodyPr/>
          <a:lstStyle/>
          <a:p>
            <a:fld id="{DDDD4568-0085-974C-826D-3C1E036BB220}" type="slidenum">
              <a:rPr lang="en-US" smtClean="0"/>
              <a:pPr/>
              <a:t>8</a:t>
            </a:fld>
            <a:endParaRPr lang="en-US"/>
          </a:p>
        </p:txBody>
      </p:sp>
    </p:spTree>
    <p:extLst>
      <p:ext uri="{BB962C8B-B14F-4D97-AF65-F5344CB8AC3E}">
        <p14:creationId xmlns:p14="http://schemas.microsoft.com/office/powerpoint/2010/main" val="1978205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Here are some examples of</a:t>
            </a:r>
            <a:r>
              <a:rPr lang="en-US" baseline="0" dirty="0"/>
              <a:t> good slides on the right, and their not-so-good precursors on the left.</a:t>
            </a:r>
          </a:p>
          <a:p>
            <a:endParaRPr lang="en-US" baseline="0" dirty="0"/>
          </a:p>
          <a:p>
            <a:r>
              <a:rPr lang="en-US" baseline="0" dirty="0"/>
              <a:t>In this case, we can see how the presenter replaced blocks of texts with a simplified flowchart, making the slide much easier to process. Chunky phrases allow for complete reading and comprehension while still listening.</a:t>
            </a:r>
          </a:p>
        </p:txBody>
      </p:sp>
      <p:sp>
        <p:nvSpPr>
          <p:cNvPr id="4" name="Slide Number Placeholder 3"/>
          <p:cNvSpPr>
            <a:spLocks noGrp="1"/>
          </p:cNvSpPr>
          <p:nvPr>
            <p:ph type="sldNum" sz="quarter" idx="10"/>
          </p:nvPr>
        </p:nvSpPr>
        <p:spPr/>
        <p:txBody>
          <a:bodyPr/>
          <a:lstStyle/>
          <a:p>
            <a:fld id="{DDDD4568-0085-974C-826D-3C1E036BB220}" type="slidenum">
              <a:rPr lang="en-US" smtClean="0"/>
              <a:pPr/>
              <a:t>9</a:t>
            </a:fld>
            <a:endParaRPr lang="en-US"/>
          </a:p>
        </p:txBody>
      </p:sp>
    </p:spTree>
    <p:extLst>
      <p:ext uri="{BB962C8B-B14F-4D97-AF65-F5344CB8AC3E}">
        <p14:creationId xmlns:p14="http://schemas.microsoft.com/office/powerpoint/2010/main" val="3839197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E4E53C1F-08D7-419B-932C-363678745F63}"/>
              </a:ext>
            </a:extLst>
          </p:cNvPr>
          <p:cNvSpPr>
            <a:spLocks noGrp="1"/>
          </p:cNvSpPr>
          <p:nvPr>
            <p:ph type="dt" sz="half" idx="10"/>
          </p:nvPr>
        </p:nvSpPr>
        <p:spPr/>
        <p:txBody>
          <a:bodyPr/>
          <a:lstStyle>
            <a:lvl1pPr>
              <a:defRPr/>
            </a:lvl1pPr>
          </a:lstStyle>
          <a:p>
            <a:fld id="{EC33C41E-6CB0-4529-8764-C30CBF564420}" type="datetimeFigureOut">
              <a:rPr lang="en-US" altLang="en-US"/>
              <a:pPr/>
              <a:t>5/4/20</a:t>
            </a:fld>
            <a:endParaRPr lang="en-US" altLang="en-US"/>
          </a:p>
        </p:txBody>
      </p:sp>
      <p:sp>
        <p:nvSpPr>
          <p:cNvPr id="5" name="Footer Placeholder 4">
            <a:extLst>
              <a:ext uri="{FF2B5EF4-FFF2-40B4-BE49-F238E27FC236}">
                <a16:creationId xmlns:a16="http://schemas.microsoft.com/office/drawing/2014/main" id="{27332EA2-5213-4A90-B733-38C91512BAE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1BAE441-CDE2-4F9D-8F64-E0B0D4109994}"/>
              </a:ext>
            </a:extLst>
          </p:cNvPr>
          <p:cNvSpPr>
            <a:spLocks noGrp="1"/>
          </p:cNvSpPr>
          <p:nvPr>
            <p:ph type="sldNum" sz="quarter" idx="12"/>
          </p:nvPr>
        </p:nvSpPr>
        <p:spPr/>
        <p:txBody>
          <a:bodyPr/>
          <a:lstStyle>
            <a:lvl1pPr>
              <a:defRPr/>
            </a:lvl1pPr>
          </a:lstStyle>
          <a:p>
            <a:fld id="{CD5C9DD9-DC2B-4C82-913F-CA6F6FE7E492}" type="slidenum">
              <a:rPr lang="en-US" altLang="en-US"/>
              <a:pPr/>
              <a:t>‹#›</a:t>
            </a:fld>
            <a:endParaRPr lang="en-US" altLang="en-US"/>
          </a:p>
        </p:txBody>
      </p:sp>
    </p:spTree>
    <p:extLst>
      <p:ext uri="{BB962C8B-B14F-4D97-AF65-F5344CB8AC3E}">
        <p14:creationId xmlns:p14="http://schemas.microsoft.com/office/powerpoint/2010/main" val="50876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rot="5400000">
            <a:off x="5772150" y="2000250"/>
            <a:ext cx="4686300" cy="1143000"/>
          </a:xfrm>
        </p:spPr>
        <p:txBody>
          <a:bodyPr/>
          <a:lstStyle/>
          <a:p>
            <a:r>
              <a:rPr lang="en-US" dirty="0"/>
              <a:t>Click to edit Master title style</a:t>
            </a:r>
          </a:p>
        </p:txBody>
      </p:sp>
      <p:sp>
        <p:nvSpPr>
          <p:cNvPr id="3" name="Vertical Text Placeholder 2"/>
          <p:cNvSpPr>
            <a:spLocks noGrp="1"/>
          </p:cNvSpPr>
          <p:nvPr>
            <p:ph type="body" orient="vert" idx="1"/>
          </p:nvPr>
        </p:nvSpPr>
        <p:spPr>
          <a:xfrm>
            <a:off x="457200" y="228600"/>
            <a:ext cx="6934200" cy="4686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EE4A6C-158B-4F67-8F08-169A06606D6C}"/>
              </a:ext>
            </a:extLst>
          </p:cNvPr>
          <p:cNvSpPr>
            <a:spLocks noGrp="1"/>
          </p:cNvSpPr>
          <p:nvPr>
            <p:ph type="dt" sz="half" idx="10"/>
          </p:nvPr>
        </p:nvSpPr>
        <p:spPr>
          <a:xfrm rot="5400000">
            <a:off x="96838" y="360362"/>
            <a:ext cx="628650" cy="365125"/>
          </a:xfrm>
        </p:spPr>
        <p:txBody>
          <a:bodyPr/>
          <a:lstStyle>
            <a:lvl1pPr>
              <a:defRPr/>
            </a:lvl1pPr>
          </a:lstStyle>
          <a:p>
            <a:fld id="{6E1D662F-58BC-451A-83D4-5FE8601EBB8A}" type="datetimeFigureOut">
              <a:rPr lang="en-US" altLang="en-US"/>
              <a:pPr/>
              <a:t>5/4/20</a:t>
            </a:fld>
            <a:endParaRPr lang="en-US" altLang="en-US"/>
          </a:p>
        </p:txBody>
      </p:sp>
      <p:sp>
        <p:nvSpPr>
          <p:cNvPr id="5" name="Footer Placeholder 4">
            <a:extLst>
              <a:ext uri="{FF2B5EF4-FFF2-40B4-BE49-F238E27FC236}">
                <a16:creationId xmlns:a16="http://schemas.microsoft.com/office/drawing/2014/main" id="{B57CA064-54D6-4CB1-AFEE-99EC64209318}"/>
              </a:ext>
            </a:extLst>
          </p:cNvPr>
          <p:cNvSpPr>
            <a:spLocks noGrp="1"/>
          </p:cNvSpPr>
          <p:nvPr>
            <p:ph type="ftr" sz="quarter" idx="11"/>
          </p:nvPr>
        </p:nvSpPr>
        <p:spPr>
          <a:xfrm rot="5400000">
            <a:off x="-674687" y="1760537"/>
            <a:ext cx="2171700" cy="365125"/>
          </a:xfr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E109F56-6DA7-405F-9ABB-342DF2253E60}"/>
              </a:ext>
            </a:extLst>
          </p:cNvPr>
          <p:cNvSpPr>
            <a:spLocks noGrp="1"/>
          </p:cNvSpPr>
          <p:nvPr>
            <p:ph type="sldNum" sz="quarter" idx="12"/>
          </p:nvPr>
        </p:nvSpPr>
        <p:spPr>
          <a:xfrm rot="5400000">
            <a:off x="8470900" y="4425950"/>
            <a:ext cx="628650" cy="349250"/>
          </a:xfrm>
        </p:spPr>
        <p:txBody>
          <a:bodyPr/>
          <a:lstStyle>
            <a:lvl1pPr>
              <a:defRPr/>
            </a:lvl1pPr>
          </a:lstStyle>
          <a:p>
            <a:fld id="{2094D85B-F2A4-41F8-B797-2728425D431C}" type="slidenum">
              <a:rPr lang="en-US" altLang="en-US"/>
              <a:pPr/>
              <a:t>‹#›</a:t>
            </a:fld>
            <a:endParaRPr lang="en-US" altLang="en-US"/>
          </a:p>
        </p:txBody>
      </p:sp>
    </p:spTree>
    <p:extLst>
      <p:ext uri="{BB962C8B-B14F-4D97-AF65-F5344CB8AC3E}">
        <p14:creationId xmlns:p14="http://schemas.microsoft.com/office/powerpoint/2010/main" val="2619142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67600" y="205978"/>
            <a:ext cx="1219200" cy="47089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228600"/>
            <a:ext cx="6629400" cy="46863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BDECBEE-B5F5-4067-85DB-1E066998C709}"/>
              </a:ext>
            </a:extLst>
          </p:cNvPr>
          <p:cNvSpPr>
            <a:spLocks noGrp="1"/>
          </p:cNvSpPr>
          <p:nvPr>
            <p:ph type="dt" sz="half" idx="10"/>
          </p:nvPr>
        </p:nvSpPr>
        <p:spPr>
          <a:xfrm rot="5400000">
            <a:off x="96838" y="360362"/>
            <a:ext cx="628650" cy="365125"/>
          </a:xfrm>
        </p:spPr>
        <p:txBody>
          <a:bodyPr/>
          <a:lstStyle>
            <a:lvl1pPr>
              <a:defRPr/>
            </a:lvl1pPr>
          </a:lstStyle>
          <a:p>
            <a:fld id="{FEBD9EFB-074D-41CC-9A71-016FF92732FB}" type="datetimeFigureOut">
              <a:rPr lang="en-US" altLang="en-US"/>
              <a:pPr/>
              <a:t>5/4/20</a:t>
            </a:fld>
            <a:endParaRPr lang="en-US" altLang="en-US"/>
          </a:p>
        </p:txBody>
      </p:sp>
      <p:sp>
        <p:nvSpPr>
          <p:cNvPr id="5" name="Footer Placeholder 4">
            <a:extLst>
              <a:ext uri="{FF2B5EF4-FFF2-40B4-BE49-F238E27FC236}">
                <a16:creationId xmlns:a16="http://schemas.microsoft.com/office/drawing/2014/main" id="{01B6847F-A1DF-4269-AC05-EE11DCEB5CA4}"/>
              </a:ext>
            </a:extLst>
          </p:cNvPr>
          <p:cNvSpPr>
            <a:spLocks noGrp="1"/>
          </p:cNvSpPr>
          <p:nvPr>
            <p:ph type="ftr" sz="quarter" idx="11"/>
          </p:nvPr>
        </p:nvSpPr>
        <p:spPr>
          <a:xfrm rot="5400000">
            <a:off x="-674687" y="1760537"/>
            <a:ext cx="2171700" cy="365125"/>
          </a:xfr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D44827F-0316-4705-AD2F-4648B0CA2069}"/>
              </a:ext>
            </a:extLst>
          </p:cNvPr>
          <p:cNvSpPr>
            <a:spLocks noGrp="1"/>
          </p:cNvSpPr>
          <p:nvPr>
            <p:ph type="sldNum" sz="quarter" idx="12"/>
          </p:nvPr>
        </p:nvSpPr>
        <p:spPr>
          <a:xfrm rot="5400000">
            <a:off x="8470900" y="4425950"/>
            <a:ext cx="628650" cy="349250"/>
          </a:xfrm>
        </p:spPr>
        <p:txBody>
          <a:bodyPr/>
          <a:lstStyle>
            <a:lvl1pPr>
              <a:defRPr/>
            </a:lvl1pPr>
          </a:lstStyle>
          <a:p>
            <a:fld id="{8CC6799C-9683-49AD-B333-58D820738BDC}" type="slidenum">
              <a:rPr lang="en-US" altLang="en-US"/>
              <a:pPr/>
              <a:t>‹#›</a:t>
            </a:fld>
            <a:endParaRPr lang="en-US" altLang="en-US"/>
          </a:p>
        </p:txBody>
      </p:sp>
    </p:spTree>
    <p:extLst>
      <p:ext uri="{BB962C8B-B14F-4D97-AF65-F5344CB8AC3E}">
        <p14:creationId xmlns:p14="http://schemas.microsoft.com/office/powerpoint/2010/main" val="19761154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0A8281C2-5308-4A0C-9E08-B947CEF11588}"/>
              </a:ext>
            </a:extLst>
          </p:cNvPr>
          <p:cNvSpPr>
            <a:spLocks noGrp="1"/>
          </p:cNvSpPr>
          <p:nvPr>
            <p:ph type="dt" sz="half" idx="10"/>
          </p:nvPr>
        </p:nvSpPr>
        <p:spPr/>
        <p:txBody>
          <a:bodyPr/>
          <a:lstStyle>
            <a:lvl1pPr>
              <a:defRPr/>
            </a:lvl1pPr>
          </a:lstStyle>
          <a:p>
            <a:fld id="{5366AED7-A303-473C-A887-1D67A76CA400}" type="datetimeFigureOut">
              <a:rPr lang="en-US" altLang="en-US"/>
              <a:pPr/>
              <a:t>5/4/20</a:t>
            </a:fld>
            <a:endParaRPr lang="en-US" altLang="en-US"/>
          </a:p>
        </p:txBody>
      </p:sp>
      <p:sp>
        <p:nvSpPr>
          <p:cNvPr id="5" name="Footer Placeholder 4">
            <a:extLst>
              <a:ext uri="{FF2B5EF4-FFF2-40B4-BE49-F238E27FC236}">
                <a16:creationId xmlns:a16="http://schemas.microsoft.com/office/drawing/2014/main" id="{69DB5037-0CA1-444C-9170-08218A9EA91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64783AC-5025-4C5C-8D42-336771E2EC76}"/>
              </a:ext>
            </a:extLst>
          </p:cNvPr>
          <p:cNvSpPr>
            <a:spLocks noGrp="1"/>
          </p:cNvSpPr>
          <p:nvPr>
            <p:ph type="sldNum" sz="quarter" idx="12"/>
          </p:nvPr>
        </p:nvSpPr>
        <p:spPr/>
        <p:txBody>
          <a:bodyPr/>
          <a:lstStyle>
            <a:lvl1pPr>
              <a:defRPr/>
            </a:lvl1pPr>
          </a:lstStyle>
          <a:p>
            <a:fld id="{966E57DC-24F8-4CF1-86DB-23A4F78EAA99}" type="slidenum">
              <a:rPr lang="en-US" altLang="en-US"/>
              <a:pPr/>
              <a:t>‹#›</a:t>
            </a:fld>
            <a:endParaRPr lang="en-US" altLang="en-US"/>
          </a:p>
        </p:txBody>
      </p:sp>
    </p:spTree>
    <p:extLst>
      <p:ext uri="{BB962C8B-B14F-4D97-AF65-F5344CB8AC3E}">
        <p14:creationId xmlns:p14="http://schemas.microsoft.com/office/powerpoint/2010/main" val="395653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EFE3AB-C132-4AF1-B6BF-2671394130AD}"/>
              </a:ext>
            </a:extLst>
          </p:cNvPr>
          <p:cNvSpPr>
            <a:spLocks noGrp="1"/>
          </p:cNvSpPr>
          <p:nvPr>
            <p:ph type="dt" sz="half" idx="10"/>
          </p:nvPr>
        </p:nvSpPr>
        <p:spPr/>
        <p:txBody>
          <a:bodyPr/>
          <a:lstStyle>
            <a:lvl1pPr>
              <a:defRPr/>
            </a:lvl1pPr>
          </a:lstStyle>
          <a:p>
            <a:fld id="{355085F7-9685-4482-840C-A6313262BECB}" type="datetimeFigureOut">
              <a:rPr lang="en-US" altLang="en-US"/>
              <a:pPr/>
              <a:t>5/4/20</a:t>
            </a:fld>
            <a:endParaRPr lang="en-US" altLang="en-US"/>
          </a:p>
        </p:txBody>
      </p:sp>
      <p:sp>
        <p:nvSpPr>
          <p:cNvPr id="5" name="Footer Placeholder 4">
            <a:extLst>
              <a:ext uri="{FF2B5EF4-FFF2-40B4-BE49-F238E27FC236}">
                <a16:creationId xmlns:a16="http://schemas.microsoft.com/office/drawing/2014/main" id="{5721CE04-6F5E-45BB-A031-E810963E85C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438F9EB-3A66-4C3A-AE90-2D1A6617C110}"/>
              </a:ext>
            </a:extLst>
          </p:cNvPr>
          <p:cNvSpPr>
            <a:spLocks noGrp="1"/>
          </p:cNvSpPr>
          <p:nvPr>
            <p:ph type="sldNum" sz="quarter" idx="12"/>
          </p:nvPr>
        </p:nvSpPr>
        <p:spPr/>
        <p:txBody>
          <a:bodyPr/>
          <a:lstStyle>
            <a:lvl1pPr>
              <a:defRPr/>
            </a:lvl1pPr>
          </a:lstStyle>
          <a:p>
            <a:fld id="{C94DC079-95CC-4012-8975-E5873D7B161C}" type="slidenum">
              <a:rPr lang="en-US" altLang="en-US"/>
              <a:pPr/>
              <a:t>‹#›</a:t>
            </a:fld>
            <a:endParaRPr lang="en-US" altLang="en-US"/>
          </a:p>
        </p:txBody>
      </p:sp>
    </p:spTree>
    <p:extLst>
      <p:ext uri="{BB962C8B-B14F-4D97-AF65-F5344CB8AC3E}">
        <p14:creationId xmlns:p14="http://schemas.microsoft.com/office/powerpoint/2010/main" val="714240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E40A113-0DE5-4CCF-9057-1FD01C0A3A3F}"/>
              </a:ext>
            </a:extLst>
          </p:cNvPr>
          <p:cNvSpPr>
            <a:spLocks noGrp="1"/>
          </p:cNvSpPr>
          <p:nvPr>
            <p:ph type="dt" sz="half" idx="10"/>
          </p:nvPr>
        </p:nvSpPr>
        <p:spPr/>
        <p:txBody>
          <a:bodyPr/>
          <a:lstStyle>
            <a:lvl1pPr>
              <a:defRPr/>
            </a:lvl1pPr>
          </a:lstStyle>
          <a:p>
            <a:fld id="{9206AD2E-C482-4CBB-B290-49FD0758975C}" type="datetimeFigureOut">
              <a:rPr lang="en-US" altLang="en-US"/>
              <a:pPr/>
              <a:t>5/4/20</a:t>
            </a:fld>
            <a:endParaRPr lang="en-US" altLang="en-US"/>
          </a:p>
        </p:txBody>
      </p:sp>
      <p:sp>
        <p:nvSpPr>
          <p:cNvPr id="5" name="Footer Placeholder 4">
            <a:extLst>
              <a:ext uri="{FF2B5EF4-FFF2-40B4-BE49-F238E27FC236}">
                <a16:creationId xmlns:a16="http://schemas.microsoft.com/office/drawing/2014/main" id="{41FE77D5-0EB6-4630-9529-C0D93DEF765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8E9BF13-0E9F-4831-95F9-1858D3ED7F0A}"/>
              </a:ext>
            </a:extLst>
          </p:cNvPr>
          <p:cNvSpPr>
            <a:spLocks noGrp="1"/>
          </p:cNvSpPr>
          <p:nvPr>
            <p:ph type="sldNum" sz="quarter" idx="12"/>
          </p:nvPr>
        </p:nvSpPr>
        <p:spPr/>
        <p:txBody>
          <a:bodyPr/>
          <a:lstStyle>
            <a:lvl1pPr>
              <a:defRPr/>
            </a:lvl1pPr>
          </a:lstStyle>
          <a:p>
            <a:fld id="{86A12DC7-4E26-4144-8F18-7765115C0FB1}" type="slidenum">
              <a:rPr lang="en-US" altLang="en-US"/>
              <a:pPr/>
              <a:t>‹#›</a:t>
            </a:fld>
            <a:endParaRPr lang="en-US" altLang="en-US"/>
          </a:p>
        </p:txBody>
      </p:sp>
    </p:spTree>
    <p:extLst>
      <p:ext uri="{BB962C8B-B14F-4D97-AF65-F5344CB8AC3E}">
        <p14:creationId xmlns:p14="http://schemas.microsoft.com/office/powerpoint/2010/main" val="24479099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5858A47-2525-4FB3-8227-B83C46E52321}"/>
              </a:ext>
            </a:extLst>
          </p:cNvPr>
          <p:cNvSpPr>
            <a:spLocks noGrp="1"/>
          </p:cNvSpPr>
          <p:nvPr>
            <p:ph type="dt" sz="half" idx="10"/>
          </p:nvPr>
        </p:nvSpPr>
        <p:spPr/>
        <p:txBody>
          <a:bodyPr/>
          <a:lstStyle>
            <a:lvl1pPr>
              <a:defRPr/>
            </a:lvl1pPr>
          </a:lstStyle>
          <a:p>
            <a:fld id="{9F4B40C7-CD79-4E5E-860C-479EC669FD28}" type="datetimeFigureOut">
              <a:rPr lang="en-US" altLang="en-US"/>
              <a:pPr/>
              <a:t>5/4/20</a:t>
            </a:fld>
            <a:endParaRPr lang="en-US" altLang="en-US"/>
          </a:p>
        </p:txBody>
      </p:sp>
      <p:sp>
        <p:nvSpPr>
          <p:cNvPr id="6" name="Footer Placeholder 4">
            <a:extLst>
              <a:ext uri="{FF2B5EF4-FFF2-40B4-BE49-F238E27FC236}">
                <a16:creationId xmlns:a16="http://schemas.microsoft.com/office/drawing/2014/main" id="{5CB888AF-7C02-4124-A9DA-6E0D771B31C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BB37FB6-3432-4BFA-B1CE-5AFF7FD29A54}"/>
              </a:ext>
            </a:extLst>
          </p:cNvPr>
          <p:cNvSpPr>
            <a:spLocks noGrp="1"/>
          </p:cNvSpPr>
          <p:nvPr>
            <p:ph type="sldNum" sz="quarter" idx="12"/>
          </p:nvPr>
        </p:nvSpPr>
        <p:spPr/>
        <p:txBody>
          <a:bodyPr/>
          <a:lstStyle>
            <a:lvl1pPr>
              <a:defRPr/>
            </a:lvl1pPr>
          </a:lstStyle>
          <a:p>
            <a:fld id="{17EF18A9-8CC9-41ED-8631-1113D94994A1}" type="slidenum">
              <a:rPr lang="en-US" altLang="en-US"/>
              <a:pPr/>
              <a:t>‹#›</a:t>
            </a:fld>
            <a:endParaRPr lang="en-US" altLang="en-US"/>
          </a:p>
        </p:txBody>
      </p:sp>
    </p:spTree>
    <p:extLst>
      <p:ext uri="{BB962C8B-B14F-4D97-AF65-F5344CB8AC3E}">
        <p14:creationId xmlns:p14="http://schemas.microsoft.com/office/powerpoint/2010/main" val="4008681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5C55BE32-B1E0-463A-A6D7-54486A054709}"/>
              </a:ext>
            </a:extLst>
          </p:cNvPr>
          <p:cNvSpPr>
            <a:spLocks noGrp="1"/>
          </p:cNvSpPr>
          <p:nvPr>
            <p:ph type="dt" sz="half" idx="10"/>
          </p:nvPr>
        </p:nvSpPr>
        <p:spPr/>
        <p:txBody>
          <a:bodyPr/>
          <a:lstStyle>
            <a:lvl1pPr>
              <a:defRPr/>
            </a:lvl1pPr>
          </a:lstStyle>
          <a:p>
            <a:fld id="{55CBF6DA-C78D-4979-884F-BC85D7D4CB99}" type="datetimeFigureOut">
              <a:rPr lang="en-US" altLang="en-US"/>
              <a:pPr/>
              <a:t>5/4/20</a:t>
            </a:fld>
            <a:endParaRPr lang="en-US" altLang="en-US"/>
          </a:p>
        </p:txBody>
      </p:sp>
      <p:sp>
        <p:nvSpPr>
          <p:cNvPr id="8" name="Footer Placeholder 4">
            <a:extLst>
              <a:ext uri="{FF2B5EF4-FFF2-40B4-BE49-F238E27FC236}">
                <a16:creationId xmlns:a16="http://schemas.microsoft.com/office/drawing/2014/main" id="{693DE181-AB1E-41EA-9072-8391BB3614A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72552A6D-6DD1-4D40-9347-D28A0EEDB492}"/>
              </a:ext>
            </a:extLst>
          </p:cNvPr>
          <p:cNvSpPr>
            <a:spLocks noGrp="1"/>
          </p:cNvSpPr>
          <p:nvPr>
            <p:ph type="sldNum" sz="quarter" idx="12"/>
          </p:nvPr>
        </p:nvSpPr>
        <p:spPr/>
        <p:txBody>
          <a:bodyPr/>
          <a:lstStyle>
            <a:lvl1pPr>
              <a:defRPr/>
            </a:lvl1pPr>
          </a:lstStyle>
          <a:p>
            <a:fld id="{0CA96974-1D96-401E-A8C7-B1BE816F5C3E}" type="slidenum">
              <a:rPr lang="en-US" altLang="en-US"/>
              <a:pPr/>
              <a:t>‹#›</a:t>
            </a:fld>
            <a:endParaRPr lang="en-US" altLang="en-US"/>
          </a:p>
        </p:txBody>
      </p:sp>
    </p:spTree>
    <p:extLst>
      <p:ext uri="{BB962C8B-B14F-4D97-AF65-F5344CB8AC3E}">
        <p14:creationId xmlns:p14="http://schemas.microsoft.com/office/powerpoint/2010/main" val="36699219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2CA0459-8C72-4590-9E29-DA19B7536741}"/>
              </a:ext>
            </a:extLst>
          </p:cNvPr>
          <p:cNvSpPr>
            <a:spLocks noGrp="1"/>
          </p:cNvSpPr>
          <p:nvPr>
            <p:ph type="dt" sz="half" idx="10"/>
          </p:nvPr>
        </p:nvSpPr>
        <p:spPr/>
        <p:txBody>
          <a:bodyPr/>
          <a:lstStyle>
            <a:lvl1pPr>
              <a:defRPr/>
            </a:lvl1pPr>
          </a:lstStyle>
          <a:p>
            <a:fld id="{ABBD73FD-9371-4C0A-B716-EBDC291BA6AE}" type="datetimeFigureOut">
              <a:rPr lang="en-US" altLang="en-US"/>
              <a:pPr/>
              <a:t>5/4/20</a:t>
            </a:fld>
            <a:endParaRPr lang="en-US" altLang="en-US"/>
          </a:p>
        </p:txBody>
      </p:sp>
      <p:sp>
        <p:nvSpPr>
          <p:cNvPr id="4" name="Footer Placeholder 4">
            <a:extLst>
              <a:ext uri="{FF2B5EF4-FFF2-40B4-BE49-F238E27FC236}">
                <a16:creationId xmlns:a16="http://schemas.microsoft.com/office/drawing/2014/main" id="{242E627A-2842-4EB8-AC3E-27488688B2F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DD8788F-EE25-4A90-AEEA-3BBDA3D17B83}"/>
              </a:ext>
            </a:extLst>
          </p:cNvPr>
          <p:cNvSpPr>
            <a:spLocks noGrp="1"/>
          </p:cNvSpPr>
          <p:nvPr>
            <p:ph type="sldNum" sz="quarter" idx="12"/>
          </p:nvPr>
        </p:nvSpPr>
        <p:spPr/>
        <p:txBody>
          <a:bodyPr/>
          <a:lstStyle>
            <a:lvl1pPr>
              <a:defRPr/>
            </a:lvl1pPr>
          </a:lstStyle>
          <a:p>
            <a:fld id="{96D0C7DC-8F78-4EE7-B471-C6965C981F8E}" type="slidenum">
              <a:rPr lang="en-US" altLang="en-US"/>
              <a:pPr/>
              <a:t>‹#›</a:t>
            </a:fld>
            <a:endParaRPr lang="en-US" altLang="en-US"/>
          </a:p>
        </p:txBody>
      </p:sp>
    </p:spTree>
    <p:extLst>
      <p:ext uri="{BB962C8B-B14F-4D97-AF65-F5344CB8AC3E}">
        <p14:creationId xmlns:p14="http://schemas.microsoft.com/office/powerpoint/2010/main" val="17628150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7B16D53-CC5F-49B5-BCA9-02699601E3A6}"/>
              </a:ext>
            </a:extLst>
          </p:cNvPr>
          <p:cNvSpPr>
            <a:spLocks noGrp="1"/>
          </p:cNvSpPr>
          <p:nvPr>
            <p:ph type="dt" sz="half" idx="10"/>
          </p:nvPr>
        </p:nvSpPr>
        <p:spPr/>
        <p:txBody>
          <a:bodyPr/>
          <a:lstStyle>
            <a:lvl1pPr>
              <a:defRPr/>
            </a:lvl1pPr>
          </a:lstStyle>
          <a:p>
            <a:fld id="{6BC0C499-7776-420A-A141-379687566FB3}" type="datetimeFigureOut">
              <a:rPr lang="en-US" altLang="en-US"/>
              <a:pPr/>
              <a:t>5/4/20</a:t>
            </a:fld>
            <a:endParaRPr lang="en-US" altLang="en-US"/>
          </a:p>
        </p:txBody>
      </p:sp>
      <p:sp>
        <p:nvSpPr>
          <p:cNvPr id="3" name="Footer Placeholder 4">
            <a:extLst>
              <a:ext uri="{FF2B5EF4-FFF2-40B4-BE49-F238E27FC236}">
                <a16:creationId xmlns:a16="http://schemas.microsoft.com/office/drawing/2014/main" id="{054FE923-BD46-41B5-857D-80976A4D236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3A1BC9B-8603-405E-8DBD-BD76FE456F47}"/>
              </a:ext>
            </a:extLst>
          </p:cNvPr>
          <p:cNvSpPr>
            <a:spLocks noGrp="1"/>
          </p:cNvSpPr>
          <p:nvPr>
            <p:ph type="sldNum" sz="quarter" idx="12"/>
          </p:nvPr>
        </p:nvSpPr>
        <p:spPr/>
        <p:txBody>
          <a:bodyPr/>
          <a:lstStyle>
            <a:lvl1pPr>
              <a:defRPr/>
            </a:lvl1pPr>
          </a:lstStyle>
          <a:p>
            <a:fld id="{141CCB6F-59F2-42E5-9775-6CF77E1FF1BD}" type="slidenum">
              <a:rPr lang="en-US" altLang="en-US"/>
              <a:pPr/>
              <a:t>‹#›</a:t>
            </a:fld>
            <a:endParaRPr lang="en-US" altLang="en-US"/>
          </a:p>
        </p:txBody>
      </p:sp>
    </p:spTree>
    <p:extLst>
      <p:ext uri="{BB962C8B-B14F-4D97-AF65-F5344CB8AC3E}">
        <p14:creationId xmlns:p14="http://schemas.microsoft.com/office/powerpoint/2010/main" val="24760300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ECD2BC7-F66A-4738-B70C-76CEB97A1134}"/>
              </a:ext>
            </a:extLst>
          </p:cNvPr>
          <p:cNvSpPr>
            <a:spLocks noGrp="1"/>
          </p:cNvSpPr>
          <p:nvPr>
            <p:ph type="dt" sz="half" idx="10"/>
          </p:nvPr>
        </p:nvSpPr>
        <p:spPr/>
        <p:txBody>
          <a:bodyPr/>
          <a:lstStyle>
            <a:lvl1pPr>
              <a:defRPr/>
            </a:lvl1pPr>
          </a:lstStyle>
          <a:p>
            <a:fld id="{57A02EE3-AE7E-43A3-B485-53675127FA31}" type="datetimeFigureOut">
              <a:rPr lang="en-US" altLang="en-US"/>
              <a:pPr/>
              <a:t>5/4/20</a:t>
            </a:fld>
            <a:endParaRPr lang="en-US" altLang="en-US"/>
          </a:p>
        </p:txBody>
      </p:sp>
      <p:sp>
        <p:nvSpPr>
          <p:cNvPr id="6" name="Footer Placeholder 4">
            <a:extLst>
              <a:ext uri="{FF2B5EF4-FFF2-40B4-BE49-F238E27FC236}">
                <a16:creationId xmlns:a16="http://schemas.microsoft.com/office/drawing/2014/main" id="{B0D59FFD-91F0-456D-95A3-4376736FA1D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7C05133-BB24-4C95-8D60-8F1A3F24B17C}"/>
              </a:ext>
            </a:extLst>
          </p:cNvPr>
          <p:cNvSpPr>
            <a:spLocks noGrp="1"/>
          </p:cNvSpPr>
          <p:nvPr>
            <p:ph type="sldNum" sz="quarter" idx="12"/>
          </p:nvPr>
        </p:nvSpPr>
        <p:spPr/>
        <p:txBody>
          <a:bodyPr/>
          <a:lstStyle>
            <a:lvl1pPr>
              <a:defRPr/>
            </a:lvl1pPr>
          </a:lstStyle>
          <a:p>
            <a:fld id="{28447098-7F80-470E-B558-4E8AB008133D}" type="slidenum">
              <a:rPr lang="en-US" altLang="en-US"/>
              <a:pPr/>
              <a:t>‹#›</a:t>
            </a:fld>
            <a:endParaRPr lang="en-US" altLang="en-US"/>
          </a:p>
        </p:txBody>
      </p:sp>
    </p:spTree>
    <p:extLst>
      <p:ext uri="{BB962C8B-B14F-4D97-AF65-F5344CB8AC3E}">
        <p14:creationId xmlns:p14="http://schemas.microsoft.com/office/powerpoint/2010/main" val="1844695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2062B1-0AC8-4A60-955D-F8D05673157E}"/>
              </a:ext>
            </a:extLst>
          </p:cNvPr>
          <p:cNvSpPr>
            <a:spLocks noGrp="1"/>
          </p:cNvSpPr>
          <p:nvPr>
            <p:ph type="dt" sz="half" idx="10"/>
          </p:nvPr>
        </p:nvSpPr>
        <p:spPr/>
        <p:txBody>
          <a:bodyPr/>
          <a:lstStyle>
            <a:lvl1pPr>
              <a:defRPr/>
            </a:lvl1pPr>
          </a:lstStyle>
          <a:p>
            <a:fld id="{123C0024-9007-4AD1-8F00-24259445442F}" type="datetimeFigureOut">
              <a:rPr lang="en-US" altLang="en-US"/>
              <a:pPr/>
              <a:t>5/4/20</a:t>
            </a:fld>
            <a:endParaRPr lang="en-US" altLang="en-US"/>
          </a:p>
        </p:txBody>
      </p:sp>
      <p:sp>
        <p:nvSpPr>
          <p:cNvPr id="5" name="Footer Placeholder 4">
            <a:extLst>
              <a:ext uri="{FF2B5EF4-FFF2-40B4-BE49-F238E27FC236}">
                <a16:creationId xmlns:a16="http://schemas.microsoft.com/office/drawing/2014/main" id="{E667F9A9-8BC1-4375-9711-6A12C54D9E6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8DFB88C-3C12-4E56-A235-BB2A66B2DBC5}"/>
              </a:ext>
            </a:extLst>
          </p:cNvPr>
          <p:cNvSpPr>
            <a:spLocks noGrp="1"/>
          </p:cNvSpPr>
          <p:nvPr>
            <p:ph type="sldNum" sz="quarter" idx="12"/>
          </p:nvPr>
        </p:nvSpPr>
        <p:spPr/>
        <p:txBody>
          <a:bodyPr/>
          <a:lstStyle>
            <a:lvl1pPr>
              <a:defRPr/>
            </a:lvl1pPr>
          </a:lstStyle>
          <a:p>
            <a:fld id="{79EC4050-3F6D-403B-A84F-CF68B606BA02}" type="slidenum">
              <a:rPr lang="en-US" altLang="en-US"/>
              <a:pPr/>
              <a:t>‹#›</a:t>
            </a:fld>
            <a:endParaRPr lang="en-US" altLang="en-US"/>
          </a:p>
        </p:txBody>
      </p:sp>
    </p:spTree>
    <p:extLst>
      <p:ext uri="{BB962C8B-B14F-4D97-AF65-F5344CB8AC3E}">
        <p14:creationId xmlns:p14="http://schemas.microsoft.com/office/powerpoint/2010/main" val="1520623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608BF54-0405-4E01-AA46-0C8A075902CD}"/>
              </a:ext>
            </a:extLst>
          </p:cNvPr>
          <p:cNvSpPr>
            <a:spLocks noGrp="1"/>
          </p:cNvSpPr>
          <p:nvPr>
            <p:ph type="dt" sz="half" idx="10"/>
          </p:nvPr>
        </p:nvSpPr>
        <p:spPr/>
        <p:txBody>
          <a:bodyPr/>
          <a:lstStyle>
            <a:lvl1pPr>
              <a:defRPr/>
            </a:lvl1pPr>
          </a:lstStyle>
          <a:p>
            <a:fld id="{B006D950-4C02-4670-8ECE-A1695E503482}" type="datetimeFigureOut">
              <a:rPr lang="en-US" altLang="en-US"/>
              <a:pPr/>
              <a:t>5/4/20</a:t>
            </a:fld>
            <a:endParaRPr lang="en-US" altLang="en-US"/>
          </a:p>
        </p:txBody>
      </p:sp>
      <p:sp>
        <p:nvSpPr>
          <p:cNvPr id="6" name="Footer Placeholder 4">
            <a:extLst>
              <a:ext uri="{FF2B5EF4-FFF2-40B4-BE49-F238E27FC236}">
                <a16:creationId xmlns:a16="http://schemas.microsoft.com/office/drawing/2014/main" id="{BD01DE4E-EF83-4BBF-8A52-A86BD4722CA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0523CF9-5708-47E6-B100-EF41ED76F986}"/>
              </a:ext>
            </a:extLst>
          </p:cNvPr>
          <p:cNvSpPr>
            <a:spLocks noGrp="1"/>
          </p:cNvSpPr>
          <p:nvPr>
            <p:ph type="sldNum" sz="quarter" idx="12"/>
          </p:nvPr>
        </p:nvSpPr>
        <p:spPr/>
        <p:txBody>
          <a:bodyPr/>
          <a:lstStyle>
            <a:lvl1pPr>
              <a:defRPr/>
            </a:lvl1pPr>
          </a:lstStyle>
          <a:p>
            <a:fld id="{F79A5F03-351D-4308-9AD8-BEAFF7DFE3E1}" type="slidenum">
              <a:rPr lang="en-US" altLang="en-US"/>
              <a:pPr/>
              <a:t>‹#›</a:t>
            </a:fld>
            <a:endParaRPr lang="en-US" altLang="en-US"/>
          </a:p>
        </p:txBody>
      </p:sp>
    </p:spTree>
    <p:extLst>
      <p:ext uri="{BB962C8B-B14F-4D97-AF65-F5344CB8AC3E}">
        <p14:creationId xmlns:p14="http://schemas.microsoft.com/office/powerpoint/2010/main" val="20695973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0E8400-71BC-494E-9557-85A1358938AE}"/>
              </a:ext>
            </a:extLst>
          </p:cNvPr>
          <p:cNvSpPr>
            <a:spLocks noGrp="1"/>
          </p:cNvSpPr>
          <p:nvPr>
            <p:ph type="dt" sz="half" idx="10"/>
          </p:nvPr>
        </p:nvSpPr>
        <p:spPr/>
        <p:txBody>
          <a:bodyPr/>
          <a:lstStyle>
            <a:lvl1pPr>
              <a:defRPr/>
            </a:lvl1pPr>
          </a:lstStyle>
          <a:p>
            <a:fld id="{D7A1BA97-6290-40DB-BAE6-5C1EFA8D4557}" type="datetimeFigureOut">
              <a:rPr lang="en-US" altLang="en-US"/>
              <a:pPr/>
              <a:t>5/4/20</a:t>
            </a:fld>
            <a:endParaRPr lang="en-US" altLang="en-US"/>
          </a:p>
        </p:txBody>
      </p:sp>
      <p:sp>
        <p:nvSpPr>
          <p:cNvPr id="5" name="Footer Placeholder 4">
            <a:extLst>
              <a:ext uri="{FF2B5EF4-FFF2-40B4-BE49-F238E27FC236}">
                <a16:creationId xmlns:a16="http://schemas.microsoft.com/office/drawing/2014/main" id="{B1219F66-C26C-4FBC-9CA4-FB9BD73DCEA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3088D21-396D-4E76-9D63-6612866428E5}"/>
              </a:ext>
            </a:extLst>
          </p:cNvPr>
          <p:cNvSpPr>
            <a:spLocks noGrp="1"/>
          </p:cNvSpPr>
          <p:nvPr>
            <p:ph type="sldNum" sz="quarter" idx="12"/>
          </p:nvPr>
        </p:nvSpPr>
        <p:spPr/>
        <p:txBody>
          <a:bodyPr/>
          <a:lstStyle>
            <a:lvl1pPr>
              <a:defRPr/>
            </a:lvl1pPr>
          </a:lstStyle>
          <a:p>
            <a:fld id="{1D02320F-433E-4AF8-93E9-3EB36553B9D5}" type="slidenum">
              <a:rPr lang="en-US" altLang="en-US"/>
              <a:pPr/>
              <a:t>‹#›</a:t>
            </a:fld>
            <a:endParaRPr lang="en-US" altLang="en-US"/>
          </a:p>
        </p:txBody>
      </p:sp>
    </p:spTree>
    <p:extLst>
      <p:ext uri="{BB962C8B-B14F-4D97-AF65-F5344CB8AC3E}">
        <p14:creationId xmlns:p14="http://schemas.microsoft.com/office/powerpoint/2010/main" val="24131308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3DC506-F3CD-4B73-96C6-F5E304F087AA}"/>
              </a:ext>
            </a:extLst>
          </p:cNvPr>
          <p:cNvSpPr>
            <a:spLocks noGrp="1"/>
          </p:cNvSpPr>
          <p:nvPr>
            <p:ph type="dt" sz="half" idx="10"/>
          </p:nvPr>
        </p:nvSpPr>
        <p:spPr/>
        <p:txBody>
          <a:bodyPr/>
          <a:lstStyle>
            <a:lvl1pPr>
              <a:defRPr/>
            </a:lvl1pPr>
          </a:lstStyle>
          <a:p>
            <a:fld id="{053999E7-C449-4B67-A86F-409AC9CB297D}" type="datetimeFigureOut">
              <a:rPr lang="en-US" altLang="en-US"/>
              <a:pPr/>
              <a:t>5/4/20</a:t>
            </a:fld>
            <a:endParaRPr lang="en-US" altLang="en-US"/>
          </a:p>
        </p:txBody>
      </p:sp>
      <p:sp>
        <p:nvSpPr>
          <p:cNvPr id="5" name="Footer Placeholder 4">
            <a:extLst>
              <a:ext uri="{FF2B5EF4-FFF2-40B4-BE49-F238E27FC236}">
                <a16:creationId xmlns:a16="http://schemas.microsoft.com/office/drawing/2014/main" id="{D569FD40-818D-4ED3-9A34-8227B49D74B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EB1FD10-A02C-4A91-956F-152E628F8BF8}"/>
              </a:ext>
            </a:extLst>
          </p:cNvPr>
          <p:cNvSpPr>
            <a:spLocks noGrp="1"/>
          </p:cNvSpPr>
          <p:nvPr>
            <p:ph type="sldNum" sz="quarter" idx="12"/>
          </p:nvPr>
        </p:nvSpPr>
        <p:spPr/>
        <p:txBody>
          <a:bodyPr/>
          <a:lstStyle>
            <a:lvl1pPr>
              <a:defRPr/>
            </a:lvl1pPr>
          </a:lstStyle>
          <a:p>
            <a:fld id="{693ED2DB-1046-4699-B7F7-59D6D10221DF}" type="slidenum">
              <a:rPr lang="en-US" altLang="en-US"/>
              <a:pPr/>
              <a:t>‹#›</a:t>
            </a:fld>
            <a:endParaRPr lang="en-US" altLang="en-US"/>
          </a:p>
        </p:txBody>
      </p:sp>
    </p:spTree>
    <p:extLst>
      <p:ext uri="{BB962C8B-B14F-4D97-AF65-F5344CB8AC3E}">
        <p14:creationId xmlns:p14="http://schemas.microsoft.com/office/powerpoint/2010/main" val="3578593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F0728B-E491-46DF-A88C-6BFF3F65CFF6}"/>
              </a:ext>
            </a:extLst>
          </p:cNvPr>
          <p:cNvSpPr>
            <a:spLocks noGrp="1"/>
          </p:cNvSpPr>
          <p:nvPr>
            <p:ph type="dt" sz="half" idx="10"/>
          </p:nvPr>
        </p:nvSpPr>
        <p:spPr/>
        <p:txBody>
          <a:bodyPr/>
          <a:lstStyle>
            <a:lvl1pPr>
              <a:defRPr/>
            </a:lvl1pPr>
          </a:lstStyle>
          <a:p>
            <a:fld id="{7A92745E-CD0A-4EEE-897F-B22D8FD074D6}" type="datetimeFigureOut">
              <a:rPr lang="en-US" altLang="en-US"/>
              <a:pPr/>
              <a:t>5/4/20</a:t>
            </a:fld>
            <a:endParaRPr lang="en-US" altLang="en-US"/>
          </a:p>
        </p:txBody>
      </p:sp>
      <p:sp>
        <p:nvSpPr>
          <p:cNvPr id="5" name="Footer Placeholder 4">
            <a:extLst>
              <a:ext uri="{FF2B5EF4-FFF2-40B4-BE49-F238E27FC236}">
                <a16:creationId xmlns:a16="http://schemas.microsoft.com/office/drawing/2014/main" id="{4CB357DC-DCEB-439F-A8AF-A5DECE3CCA9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2CC6C4B-ABBD-48C5-97ED-B4F17041FB7D}"/>
              </a:ext>
            </a:extLst>
          </p:cNvPr>
          <p:cNvSpPr>
            <a:spLocks noGrp="1"/>
          </p:cNvSpPr>
          <p:nvPr>
            <p:ph type="sldNum" sz="quarter" idx="12"/>
          </p:nvPr>
        </p:nvSpPr>
        <p:spPr/>
        <p:txBody>
          <a:bodyPr/>
          <a:lstStyle>
            <a:lvl1pPr>
              <a:defRPr/>
            </a:lvl1pPr>
          </a:lstStyle>
          <a:p>
            <a:fld id="{4ACB7FE5-3A11-4C5B-8D51-7119BBA643FE}" type="slidenum">
              <a:rPr lang="en-US" altLang="en-US"/>
              <a:pPr/>
              <a:t>‹#›</a:t>
            </a:fld>
            <a:endParaRPr lang="en-US" altLang="en-US"/>
          </a:p>
        </p:txBody>
      </p:sp>
    </p:spTree>
    <p:extLst>
      <p:ext uri="{BB962C8B-B14F-4D97-AF65-F5344CB8AC3E}">
        <p14:creationId xmlns:p14="http://schemas.microsoft.com/office/powerpoint/2010/main" val="1594285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C638A40-ED5B-4A3B-A555-F781413F771F}"/>
              </a:ext>
            </a:extLst>
          </p:cNvPr>
          <p:cNvSpPr>
            <a:spLocks noGrp="1"/>
          </p:cNvSpPr>
          <p:nvPr>
            <p:ph type="dt" sz="half" idx="10"/>
          </p:nvPr>
        </p:nvSpPr>
        <p:spPr/>
        <p:txBody>
          <a:bodyPr/>
          <a:lstStyle>
            <a:lvl1pPr>
              <a:defRPr/>
            </a:lvl1pPr>
          </a:lstStyle>
          <a:p>
            <a:fld id="{0A51BCEC-8384-4687-90D8-5D9987D162F9}" type="datetimeFigureOut">
              <a:rPr lang="en-US" altLang="en-US"/>
              <a:pPr/>
              <a:t>5/4/20</a:t>
            </a:fld>
            <a:endParaRPr lang="en-US" altLang="en-US"/>
          </a:p>
        </p:txBody>
      </p:sp>
      <p:sp>
        <p:nvSpPr>
          <p:cNvPr id="6" name="Footer Placeholder 4">
            <a:extLst>
              <a:ext uri="{FF2B5EF4-FFF2-40B4-BE49-F238E27FC236}">
                <a16:creationId xmlns:a16="http://schemas.microsoft.com/office/drawing/2014/main" id="{2B754DC6-5AFD-4091-A934-279806B7D80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B233D4F-6A7F-4709-86F2-D73A668CBE2C}"/>
              </a:ext>
            </a:extLst>
          </p:cNvPr>
          <p:cNvSpPr>
            <a:spLocks noGrp="1"/>
          </p:cNvSpPr>
          <p:nvPr>
            <p:ph type="sldNum" sz="quarter" idx="12"/>
          </p:nvPr>
        </p:nvSpPr>
        <p:spPr/>
        <p:txBody>
          <a:bodyPr/>
          <a:lstStyle>
            <a:lvl1pPr>
              <a:defRPr/>
            </a:lvl1pPr>
          </a:lstStyle>
          <a:p>
            <a:fld id="{909AB3C6-11F4-4694-8625-3EBA1942DA53}" type="slidenum">
              <a:rPr lang="en-US" altLang="en-US"/>
              <a:pPr/>
              <a:t>‹#›</a:t>
            </a:fld>
            <a:endParaRPr lang="en-US" altLang="en-US"/>
          </a:p>
        </p:txBody>
      </p:sp>
    </p:spTree>
    <p:extLst>
      <p:ext uri="{BB962C8B-B14F-4D97-AF65-F5344CB8AC3E}">
        <p14:creationId xmlns:p14="http://schemas.microsoft.com/office/powerpoint/2010/main" val="2713870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954DCC7-FE38-4A72-A471-A124B5C2E21F}"/>
              </a:ext>
            </a:extLst>
          </p:cNvPr>
          <p:cNvSpPr>
            <a:spLocks noGrp="1"/>
          </p:cNvSpPr>
          <p:nvPr>
            <p:ph type="dt" sz="half" idx="10"/>
          </p:nvPr>
        </p:nvSpPr>
        <p:spPr/>
        <p:txBody>
          <a:bodyPr/>
          <a:lstStyle>
            <a:lvl1pPr>
              <a:defRPr/>
            </a:lvl1pPr>
          </a:lstStyle>
          <a:p>
            <a:fld id="{03C25704-324F-4713-8702-2B9E33F29206}" type="datetimeFigureOut">
              <a:rPr lang="en-US" altLang="en-US"/>
              <a:pPr/>
              <a:t>5/4/20</a:t>
            </a:fld>
            <a:endParaRPr lang="en-US" altLang="en-US"/>
          </a:p>
        </p:txBody>
      </p:sp>
      <p:sp>
        <p:nvSpPr>
          <p:cNvPr id="8" name="Footer Placeholder 4">
            <a:extLst>
              <a:ext uri="{FF2B5EF4-FFF2-40B4-BE49-F238E27FC236}">
                <a16:creationId xmlns:a16="http://schemas.microsoft.com/office/drawing/2014/main" id="{98195DA2-0117-4D38-85C4-53AFB326765D}"/>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0A4579D-5488-40D9-9882-2638215AC8AC}"/>
              </a:ext>
            </a:extLst>
          </p:cNvPr>
          <p:cNvSpPr>
            <a:spLocks noGrp="1"/>
          </p:cNvSpPr>
          <p:nvPr>
            <p:ph type="sldNum" sz="quarter" idx="12"/>
          </p:nvPr>
        </p:nvSpPr>
        <p:spPr/>
        <p:txBody>
          <a:bodyPr/>
          <a:lstStyle>
            <a:lvl1pPr>
              <a:defRPr/>
            </a:lvl1pPr>
          </a:lstStyle>
          <a:p>
            <a:fld id="{D5FE0DB2-9800-4F7F-8E18-CC6CEF738104}" type="slidenum">
              <a:rPr lang="en-US" altLang="en-US"/>
              <a:pPr/>
              <a:t>‹#›</a:t>
            </a:fld>
            <a:endParaRPr lang="en-US" altLang="en-US"/>
          </a:p>
        </p:txBody>
      </p:sp>
    </p:spTree>
    <p:extLst>
      <p:ext uri="{BB962C8B-B14F-4D97-AF65-F5344CB8AC3E}">
        <p14:creationId xmlns:p14="http://schemas.microsoft.com/office/powerpoint/2010/main" val="2951633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34F7900-B33D-4122-A0FC-D79E5F15F025}"/>
              </a:ext>
            </a:extLst>
          </p:cNvPr>
          <p:cNvSpPr>
            <a:spLocks noGrp="1"/>
          </p:cNvSpPr>
          <p:nvPr>
            <p:ph type="dt" sz="half" idx="10"/>
          </p:nvPr>
        </p:nvSpPr>
        <p:spPr/>
        <p:txBody>
          <a:bodyPr/>
          <a:lstStyle>
            <a:lvl1pPr>
              <a:defRPr/>
            </a:lvl1pPr>
          </a:lstStyle>
          <a:p>
            <a:fld id="{C0E8C30C-CC66-401D-9AD4-F0EB781E3D44}" type="datetimeFigureOut">
              <a:rPr lang="en-US" altLang="en-US"/>
              <a:pPr/>
              <a:t>5/4/20</a:t>
            </a:fld>
            <a:endParaRPr lang="en-US" altLang="en-US"/>
          </a:p>
        </p:txBody>
      </p:sp>
      <p:sp>
        <p:nvSpPr>
          <p:cNvPr id="4" name="Footer Placeholder 4">
            <a:extLst>
              <a:ext uri="{FF2B5EF4-FFF2-40B4-BE49-F238E27FC236}">
                <a16:creationId xmlns:a16="http://schemas.microsoft.com/office/drawing/2014/main" id="{31DE45C7-32A9-4502-86F1-BA5C281CFDF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71A9696-5EFB-4D3F-A876-783C1B1B7F00}"/>
              </a:ext>
            </a:extLst>
          </p:cNvPr>
          <p:cNvSpPr>
            <a:spLocks noGrp="1"/>
          </p:cNvSpPr>
          <p:nvPr>
            <p:ph type="sldNum" sz="quarter" idx="12"/>
          </p:nvPr>
        </p:nvSpPr>
        <p:spPr/>
        <p:txBody>
          <a:bodyPr/>
          <a:lstStyle>
            <a:lvl1pPr>
              <a:defRPr/>
            </a:lvl1pPr>
          </a:lstStyle>
          <a:p>
            <a:fld id="{78C064BE-7F23-441A-B54E-F63417F61441}" type="slidenum">
              <a:rPr lang="en-US" altLang="en-US"/>
              <a:pPr/>
              <a:t>‹#›</a:t>
            </a:fld>
            <a:endParaRPr lang="en-US" altLang="en-US"/>
          </a:p>
        </p:txBody>
      </p:sp>
    </p:spTree>
    <p:extLst>
      <p:ext uri="{BB962C8B-B14F-4D97-AF65-F5344CB8AC3E}">
        <p14:creationId xmlns:p14="http://schemas.microsoft.com/office/powerpoint/2010/main" val="3937251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062D092-9F58-4B65-AAF2-1FD57942DC6A}"/>
              </a:ext>
            </a:extLst>
          </p:cNvPr>
          <p:cNvSpPr>
            <a:spLocks noGrp="1"/>
          </p:cNvSpPr>
          <p:nvPr>
            <p:ph type="dt" sz="half" idx="10"/>
          </p:nvPr>
        </p:nvSpPr>
        <p:spPr/>
        <p:txBody>
          <a:bodyPr/>
          <a:lstStyle>
            <a:lvl1pPr>
              <a:defRPr/>
            </a:lvl1pPr>
          </a:lstStyle>
          <a:p>
            <a:fld id="{4D8561EB-A74F-4BF9-89DD-6BE7800908D4}" type="datetimeFigureOut">
              <a:rPr lang="en-US" altLang="en-US"/>
              <a:pPr/>
              <a:t>5/4/20</a:t>
            </a:fld>
            <a:endParaRPr lang="en-US" altLang="en-US"/>
          </a:p>
        </p:txBody>
      </p:sp>
      <p:sp>
        <p:nvSpPr>
          <p:cNvPr id="3" name="Footer Placeholder 4">
            <a:extLst>
              <a:ext uri="{FF2B5EF4-FFF2-40B4-BE49-F238E27FC236}">
                <a16:creationId xmlns:a16="http://schemas.microsoft.com/office/drawing/2014/main" id="{C940632D-43B5-49D5-A9FA-F51BD80C779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A802C2E-BED5-4F7C-B3AA-620230624B4D}"/>
              </a:ext>
            </a:extLst>
          </p:cNvPr>
          <p:cNvSpPr>
            <a:spLocks noGrp="1"/>
          </p:cNvSpPr>
          <p:nvPr>
            <p:ph type="sldNum" sz="quarter" idx="12"/>
          </p:nvPr>
        </p:nvSpPr>
        <p:spPr/>
        <p:txBody>
          <a:bodyPr/>
          <a:lstStyle>
            <a:lvl1pPr>
              <a:defRPr/>
            </a:lvl1pPr>
          </a:lstStyle>
          <a:p>
            <a:fld id="{770567E2-43D2-4F2A-B8D3-4223FAE7D1FB}" type="slidenum">
              <a:rPr lang="en-US" altLang="en-US"/>
              <a:pPr/>
              <a:t>‹#›</a:t>
            </a:fld>
            <a:endParaRPr lang="en-US" altLang="en-US"/>
          </a:p>
        </p:txBody>
      </p:sp>
    </p:spTree>
    <p:extLst>
      <p:ext uri="{BB962C8B-B14F-4D97-AF65-F5344CB8AC3E}">
        <p14:creationId xmlns:p14="http://schemas.microsoft.com/office/powerpoint/2010/main" val="2031694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8E7391E-2E31-42BC-9221-A75B64D6159A}"/>
              </a:ext>
            </a:extLst>
          </p:cNvPr>
          <p:cNvSpPr>
            <a:spLocks noGrp="1"/>
          </p:cNvSpPr>
          <p:nvPr>
            <p:ph type="dt" sz="half" idx="10"/>
          </p:nvPr>
        </p:nvSpPr>
        <p:spPr/>
        <p:txBody>
          <a:bodyPr/>
          <a:lstStyle>
            <a:lvl1pPr>
              <a:defRPr/>
            </a:lvl1pPr>
          </a:lstStyle>
          <a:p>
            <a:fld id="{16C8FF84-CF95-4324-BD63-CD2A100B6F6D}" type="datetimeFigureOut">
              <a:rPr lang="en-US" altLang="en-US"/>
              <a:pPr/>
              <a:t>5/4/20</a:t>
            </a:fld>
            <a:endParaRPr lang="en-US" altLang="en-US"/>
          </a:p>
        </p:txBody>
      </p:sp>
      <p:sp>
        <p:nvSpPr>
          <p:cNvPr id="6" name="Footer Placeholder 4">
            <a:extLst>
              <a:ext uri="{FF2B5EF4-FFF2-40B4-BE49-F238E27FC236}">
                <a16:creationId xmlns:a16="http://schemas.microsoft.com/office/drawing/2014/main" id="{B51FA185-74DE-4916-8437-E509E59F5FD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B3C6344-D71E-4DE6-91DF-3003C80D3B38}"/>
              </a:ext>
            </a:extLst>
          </p:cNvPr>
          <p:cNvSpPr>
            <a:spLocks noGrp="1"/>
          </p:cNvSpPr>
          <p:nvPr>
            <p:ph type="sldNum" sz="quarter" idx="12"/>
          </p:nvPr>
        </p:nvSpPr>
        <p:spPr/>
        <p:txBody>
          <a:bodyPr/>
          <a:lstStyle>
            <a:lvl1pPr>
              <a:defRPr/>
            </a:lvl1pPr>
          </a:lstStyle>
          <a:p>
            <a:fld id="{0CF53EA5-8F2A-4EA9-90C9-44ACCE9894CC}" type="slidenum">
              <a:rPr lang="en-US" altLang="en-US"/>
              <a:pPr/>
              <a:t>‹#›</a:t>
            </a:fld>
            <a:endParaRPr lang="en-US" altLang="en-US"/>
          </a:p>
        </p:txBody>
      </p:sp>
    </p:spTree>
    <p:extLst>
      <p:ext uri="{BB962C8B-B14F-4D97-AF65-F5344CB8AC3E}">
        <p14:creationId xmlns:p14="http://schemas.microsoft.com/office/powerpoint/2010/main" val="3723991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B787293-8350-471C-94C2-B17F3663A5BC}"/>
              </a:ext>
            </a:extLst>
          </p:cNvPr>
          <p:cNvSpPr>
            <a:spLocks noGrp="1"/>
          </p:cNvSpPr>
          <p:nvPr>
            <p:ph type="dt" sz="half" idx="10"/>
          </p:nvPr>
        </p:nvSpPr>
        <p:spPr/>
        <p:txBody>
          <a:bodyPr/>
          <a:lstStyle>
            <a:lvl1pPr>
              <a:defRPr/>
            </a:lvl1pPr>
          </a:lstStyle>
          <a:p>
            <a:fld id="{1875E88B-CD74-452C-B761-613891A10EE3}" type="datetimeFigureOut">
              <a:rPr lang="en-US" altLang="en-US"/>
              <a:pPr/>
              <a:t>5/4/20</a:t>
            </a:fld>
            <a:endParaRPr lang="en-US" altLang="en-US"/>
          </a:p>
        </p:txBody>
      </p:sp>
      <p:sp>
        <p:nvSpPr>
          <p:cNvPr id="6" name="Footer Placeholder 4">
            <a:extLst>
              <a:ext uri="{FF2B5EF4-FFF2-40B4-BE49-F238E27FC236}">
                <a16:creationId xmlns:a16="http://schemas.microsoft.com/office/drawing/2014/main" id="{C3B5442C-927B-43EC-9B40-B55C5FCF7ED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FC31CD8-1347-4F4D-9D6D-119369ACFAA3}"/>
              </a:ext>
            </a:extLst>
          </p:cNvPr>
          <p:cNvSpPr>
            <a:spLocks noGrp="1"/>
          </p:cNvSpPr>
          <p:nvPr>
            <p:ph type="sldNum" sz="quarter" idx="12"/>
          </p:nvPr>
        </p:nvSpPr>
        <p:spPr/>
        <p:txBody>
          <a:bodyPr/>
          <a:lstStyle>
            <a:lvl1pPr>
              <a:defRPr/>
            </a:lvl1pPr>
          </a:lstStyle>
          <a:p>
            <a:fld id="{73681D83-1822-4480-AD41-A859202AC397}" type="slidenum">
              <a:rPr lang="en-US" altLang="en-US"/>
              <a:pPr/>
              <a:t>‹#›</a:t>
            </a:fld>
            <a:endParaRPr lang="en-US" altLang="en-US"/>
          </a:p>
        </p:txBody>
      </p:sp>
    </p:spTree>
    <p:extLst>
      <p:ext uri="{BB962C8B-B14F-4D97-AF65-F5344CB8AC3E}">
        <p14:creationId xmlns:p14="http://schemas.microsoft.com/office/powerpoint/2010/main" val="856450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6B7B4BA-CC2B-4D21-A9FC-8EC04D4E893F}"/>
              </a:ext>
            </a:extLst>
          </p:cNvPr>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B5FB2E6-89E0-422A-B016-ACB09CEA1A8D}"/>
              </a:ext>
            </a:extLst>
          </p:cNvPr>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E2B3B4E-7317-4EC7-8FA4-135E62494000}"/>
              </a:ext>
            </a:extLst>
          </p:cNvPr>
          <p:cNvSpPr>
            <a:spLocks noGrp="1"/>
          </p:cNvSpPr>
          <p:nvPr>
            <p:ph type="dt" sz="half" idx="2"/>
          </p:nvPr>
        </p:nvSpPr>
        <p:spPr>
          <a:xfrm>
            <a:off x="457200" y="4743450"/>
            <a:ext cx="914400" cy="298450"/>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90A2"/>
                </a:solidFill>
                <a:cs typeface="Arial" panose="020B0604020202020204" pitchFamily="34" charset="0"/>
              </a:defRPr>
            </a:lvl1pPr>
          </a:lstStyle>
          <a:p>
            <a:fld id="{FACF4119-86F6-4909-BAA9-C065A8D9288C}" type="datetimeFigureOut">
              <a:rPr lang="en-US" altLang="en-US"/>
              <a:pPr/>
              <a:t>5/4/20</a:t>
            </a:fld>
            <a:endParaRPr lang="en-US" altLang="en-US"/>
          </a:p>
        </p:txBody>
      </p:sp>
      <p:sp>
        <p:nvSpPr>
          <p:cNvPr id="5" name="Footer Placeholder 4">
            <a:extLst>
              <a:ext uri="{FF2B5EF4-FFF2-40B4-BE49-F238E27FC236}">
                <a16:creationId xmlns:a16="http://schemas.microsoft.com/office/drawing/2014/main" id="{5DB98A6B-9C7C-41E0-9186-2C4B3671B495}"/>
              </a:ext>
            </a:extLst>
          </p:cNvPr>
          <p:cNvSpPr>
            <a:spLocks noGrp="1"/>
          </p:cNvSpPr>
          <p:nvPr>
            <p:ph type="ftr" sz="quarter" idx="3"/>
          </p:nvPr>
        </p:nvSpPr>
        <p:spPr>
          <a:xfrm>
            <a:off x="1371600" y="4743450"/>
            <a:ext cx="2895600" cy="298450"/>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224BA860-607A-4A4A-88AC-D23B18826B35}"/>
              </a:ext>
            </a:extLst>
          </p:cNvPr>
          <p:cNvSpPr>
            <a:spLocks noGrp="1"/>
          </p:cNvSpPr>
          <p:nvPr>
            <p:ph type="sldNum" sz="quarter" idx="4"/>
          </p:nvPr>
        </p:nvSpPr>
        <p:spPr>
          <a:xfrm>
            <a:off x="8153400" y="114300"/>
            <a:ext cx="838200" cy="261938"/>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90A2"/>
                </a:solidFill>
                <a:cs typeface="Arial" panose="020B0604020202020204" pitchFamily="34" charset="0"/>
              </a:defRPr>
            </a:lvl1pPr>
          </a:lstStyle>
          <a:p>
            <a:fld id="{FA35EBE1-9EEA-4910-9E30-BEF4A4B3DCE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70" r:id="rId10"/>
    <p:sldLayoutId id="2147483771" r:id="rId11"/>
  </p:sldLayoutIdLs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Garamond"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Garamond"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Garamond"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Garamond"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Garamond" charset="0"/>
          <a:ea typeface="ＭＳ Ｐゴシック" charset="0"/>
        </a:defRPr>
      </a:lvl6pPr>
      <a:lvl7pPr marL="914400" algn="ctr" rtl="0" fontAlgn="base">
        <a:spcBef>
          <a:spcPct val="0"/>
        </a:spcBef>
        <a:spcAft>
          <a:spcPct val="0"/>
        </a:spcAft>
        <a:defRPr sz="4400">
          <a:solidFill>
            <a:schemeClr val="tx1"/>
          </a:solidFill>
          <a:latin typeface="Garamond" charset="0"/>
          <a:ea typeface="ＭＳ Ｐゴシック" charset="0"/>
        </a:defRPr>
      </a:lvl7pPr>
      <a:lvl8pPr marL="1371600" algn="ctr" rtl="0" fontAlgn="base">
        <a:spcBef>
          <a:spcPct val="0"/>
        </a:spcBef>
        <a:spcAft>
          <a:spcPct val="0"/>
        </a:spcAft>
        <a:defRPr sz="4400">
          <a:solidFill>
            <a:schemeClr val="tx1"/>
          </a:solidFill>
          <a:latin typeface="Garamond" charset="0"/>
          <a:ea typeface="ＭＳ Ｐゴシック" charset="0"/>
        </a:defRPr>
      </a:lvl8pPr>
      <a:lvl9pPr marL="1828800" algn="ctr" rtl="0" fontAlgn="base">
        <a:spcBef>
          <a:spcPct val="0"/>
        </a:spcBef>
        <a:spcAft>
          <a:spcPct val="0"/>
        </a:spcAft>
        <a:defRPr sz="4400">
          <a:solidFill>
            <a:schemeClr val="tx1"/>
          </a:solidFill>
          <a:latin typeface="Garamond" charset="0"/>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Title Placeholder 1">
            <a:extLst>
              <a:ext uri="{FF2B5EF4-FFF2-40B4-BE49-F238E27FC236}">
                <a16:creationId xmlns:a16="http://schemas.microsoft.com/office/drawing/2014/main" id="{3C36B8FB-5A54-4FC6-B65C-3B1BE1CCCB7E}"/>
              </a:ext>
            </a:extLst>
          </p:cNvPr>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315" name="Text Placeholder 2">
            <a:extLst>
              <a:ext uri="{FF2B5EF4-FFF2-40B4-BE49-F238E27FC236}">
                <a16:creationId xmlns:a16="http://schemas.microsoft.com/office/drawing/2014/main" id="{B8CA283E-5652-4446-B54C-893A68F72966}"/>
              </a:ext>
            </a:extLst>
          </p:cNvPr>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FCDD107-41F2-4BD0-A0A3-1308B4F8211A}"/>
              </a:ext>
            </a:extLst>
          </p:cNvPr>
          <p:cNvSpPr>
            <a:spLocks noGrp="1"/>
          </p:cNvSpPr>
          <p:nvPr>
            <p:ph type="dt" sz="half" idx="2"/>
          </p:nvPr>
        </p:nvSpPr>
        <p:spPr>
          <a:xfrm>
            <a:off x="457200" y="4767263"/>
            <a:ext cx="2133600" cy="274637"/>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0373E6BB-3677-4CA5-9C64-6C0AFA103B88}" type="datetimeFigureOut">
              <a:rPr lang="en-US" altLang="en-US"/>
              <a:pPr/>
              <a:t>5/4/20</a:t>
            </a:fld>
            <a:endParaRPr lang="en-US" altLang="en-US"/>
          </a:p>
        </p:txBody>
      </p:sp>
      <p:sp>
        <p:nvSpPr>
          <p:cNvPr id="5" name="Footer Placeholder 4">
            <a:extLst>
              <a:ext uri="{FF2B5EF4-FFF2-40B4-BE49-F238E27FC236}">
                <a16:creationId xmlns:a16="http://schemas.microsoft.com/office/drawing/2014/main" id="{EA20AB82-7A36-4640-B3D1-8C18999975F3}"/>
              </a:ext>
            </a:extLst>
          </p:cNvPr>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latin typeface="Franklin Gothic Book" charset="0"/>
                <a:ea typeface="ＭＳ Ｐゴシック" charset="0"/>
                <a:cs typeface="ＭＳ Ｐゴシック" charset="0"/>
              </a:defRPr>
            </a:lvl1pPr>
          </a:lstStyle>
          <a:p>
            <a:pPr>
              <a:defRPr/>
            </a:pPr>
            <a:endParaRPr lang="en-US"/>
          </a:p>
        </p:txBody>
      </p:sp>
      <p:sp>
        <p:nvSpPr>
          <p:cNvPr id="6" name="Slide Number Placeholder 5">
            <a:extLst>
              <a:ext uri="{FF2B5EF4-FFF2-40B4-BE49-F238E27FC236}">
                <a16:creationId xmlns:a16="http://schemas.microsoft.com/office/drawing/2014/main" id="{3B302C36-CBB4-4CC6-BA6F-C519C2275CF3}"/>
              </a:ext>
            </a:extLst>
          </p:cNvPr>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096025C5-6D04-47E7-A4B5-9670E973099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3" descr="ACC_SIG_BLUE_1900x600.png">
            <a:extLst>
              <a:ext uri="{FF2B5EF4-FFF2-40B4-BE49-F238E27FC236}">
                <a16:creationId xmlns:a16="http://schemas.microsoft.com/office/drawing/2014/main" id="{BCC140F0-9294-4F37-9D66-71FFEBB6583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8488" y="1317625"/>
            <a:ext cx="7947025"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a:t>
            </a:r>
          </a:p>
        </p:txBody>
      </p:sp>
      <p:sp>
        <p:nvSpPr>
          <p:cNvPr id="8" name="Rectangle 7">
            <a:extLst>
              <a:ext uri="{FF2B5EF4-FFF2-40B4-BE49-F238E27FC236}">
                <a16:creationId xmlns:a16="http://schemas.microsoft.com/office/drawing/2014/main" id="{D32A1851-987D-284B-9E15-675358136E81}"/>
              </a:ext>
            </a:extLst>
          </p:cNvPr>
          <p:cNvSpPr/>
          <p:nvPr/>
        </p:nvSpPr>
        <p:spPr>
          <a:xfrm>
            <a:off x="0" y="4937125"/>
            <a:ext cx="9144000" cy="229458"/>
          </a:xfrm>
          <a:prstGeom prst="rect">
            <a:avLst/>
          </a:prstGeom>
        </p:spPr>
        <p:txBody>
          <a:bodyPr wrap="square">
            <a:spAutoFit/>
          </a:bodyPr>
          <a:lstStyle/>
          <a:p>
            <a:pPr algn="ctr"/>
            <a:r>
              <a:rPr lang="en-US" sz="900" dirty="0"/>
              <a:t> </a:t>
            </a:r>
            <a:r>
              <a:rPr lang="en-US" sz="900" i="1" dirty="0"/>
              <a:t>Medical Education</a:t>
            </a:r>
            <a:r>
              <a:rPr lang="en-US" sz="900" dirty="0"/>
              <a:t> 2011;45:818-826</a:t>
            </a:r>
          </a:p>
        </p:txBody>
      </p:sp>
      <p:pic>
        <p:nvPicPr>
          <p:cNvPr id="11" name="Picture 10">
            <a:extLst>
              <a:ext uri="{FF2B5EF4-FFF2-40B4-BE49-F238E27FC236}">
                <a16:creationId xmlns:a16="http://schemas.microsoft.com/office/drawing/2014/main" id="{6C51BBC8-382F-5B44-8F34-85EFC96A2DC6}"/>
              </a:ext>
            </a:extLst>
          </p:cNvPr>
          <p:cNvPicPr>
            <a:picLocks noChangeAspect="1"/>
          </p:cNvPicPr>
          <p:nvPr/>
        </p:nvPicPr>
        <p:blipFill rotWithShape="1">
          <a:blip r:embed="rId3">
            <a:extLst>
              <a:ext uri="{28A0092B-C50C-407E-A947-70E740481C1C}">
                <a14:useLocalDpi xmlns:a14="http://schemas.microsoft.com/office/drawing/2010/main" val="0"/>
              </a:ext>
            </a:extLst>
          </a:blip>
          <a:srcRect l="2778" t="32223" r="11111" b="5555"/>
          <a:stretch/>
        </p:blipFill>
        <p:spPr>
          <a:xfrm>
            <a:off x="748166" y="1063625"/>
            <a:ext cx="7557634" cy="3413125"/>
          </a:xfrm>
          <a:prstGeom prst="rect">
            <a:avLst/>
          </a:prstGeom>
        </p:spPr>
      </p:pic>
    </p:spTree>
    <p:extLst>
      <p:ext uri="{BB962C8B-B14F-4D97-AF65-F5344CB8AC3E}">
        <p14:creationId xmlns:p14="http://schemas.microsoft.com/office/powerpoint/2010/main" val="76697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a:t>
            </a:r>
          </a:p>
        </p:txBody>
      </p:sp>
      <p:pic>
        <p:nvPicPr>
          <p:cNvPr id="10" name="Picture 9">
            <a:extLst>
              <a:ext uri="{FF2B5EF4-FFF2-40B4-BE49-F238E27FC236}">
                <a16:creationId xmlns:a16="http://schemas.microsoft.com/office/drawing/2014/main" id="{E03EF268-F552-B341-886A-9BE8A1182F42}"/>
              </a:ext>
            </a:extLst>
          </p:cNvPr>
          <p:cNvPicPr>
            <a:picLocks noChangeAspect="1"/>
          </p:cNvPicPr>
          <p:nvPr/>
        </p:nvPicPr>
        <p:blipFill rotWithShape="1">
          <a:blip r:embed="rId3">
            <a:extLst>
              <a:ext uri="{28A0092B-C50C-407E-A947-70E740481C1C}">
                <a14:useLocalDpi xmlns:a14="http://schemas.microsoft.com/office/drawing/2010/main" val="0"/>
              </a:ext>
            </a:extLst>
          </a:blip>
          <a:srcRect l="2778" t="30739" r="11111" b="4040"/>
          <a:stretch/>
        </p:blipFill>
        <p:spPr>
          <a:xfrm>
            <a:off x="1017141" y="1062571"/>
            <a:ext cx="7212459" cy="3414179"/>
          </a:xfrm>
          <a:prstGeom prst="rect">
            <a:avLst/>
          </a:prstGeom>
        </p:spPr>
      </p:pic>
      <p:sp>
        <p:nvSpPr>
          <p:cNvPr id="11" name="Rectangle 10">
            <a:extLst>
              <a:ext uri="{FF2B5EF4-FFF2-40B4-BE49-F238E27FC236}">
                <a16:creationId xmlns:a16="http://schemas.microsoft.com/office/drawing/2014/main" id="{ECD0D66D-7EB1-A545-9D1F-ABA3B4992A61}"/>
              </a:ext>
            </a:extLst>
          </p:cNvPr>
          <p:cNvSpPr/>
          <p:nvPr/>
        </p:nvSpPr>
        <p:spPr>
          <a:xfrm>
            <a:off x="0" y="4933950"/>
            <a:ext cx="9144000" cy="229458"/>
          </a:xfrm>
          <a:prstGeom prst="rect">
            <a:avLst/>
          </a:prstGeom>
        </p:spPr>
        <p:txBody>
          <a:bodyPr wrap="square">
            <a:spAutoFit/>
          </a:bodyPr>
          <a:lstStyle/>
          <a:p>
            <a:pPr algn="ctr"/>
            <a:r>
              <a:rPr lang="en-US" sz="900" dirty="0"/>
              <a:t> </a:t>
            </a:r>
            <a:r>
              <a:rPr lang="en-US" sz="900" i="1" dirty="0"/>
              <a:t>Medical Education</a:t>
            </a:r>
            <a:r>
              <a:rPr lang="en-US" sz="900" dirty="0"/>
              <a:t> 2011;45:818-826</a:t>
            </a:r>
          </a:p>
        </p:txBody>
      </p:sp>
    </p:spTree>
    <p:extLst>
      <p:ext uri="{BB962C8B-B14F-4D97-AF65-F5344CB8AC3E}">
        <p14:creationId xmlns:p14="http://schemas.microsoft.com/office/powerpoint/2010/main" val="322828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995C8-A9CE-0A4E-ABC6-95042C244E7C}"/>
              </a:ext>
            </a:extLst>
          </p:cNvPr>
          <p:cNvSpPr>
            <a:spLocks noGrp="1"/>
          </p:cNvSpPr>
          <p:nvPr>
            <p:ph type="title"/>
          </p:nvPr>
        </p:nvSpPr>
        <p:spPr/>
        <p:txBody>
          <a:bodyPr/>
          <a:lstStyle/>
          <a:p>
            <a:r>
              <a:rPr lang="en-US" dirty="0"/>
              <a:t>Ask for feedback</a:t>
            </a:r>
          </a:p>
        </p:txBody>
      </p:sp>
      <p:sp>
        <p:nvSpPr>
          <p:cNvPr id="3" name="Content Placeholder 2">
            <a:extLst>
              <a:ext uri="{FF2B5EF4-FFF2-40B4-BE49-F238E27FC236}">
                <a16:creationId xmlns:a16="http://schemas.microsoft.com/office/drawing/2014/main" id="{34E2DDBF-FB8A-FB41-A9F2-DE4FE9CD5415}"/>
              </a:ext>
            </a:extLst>
          </p:cNvPr>
          <p:cNvSpPr>
            <a:spLocks noGrp="1"/>
          </p:cNvSpPr>
          <p:nvPr>
            <p:ph idx="1"/>
          </p:nvPr>
        </p:nvSpPr>
        <p:spPr/>
        <p:txBody>
          <a:bodyPr/>
          <a:lstStyle/>
          <a:p>
            <a:r>
              <a:rPr lang="en-US" dirty="0"/>
              <a:t>Needs assessment?</a:t>
            </a:r>
          </a:p>
          <a:p>
            <a:r>
              <a:rPr lang="en-US" dirty="0"/>
              <a:t>Learning objectives?</a:t>
            </a:r>
          </a:p>
          <a:p>
            <a:r>
              <a:rPr lang="en-US" dirty="0"/>
              <a:t>PowerPoint slides?</a:t>
            </a:r>
          </a:p>
          <a:p>
            <a:r>
              <a:rPr lang="en-US" dirty="0"/>
              <a:t>Feedback?</a:t>
            </a:r>
          </a:p>
        </p:txBody>
      </p:sp>
    </p:spTree>
    <p:extLst>
      <p:ext uri="{BB962C8B-B14F-4D97-AF65-F5344CB8AC3E}">
        <p14:creationId xmlns:p14="http://schemas.microsoft.com/office/powerpoint/2010/main" val="178751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p:cNvSpPr>
            <a:spLocks noGrp="1"/>
          </p:cNvSpPr>
          <p:nvPr>
            <p:ph type="title"/>
          </p:nvPr>
        </p:nvSpPr>
        <p:spPr>
          <a:xfrm>
            <a:off x="1485900" y="1361650"/>
            <a:ext cx="6172200" cy="2311343"/>
          </a:xfrm>
        </p:spPr>
        <p:txBody>
          <a:bodyPr>
            <a:normAutofit/>
          </a:bodyPr>
          <a:lstStyle/>
          <a:p>
            <a:r>
              <a:rPr lang="en-US" dirty="0"/>
              <a:t>During the lecture</a:t>
            </a:r>
          </a:p>
        </p:txBody>
      </p:sp>
    </p:spTree>
    <p:extLst>
      <p:ext uri="{BB962C8B-B14F-4D97-AF65-F5344CB8AC3E}">
        <p14:creationId xmlns:p14="http://schemas.microsoft.com/office/powerpoint/2010/main" val="1443395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for discussion</a:t>
            </a:r>
          </a:p>
        </p:txBody>
      </p:sp>
      <p:grpSp>
        <p:nvGrpSpPr>
          <p:cNvPr id="14" name="Group 13"/>
          <p:cNvGrpSpPr/>
          <p:nvPr/>
        </p:nvGrpSpPr>
        <p:grpSpPr>
          <a:xfrm>
            <a:off x="1816101" y="1017615"/>
            <a:ext cx="2032000" cy="1384300"/>
            <a:chOff x="457200" y="1811867"/>
            <a:chExt cx="2709333" cy="1845733"/>
          </a:xfrm>
        </p:grpSpPr>
        <p:sp>
          <p:nvSpPr>
            <p:cNvPr id="4" name="Rounded Rectangle 3"/>
            <p:cNvSpPr/>
            <p:nvPr/>
          </p:nvSpPr>
          <p:spPr>
            <a:xfrm>
              <a:off x="457200" y="1811867"/>
              <a:ext cx="2709333" cy="1845733"/>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457200" y="2018606"/>
              <a:ext cx="2709333" cy="1415772"/>
            </a:xfrm>
            <a:prstGeom prst="rect">
              <a:avLst/>
            </a:prstGeom>
            <a:noFill/>
          </p:spPr>
          <p:txBody>
            <a:bodyPr wrap="square" rtlCol="0">
              <a:spAutoFit/>
            </a:bodyPr>
            <a:lstStyle/>
            <a:p>
              <a:pPr algn="ctr"/>
              <a:r>
                <a:rPr lang="en-US" sz="2100" dirty="0">
                  <a:solidFill>
                    <a:schemeClr val="bg1"/>
                  </a:solidFill>
                </a:rPr>
                <a:t>Should didactic lectures be part of med </a:t>
              </a:r>
              <a:r>
                <a:rPr lang="en-US" sz="2100" dirty="0" err="1">
                  <a:solidFill>
                    <a:schemeClr val="bg1"/>
                  </a:solidFill>
                </a:rPr>
                <a:t>ed</a:t>
              </a:r>
              <a:r>
                <a:rPr lang="en-US" sz="2100" dirty="0">
                  <a:solidFill>
                    <a:schemeClr val="bg1"/>
                  </a:solidFill>
                </a:rPr>
                <a:t>?</a:t>
              </a:r>
            </a:p>
          </p:txBody>
        </p:sp>
      </p:grpSp>
      <p:grpSp>
        <p:nvGrpSpPr>
          <p:cNvPr id="15" name="Group 14"/>
          <p:cNvGrpSpPr/>
          <p:nvPr/>
        </p:nvGrpSpPr>
        <p:grpSpPr>
          <a:xfrm>
            <a:off x="4953000" y="928717"/>
            <a:ext cx="2032000" cy="1384300"/>
            <a:chOff x="1066800" y="4267200"/>
            <a:chExt cx="2709333" cy="1845733"/>
          </a:xfrm>
        </p:grpSpPr>
        <p:sp>
          <p:nvSpPr>
            <p:cNvPr id="9" name="Rounded Rectangle 8"/>
            <p:cNvSpPr/>
            <p:nvPr/>
          </p:nvSpPr>
          <p:spPr>
            <a:xfrm>
              <a:off x="1066800" y="4267200"/>
              <a:ext cx="2709333" cy="1845733"/>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1066800" y="4457007"/>
              <a:ext cx="2709333" cy="1415772"/>
            </a:xfrm>
            <a:prstGeom prst="rect">
              <a:avLst/>
            </a:prstGeom>
            <a:noFill/>
          </p:spPr>
          <p:txBody>
            <a:bodyPr wrap="square" rtlCol="0">
              <a:spAutoFit/>
            </a:bodyPr>
            <a:lstStyle/>
            <a:p>
              <a:pPr algn="ctr"/>
              <a:r>
                <a:rPr lang="en-US" sz="2100" dirty="0">
                  <a:solidFill>
                    <a:srgbClr val="FFFFFF"/>
                  </a:solidFill>
                </a:rPr>
                <a:t>What makes a lecture engaging?</a:t>
              </a:r>
            </a:p>
          </p:txBody>
        </p:sp>
      </p:grpSp>
      <p:grpSp>
        <p:nvGrpSpPr>
          <p:cNvPr id="18" name="Group 17"/>
          <p:cNvGrpSpPr/>
          <p:nvPr/>
        </p:nvGrpSpPr>
        <p:grpSpPr>
          <a:xfrm>
            <a:off x="1841500" y="3759201"/>
            <a:ext cx="2032001" cy="1384300"/>
            <a:chOff x="4343398" y="2018606"/>
            <a:chExt cx="2709334" cy="1845733"/>
          </a:xfrm>
        </p:grpSpPr>
        <p:sp>
          <p:nvSpPr>
            <p:cNvPr id="12" name="Rounded Rectangle 11"/>
            <p:cNvSpPr/>
            <p:nvPr/>
          </p:nvSpPr>
          <p:spPr>
            <a:xfrm>
              <a:off x="4343399" y="2018606"/>
              <a:ext cx="2709333" cy="1845733"/>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4343398" y="2238739"/>
              <a:ext cx="2709333" cy="1415772"/>
            </a:xfrm>
            <a:prstGeom prst="rect">
              <a:avLst/>
            </a:prstGeom>
            <a:noFill/>
          </p:spPr>
          <p:txBody>
            <a:bodyPr wrap="square" rtlCol="0">
              <a:spAutoFit/>
            </a:bodyPr>
            <a:lstStyle/>
            <a:p>
              <a:pPr algn="ctr"/>
              <a:r>
                <a:rPr lang="en-US" sz="2100" dirty="0">
                  <a:solidFill>
                    <a:srgbClr val="FFFFFF"/>
                  </a:solidFill>
                </a:rPr>
                <a:t>What do you remember best after a lecture?</a:t>
              </a:r>
            </a:p>
          </p:txBody>
        </p:sp>
      </p:grpSp>
      <p:grpSp>
        <p:nvGrpSpPr>
          <p:cNvPr id="19" name="Group 18"/>
          <p:cNvGrpSpPr/>
          <p:nvPr/>
        </p:nvGrpSpPr>
        <p:grpSpPr>
          <a:xfrm>
            <a:off x="5575301" y="3714750"/>
            <a:ext cx="2057399" cy="1390651"/>
            <a:chOff x="812801" y="4258732"/>
            <a:chExt cx="2743199" cy="1854201"/>
          </a:xfrm>
        </p:grpSpPr>
        <p:sp>
          <p:nvSpPr>
            <p:cNvPr id="8" name="Rounded Rectangle 7"/>
            <p:cNvSpPr/>
            <p:nvPr/>
          </p:nvSpPr>
          <p:spPr>
            <a:xfrm>
              <a:off x="812801" y="4267200"/>
              <a:ext cx="2709333" cy="1845733"/>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846666" y="4258732"/>
              <a:ext cx="2709334" cy="1846660"/>
            </a:xfrm>
            <a:prstGeom prst="rect">
              <a:avLst/>
            </a:prstGeom>
            <a:noFill/>
          </p:spPr>
          <p:txBody>
            <a:bodyPr wrap="square" rtlCol="0">
              <a:spAutoFit/>
            </a:bodyPr>
            <a:lstStyle/>
            <a:p>
              <a:pPr algn="ctr"/>
              <a:r>
                <a:rPr lang="en-US" sz="2100" dirty="0">
                  <a:solidFill>
                    <a:srgbClr val="FFFFFF"/>
                  </a:solidFill>
                </a:rPr>
                <a:t>How can we better utilize cases in lectures?</a:t>
              </a:r>
            </a:p>
          </p:txBody>
        </p:sp>
      </p:grpSp>
      <p:grpSp>
        <p:nvGrpSpPr>
          <p:cNvPr id="21" name="Group 20"/>
          <p:cNvGrpSpPr/>
          <p:nvPr/>
        </p:nvGrpSpPr>
        <p:grpSpPr>
          <a:xfrm>
            <a:off x="5841999" y="2069061"/>
            <a:ext cx="2032000" cy="1384300"/>
            <a:chOff x="0" y="4289062"/>
            <a:chExt cx="2709333" cy="1845733"/>
          </a:xfrm>
        </p:grpSpPr>
        <p:sp>
          <p:nvSpPr>
            <p:cNvPr id="10" name="Rounded Rectangle 9"/>
            <p:cNvSpPr/>
            <p:nvPr/>
          </p:nvSpPr>
          <p:spPr>
            <a:xfrm>
              <a:off x="0" y="4289062"/>
              <a:ext cx="2709333" cy="1845733"/>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extBox 19"/>
            <p:cNvSpPr txBox="1"/>
            <p:nvPr/>
          </p:nvSpPr>
          <p:spPr>
            <a:xfrm>
              <a:off x="0" y="4512738"/>
              <a:ext cx="2709333" cy="1415772"/>
            </a:xfrm>
            <a:prstGeom prst="rect">
              <a:avLst/>
            </a:prstGeom>
            <a:noFill/>
          </p:spPr>
          <p:txBody>
            <a:bodyPr wrap="square" rtlCol="0">
              <a:spAutoFit/>
            </a:bodyPr>
            <a:lstStyle/>
            <a:p>
              <a:pPr algn="ctr"/>
              <a:r>
                <a:rPr lang="en-US" sz="2100" dirty="0">
                  <a:solidFill>
                    <a:srgbClr val="FFFFFF"/>
                  </a:solidFill>
                </a:rPr>
                <a:t>What makes a journal club engaging?</a:t>
              </a:r>
            </a:p>
          </p:txBody>
        </p:sp>
      </p:grpSp>
      <p:grpSp>
        <p:nvGrpSpPr>
          <p:cNvPr id="23" name="Group 22"/>
          <p:cNvGrpSpPr/>
          <p:nvPr/>
        </p:nvGrpSpPr>
        <p:grpSpPr>
          <a:xfrm>
            <a:off x="3632199" y="2384030"/>
            <a:ext cx="2032000" cy="1384300"/>
            <a:chOff x="728133" y="4597399"/>
            <a:chExt cx="2709333" cy="1845733"/>
          </a:xfrm>
        </p:grpSpPr>
        <p:sp>
          <p:nvSpPr>
            <p:cNvPr id="7" name="Rounded Rectangle 6"/>
            <p:cNvSpPr/>
            <p:nvPr/>
          </p:nvSpPr>
          <p:spPr>
            <a:xfrm>
              <a:off x="728133" y="4597399"/>
              <a:ext cx="2709333" cy="1845733"/>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728133" y="4810835"/>
              <a:ext cx="2709333" cy="1415772"/>
            </a:xfrm>
            <a:prstGeom prst="rect">
              <a:avLst/>
            </a:prstGeom>
            <a:noFill/>
          </p:spPr>
          <p:txBody>
            <a:bodyPr wrap="square" rtlCol="0">
              <a:spAutoFit/>
            </a:bodyPr>
            <a:lstStyle/>
            <a:p>
              <a:pPr algn="ctr"/>
              <a:r>
                <a:rPr lang="en-US" sz="2100" dirty="0">
                  <a:solidFill>
                    <a:srgbClr val="FFFFFF"/>
                  </a:solidFill>
                </a:rPr>
                <a:t>Should you call on people by their names?</a:t>
              </a:r>
            </a:p>
          </p:txBody>
        </p:sp>
      </p:grpSp>
      <p:grpSp>
        <p:nvGrpSpPr>
          <p:cNvPr id="25" name="Group 24"/>
          <p:cNvGrpSpPr/>
          <p:nvPr/>
        </p:nvGrpSpPr>
        <p:grpSpPr>
          <a:xfrm>
            <a:off x="1155700" y="2631267"/>
            <a:ext cx="2032000" cy="1401678"/>
            <a:chOff x="4859866" y="5935133"/>
            <a:chExt cx="2709333" cy="1868904"/>
          </a:xfrm>
        </p:grpSpPr>
        <p:sp>
          <p:nvSpPr>
            <p:cNvPr id="11" name="Rounded Rectangle 10"/>
            <p:cNvSpPr/>
            <p:nvPr/>
          </p:nvSpPr>
          <p:spPr>
            <a:xfrm>
              <a:off x="4859866" y="5935133"/>
              <a:ext cx="2709333" cy="1845733"/>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4859866" y="5957377"/>
              <a:ext cx="2709333" cy="1846660"/>
            </a:xfrm>
            <a:prstGeom prst="rect">
              <a:avLst/>
            </a:prstGeom>
            <a:noFill/>
          </p:spPr>
          <p:txBody>
            <a:bodyPr wrap="square" rtlCol="0">
              <a:spAutoFit/>
            </a:bodyPr>
            <a:lstStyle/>
            <a:p>
              <a:pPr algn="ctr"/>
              <a:r>
                <a:rPr lang="en-US" sz="2100" dirty="0">
                  <a:solidFill>
                    <a:srgbClr val="FFFFFF"/>
                  </a:solidFill>
                </a:rPr>
                <a:t>What is the optimal way to end a didactic lecture?</a:t>
              </a:r>
            </a:p>
          </p:txBody>
        </p:sp>
      </p:grpSp>
    </p:spTree>
    <p:extLst>
      <p:ext uri="{BB962C8B-B14F-4D97-AF65-F5344CB8AC3E}">
        <p14:creationId xmlns:p14="http://schemas.microsoft.com/office/powerpoint/2010/main" val="561356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E0A88-B04F-2C4C-B1E0-E91FDB460249}"/>
              </a:ext>
            </a:extLst>
          </p:cNvPr>
          <p:cNvSpPr>
            <a:spLocks noGrp="1"/>
          </p:cNvSpPr>
          <p:nvPr>
            <p:ph type="title"/>
          </p:nvPr>
        </p:nvSpPr>
        <p:spPr/>
        <p:txBody>
          <a:bodyPr/>
          <a:lstStyle/>
          <a:p>
            <a:r>
              <a:rPr lang="en-US" dirty="0"/>
              <a:t>Active learning</a:t>
            </a:r>
          </a:p>
        </p:txBody>
      </p:sp>
      <p:sp>
        <p:nvSpPr>
          <p:cNvPr id="3" name="Content Placeholder 2">
            <a:extLst>
              <a:ext uri="{FF2B5EF4-FFF2-40B4-BE49-F238E27FC236}">
                <a16:creationId xmlns:a16="http://schemas.microsoft.com/office/drawing/2014/main" id="{CF4A5072-63EF-F240-89DF-161F6E04746E}"/>
              </a:ext>
            </a:extLst>
          </p:cNvPr>
          <p:cNvSpPr>
            <a:spLocks noGrp="1"/>
          </p:cNvSpPr>
          <p:nvPr>
            <p:ph idx="1"/>
          </p:nvPr>
        </p:nvSpPr>
        <p:spPr/>
        <p:txBody>
          <a:bodyPr numCol="2"/>
          <a:lstStyle/>
          <a:p>
            <a:r>
              <a:rPr lang="en-US" dirty="0"/>
              <a:t>Case-based learning</a:t>
            </a:r>
          </a:p>
          <a:p>
            <a:r>
              <a:rPr lang="en-US" dirty="0"/>
              <a:t>Think-pair-share</a:t>
            </a:r>
          </a:p>
          <a:p>
            <a:r>
              <a:rPr lang="en-US" dirty="0"/>
              <a:t>Role Play</a:t>
            </a:r>
          </a:p>
          <a:p>
            <a:r>
              <a:rPr lang="en-US" dirty="0"/>
              <a:t>Jigsaw</a:t>
            </a:r>
          </a:p>
          <a:p>
            <a:endParaRPr lang="en-US" dirty="0"/>
          </a:p>
          <a:p>
            <a:endParaRPr lang="en-US" dirty="0"/>
          </a:p>
          <a:p>
            <a:r>
              <a:rPr lang="en-US" dirty="0"/>
              <a:t>Pause procedure</a:t>
            </a:r>
          </a:p>
          <a:p>
            <a:r>
              <a:rPr lang="en-US" dirty="0"/>
              <a:t>Concept maps</a:t>
            </a:r>
          </a:p>
          <a:p>
            <a:r>
              <a:rPr lang="en-US" dirty="0"/>
              <a:t>Simulation</a:t>
            </a:r>
          </a:p>
          <a:p>
            <a:r>
              <a:rPr lang="en-US" dirty="0"/>
              <a:t>Problem- or team-based learning</a:t>
            </a:r>
          </a:p>
        </p:txBody>
      </p:sp>
      <p:sp>
        <p:nvSpPr>
          <p:cNvPr id="4" name="TextBox 3">
            <a:extLst>
              <a:ext uri="{FF2B5EF4-FFF2-40B4-BE49-F238E27FC236}">
                <a16:creationId xmlns:a16="http://schemas.microsoft.com/office/drawing/2014/main" id="{ABB853AC-989D-9E48-B891-F2D72760115A}"/>
              </a:ext>
            </a:extLst>
          </p:cNvPr>
          <p:cNvSpPr txBox="1"/>
          <p:nvPr/>
        </p:nvSpPr>
        <p:spPr>
          <a:xfrm>
            <a:off x="0" y="4933950"/>
            <a:ext cx="9144000" cy="230832"/>
          </a:xfrm>
          <a:prstGeom prst="rect">
            <a:avLst/>
          </a:prstGeom>
          <a:noFill/>
        </p:spPr>
        <p:txBody>
          <a:bodyPr wrap="square" rtlCol="0">
            <a:spAutoFit/>
          </a:bodyPr>
          <a:lstStyle/>
          <a:p>
            <a:pPr algn="ctr"/>
            <a:r>
              <a:rPr lang="en-US" sz="900" i="1" dirty="0"/>
              <a:t>Medical Teacher</a:t>
            </a:r>
            <a:r>
              <a:rPr lang="en-US" sz="900" dirty="0"/>
              <a:t> 2007;29:38-42; </a:t>
            </a:r>
            <a:r>
              <a:rPr lang="en-US" sz="900" i="1" dirty="0"/>
              <a:t>The Journal of Emergency Medicine</a:t>
            </a:r>
            <a:r>
              <a:rPr lang="en-US" sz="900" dirty="0"/>
              <a:t> 2015;48(1):85-93; </a:t>
            </a:r>
            <a:r>
              <a:rPr lang="en-US" sz="900" i="1" dirty="0"/>
              <a:t>Western Journal of Emergency Medicine </a:t>
            </a:r>
            <a:r>
              <a:rPr lang="en-US" sz="900" dirty="0"/>
              <a:t>2016;17(3):337-343</a:t>
            </a:r>
          </a:p>
        </p:txBody>
      </p:sp>
    </p:spTree>
    <p:extLst>
      <p:ext uri="{BB962C8B-B14F-4D97-AF65-F5344CB8AC3E}">
        <p14:creationId xmlns:p14="http://schemas.microsoft.com/office/powerpoint/2010/main" val="2778770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Active learning</a:t>
            </a:r>
          </a:p>
        </p:txBody>
      </p:sp>
      <p:sp>
        <p:nvSpPr>
          <p:cNvPr id="3" name="Content Placeholder 2"/>
          <p:cNvSpPr>
            <a:spLocks noGrp="1"/>
          </p:cNvSpPr>
          <p:nvPr>
            <p:ph idx="1"/>
          </p:nvPr>
        </p:nvSpPr>
        <p:spPr/>
        <p:txBody>
          <a:bodyPr numCol="1">
            <a:normAutofit/>
          </a:bodyPr>
          <a:lstStyle/>
          <a:p>
            <a:r>
              <a:rPr lang="en-US" dirty="0"/>
              <a:t>Think-pair-share</a:t>
            </a:r>
          </a:p>
          <a:p>
            <a:pPr lvl="1"/>
            <a:r>
              <a:rPr lang="en-US" dirty="0"/>
              <a:t>Who gets a primary prevention ICD?</a:t>
            </a:r>
          </a:p>
          <a:p>
            <a:r>
              <a:rPr lang="en-US" dirty="0"/>
              <a:t>Role play</a:t>
            </a:r>
          </a:p>
          <a:p>
            <a:pPr lvl="1"/>
            <a:r>
              <a:rPr lang="en-US" dirty="0"/>
              <a:t>Practice goals of care conversation</a:t>
            </a:r>
          </a:p>
          <a:p>
            <a:r>
              <a:rPr lang="en-US" dirty="0"/>
              <a:t>Problem- or team-based learning</a:t>
            </a:r>
          </a:p>
          <a:p>
            <a:pPr lvl="1"/>
            <a:r>
              <a:rPr lang="en-US" dirty="0"/>
              <a:t>Review medical therapy for </a:t>
            </a:r>
            <a:r>
              <a:rPr lang="en-US" dirty="0" err="1"/>
              <a:t>HFrEF</a:t>
            </a:r>
            <a:endParaRPr lang="en-US" dirty="0"/>
          </a:p>
        </p:txBody>
      </p:sp>
      <p:sp>
        <p:nvSpPr>
          <p:cNvPr id="4" name="TextBox 3"/>
          <p:cNvSpPr txBox="1"/>
          <p:nvPr/>
        </p:nvSpPr>
        <p:spPr>
          <a:xfrm>
            <a:off x="0" y="4933950"/>
            <a:ext cx="9144000" cy="230832"/>
          </a:xfrm>
          <a:prstGeom prst="rect">
            <a:avLst/>
          </a:prstGeom>
          <a:noFill/>
        </p:spPr>
        <p:txBody>
          <a:bodyPr wrap="square" rtlCol="0">
            <a:spAutoFit/>
          </a:bodyPr>
          <a:lstStyle/>
          <a:p>
            <a:pPr algn="ctr"/>
            <a:r>
              <a:rPr lang="en-US" sz="900" i="1" dirty="0"/>
              <a:t>Medical Teacher</a:t>
            </a:r>
            <a:r>
              <a:rPr lang="en-US" sz="900" dirty="0"/>
              <a:t> 2007;29:38-42; </a:t>
            </a:r>
            <a:r>
              <a:rPr lang="en-US" sz="900" i="1" dirty="0"/>
              <a:t>The Journal of Emergency Medicine</a:t>
            </a:r>
            <a:r>
              <a:rPr lang="en-US" sz="900" dirty="0"/>
              <a:t> 2015;48(1):85-93; </a:t>
            </a:r>
            <a:r>
              <a:rPr lang="en-US" sz="900" i="1" dirty="0"/>
              <a:t>Western Journal of Emergency Medicine </a:t>
            </a:r>
            <a:r>
              <a:rPr lang="en-US" sz="900" dirty="0"/>
              <a:t>2016;17(3):337-343</a:t>
            </a:r>
          </a:p>
        </p:txBody>
      </p:sp>
    </p:spTree>
    <p:extLst>
      <p:ext uri="{BB962C8B-B14F-4D97-AF65-F5344CB8AC3E}">
        <p14:creationId xmlns:p14="http://schemas.microsoft.com/office/powerpoint/2010/main" val="2184779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Active learning</a:t>
            </a:r>
          </a:p>
        </p:txBody>
      </p:sp>
      <p:sp>
        <p:nvSpPr>
          <p:cNvPr id="3" name="Content Placeholder 2"/>
          <p:cNvSpPr>
            <a:spLocks noGrp="1"/>
          </p:cNvSpPr>
          <p:nvPr>
            <p:ph idx="1"/>
          </p:nvPr>
        </p:nvSpPr>
        <p:spPr/>
        <p:txBody>
          <a:bodyPr>
            <a:normAutofit/>
          </a:bodyPr>
          <a:lstStyle/>
          <a:p>
            <a:r>
              <a:rPr lang="en-US" dirty="0"/>
              <a:t>Optimal methods depend on</a:t>
            </a:r>
          </a:p>
          <a:p>
            <a:pPr lvl="1"/>
            <a:r>
              <a:rPr lang="en-US" dirty="0"/>
              <a:t>Topic?</a:t>
            </a:r>
          </a:p>
          <a:p>
            <a:pPr lvl="1"/>
            <a:r>
              <a:rPr lang="en-US" dirty="0"/>
              <a:t>Group size?</a:t>
            </a:r>
          </a:p>
          <a:p>
            <a:pPr lvl="1"/>
            <a:r>
              <a:rPr lang="en-US" dirty="0"/>
              <a:t>Education mix?</a:t>
            </a:r>
          </a:p>
          <a:p>
            <a:endParaRPr lang="en-US" dirty="0"/>
          </a:p>
          <a:p>
            <a:r>
              <a:rPr lang="en-US" dirty="0"/>
              <a:t>Requires planning and practice</a:t>
            </a:r>
          </a:p>
          <a:p>
            <a:endParaRPr lang="en-US" dirty="0"/>
          </a:p>
          <a:p>
            <a:endParaRPr lang="en-US" dirty="0"/>
          </a:p>
        </p:txBody>
      </p:sp>
    </p:spTree>
    <p:extLst>
      <p:ext uri="{BB962C8B-B14F-4D97-AF65-F5344CB8AC3E}">
        <p14:creationId xmlns:p14="http://schemas.microsoft.com/office/powerpoint/2010/main" val="16715801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Videos in teaching</a:t>
            </a:r>
          </a:p>
        </p:txBody>
      </p:sp>
      <p:sp>
        <p:nvSpPr>
          <p:cNvPr id="3" name="Content Placeholder 2"/>
          <p:cNvSpPr>
            <a:spLocks noGrp="1"/>
          </p:cNvSpPr>
          <p:nvPr>
            <p:ph idx="1"/>
          </p:nvPr>
        </p:nvSpPr>
        <p:spPr/>
        <p:txBody>
          <a:bodyPr>
            <a:normAutofit/>
          </a:bodyPr>
          <a:lstStyle/>
          <a:p>
            <a:r>
              <a:rPr lang="en-US" dirty="0"/>
              <a:t>Use signaling (e.g. key words, arrows)</a:t>
            </a:r>
          </a:p>
          <a:p>
            <a:r>
              <a:rPr lang="en-US" dirty="0"/>
              <a:t>Limit to six minutes</a:t>
            </a:r>
          </a:p>
          <a:p>
            <a:r>
              <a:rPr lang="en-US" dirty="0"/>
              <a:t>Avoid background music</a:t>
            </a:r>
          </a:p>
          <a:p>
            <a:r>
              <a:rPr lang="en-US" dirty="0"/>
              <a:t>Link to interactive questions</a:t>
            </a:r>
          </a:p>
          <a:p>
            <a:endParaRPr lang="en-US" dirty="0"/>
          </a:p>
        </p:txBody>
      </p:sp>
      <p:sp>
        <p:nvSpPr>
          <p:cNvPr id="4" name="TextBox 3"/>
          <p:cNvSpPr txBox="1"/>
          <p:nvPr/>
        </p:nvSpPr>
        <p:spPr>
          <a:xfrm>
            <a:off x="0" y="4937125"/>
            <a:ext cx="9144000" cy="229458"/>
          </a:xfrm>
          <a:prstGeom prst="rect">
            <a:avLst/>
          </a:prstGeom>
          <a:noFill/>
        </p:spPr>
        <p:txBody>
          <a:bodyPr wrap="square" rtlCol="0">
            <a:spAutoFit/>
          </a:bodyPr>
          <a:lstStyle/>
          <a:p>
            <a:pPr algn="ctr"/>
            <a:r>
              <a:rPr lang="en-US" sz="900" i="1" dirty="0"/>
              <a:t>CBE – Life </a:t>
            </a:r>
            <a:r>
              <a:rPr lang="en-US" sz="900" i="1" dirty="0" err="1"/>
              <a:t>Sci</a:t>
            </a:r>
            <a:r>
              <a:rPr lang="en-US" sz="900" i="1" dirty="0"/>
              <a:t> </a:t>
            </a:r>
            <a:r>
              <a:rPr lang="en-US" sz="900" i="1" dirty="0" err="1"/>
              <a:t>Educ</a:t>
            </a:r>
            <a:r>
              <a:rPr lang="en-US" sz="900" dirty="0"/>
              <a:t> 2016;15:es6</a:t>
            </a:r>
          </a:p>
        </p:txBody>
      </p:sp>
    </p:spTree>
    <p:extLst>
      <p:ext uri="{BB962C8B-B14F-4D97-AF65-F5344CB8AC3E}">
        <p14:creationId xmlns:p14="http://schemas.microsoft.com/office/powerpoint/2010/main" val="3443794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p:cNvSpPr>
            <a:spLocks noGrp="1"/>
          </p:cNvSpPr>
          <p:nvPr>
            <p:ph type="title"/>
          </p:nvPr>
        </p:nvSpPr>
        <p:spPr>
          <a:xfrm>
            <a:off x="1485900" y="1361650"/>
            <a:ext cx="6172200" cy="2311343"/>
          </a:xfrm>
        </p:spPr>
        <p:txBody>
          <a:bodyPr>
            <a:normAutofit/>
          </a:bodyPr>
          <a:lstStyle/>
          <a:p>
            <a:r>
              <a:rPr lang="en-US" dirty="0"/>
              <a:t>After the lecture</a:t>
            </a:r>
          </a:p>
        </p:txBody>
      </p:sp>
    </p:spTree>
    <p:extLst>
      <p:ext uri="{BB962C8B-B14F-4D97-AF65-F5344CB8AC3E}">
        <p14:creationId xmlns:p14="http://schemas.microsoft.com/office/powerpoint/2010/main" val="130893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9C17F3BD-2F68-42D8-BE43-A3B3913D7125}"/>
              </a:ext>
            </a:extLst>
          </p:cNvPr>
          <p:cNvSpPr txBox="1">
            <a:spLocks/>
          </p:cNvSpPr>
          <p:nvPr/>
        </p:nvSpPr>
        <p:spPr bwMode="auto">
          <a:xfrm>
            <a:off x="198690" y="720725"/>
            <a:ext cx="8915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Franklin Gothic Book" panose="020B0503020102020204" pitchFamily="34" charset="0"/>
                <a:ea typeface="MS PGothic" panose="020B0600070205080204" pitchFamily="34" charset="-128"/>
              </a:defRPr>
            </a:lvl1pPr>
            <a:lvl2pPr marL="742950" indent="-285750" eaLnBrk="0" hangingPunct="0">
              <a:defRPr sz="2400">
                <a:solidFill>
                  <a:schemeClr val="tx1"/>
                </a:solidFill>
                <a:latin typeface="Franklin Gothic Book" panose="020B0503020102020204" pitchFamily="34" charset="0"/>
                <a:ea typeface="MS PGothic" panose="020B0600070205080204" pitchFamily="34" charset="-128"/>
              </a:defRPr>
            </a:lvl2pPr>
            <a:lvl3pPr marL="1143000" indent="-228600" eaLnBrk="0" hangingPunct="0">
              <a:defRPr sz="2400">
                <a:solidFill>
                  <a:schemeClr val="tx1"/>
                </a:solidFill>
                <a:latin typeface="Franklin Gothic Book" panose="020B0503020102020204" pitchFamily="34" charset="0"/>
                <a:ea typeface="MS PGothic" panose="020B0600070205080204" pitchFamily="34" charset="-128"/>
              </a:defRPr>
            </a:lvl3pPr>
            <a:lvl4pPr marL="1600200" indent="-228600" eaLnBrk="0" hangingPunct="0">
              <a:defRPr sz="2400">
                <a:solidFill>
                  <a:schemeClr val="tx1"/>
                </a:solidFill>
                <a:latin typeface="Franklin Gothic Book" panose="020B0503020102020204" pitchFamily="34" charset="0"/>
                <a:ea typeface="MS PGothic" panose="020B0600070205080204" pitchFamily="34" charset="-128"/>
              </a:defRPr>
            </a:lvl4pPr>
            <a:lvl5pPr marL="2057400" indent="-228600" eaLnBrk="0" hangingPunct="0">
              <a:defRPr sz="2400">
                <a:solidFill>
                  <a:schemeClr val="tx1"/>
                </a:solidFill>
                <a:latin typeface="Franklin Gothic Book" panose="020B05030201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9pPr>
          </a:lstStyle>
          <a:p>
            <a:pPr algn="ctr" eaLnBrk="1" hangingPunct="1"/>
            <a:r>
              <a:rPr lang="en-US" altLang="en-US" sz="4800" b="1" dirty="0">
                <a:solidFill>
                  <a:srgbClr val="00386B"/>
                </a:solidFill>
                <a:latin typeface="Garamond" panose="02020404030301010803" pitchFamily="18" charset="0"/>
              </a:rPr>
              <a:t>Teaching the Teacher</a:t>
            </a:r>
            <a:r>
              <a:rPr lang="en-US" altLang="en-US" sz="4800" b="1">
                <a:solidFill>
                  <a:srgbClr val="00386B"/>
                </a:solidFill>
                <a:latin typeface="Garamond" panose="02020404030301010803" pitchFamily="18" charset="0"/>
              </a:rPr>
              <a:t>: Lectures</a:t>
            </a:r>
            <a:endParaRPr lang="en-US" altLang="en-US" sz="4800" b="1" dirty="0">
              <a:solidFill>
                <a:srgbClr val="00386B"/>
              </a:solidFill>
              <a:latin typeface="Garamond" panose="02020404030301010803" pitchFamily="18" charset="0"/>
            </a:endParaRPr>
          </a:p>
        </p:txBody>
      </p:sp>
      <p:sp>
        <p:nvSpPr>
          <p:cNvPr id="8" name="Subtitle 2">
            <a:extLst>
              <a:ext uri="{FF2B5EF4-FFF2-40B4-BE49-F238E27FC236}">
                <a16:creationId xmlns:a16="http://schemas.microsoft.com/office/drawing/2014/main" id="{4D9872F8-B57F-4FF8-82F7-257BA2E0DCB6}"/>
              </a:ext>
            </a:extLst>
          </p:cNvPr>
          <p:cNvSpPr txBox="1">
            <a:spLocks/>
          </p:cNvSpPr>
          <p:nvPr/>
        </p:nvSpPr>
        <p:spPr bwMode="auto">
          <a:xfrm>
            <a:off x="342900" y="2800350"/>
            <a:ext cx="8458200" cy="175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oAutofit/>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ＭＳ Ｐゴシック" charset="0"/>
                <a:cs typeface="ＭＳ Ｐゴシック" charset="0"/>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ＭＳ Ｐゴシック" charset="0"/>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ＭＳ Ｐゴシック" charset="0"/>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300" b="1" i="1" dirty="0"/>
              <a:t>Lakshmi S. </a:t>
            </a:r>
            <a:r>
              <a:rPr lang="en-US" sz="1300" b="1" i="1" dirty="0" err="1"/>
              <a:t>Tummala</a:t>
            </a:r>
            <a:r>
              <a:rPr lang="en-US" sz="1300" b="1" i="1" dirty="0"/>
              <a:t>, MD FACC</a:t>
            </a:r>
          </a:p>
          <a:p>
            <a:r>
              <a:rPr lang="en-US" sz="1300" dirty="0"/>
              <a:t>DC VA Medical Center</a:t>
            </a:r>
          </a:p>
          <a:p>
            <a:r>
              <a:rPr lang="en-US" sz="1300" dirty="0"/>
              <a:t>Assistant Professor, Georgetown University School of Medicine</a:t>
            </a:r>
          </a:p>
          <a:p>
            <a:r>
              <a:rPr lang="en-US" sz="1300" dirty="0"/>
              <a:t>May 2020</a:t>
            </a:r>
          </a:p>
          <a:p>
            <a:r>
              <a:rPr lang="en-US" sz="1300" dirty="0"/>
              <a:t>No disclosures</a:t>
            </a:r>
          </a:p>
          <a:p>
            <a:endParaRPr lang="en-US" sz="1300" b="1" i="1" dirty="0"/>
          </a:p>
          <a:p>
            <a:r>
              <a:rPr lang="en-US" sz="1300" b="1" i="1" dirty="0"/>
              <a:t>With input from: </a:t>
            </a:r>
            <a:r>
              <a:rPr lang="en-US" sz="1300" b="1" i="1" dirty="0" err="1"/>
              <a:t>Parul</a:t>
            </a:r>
            <a:r>
              <a:rPr lang="en-US" sz="1300" b="1" i="1" dirty="0"/>
              <a:t> U. Gandhi, MD FACC and Nicolas Thibodeau-</a:t>
            </a:r>
            <a:r>
              <a:rPr lang="en-US" sz="1300" b="1" i="1" dirty="0" err="1"/>
              <a:t>Jarry</a:t>
            </a:r>
            <a:r>
              <a:rPr lang="en-US" sz="1300" b="1" i="1" dirty="0"/>
              <a:t>, MD </a:t>
            </a:r>
            <a:r>
              <a:rPr lang="en-US" sz="1300" b="1" i="1" dirty="0" err="1"/>
              <a:t>MMSc</a:t>
            </a:r>
            <a:endParaRPr lang="en-US" sz="1300" b="1" i="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Before you leave</a:t>
            </a:r>
          </a:p>
        </p:txBody>
      </p:sp>
      <p:sp>
        <p:nvSpPr>
          <p:cNvPr id="3" name="Content Placeholder 2"/>
          <p:cNvSpPr>
            <a:spLocks noGrp="1"/>
          </p:cNvSpPr>
          <p:nvPr>
            <p:ph idx="1"/>
          </p:nvPr>
        </p:nvSpPr>
        <p:spPr/>
        <p:txBody>
          <a:bodyPr/>
          <a:lstStyle/>
          <a:p>
            <a:r>
              <a:rPr lang="en-US" dirty="0"/>
              <a:t>Three things I learned today</a:t>
            </a:r>
          </a:p>
          <a:p>
            <a:pPr lvl="1"/>
            <a:r>
              <a:rPr lang="en-US" dirty="0"/>
              <a:t>Or TIL (Today I Learned)</a:t>
            </a:r>
          </a:p>
          <a:p>
            <a:endParaRPr lang="en-US" dirty="0"/>
          </a:p>
          <a:p>
            <a:r>
              <a:rPr lang="en-US" dirty="0"/>
              <a:t>One minute paper</a:t>
            </a:r>
          </a:p>
          <a:p>
            <a:pPr lvl="1"/>
            <a:r>
              <a:rPr lang="en-US" dirty="0"/>
              <a:t>One thing I learned</a:t>
            </a:r>
          </a:p>
          <a:p>
            <a:pPr lvl="1"/>
            <a:r>
              <a:rPr lang="en-US" dirty="0"/>
              <a:t>One thing that remains unclear</a:t>
            </a:r>
          </a:p>
        </p:txBody>
      </p:sp>
    </p:spTree>
    <p:extLst>
      <p:ext uri="{BB962C8B-B14F-4D97-AF65-F5344CB8AC3E}">
        <p14:creationId xmlns:p14="http://schemas.microsoft.com/office/powerpoint/2010/main" val="2904419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Teacher-learner mismatch</a:t>
            </a:r>
          </a:p>
        </p:txBody>
      </p:sp>
      <p:pic>
        <p:nvPicPr>
          <p:cNvPr id="4" name="Content Placeholder 3" descr="Screen Shot 2018-12-21 at 1.18.31 PM.png"/>
          <p:cNvPicPr>
            <a:picLocks noGrp="1" noChangeAspect="1"/>
          </p:cNvPicPr>
          <p:nvPr>
            <p:ph idx="1"/>
          </p:nvPr>
        </p:nvPicPr>
        <p:blipFill>
          <a:blip r:embed="rId3"/>
          <a:srcRect l="11280" t="12982" r="45813" b="9932"/>
          <a:stretch>
            <a:fillRect/>
          </a:stretch>
        </p:blipFill>
        <p:spPr>
          <a:xfrm>
            <a:off x="2666439" y="886227"/>
            <a:ext cx="3800153" cy="4266587"/>
          </a:xfrm>
        </p:spPr>
      </p:pic>
      <p:sp>
        <p:nvSpPr>
          <p:cNvPr id="5" name="TextBox 4"/>
          <p:cNvSpPr txBox="1"/>
          <p:nvPr/>
        </p:nvSpPr>
        <p:spPr>
          <a:xfrm>
            <a:off x="0" y="4931718"/>
            <a:ext cx="9144000" cy="230832"/>
          </a:xfrm>
          <a:prstGeom prst="rect">
            <a:avLst/>
          </a:prstGeom>
          <a:noFill/>
        </p:spPr>
        <p:txBody>
          <a:bodyPr wrap="square" rtlCol="0">
            <a:spAutoFit/>
          </a:bodyPr>
          <a:lstStyle/>
          <a:p>
            <a:r>
              <a:rPr lang="en-US" sz="900" i="1" dirty="0"/>
              <a:t>Adult Education Quarterly</a:t>
            </a:r>
            <a:r>
              <a:rPr lang="en-US" sz="900" dirty="0"/>
              <a:t> 1991;41:125</a:t>
            </a:r>
          </a:p>
        </p:txBody>
      </p:sp>
      <p:sp>
        <p:nvSpPr>
          <p:cNvPr id="6" name="TextBox 5"/>
          <p:cNvSpPr txBox="1"/>
          <p:nvPr/>
        </p:nvSpPr>
        <p:spPr>
          <a:xfrm>
            <a:off x="1458291" y="1817355"/>
            <a:ext cx="1244044" cy="2631490"/>
          </a:xfrm>
          <a:prstGeom prst="rect">
            <a:avLst/>
          </a:prstGeom>
          <a:noFill/>
        </p:spPr>
        <p:txBody>
          <a:bodyPr wrap="square" rtlCol="0">
            <a:spAutoFit/>
          </a:bodyPr>
          <a:lstStyle/>
          <a:p>
            <a:pPr algn="ctr"/>
            <a:r>
              <a:rPr lang="en-US" sz="1500" b="1" dirty="0">
                <a:solidFill>
                  <a:srgbClr val="C64847"/>
                </a:solidFill>
              </a:rPr>
              <a:t>Senior fellow</a:t>
            </a:r>
          </a:p>
          <a:p>
            <a:pPr algn="ctr"/>
            <a:endParaRPr lang="en-US" sz="600" b="1" dirty="0">
              <a:solidFill>
                <a:srgbClr val="C64847"/>
              </a:solidFill>
            </a:endParaRPr>
          </a:p>
          <a:p>
            <a:pPr algn="ctr"/>
            <a:endParaRPr lang="en-US" sz="600" b="1" dirty="0">
              <a:solidFill>
                <a:srgbClr val="C64847"/>
              </a:solidFill>
            </a:endParaRPr>
          </a:p>
          <a:p>
            <a:pPr algn="ctr"/>
            <a:endParaRPr lang="en-US" sz="600" b="1" dirty="0">
              <a:solidFill>
                <a:srgbClr val="C64847"/>
              </a:solidFill>
            </a:endParaRPr>
          </a:p>
          <a:p>
            <a:pPr algn="ctr"/>
            <a:r>
              <a:rPr lang="en-US" sz="1500" b="1" dirty="0">
                <a:solidFill>
                  <a:srgbClr val="C64847"/>
                </a:solidFill>
              </a:rPr>
              <a:t>First-year fellow/senior resident</a:t>
            </a:r>
          </a:p>
          <a:p>
            <a:pPr algn="ctr"/>
            <a:endParaRPr lang="en-US" sz="600" b="1" dirty="0">
              <a:solidFill>
                <a:srgbClr val="C64847"/>
              </a:solidFill>
            </a:endParaRPr>
          </a:p>
          <a:p>
            <a:pPr algn="ctr"/>
            <a:endParaRPr lang="en-US" sz="600" b="1" dirty="0">
              <a:solidFill>
                <a:srgbClr val="C64847"/>
              </a:solidFill>
            </a:endParaRPr>
          </a:p>
          <a:p>
            <a:pPr algn="ctr"/>
            <a:endParaRPr lang="en-US" sz="600" b="1" dirty="0">
              <a:solidFill>
                <a:srgbClr val="C64847"/>
              </a:solidFill>
            </a:endParaRPr>
          </a:p>
          <a:p>
            <a:pPr algn="ctr"/>
            <a:r>
              <a:rPr lang="en-US" sz="1500" b="1" dirty="0">
                <a:solidFill>
                  <a:srgbClr val="C64847"/>
                </a:solidFill>
              </a:rPr>
              <a:t>Intern</a:t>
            </a:r>
          </a:p>
          <a:p>
            <a:pPr algn="ctr"/>
            <a:endParaRPr lang="en-US" sz="600" b="1" dirty="0">
              <a:solidFill>
                <a:srgbClr val="C64847"/>
              </a:solidFill>
            </a:endParaRPr>
          </a:p>
          <a:p>
            <a:pPr algn="ctr"/>
            <a:endParaRPr lang="en-US" sz="600" b="1" dirty="0">
              <a:solidFill>
                <a:srgbClr val="C64847"/>
              </a:solidFill>
            </a:endParaRPr>
          </a:p>
          <a:p>
            <a:pPr algn="ctr"/>
            <a:endParaRPr lang="en-US" sz="600" b="1" dirty="0">
              <a:solidFill>
                <a:srgbClr val="C64847"/>
              </a:solidFill>
            </a:endParaRPr>
          </a:p>
          <a:p>
            <a:pPr algn="ctr"/>
            <a:endParaRPr lang="en-US" sz="600" b="1" dirty="0">
              <a:solidFill>
                <a:srgbClr val="C64847"/>
              </a:solidFill>
            </a:endParaRPr>
          </a:p>
          <a:p>
            <a:pPr algn="ctr"/>
            <a:r>
              <a:rPr lang="en-US" sz="1500" b="1" dirty="0">
                <a:solidFill>
                  <a:srgbClr val="C64847"/>
                </a:solidFill>
              </a:rPr>
              <a:t>Medical student</a:t>
            </a:r>
          </a:p>
        </p:txBody>
      </p:sp>
    </p:spTree>
    <p:extLst>
      <p:ext uri="{BB962C8B-B14F-4D97-AF65-F5344CB8AC3E}">
        <p14:creationId xmlns:p14="http://schemas.microsoft.com/office/powerpoint/2010/main" val="265251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a:bodyPr>
          <a:lstStyle/>
          <a:p>
            <a:r>
              <a:rPr lang="en-US" sz="1200" dirty="0">
                <a:solidFill>
                  <a:srgbClr val="00386B"/>
                </a:solidFill>
              </a:rPr>
              <a:t>American College of Cardiology </a:t>
            </a:r>
            <a:r>
              <a:rPr lang="en-US" sz="1200" i="1" dirty="0">
                <a:solidFill>
                  <a:srgbClr val="00386B"/>
                </a:solidFill>
              </a:rPr>
              <a:t>Faculty Development Center</a:t>
            </a:r>
            <a:r>
              <a:rPr lang="en-US" sz="1200" dirty="0">
                <a:solidFill>
                  <a:srgbClr val="00386B"/>
                </a:solidFill>
              </a:rPr>
              <a:t>. Accessed from https://www.acc.org/education-and-meetings/products-and-resources/faculty-development on May 4, 2020.</a:t>
            </a:r>
          </a:p>
          <a:p>
            <a:r>
              <a:rPr lang="en-US" sz="1200" dirty="0">
                <a:solidFill>
                  <a:srgbClr val="00386B"/>
                </a:solidFill>
              </a:rPr>
              <a:t>Armstrong P. Bloom’s Taxonomy. </a:t>
            </a:r>
            <a:r>
              <a:rPr lang="en-US" sz="1200" i="1" dirty="0">
                <a:solidFill>
                  <a:srgbClr val="00386B"/>
                </a:solidFill>
              </a:rPr>
              <a:t>Vanderbilt University Center for Teaching</a:t>
            </a:r>
            <a:r>
              <a:rPr lang="en-US" sz="1200" dirty="0">
                <a:solidFill>
                  <a:srgbClr val="00386B"/>
                </a:solidFill>
              </a:rPr>
              <a:t>. Accessed from https://</a:t>
            </a:r>
            <a:r>
              <a:rPr lang="en-US" sz="1200" dirty="0" err="1">
                <a:solidFill>
                  <a:srgbClr val="00386B"/>
                </a:solidFill>
              </a:rPr>
              <a:t>cft.vanderbilt.edu</a:t>
            </a:r>
            <a:r>
              <a:rPr lang="en-US" sz="1200" dirty="0">
                <a:solidFill>
                  <a:srgbClr val="00386B"/>
                </a:solidFill>
              </a:rPr>
              <a:t>/guides-sub-pages/blooms-taxonomy/ on May 4, 2020.</a:t>
            </a:r>
          </a:p>
          <a:p>
            <a:r>
              <a:rPr lang="en-US" sz="1200" dirty="0" err="1">
                <a:solidFill>
                  <a:srgbClr val="00386B"/>
                </a:solidFill>
              </a:rPr>
              <a:t>Brame</a:t>
            </a:r>
            <a:r>
              <a:rPr lang="en-US" sz="1200" dirty="0">
                <a:solidFill>
                  <a:srgbClr val="00386B"/>
                </a:solidFill>
              </a:rPr>
              <a:t> CJ. Effective educational videos: Principles and guidelines for maximizing student learning from video content. </a:t>
            </a:r>
            <a:r>
              <a:rPr lang="en-US" sz="1200" i="1" dirty="0">
                <a:solidFill>
                  <a:srgbClr val="00386B"/>
                </a:solidFill>
              </a:rPr>
              <a:t>CBE – Life </a:t>
            </a:r>
            <a:r>
              <a:rPr lang="en-US" sz="1200" i="1" dirty="0" err="1">
                <a:solidFill>
                  <a:srgbClr val="00386B"/>
                </a:solidFill>
              </a:rPr>
              <a:t>Sci</a:t>
            </a:r>
            <a:r>
              <a:rPr lang="en-US" sz="1200" i="1" dirty="0">
                <a:solidFill>
                  <a:srgbClr val="00386B"/>
                </a:solidFill>
              </a:rPr>
              <a:t> </a:t>
            </a:r>
            <a:r>
              <a:rPr lang="en-US" sz="1200" i="1" dirty="0" err="1">
                <a:solidFill>
                  <a:srgbClr val="00386B"/>
                </a:solidFill>
              </a:rPr>
              <a:t>Educ</a:t>
            </a:r>
            <a:r>
              <a:rPr lang="en-US" sz="1200" dirty="0">
                <a:solidFill>
                  <a:srgbClr val="00386B"/>
                </a:solidFill>
              </a:rPr>
              <a:t> 2016;15:es6</a:t>
            </a:r>
          </a:p>
          <a:p>
            <a:r>
              <a:rPr lang="en-US" sz="1200" dirty="0" err="1">
                <a:solidFill>
                  <a:srgbClr val="00386B"/>
                </a:solidFill>
              </a:rPr>
              <a:t>Chatterjee</a:t>
            </a:r>
            <a:r>
              <a:rPr lang="en-US" sz="1200" dirty="0">
                <a:solidFill>
                  <a:srgbClr val="00386B"/>
                </a:solidFill>
              </a:rPr>
              <a:t> D &amp; Corral J. How to write well-defined learning objectives. </a:t>
            </a:r>
            <a:r>
              <a:rPr lang="en-US" sz="1200" i="1" dirty="0">
                <a:solidFill>
                  <a:srgbClr val="00386B"/>
                </a:solidFill>
              </a:rPr>
              <a:t>J </a:t>
            </a:r>
            <a:r>
              <a:rPr lang="en-US" sz="1200" i="1" dirty="0" err="1">
                <a:solidFill>
                  <a:srgbClr val="00386B"/>
                </a:solidFill>
              </a:rPr>
              <a:t>Educ</a:t>
            </a:r>
            <a:r>
              <a:rPr lang="en-US" sz="1200" i="1" dirty="0">
                <a:solidFill>
                  <a:srgbClr val="00386B"/>
                </a:solidFill>
              </a:rPr>
              <a:t> </a:t>
            </a:r>
            <a:r>
              <a:rPr lang="en-US" sz="1200" i="1" dirty="0" err="1">
                <a:solidFill>
                  <a:srgbClr val="00386B"/>
                </a:solidFill>
              </a:rPr>
              <a:t>Perioper</a:t>
            </a:r>
            <a:r>
              <a:rPr lang="en-US" sz="1200" i="1" dirty="0">
                <a:solidFill>
                  <a:srgbClr val="00386B"/>
                </a:solidFill>
              </a:rPr>
              <a:t> Med</a:t>
            </a:r>
            <a:r>
              <a:rPr lang="en-US" sz="1200" dirty="0">
                <a:solidFill>
                  <a:srgbClr val="00386B"/>
                </a:solidFill>
              </a:rPr>
              <a:t> 2017;19(4):E610</a:t>
            </a:r>
          </a:p>
          <a:p>
            <a:r>
              <a:rPr lang="en-US" sz="1200" dirty="0">
                <a:solidFill>
                  <a:srgbClr val="00386B"/>
                </a:solidFill>
              </a:rPr>
              <a:t>El Sabbagh A &amp; </a:t>
            </a:r>
            <a:r>
              <a:rPr lang="en-US" sz="1200" dirty="0" err="1">
                <a:solidFill>
                  <a:srgbClr val="00386B"/>
                </a:solidFill>
              </a:rPr>
              <a:t>Killu</a:t>
            </a:r>
            <a:r>
              <a:rPr lang="en-US" sz="1200" dirty="0">
                <a:solidFill>
                  <a:srgbClr val="00386B"/>
                </a:solidFill>
              </a:rPr>
              <a:t> AM. The art of presentation: A valuable skill in a contemporary era. </a:t>
            </a:r>
            <a:r>
              <a:rPr lang="en-US" sz="1200" i="1" dirty="0">
                <a:solidFill>
                  <a:srgbClr val="00386B"/>
                </a:solidFill>
              </a:rPr>
              <a:t>JACC </a:t>
            </a:r>
            <a:r>
              <a:rPr lang="en-US" sz="1200" dirty="0">
                <a:solidFill>
                  <a:srgbClr val="00386B"/>
                </a:solidFill>
              </a:rPr>
              <a:t>2015;65(12):1373-1376</a:t>
            </a:r>
          </a:p>
          <a:p>
            <a:r>
              <a:rPr lang="en-US" sz="1200" dirty="0" err="1">
                <a:solidFill>
                  <a:srgbClr val="00386B"/>
                </a:solidFill>
              </a:rPr>
              <a:t>Graffam</a:t>
            </a:r>
            <a:r>
              <a:rPr lang="en-US" sz="1200" dirty="0">
                <a:solidFill>
                  <a:srgbClr val="00386B"/>
                </a:solidFill>
              </a:rPr>
              <a:t> B. Active learning in medical education: Strategies for beginning implementation. </a:t>
            </a:r>
            <a:r>
              <a:rPr lang="en-US" sz="1200" i="1" dirty="0">
                <a:solidFill>
                  <a:srgbClr val="00386B"/>
                </a:solidFill>
              </a:rPr>
              <a:t>Medical Teacher</a:t>
            </a:r>
            <a:r>
              <a:rPr lang="en-US" sz="1200" dirty="0">
                <a:solidFill>
                  <a:srgbClr val="00386B"/>
                </a:solidFill>
              </a:rPr>
              <a:t> 2007;29:38-42</a:t>
            </a:r>
          </a:p>
          <a:p>
            <a:r>
              <a:rPr lang="en-US" sz="1200" dirty="0">
                <a:solidFill>
                  <a:srgbClr val="00386B"/>
                </a:solidFill>
              </a:rPr>
              <a:t>Grow GO. Teaching learners to be self-directed. </a:t>
            </a:r>
            <a:r>
              <a:rPr lang="en-US" sz="1200" i="1" dirty="0">
                <a:solidFill>
                  <a:srgbClr val="00386B"/>
                </a:solidFill>
              </a:rPr>
              <a:t>Adult Education Quarterly</a:t>
            </a:r>
            <a:r>
              <a:rPr lang="en-US" sz="1200" dirty="0">
                <a:solidFill>
                  <a:srgbClr val="00386B"/>
                </a:solidFill>
              </a:rPr>
              <a:t> 1991;41:125</a:t>
            </a:r>
          </a:p>
          <a:p>
            <a:r>
              <a:rPr lang="en-US" sz="1200" dirty="0" err="1">
                <a:solidFill>
                  <a:srgbClr val="00386B"/>
                </a:solidFill>
              </a:rPr>
              <a:t>Issa</a:t>
            </a:r>
            <a:r>
              <a:rPr lang="en-US" sz="1200" dirty="0">
                <a:solidFill>
                  <a:srgbClr val="00386B"/>
                </a:solidFill>
              </a:rPr>
              <a:t> N, </a:t>
            </a:r>
            <a:r>
              <a:rPr lang="en-US" sz="1200" dirty="0" err="1">
                <a:solidFill>
                  <a:srgbClr val="00386B"/>
                </a:solidFill>
              </a:rPr>
              <a:t>Schuller</a:t>
            </a:r>
            <a:r>
              <a:rPr lang="en-US" sz="1200" dirty="0">
                <a:solidFill>
                  <a:srgbClr val="00386B"/>
                </a:solidFill>
              </a:rPr>
              <a:t> M, </a:t>
            </a:r>
            <a:r>
              <a:rPr lang="en-US" sz="1200" dirty="0" err="1">
                <a:solidFill>
                  <a:srgbClr val="00386B"/>
                </a:solidFill>
              </a:rPr>
              <a:t>Santacaterina</a:t>
            </a:r>
            <a:r>
              <a:rPr lang="en-US" sz="1200" dirty="0">
                <a:solidFill>
                  <a:srgbClr val="00386B"/>
                </a:solidFill>
              </a:rPr>
              <a:t> S, </a:t>
            </a:r>
            <a:r>
              <a:rPr lang="en-US" sz="1200" dirty="0" err="1">
                <a:solidFill>
                  <a:srgbClr val="00386B"/>
                </a:solidFill>
              </a:rPr>
              <a:t>Shaprio</a:t>
            </a:r>
            <a:r>
              <a:rPr lang="en-US" sz="1200" dirty="0">
                <a:solidFill>
                  <a:srgbClr val="00386B"/>
                </a:solidFill>
              </a:rPr>
              <a:t> M, Wang E, Mayer RE, </a:t>
            </a:r>
            <a:r>
              <a:rPr lang="en-US" sz="1200" dirty="0" err="1">
                <a:solidFill>
                  <a:srgbClr val="00386B"/>
                </a:solidFill>
              </a:rPr>
              <a:t>DaRosa</a:t>
            </a:r>
            <a:r>
              <a:rPr lang="en-US" sz="1200" dirty="0">
                <a:solidFill>
                  <a:srgbClr val="00386B"/>
                </a:solidFill>
              </a:rPr>
              <a:t> DA. Applying multimedia design principles enhances learning in medical education. </a:t>
            </a:r>
            <a:r>
              <a:rPr lang="en-US" sz="1200" i="1" dirty="0">
                <a:solidFill>
                  <a:srgbClr val="00386B"/>
                </a:solidFill>
              </a:rPr>
              <a:t>Medical Education</a:t>
            </a:r>
            <a:r>
              <a:rPr lang="en-US" sz="1200" dirty="0">
                <a:solidFill>
                  <a:srgbClr val="00386B"/>
                </a:solidFill>
              </a:rPr>
              <a:t> 2011;45:818-826</a:t>
            </a:r>
          </a:p>
          <a:p>
            <a:r>
              <a:rPr lang="en-US" sz="1200" dirty="0">
                <a:solidFill>
                  <a:srgbClr val="00386B"/>
                </a:solidFill>
              </a:rPr>
              <a:t>Hughes MT. Targeted needs assessment. In </a:t>
            </a:r>
            <a:r>
              <a:rPr lang="en-US" sz="1200" i="1" dirty="0">
                <a:solidFill>
                  <a:srgbClr val="00386B"/>
                </a:solidFill>
              </a:rPr>
              <a:t>Curriculum Development for Medical Education </a:t>
            </a:r>
            <a:r>
              <a:rPr lang="en-US" sz="1200" dirty="0">
                <a:solidFill>
                  <a:srgbClr val="00386B"/>
                </a:solidFill>
              </a:rPr>
              <a:t>2016;Johns Hopkins University </a:t>
            </a:r>
            <a:r>
              <a:rPr lang="en-US" sz="1200" dirty="0" err="1">
                <a:solidFill>
                  <a:srgbClr val="00386B"/>
                </a:solidFill>
              </a:rPr>
              <a:t>Press;Baltimore</a:t>
            </a:r>
            <a:r>
              <a:rPr lang="en-US" sz="1200" dirty="0">
                <a:solidFill>
                  <a:srgbClr val="00386B"/>
                </a:solidFill>
              </a:rPr>
              <a:t>.</a:t>
            </a:r>
          </a:p>
        </p:txBody>
      </p:sp>
    </p:spTree>
    <p:extLst>
      <p:ext uri="{BB962C8B-B14F-4D97-AF65-F5344CB8AC3E}">
        <p14:creationId xmlns:p14="http://schemas.microsoft.com/office/powerpoint/2010/main" val="2964997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a:bodyPr>
          <a:lstStyle/>
          <a:p>
            <a:r>
              <a:rPr lang="en-US" sz="1200" dirty="0">
                <a:solidFill>
                  <a:srgbClr val="00386B"/>
                </a:solidFill>
              </a:rPr>
              <a:t>Toohey SL, Wray A, </a:t>
            </a:r>
            <a:r>
              <a:rPr lang="en-US" sz="1200" dirty="0" err="1">
                <a:solidFill>
                  <a:srgbClr val="00386B"/>
                </a:solidFill>
              </a:rPr>
              <a:t>Wiechmann</a:t>
            </a:r>
            <a:r>
              <a:rPr lang="en-US" sz="1200" dirty="0">
                <a:solidFill>
                  <a:srgbClr val="00386B"/>
                </a:solidFill>
              </a:rPr>
              <a:t> W, Lin M, Boysen-Osborn M. Ten tips for engaging the millennial learner and moving an emergency medicine residency curriculum into the 21</a:t>
            </a:r>
            <a:r>
              <a:rPr lang="en-US" sz="1200" baseline="30000" dirty="0">
                <a:solidFill>
                  <a:srgbClr val="00386B"/>
                </a:solidFill>
              </a:rPr>
              <a:t>st</a:t>
            </a:r>
            <a:r>
              <a:rPr lang="en-US" sz="1200" dirty="0">
                <a:solidFill>
                  <a:srgbClr val="00386B"/>
                </a:solidFill>
              </a:rPr>
              <a:t> century. </a:t>
            </a:r>
            <a:r>
              <a:rPr lang="en-US" sz="1200" i="1" dirty="0">
                <a:solidFill>
                  <a:srgbClr val="00386B"/>
                </a:solidFill>
              </a:rPr>
              <a:t>Western Journal of Emergency Medicine </a:t>
            </a:r>
            <a:r>
              <a:rPr lang="en-US" sz="1200" dirty="0">
                <a:solidFill>
                  <a:srgbClr val="00386B"/>
                </a:solidFill>
              </a:rPr>
              <a:t>2016;17(3):337-343.</a:t>
            </a:r>
          </a:p>
          <a:p>
            <a:r>
              <a:rPr lang="en-US" sz="1200" dirty="0">
                <a:solidFill>
                  <a:srgbClr val="00386B"/>
                </a:solidFill>
              </a:rPr>
              <a:t>Wolff M, Wagner MJ, </a:t>
            </a:r>
            <a:r>
              <a:rPr lang="en-US" sz="1200" dirty="0" err="1">
                <a:solidFill>
                  <a:srgbClr val="00386B"/>
                </a:solidFill>
              </a:rPr>
              <a:t>Poznanski</a:t>
            </a:r>
            <a:r>
              <a:rPr lang="en-US" sz="1200" dirty="0">
                <a:solidFill>
                  <a:srgbClr val="00386B"/>
                </a:solidFill>
              </a:rPr>
              <a:t> S, Schiller J, Santen S. Not another boring lecture: Engaging learners with active learning techniques. </a:t>
            </a:r>
            <a:r>
              <a:rPr lang="en-US" sz="1200" i="1" dirty="0">
                <a:solidFill>
                  <a:srgbClr val="00386B"/>
                </a:solidFill>
              </a:rPr>
              <a:t>The Journal of Emergency Medicine</a:t>
            </a:r>
            <a:r>
              <a:rPr lang="en-US" sz="1200" dirty="0">
                <a:solidFill>
                  <a:srgbClr val="00386B"/>
                </a:solidFill>
              </a:rPr>
              <a:t> 2015;48(1):85-93</a:t>
            </a:r>
          </a:p>
          <a:p>
            <a:endParaRPr lang="en-US" sz="1200" dirty="0">
              <a:solidFill>
                <a:srgbClr val="00386B"/>
              </a:solidFill>
            </a:endParaRPr>
          </a:p>
        </p:txBody>
      </p:sp>
    </p:spTree>
    <p:extLst>
      <p:ext uri="{BB962C8B-B14F-4D97-AF65-F5344CB8AC3E}">
        <p14:creationId xmlns:p14="http://schemas.microsoft.com/office/powerpoint/2010/main" val="2799871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Further reading</a:t>
            </a:r>
          </a:p>
        </p:txBody>
      </p:sp>
      <p:sp>
        <p:nvSpPr>
          <p:cNvPr id="3" name="Content Placeholder 2"/>
          <p:cNvSpPr>
            <a:spLocks noGrp="1"/>
          </p:cNvSpPr>
          <p:nvPr>
            <p:ph idx="1"/>
          </p:nvPr>
        </p:nvSpPr>
        <p:spPr/>
        <p:txBody>
          <a:bodyPr>
            <a:normAutofit/>
          </a:bodyPr>
          <a:lstStyle/>
          <a:p>
            <a:r>
              <a:rPr lang="en-US" sz="1200" dirty="0">
                <a:solidFill>
                  <a:srgbClr val="00386B"/>
                </a:solidFill>
              </a:rPr>
              <a:t>Bate E, </a:t>
            </a:r>
            <a:r>
              <a:rPr lang="en-US" sz="1200" dirty="0" err="1">
                <a:solidFill>
                  <a:srgbClr val="00386B"/>
                </a:solidFill>
              </a:rPr>
              <a:t>Hommes</a:t>
            </a:r>
            <a:r>
              <a:rPr lang="en-US" sz="1200" dirty="0">
                <a:solidFill>
                  <a:srgbClr val="00386B"/>
                </a:solidFill>
              </a:rPr>
              <a:t> J, </a:t>
            </a:r>
            <a:r>
              <a:rPr lang="en-US" sz="1200" dirty="0" err="1">
                <a:solidFill>
                  <a:srgbClr val="00386B"/>
                </a:solidFill>
              </a:rPr>
              <a:t>Duvivier</a:t>
            </a:r>
            <a:r>
              <a:rPr lang="en-US" sz="1200" dirty="0">
                <a:solidFill>
                  <a:srgbClr val="00386B"/>
                </a:solidFill>
              </a:rPr>
              <a:t> R, Taylor DCM. Problem-based learning (PBL): Getting the most out of your students – Their roles and responsibilities: AMEE Guide No. 84. </a:t>
            </a:r>
            <a:r>
              <a:rPr lang="en-US" sz="1200" i="1" dirty="0">
                <a:solidFill>
                  <a:srgbClr val="00386B"/>
                </a:solidFill>
              </a:rPr>
              <a:t>Medical Teacher</a:t>
            </a:r>
            <a:r>
              <a:rPr lang="en-US" sz="1200" dirty="0">
                <a:solidFill>
                  <a:srgbClr val="00386B"/>
                </a:solidFill>
              </a:rPr>
              <a:t> 2014;36(1):1-12</a:t>
            </a:r>
          </a:p>
          <a:p>
            <a:r>
              <a:rPr lang="en-US" sz="1200" dirty="0">
                <a:solidFill>
                  <a:srgbClr val="00386B"/>
                </a:solidFill>
              </a:rPr>
              <a:t>Joyner B &amp; Young L. Teaching medical students using role play: Twelve tips for successful role plays. </a:t>
            </a:r>
            <a:r>
              <a:rPr lang="en-US" sz="1200" i="1" dirty="0">
                <a:solidFill>
                  <a:srgbClr val="00386B"/>
                </a:solidFill>
              </a:rPr>
              <a:t>Medical Teacher</a:t>
            </a:r>
            <a:r>
              <a:rPr lang="en-US" sz="1200" dirty="0">
                <a:solidFill>
                  <a:srgbClr val="00386B"/>
                </a:solidFill>
              </a:rPr>
              <a:t> 2006;28(3):225-229.</a:t>
            </a:r>
          </a:p>
          <a:p>
            <a:r>
              <a:rPr lang="en-US" sz="1200" dirty="0">
                <a:solidFill>
                  <a:srgbClr val="00386B"/>
                </a:solidFill>
              </a:rPr>
              <a:t>Stead DR. A review of the one-minute paper. </a:t>
            </a:r>
            <a:r>
              <a:rPr lang="en-US" sz="1200" i="1" dirty="0">
                <a:solidFill>
                  <a:srgbClr val="00386B"/>
                </a:solidFill>
              </a:rPr>
              <a:t>Active learning in higher education</a:t>
            </a:r>
            <a:r>
              <a:rPr lang="en-US" sz="1200" dirty="0">
                <a:solidFill>
                  <a:srgbClr val="00386B"/>
                </a:solidFill>
              </a:rPr>
              <a:t> 2005;6(2):118-131.</a:t>
            </a:r>
          </a:p>
        </p:txBody>
      </p:sp>
    </p:spTree>
    <p:extLst>
      <p:ext uri="{BB962C8B-B14F-4D97-AF65-F5344CB8AC3E}">
        <p14:creationId xmlns:p14="http://schemas.microsoft.com/office/powerpoint/2010/main" val="3204280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A6D73-9674-8944-8BCC-8E89458C9A22}"/>
              </a:ext>
            </a:extLst>
          </p:cNvPr>
          <p:cNvSpPr>
            <a:spLocks noGrp="1"/>
          </p:cNvSpPr>
          <p:nvPr>
            <p:ph type="title"/>
          </p:nvPr>
        </p:nvSpPr>
        <p:spPr/>
        <p:txBody>
          <a:bodyPr/>
          <a:lstStyle/>
          <a:p>
            <a:r>
              <a:rPr lang="en-US" dirty="0"/>
              <a:t>ACC Resources</a:t>
            </a:r>
          </a:p>
        </p:txBody>
      </p:sp>
      <p:sp>
        <p:nvSpPr>
          <p:cNvPr id="3" name="Content Placeholder 2">
            <a:extLst>
              <a:ext uri="{FF2B5EF4-FFF2-40B4-BE49-F238E27FC236}">
                <a16:creationId xmlns:a16="http://schemas.microsoft.com/office/drawing/2014/main" id="{C9A8D701-63BE-9847-888F-B8C436FE2C54}"/>
              </a:ext>
            </a:extLst>
          </p:cNvPr>
          <p:cNvSpPr>
            <a:spLocks noGrp="1"/>
          </p:cNvSpPr>
          <p:nvPr>
            <p:ph idx="1"/>
          </p:nvPr>
        </p:nvSpPr>
        <p:spPr>
          <a:xfrm>
            <a:off x="457200" y="1200150"/>
            <a:ext cx="3810000" cy="3394075"/>
          </a:xfrm>
        </p:spPr>
        <p:txBody>
          <a:bodyPr/>
          <a:lstStyle/>
          <a:p>
            <a:r>
              <a:rPr lang="en-US" dirty="0"/>
              <a:t>Faculty Development Center</a:t>
            </a:r>
          </a:p>
          <a:p>
            <a:endParaRPr lang="en-US" dirty="0"/>
          </a:p>
          <a:p>
            <a:r>
              <a:rPr lang="en-US" dirty="0"/>
              <a:t>“The Art of Presentation”</a:t>
            </a:r>
          </a:p>
        </p:txBody>
      </p:sp>
      <p:sp>
        <p:nvSpPr>
          <p:cNvPr id="4" name="TextBox 3">
            <a:extLst>
              <a:ext uri="{FF2B5EF4-FFF2-40B4-BE49-F238E27FC236}">
                <a16:creationId xmlns:a16="http://schemas.microsoft.com/office/drawing/2014/main" id="{00621FAF-D94D-7043-9606-AB6B3DB15C2A}"/>
              </a:ext>
            </a:extLst>
          </p:cNvPr>
          <p:cNvSpPr txBox="1"/>
          <p:nvPr/>
        </p:nvSpPr>
        <p:spPr>
          <a:xfrm>
            <a:off x="-13447" y="4933950"/>
            <a:ext cx="9144000" cy="230832"/>
          </a:xfrm>
          <a:prstGeom prst="rect">
            <a:avLst/>
          </a:prstGeom>
          <a:noFill/>
        </p:spPr>
        <p:txBody>
          <a:bodyPr wrap="square" rtlCol="0">
            <a:spAutoFit/>
          </a:bodyPr>
          <a:lstStyle/>
          <a:p>
            <a:pPr algn="ctr"/>
            <a:r>
              <a:rPr lang="en-US" sz="900" dirty="0"/>
              <a:t>https://</a:t>
            </a:r>
            <a:r>
              <a:rPr lang="en-US" sz="900" dirty="0" err="1"/>
              <a:t>www.acc.org</a:t>
            </a:r>
            <a:r>
              <a:rPr lang="en-US" sz="900" dirty="0"/>
              <a:t>/education-and-meetings/products-and-resources/faculty-development; </a:t>
            </a:r>
            <a:r>
              <a:rPr lang="en-US" sz="900" i="1" dirty="0">
                <a:solidFill>
                  <a:srgbClr val="00386B"/>
                </a:solidFill>
              </a:rPr>
              <a:t>JACC </a:t>
            </a:r>
            <a:r>
              <a:rPr lang="en-US" sz="900" dirty="0">
                <a:solidFill>
                  <a:srgbClr val="00386B"/>
                </a:solidFill>
              </a:rPr>
              <a:t>2015;65(12):1373-1376</a:t>
            </a:r>
            <a:endParaRPr lang="en-US" sz="900" dirty="0"/>
          </a:p>
        </p:txBody>
      </p:sp>
      <p:pic>
        <p:nvPicPr>
          <p:cNvPr id="6" name="Picture 5">
            <a:extLst>
              <a:ext uri="{FF2B5EF4-FFF2-40B4-BE49-F238E27FC236}">
                <a16:creationId xmlns:a16="http://schemas.microsoft.com/office/drawing/2014/main" id="{874C74FE-8DF4-D342-A527-9AAC8BDCB067}"/>
              </a:ext>
            </a:extLst>
          </p:cNvPr>
          <p:cNvPicPr>
            <a:picLocks/>
          </p:cNvPicPr>
          <p:nvPr/>
        </p:nvPicPr>
        <p:blipFill rotWithShape="1">
          <a:blip r:embed="rId3">
            <a:extLst>
              <a:ext uri="{28A0092B-C50C-407E-A947-70E740481C1C}">
                <a14:useLocalDpi xmlns:a14="http://schemas.microsoft.com/office/drawing/2010/main" val="0"/>
              </a:ext>
            </a:extLst>
          </a:blip>
          <a:srcRect l="12037" t="14471" r="22224" b="14858"/>
          <a:stretch/>
        </p:blipFill>
        <p:spPr>
          <a:xfrm>
            <a:off x="3810000" y="1123950"/>
            <a:ext cx="4876800" cy="3274728"/>
          </a:xfrm>
          <a:prstGeom prst="rect">
            <a:avLst/>
          </a:prstGeom>
        </p:spPr>
      </p:pic>
      <p:pic>
        <p:nvPicPr>
          <p:cNvPr id="8" name="Picture 7">
            <a:extLst>
              <a:ext uri="{FF2B5EF4-FFF2-40B4-BE49-F238E27FC236}">
                <a16:creationId xmlns:a16="http://schemas.microsoft.com/office/drawing/2014/main" id="{D936B2E2-7F0E-B443-98F5-7CF1960EF627}"/>
              </a:ext>
            </a:extLst>
          </p:cNvPr>
          <p:cNvPicPr>
            <a:picLocks noChangeAspect="1"/>
          </p:cNvPicPr>
          <p:nvPr/>
        </p:nvPicPr>
        <p:blipFill rotWithShape="1">
          <a:blip r:embed="rId4">
            <a:extLst>
              <a:ext uri="{28A0092B-C50C-407E-A947-70E740481C1C}">
                <a14:useLocalDpi xmlns:a14="http://schemas.microsoft.com/office/drawing/2010/main" val="0"/>
              </a:ext>
            </a:extLst>
          </a:blip>
          <a:srcRect l="20371" t="13587" r="18519" b="42593"/>
          <a:stretch/>
        </p:blipFill>
        <p:spPr>
          <a:xfrm>
            <a:off x="3657600" y="1047750"/>
            <a:ext cx="5029200" cy="2253911"/>
          </a:xfrm>
          <a:prstGeom prst="rect">
            <a:avLst/>
          </a:prstGeom>
          <a:ln>
            <a:solidFill>
              <a:srgbClr val="00386B"/>
            </a:solidFill>
          </a:ln>
        </p:spPr>
      </p:pic>
      <p:pic>
        <p:nvPicPr>
          <p:cNvPr id="10" name="Picture 9">
            <a:extLst>
              <a:ext uri="{FF2B5EF4-FFF2-40B4-BE49-F238E27FC236}">
                <a16:creationId xmlns:a16="http://schemas.microsoft.com/office/drawing/2014/main" id="{8E1C3B4D-C088-FA41-9B61-A4816A35E8AD}"/>
              </a:ext>
            </a:extLst>
          </p:cNvPr>
          <p:cNvPicPr>
            <a:picLocks noChangeAspect="1"/>
          </p:cNvPicPr>
          <p:nvPr/>
        </p:nvPicPr>
        <p:blipFill rotWithShape="1">
          <a:blip r:embed="rId5">
            <a:extLst>
              <a:ext uri="{28A0092B-C50C-407E-A947-70E740481C1C}">
                <a14:useLocalDpi xmlns:a14="http://schemas.microsoft.com/office/drawing/2010/main" val="0"/>
              </a:ext>
            </a:extLst>
          </a:blip>
          <a:srcRect l="12037" t="33387" r="26852" b="44012"/>
          <a:stretch/>
        </p:blipFill>
        <p:spPr>
          <a:xfrm>
            <a:off x="3657600" y="3257550"/>
            <a:ext cx="5029200" cy="1162444"/>
          </a:xfrm>
          <a:prstGeom prst="rect">
            <a:avLst/>
          </a:prstGeom>
          <a:ln>
            <a:solidFill>
              <a:srgbClr val="00386B"/>
            </a:solidFill>
          </a:ln>
        </p:spPr>
      </p:pic>
    </p:spTree>
    <p:extLst>
      <p:ext uri="{BB962C8B-B14F-4D97-AF65-F5344CB8AC3E}">
        <p14:creationId xmlns:p14="http://schemas.microsoft.com/office/powerpoint/2010/main" val="3857148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p:cNvSpPr>
            <a:spLocks noGrp="1"/>
          </p:cNvSpPr>
          <p:nvPr>
            <p:ph type="title"/>
          </p:nvPr>
        </p:nvSpPr>
        <p:spPr>
          <a:xfrm>
            <a:off x="1485900" y="1361650"/>
            <a:ext cx="6172200" cy="2311343"/>
          </a:xfrm>
        </p:spPr>
        <p:txBody>
          <a:bodyPr>
            <a:normAutofit/>
          </a:bodyPr>
          <a:lstStyle/>
          <a:p>
            <a:r>
              <a:rPr lang="en-US" dirty="0"/>
              <a:t>Before the lecture</a:t>
            </a:r>
          </a:p>
        </p:txBody>
      </p:sp>
    </p:spTree>
    <p:extLst>
      <p:ext uri="{BB962C8B-B14F-4D97-AF65-F5344CB8AC3E}">
        <p14:creationId xmlns:p14="http://schemas.microsoft.com/office/powerpoint/2010/main" val="3755803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Needs Assessments</a:t>
            </a:r>
          </a:p>
        </p:txBody>
      </p:sp>
      <p:sp>
        <p:nvSpPr>
          <p:cNvPr id="3" name="Content Placeholder 2"/>
          <p:cNvSpPr>
            <a:spLocks noGrp="1"/>
          </p:cNvSpPr>
          <p:nvPr>
            <p:ph idx="1"/>
          </p:nvPr>
        </p:nvSpPr>
        <p:spPr/>
        <p:txBody>
          <a:bodyPr>
            <a:normAutofit/>
          </a:bodyPr>
          <a:lstStyle/>
          <a:p>
            <a:r>
              <a:rPr lang="en-US" dirty="0"/>
              <a:t>Teacher goals = learner goals</a:t>
            </a:r>
          </a:p>
          <a:p>
            <a:endParaRPr lang="en-US" dirty="0"/>
          </a:p>
          <a:p>
            <a:r>
              <a:rPr lang="en-US" dirty="0"/>
              <a:t>Can be formal or informal</a:t>
            </a:r>
          </a:p>
          <a:p>
            <a:pPr lvl="1"/>
            <a:r>
              <a:rPr lang="en-US" dirty="0"/>
              <a:t>Formal example: questionnaire</a:t>
            </a:r>
          </a:p>
          <a:p>
            <a:pPr lvl="1"/>
            <a:r>
              <a:rPr lang="en-US" dirty="0"/>
              <a:t>Informal example: sentence completion</a:t>
            </a:r>
          </a:p>
          <a:p>
            <a:pPr lvl="1"/>
            <a:endParaRPr lang="en-US" dirty="0"/>
          </a:p>
          <a:p>
            <a:endParaRPr lang="en-US" dirty="0"/>
          </a:p>
          <a:p>
            <a:endParaRPr lang="en-US" dirty="0"/>
          </a:p>
        </p:txBody>
      </p:sp>
      <p:sp>
        <p:nvSpPr>
          <p:cNvPr id="4" name="TextBox 3">
            <a:extLst>
              <a:ext uri="{FF2B5EF4-FFF2-40B4-BE49-F238E27FC236}">
                <a16:creationId xmlns:a16="http://schemas.microsoft.com/office/drawing/2014/main" id="{A716E4AD-2DF1-584D-98A2-E5A82D718B6A}"/>
              </a:ext>
            </a:extLst>
          </p:cNvPr>
          <p:cNvSpPr txBox="1"/>
          <p:nvPr/>
        </p:nvSpPr>
        <p:spPr>
          <a:xfrm>
            <a:off x="0" y="4933950"/>
            <a:ext cx="9144000" cy="230832"/>
          </a:xfrm>
          <a:prstGeom prst="rect">
            <a:avLst/>
          </a:prstGeom>
          <a:noFill/>
        </p:spPr>
        <p:txBody>
          <a:bodyPr wrap="square" rtlCol="0">
            <a:spAutoFit/>
          </a:bodyPr>
          <a:lstStyle/>
          <a:p>
            <a:pPr algn="ctr"/>
            <a:r>
              <a:rPr lang="en-US" sz="900" i="1" dirty="0"/>
              <a:t>Curriculum Development for Medical Education</a:t>
            </a:r>
            <a:r>
              <a:rPr lang="en-US" sz="900" dirty="0"/>
              <a:t> 2016</a:t>
            </a:r>
          </a:p>
        </p:txBody>
      </p:sp>
    </p:spTree>
    <p:extLst>
      <p:ext uri="{BB962C8B-B14F-4D97-AF65-F5344CB8AC3E}">
        <p14:creationId xmlns:p14="http://schemas.microsoft.com/office/powerpoint/2010/main" val="538116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normAutofit lnSpcReduction="10000"/>
          </a:bodyPr>
          <a:lstStyle/>
          <a:p>
            <a:r>
              <a:rPr lang="en-US" dirty="0"/>
              <a:t>Learning goals</a:t>
            </a:r>
          </a:p>
          <a:p>
            <a:pPr lvl="1"/>
            <a:r>
              <a:rPr lang="en-US" dirty="0"/>
              <a:t>Diagnose aortic stenosis</a:t>
            </a:r>
          </a:p>
          <a:p>
            <a:r>
              <a:rPr lang="en-US" dirty="0"/>
              <a:t>Learning objectives</a:t>
            </a:r>
          </a:p>
          <a:p>
            <a:pPr lvl="1"/>
            <a:r>
              <a:rPr lang="en-US" dirty="0"/>
              <a:t>By the end of the hour, as assessed with a checklist, fellows will be able to list three echocardiographic criteria to characterize severe aortic stenosis</a:t>
            </a:r>
          </a:p>
          <a:p>
            <a:pPr marL="0" indent="0">
              <a:buNone/>
            </a:pPr>
            <a:endParaRPr lang="en-US" dirty="0"/>
          </a:p>
        </p:txBody>
      </p:sp>
      <p:sp>
        <p:nvSpPr>
          <p:cNvPr id="6" name="TextBox 5"/>
          <p:cNvSpPr txBox="1"/>
          <p:nvPr/>
        </p:nvSpPr>
        <p:spPr>
          <a:xfrm>
            <a:off x="0" y="4937125"/>
            <a:ext cx="9144000" cy="229458"/>
          </a:xfrm>
          <a:prstGeom prst="rect">
            <a:avLst/>
          </a:prstGeom>
          <a:noFill/>
        </p:spPr>
        <p:txBody>
          <a:bodyPr wrap="square" rtlCol="0">
            <a:spAutoFit/>
          </a:bodyPr>
          <a:lstStyle/>
          <a:p>
            <a:pPr algn="ctr"/>
            <a:r>
              <a:rPr lang="en-US" sz="900" i="1" dirty="0"/>
              <a:t>J </a:t>
            </a:r>
            <a:r>
              <a:rPr lang="en-US" sz="900" i="1" dirty="0" err="1"/>
              <a:t>Educ</a:t>
            </a:r>
            <a:r>
              <a:rPr lang="en-US" sz="900" i="1" dirty="0"/>
              <a:t> </a:t>
            </a:r>
            <a:r>
              <a:rPr lang="en-US" sz="900" i="1" dirty="0" err="1"/>
              <a:t>Perioper</a:t>
            </a:r>
            <a:r>
              <a:rPr lang="en-US" sz="900" i="1" dirty="0"/>
              <a:t> Med</a:t>
            </a:r>
            <a:r>
              <a:rPr lang="en-US" sz="900" dirty="0"/>
              <a:t> 2017;19(4):E610</a:t>
            </a:r>
          </a:p>
        </p:txBody>
      </p:sp>
    </p:spTree>
    <p:extLst>
      <p:ext uri="{BB962C8B-B14F-4D97-AF65-F5344CB8AC3E}">
        <p14:creationId xmlns:p14="http://schemas.microsoft.com/office/powerpoint/2010/main" val="866194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4B523C9-C08A-B645-AF05-BD110AEFFD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1047750"/>
            <a:ext cx="5562600" cy="3128963"/>
          </a:xfrm>
          <a:prstGeom prst="rect">
            <a:avLst/>
          </a:prstGeom>
        </p:spPr>
      </p:pic>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normAutofit fontScale="92500" lnSpcReduction="20000"/>
          </a:bodyPr>
          <a:lstStyle/>
          <a:p>
            <a:r>
              <a:rPr lang="en-US" dirty="0"/>
              <a:t>SMART criteria</a:t>
            </a:r>
          </a:p>
          <a:p>
            <a:pPr lvl="1"/>
            <a:r>
              <a:rPr lang="en-US" dirty="0"/>
              <a:t>Specific</a:t>
            </a:r>
          </a:p>
          <a:p>
            <a:pPr lvl="1"/>
            <a:r>
              <a:rPr lang="en-US" dirty="0"/>
              <a:t>Measureable</a:t>
            </a:r>
          </a:p>
          <a:p>
            <a:pPr lvl="1"/>
            <a:r>
              <a:rPr lang="en-US" dirty="0"/>
              <a:t>Attainable</a:t>
            </a:r>
          </a:p>
          <a:p>
            <a:pPr lvl="1"/>
            <a:r>
              <a:rPr lang="en-US" dirty="0"/>
              <a:t>Relevant</a:t>
            </a:r>
          </a:p>
          <a:p>
            <a:pPr lvl="1"/>
            <a:r>
              <a:rPr lang="en-US" dirty="0"/>
              <a:t>Timely</a:t>
            </a:r>
          </a:p>
          <a:p>
            <a:endParaRPr lang="en-US" dirty="0"/>
          </a:p>
          <a:p>
            <a:r>
              <a:rPr lang="en-US" dirty="0"/>
              <a:t>Bloom’s Taxonomy</a:t>
            </a:r>
          </a:p>
        </p:txBody>
      </p:sp>
      <p:sp>
        <p:nvSpPr>
          <p:cNvPr id="6" name="TextBox 5"/>
          <p:cNvSpPr txBox="1"/>
          <p:nvPr/>
        </p:nvSpPr>
        <p:spPr>
          <a:xfrm>
            <a:off x="0" y="4933950"/>
            <a:ext cx="9144000" cy="230832"/>
          </a:xfrm>
          <a:prstGeom prst="rect">
            <a:avLst/>
          </a:prstGeom>
          <a:noFill/>
        </p:spPr>
        <p:txBody>
          <a:bodyPr wrap="square" rtlCol="0">
            <a:spAutoFit/>
          </a:bodyPr>
          <a:lstStyle/>
          <a:p>
            <a:pPr algn="ctr"/>
            <a:r>
              <a:rPr lang="en-US" sz="900" i="1" dirty="0"/>
              <a:t>J Educ </a:t>
            </a:r>
            <a:r>
              <a:rPr lang="en-US" sz="900" i="1" dirty="0" err="1"/>
              <a:t>Perioper</a:t>
            </a:r>
            <a:r>
              <a:rPr lang="en-US" sz="900" i="1" dirty="0"/>
              <a:t> Med</a:t>
            </a:r>
            <a:r>
              <a:rPr lang="en-US" sz="900" dirty="0"/>
              <a:t> 2017;19(4):E610; https://</a:t>
            </a:r>
            <a:r>
              <a:rPr lang="en-US" sz="900" dirty="0" err="1"/>
              <a:t>cft.vanderbilt.edu</a:t>
            </a:r>
            <a:r>
              <a:rPr lang="en-US" sz="900" dirty="0"/>
              <a:t>/guides-sub-pages/blooms-taxonomy/</a:t>
            </a:r>
          </a:p>
        </p:txBody>
      </p:sp>
    </p:spTree>
    <p:extLst>
      <p:ext uri="{BB962C8B-B14F-4D97-AF65-F5344CB8AC3E}">
        <p14:creationId xmlns:p14="http://schemas.microsoft.com/office/powerpoint/2010/main" val="2066016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PowerPoint slides</a:t>
            </a:r>
          </a:p>
        </p:txBody>
      </p:sp>
      <p:sp>
        <p:nvSpPr>
          <p:cNvPr id="3" name="Content Placeholder 2"/>
          <p:cNvSpPr>
            <a:spLocks noGrp="1"/>
          </p:cNvSpPr>
          <p:nvPr>
            <p:ph idx="1"/>
          </p:nvPr>
        </p:nvSpPr>
        <p:spPr/>
        <p:txBody>
          <a:bodyPr>
            <a:normAutofit fontScale="92500" lnSpcReduction="20000"/>
          </a:bodyPr>
          <a:lstStyle/>
          <a:p>
            <a:r>
              <a:rPr lang="en-US" dirty="0"/>
              <a:t>Black/white or yellow/blue color scheme</a:t>
            </a:r>
          </a:p>
          <a:p>
            <a:endParaRPr lang="en-US" dirty="0"/>
          </a:p>
          <a:p>
            <a:r>
              <a:rPr lang="en-US" dirty="0"/>
              <a:t>No distractions</a:t>
            </a:r>
          </a:p>
          <a:p>
            <a:endParaRPr lang="en-US" dirty="0"/>
          </a:p>
          <a:p>
            <a:r>
              <a:rPr lang="en-US" dirty="0"/>
              <a:t>Limited text (minimum size 24 font)</a:t>
            </a:r>
          </a:p>
          <a:p>
            <a:endParaRPr lang="en-US" dirty="0"/>
          </a:p>
          <a:p>
            <a:r>
              <a:rPr lang="en-US" dirty="0"/>
              <a:t>Good quality pictures</a:t>
            </a:r>
          </a:p>
          <a:p>
            <a:endParaRPr lang="en-US" dirty="0"/>
          </a:p>
        </p:txBody>
      </p:sp>
    </p:spTree>
    <p:extLst>
      <p:ext uri="{BB962C8B-B14F-4D97-AF65-F5344CB8AC3E}">
        <p14:creationId xmlns:p14="http://schemas.microsoft.com/office/powerpoint/2010/main" val="2013752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a:t>
            </a:r>
          </a:p>
        </p:txBody>
      </p:sp>
      <p:sp>
        <p:nvSpPr>
          <p:cNvPr id="4" name="Rectangle 3"/>
          <p:cNvSpPr/>
          <p:nvPr/>
        </p:nvSpPr>
        <p:spPr>
          <a:xfrm>
            <a:off x="0" y="4937125"/>
            <a:ext cx="9144000" cy="229458"/>
          </a:xfrm>
          <a:prstGeom prst="rect">
            <a:avLst/>
          </a:prstGeom>
        </p:spPr>
        <p:txBody>
          <a:bodyPr wrap="square">
            <a:spAutoFit/>
          </a:bodyPr>
          <a:lstStyle/>
          <a:p>
            <a:pPr algn="ctr"/>
            <a:r>
              <a:rPr lang="en-US" sz="900" dirty="0"/>
              <a:t> </a:t>
            </a:r>
            <a:r>
              <a:rPr lang="en-US" sz="900" i="1" dirty="0"/>
              <a:t>Medical Education</a:t>
            </a:r>
            <a:r>
              <a:rPr lang="en-US" sz="900" dirty="0"/>
              <a:t> 2011;45:818-826</a:t>
            </a:r>
          </a:p>
        </p:txBody>
      </p:sp>
      <p:pic>
        <p:nvPicPr>
          <p:cNvPr id="10" name="Picture 9">
            <a:extLst>
              <a:ext uri="{FF2B5EF4-FFF2-40B4-BE49-F238E27FC236}">
                <a16:creationId xmlns:a16="http://schemas.microsoft.com/office/drawing/2014/main" id="{21251FBD-AD40-7B49-993E-C42D56C21744}"/>
              </a:ext>
            </a:extLst>
          </p:cNvPr>
          <p:cNvPicPr>
            <a:picLocks noChangeAspect="1"/>
          </p:cNvPicPr>
          <p:nvPr/>
        </p:nvPicPr>
        <p:blipFill rotWithShape="1">
          <a:blip r:embed="rId3">
            <a:extLst>
              <a:ext uri="{28A0092B-C50C-407E-A947-70E740481C1C}">
                <a14:useLocalDpi xmlns:a14="http://schemas.microsoft.com/office/drawing/2010/main" val="0"/>
              </a:ext>
            </a:extLst>
          </a:blip>
          <a:srcRect l="2778" t="30740" r="11111" b="8519"/>
          <a:stretch/>
        </p:blipFill>
        <p:spPr>
          <a:xfrm>
            <a:off x="736677" y="1139825"/>
            <a:ext cx="7569123" cy="3336925"/>
          </a:xfrm>
          <a:prstGeom prst="rect">
            <a:avLst/>
          </a:prstGeom>
        </p:spPr>
      </p:pic>
    </p:spTree>
    <p:extLst>
      <p:ext uri="{BB962C8B-B14F-4D97-AF65-F5344CB8AC3E}">
        <p14:creationId xmlns:p14="http://schemas.microsoft.com/office/powerpoint/2010/main" val="3313898559"/>
      </p:ext>
    </p:extLst>
  </p:cSld>
  <p:clrMapOvr>
    <a:masterClrMapping/>
  </p:clrMapOvr>
</p:sld>
</file>

<file path=ppt/theme/theme1.xml><?xml version="1.0" encoding="utf-8"?>
<a:theme xmlns:a="http://schemas.openxmlformats.org/drawingml/2006/main" name="ACC 16:9 Master">
  <a:themeElements>
    <a:clrScheme name="ACC">
      <a:dk1>
        <a:srgbClr val="00386B"/>
      </a:dk1>
      <a:lt1>
        <a:sysClr val="window" lastClr="FFFFFF"/>
      </a:lt1>
      <a:dk2>
        <a:srgbClr val="00386B"/>
      </a:dk2>
      <a:lt2>
        <a:srgbClr val="EEECE1"/>
      </a:lt2>
      <a:accent1>
        <a:srgbClr val="C6D9F0"/>
      </a:accent1>
      <a:accent2>
        <a:srgbClr val="8DB3E2"/>
      </a:accent2>
      <a:accent3>
        <a:srgbClr val="548DD4"/>
      </a:accent3>
      <a:accent4>
        <a:srgbClr val="17365D"/>
      </a:accent4>
      <a:accent5>
        <a:srgbClr val="0F243E"/>
      </a:accent5>
      <a:accent6>
        <a:srgbClr val="7F7F7F"/>
      </a:accent6>
      <a:hlink>
        <a:srgbClr val="006ED2"/>
      </a:hlink>
      <a:folHlink>
        <a:srgbClr val="A5A5A5"/>
      </a:folHlink>
    </a:clrScheme>
    <a:fontScheme name="Custom 2">
      <a:majorFont>
        <a:latin typeface="Garamond"/>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09774405284654DBBFBFA88ED88E767" ma:contentTypeVersion="6" ma:contentTypeDescription="Create a new document." ma:contentTypeScope="" ma:versionID="4960dcf000540260360af44c075daca5">
  <xsd:schema xmlns:xsd="http://www.w3.org/2001/XMLSchema" xmlns:xs="http://www.w3.org/2001/XMLSchema" xmlns:p="http://schemas.microsoft.com/office/2006/metadata/properties" xmlns:ns2="6c48deb1-7e46-4919-9687-8ee7d470aeb9" targetNamespace="http://schemas.microsoft.com/office/2006/metadata/properties" ma:root="true" ma:fieldsID="b3987976316ea262dfbed8f1de65bb6b" ns2:_="">
    <xsd:import namespace="6c48deb1-7e46-4919-9687-8ee7d470aeb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48deb1-7e46-4919-9687-8ee7d470aeb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49F587A-648E-4CBE-B011-4FA3E604A7AB}">
  <ds:schemaRefs>
    <ds:schemaRef ds:uri="http://schemas.microsoft.com/office/2006/metadata/properties"/>
    <ds:schemaRef ds:uri="6c48deb1-7e46-4919-9687-8ee7d470aeb9"/>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61D82953-248F-4C8F-80EA-C2E6CA2D78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48deb1-7e46-4919-9687-8ee7d470ae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78108C7-0F1E-4F28-8710-4484B5356C6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782</TotalTime>
  <Words>4026</Words>
  <Application>Microsoft Macintosh PowerPoint</Application>
  <PresentationFormat>On-screen Show (16:9)</PresentationFormat>
  <Paragraphs>267</Paragraphs>
  <Slides>24</Slides>
  <Notes>24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24</vt:i4>
      </vt:variant>
    </vt:vector>
  </HeadingPairs>
  <TitlesOfParts>
    <vt:vector size="30" baseType="lpstr">
      <vt:lpstr>Arial</vt:lpstr>
      <vt:lpstr>Calibri</vt:lpstr>
      <vt:lpstr>Franklin Gothic Book</vt:lpstr>
      <vt:lpstr>Garamond</vt:lpstr>
      <vt:lpstr>ACC 16:9 Master</vt:lpstr>
      <vt:lpstr>Blank Master</vt:lpstr>
      <vt:lpstr>PowerPoint Presentation</vt:lpstr>
      <vt:lpstr>PowerPoint Presentation</vt:lpstr>
      <vt:lpstr>ACC Resources</vt:lpstr>
      <vt:lpstr>Before the lecture</vt:lpstr>
      <vt:lpstr>Needs Assessments</vt:lpstr>
      <vt:lpstr>Learning Objectives</vt:lpstr>
      <vt:lpstr>Learning Objectives</vt:lpstr>
      <vt:lpstr>PowerPoint slides</vt:lpstr>
      <vt:lpstr>Examples</vt:lpstr>
      <vt:lpstr>Examples</vt:lpstr>
      <vt:lpstr>Examples</vt:lpstr>
      <vt:lpstr>Ask for feedback</vt:lpstr>
      <vt:lpstr>During the lecture</vt:lpstr>
      <vt:lpstr>Questions for discussion</vt:lpstr>
      <vt:lpstr>Active learning</vt:lpstr>
      <vt:lpstr>Active learning</vt:lpstr>
      <vt:lpstr>Active learning</vt:lpstr>
      <vt:lpstr>Videos in teaching</vt:lpstr>
      <vt:lpstr>After the lecture</vt:lpstr>
      <vt:lpstr>Before you leave</vt:lpstr>
      <vt:lpstr>Teacher-learner mismatch</vt:lpstr>
      <vt:lpstr>References</vt:lpstr>
      <vt:lpstr>References</vt:lpstr>
      <vt:lpstr>Further reading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Insert Title Here ]</dc:title>
  <dc:creator>Autumn Niggles</dc:creator>
  <cp:lastModifiedBy>Lakshmi Tummala</cp:lastModifiedBy>
  <cp:revision>66</cp:revision>
  <cp:lastPrinted>2013-06-06T20:17:19Z</cp:lastPrinted>
  <dcterms:created xsi:type="dcterms:W3CDTF">2013-05-15T19:14:34Z</dcterms:created>
  <dcterms:modified xsi:type="dcterms:W3CDTF">2020-05-04T19:32:12Z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0x010100809774405284654DBBFBFA88ED88E767</vt:lpwstr>
  </property>
</Properties>
</file>