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27"/>
  </p:notesMasterIdLst>
  <p:sldIdLst>
    <p:sldId id="258" r:id="rId6"/>
    <p:sldId id="256" r:id="rId7"/>
    <p:sldId id="271" r:id="rId8"/>
    <p:sldId id="340" r:id="rId9"/>
    <p:sldId id="339" r:id="rId10"/>
    <p:sldId id="354" r:id="rId11"/>
    <p:sldId id="357" r:id="rId12"/>
    <p:sldId id="343" r:id="rId13"/>
    <p:sldId id="345" r:id="rId14"/>
    <p:sldId id="346" r:id="rId15"/>
    <p:sldId id="358" r:id="rId16"/>
    <p:sldId id="337" r:id="rId17"/>
    <p:sldId id="348" r:id="rId18"/>
    <p:sldId id="336" r:id="rId19"/>
    <p:sldId id="333" r:id="rId20"/>
    <p:sldId id="349" r:id="rId21"/>
    <p:sldId id="350" r:id="rId22"/>
    <p:sldId id="359" r:id="rId23"/>
    <p:sldId id="344" r:id="rId24"/>
    <p:sldId id="352" r:id="rId25"/>
    <p:sldId id="353" r:id="rId2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8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6"/>
    <p:restoredTop sz="58448"/>
  </p:normalViewPr>
  <p:slideViewPr>
    <p:cSldViewPr>
      <p:cViewPr varScale="1">
        <p:scale>
          <a:sx n="95" d="100"/>
          <a:sy n="95" d="100"/>
        </p:scale>
        <p:origin x="200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D8AA9-1FE4-7B4D-A047-DB216176C993}" type="datetimeFigureOut">
              <a:rPr lang="en-US" smtClean="0"/>
              <a:t>5/4/20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F5B35-8C78-484A-AB1C-B4CD72D8FC38}" type="slidenum">
              <a:rPr lang="en-US" smtClean="0"/>
              <a:t>‹#›</a:t>
            </a:fld>
            <a:endParaRPr lang="en-US"/>
          </a:p>
        </p:txBody>
      </p:sp>
    </p:spTree>
    <p:extLst>
      <p:ext uri="{BB962C8B-B14F-4D97-AF65-F5344CB8AC3E}">
        <p14:creationId xmlns:p14="http://schemas.microsoft.com/office/powerpoint/2010/main" val="242751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(Hello! My name is Lakshmi </a:t>
            </a:r>
            <a:r>
              <a:rPr lang="en-US" dirty="0" err="1"/>
              <a:t>Tummala</a:t>
            </a:r>
            <a:r>
              <a:rPr lang="en-US" dirty="0"/>
              <a:t>, and I am an academic cardiologist with a strong interest in medical education. I’m thrilled to be working with ACC’s CV Training section to bring you this Teaching the Teacher series, geared towards fellows interested in pursuing academic/teaching careers. The slide decks are designed to be interactive – however you end up using them, fellows, I hope they are helpful to you as you refine your own teaching skills sets.)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Teaching the teacher: Feedback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Feedback is one area</a:t>
            </a:r>
            <a:r>
              <a:rPr lang="en-US" baseline="0" dirty="0"/>
              <a:t> of medical education in which we have a fair amount of experience and knowledge, and yet, we still seem to fall short in actual practice. Let’s talk a little more about feedback – why we do it, and how you can do it better.</a:t>
            </a:r>
          </a:p>
        </p:txBody>
      </p:sp>
      <p:sp>
        <p:nvSpPr>
          <p:cNvPr id="4" name="Slide Number Placeholder 3"/>
          <p:cNvSpPr>
            <a:spLocks noGrp="1"/>
          </p:cNvSpPr>
          <p:nvPr>
            <p:ph type="sldNum" sz="quarter" idx="5"/>
          </p:nvPr>
        </p:nvSpPr>
        <p:spPr/>
        <p:txBody>
          <a:bodyPr/>
          <a:lstStyle/>
          <a:p>
            <a:fld id="{2B9F5B35-8C78-484A-AB1C-B4CD72D8FC38}" type="slidenum">
              <a:rPr lang="en-US" smtClean="0"/>
              <a:t>2</a:t>
            </a:fld>
            <a:endParaRPr lang="en-US"/>
          </a:p>
        </p:txBody>
      </p:sp>
    </p:spTree>
    <p:extLst>
      <p:ext uri="{BB962C8B-B14F-4D97-AF65-F5344CB8AC3E}">
        <p14:creationId xmlns:p14="http://schemas.microsoft.com/office/powerpoint/2010/main" val="1922408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idea is this one of fixed versus growth mindsets from Stanford psychologist Carol Dweck. Basically, the idea is that we can view our intelligence or creativity or ability in one of two ways. A fixed mindset means these things are innate and static; we are born with them and cannot change them. A growth mindset views these things as modifiable – with hard work and challenges, some time and effort, we can improve them.</a:t>
            </a:r>
          </a:p>
          <a:p>
            <a:endParaRPr lang="en-US" dirty="0"/>
          </a:p>
          <a:p>
            <a:r>
              <a:rPr lang="en-US" dirty="0"/>
              <a:t>These mindsets dictate how we respond to many things including failure and feedback. Learners with fixed mindsets may be less receptive to your feedback, so recognizing and navigating their presence is key. The good news is that we can grow our growth mindset, no pun intended. Check out the TED Talk cited here by Dr. Dweck for more on understanding the growth mindset and improvement.</a:t>
            </a:r>
          </a:p>
        </p:txBody>
      </p:sp>
      <p:sp>
        <p:nvSpPr>
          <p:cNvPr id="4" name="Slide Number Placeholder 3"/>
          <p:cNvSpPr>
            <a:spLocks noGrp="1"/>
          </p:cNvSpPr>
          <p:nvPr>
            <p:ph type="sldNum" sz="quarter" idx="5"/>
          </p:nvPr>
        </p:nvSpPr>
        <p:spPr/>
        <p:txBody>
          <a:bodyPr/>
          <a:lstStyle/>
          <a:p>
            <a:fld id="{2B9F5B35-8C78-484A-AB1C-B4CD72D8FC38}" type="slidenum">
              <a:rPr lang="en-US" smtClean="0"/>
              <a:t>11</a:t>
            </a:fld>
            <a:endParaRPr lang="en-US"/>
          </a:p>
        </p:txBody>
      </p:sp>
    </p:spTree>
    <p:extLst>
      <p:ext uri="{BB962C8B-B14F-4D97-AF65-F5344CB8AC3E}">
        <p14:creationId xmlns:p14="http://schemas.microsoft.com/office/powerpoint/2010/main" val="337947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many models for feedback</a:t>
            </a:r>
            <a:r>
              <a:rPr lang="en-US" baseline="0" dirty="0"/>
              <a:t> that exist outside the ubiquitous “sandwich” one. The most important thing for you to do is to find a model you feel comfortable using, and then practice with it.</a:t>
            </a:r>
          </a:p>
          <a:p>
            <a:endParaRPr lang="en-US" baseline="0" dirty="0"/>
          </a:p>
          <a:p>
            <a:r>
              <a:rPr lang="en-US" baseline="0" dirty="0"/>
              <a:t>My personal approach is to ask my learner, “Tell me one thing you did well this rotation, and one thing to work on for next month?” I use the answer as a springboard to discuss the learner, the rotation, and the team including myself.</a:t>
            </a:r>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12</a:t>
            </a:fld>
            <a:endParaRPr lang="en-US"/>
          </a:p>
        </p:txBody>
      </p:sp>
    </p:spTree>
    <p:extLst>
      <p:ext uri="{BB962C8B-B14F-4D97-AF65-F5344CB8AC3E}">
        <p14:creationId xmlns:p14="http://schemas.microsoft.com/office/powerpoint/2010/main" val="1893944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basically a variation on the Pendleton model of feedback, which starts with the positive and then works its way into the more constructive portion. The learner’s self-assessment is reinforced, and when needed, the teacher helps with solutions for problematic areas. Advocates of this model like how it creates a positive and safe environment to begin with; critics argue it can be artificial and/or inefficient.</a:t>
            </a:r>
          </a:p>
        </p:txBody>
      </p:sp>
      <p:sp>
        <p:nvSpPr>
          <p:cNvPr id="4" name="Slide Number Placeholder 3"/>
          <p:cNvSpPr>
            <a:spLocks noGrp="1"/>
          </p:cNvSpPr>
          <p:nvPr>
            <p:ph type="sldNum" sz="quarter" idx="5"/>
          </p:nvPr>
        </p:nvSpPr>
        <p:spPr/>
        <p:txBody>
          <a:bodyPr/>
          <a:lstStyle/>
          <a:p>
            <a:fld id="{DDDD4568-0085-974C-826D-3C1E036BB220}" type="slidenum">
              <a:rPr lang="en-US" smtClean="0"/>
              <a:pPr/>
              <a:t>13</a:t>
            </a:fld>
            <a:endParaRPr lang="en-US"/>
          </a:p>
        </p:txBody>
      </p:sp>
    </p:spTree>
    <p:extLst>
      <p:ext uri="{BB962C8B-B14F-4D97-AF65-F5344CB8AC3E}">
        <p14:creationId xmlns:p14="http://schemas.microsoft.com/office/powerpoint/2010/main" val="391883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Another model that is evidence-based with helpful resources is the R2C2 model. </a:t>
            </a:r>
            <a:r>
              <a:rPr lang="en-US" dirty="0"/>
              <a:t>This</a:t>
            </a:r>
            <a:r>
              <a:rPr lang="en-US" baseline="0" dirty="0"/>
              <a:t> model has four stages with discrete goals.</a:t>
            </a:r>
          </a:p>
          <a:p>
            <a:endParaRPr lang="en-US" baseline="0" dirty="0"/>
          </a:p>
          <a:p>
            <a:r>
              <a:rPr lang="en-US" baseline="0" dirty="0"/>
              <a:t>According to </a:t>
            </a:r>
            <a:r>
              <a:rPr lang="en-US" baseline="0"/>
              <a:t>their approach,</a:t>
            </a:r>
            <a:endParaRPr lang="en-US" baseline="0" dirty="0"/>
          </a:p>
          <a:p>
            <a:r>
              <a:rPr lang="en-US" dirty="0"/>
              <a:t>Stage 1: Rapport building</a:t>
            </a:r>
          </a:p>
          <a:p>
            <a:pPr lvl="1"/>
            <a:r>
              <a:rPr lang="en-US" dirty="0"/>
              <a:t>Goal: To engage the resident, build relationship, build respect and trust, understand their context</a:t>
            </a:r>
          </a:p>
          <a:p>
            <a:r>
              <a:rPr lang="en-US" dirty="0"/>
              <a:t>Stage 2: Explore reactions</a:t>
            </a:r>
          </a:p>
          <a:p>
            <a:pPr lvl="1"/>
            <a:r>
              <a:rPr lang="en-US" dirty="0"/>
              <a:t>Goal: For resident to feel understood and that his/her views are heard and respected</a:t>
            </a:r>
          </a:p>
          <a:p>
            <a:r>
              <a:rPr lang="en-US" dirty="0"/>
              <a:t>Stage 3: Explore content</a:t>
            </a:r>
          </a:p>
          <a:p>
            <a:pPr lvl="1"/>
            <a:r>
              <a:rPr lang="en-US" dirty="0"/>
              <a:t>Goal: For the resident to be clear about what the assessment data mean for his/her practice and the opportunities identified for change and development</a:t>
            </a:r>
          </a:p>
          <a:p>
            <a:pPr lvl="0"/>
            <a:r>
              <a:rPr lang="en-US" dirty="0"/>
              <a:t>Stage 4: Coach for change</a:t>
            </a:r>
          </a:p>
          <a:p>
            <a:pPr lvl="1"/>
            <a:r>
              <a:rPr lang="en-US" dirty="0"/>
              <a:t>Goal: For the resident to engage in developing an achievable learning plan</a:t>
            </a:r>
          </a:p>
          <a:p>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14</a:t>
            </a:fld>
            <a:endParaRPr lang="en-US"/>
          </a:p>
        </p:txBody>
      </p:sp>
    </p:spTree>
    <p:extLst>
      <p:ext uri="{BB962C8B-B14F-4D97-AF65-F5344CB8AC3E}">
        <p14:creationId xmlns:p14="http://schemas.microsoft.com/office/powerpoint/2010/main" val="35891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found some of these example phrases from the R2C2 model to be particularly helpful so wanted to share them</a:t>
            </a:r>
            <a:r>
              <a:rPr lang="en-US" baseline="0" dirty="0"/>
              <a:t> here. You can see how these words build rapport, explore the reaction of the learner, delve into the particular feedback content, and then finally make a specific plan for change. If you’re interested in learning more, there are some great resources in the appendices of this publication on </a:t>
            </a:r>
            <a:r>
              <a:rPr lang="en-US" baseline="0" dirty="0" err="1"/>
              <a:t>MedEd</a:t>
            </a:r>
            <a:r>
              <a:rPr lang="en-US" baseline="0" dirty="0"/>
              <a:t> Portal.</a:t>
            </a:r>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15</a:t>
            </a:fld>
            <a:endParaRPr lang="en-US"/>
          </a:p>
        </p:txBody>
      </p:sp>
    </p:spTree>
    <p:extLst>
      <p:ext uri="{BB962C8B-B14F-4D97-AF65-F5344CB8AC3E}">
        <p14:creationId xmlns:p14="http://schemas.microsoft.com/office/powerpoint/2010/main" val="157521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I said, the only way</a:t>
            </a:r>
            <a:r>
              <a:rPr lang="en-US" baseline="0" dirty="0"/>
              <a:t> to get good at giving feedback is to practice, and to that end, I compiled some sample scenarios to work through.</a:t>
            </a:r>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16</a:t>
            </a:fld>
            <a:endParaRPr lang="en-US"/>
          </a:p>
        </p:txBody>
      </p:sp>
    </p:spTree>
    <p:extLst>
      <p:ext uri="{BB962C8B-B14F-4D97-AF65-F5344CB8AC3E}">
        <p14:creationId xmlns:p14="http://schemas.microsoft.com/office/powerpoint/2010/main" val="55819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practice giving verbal</a:t>
            </a:r>
            <a:r>
              <a:rPr lang="en-US" baseline="0" dirty="0"/>
              <a:t> feedback in response to each of these scenarios.</a:t>
            </a:r>
          </a:p>
          <a:p>
            <a:endParaRPr lang="en-US" baseline="0" dirty="0"/>
          </a:p>
          <a:p>
            <a:r>
              <a:rPr lang="en-US" baseline="0" dirty="0"/>
              <a:t>PROMPT</a:t>
            </a:r>
          </a:p>
          <a:p>
            <a:r>
              <a:rPr lang="en-US" baseline="0" dirty="0"/>
              <a:t>Number 1: </a:t>
            </a:r>
            <a:r>
              <a:rPr lang="en-US" dirty="0"/>
              <a:t>Your intern on consults says she wants to go into cardiology – but it’s March, and she cannot list the components of typical angina.</a:t>
            </a:r>
          </a:p>
          <a:p>
            <a:endParaRPr lang="en-US" dirty="0"/>
          </a:p>
          <a:p>
            <a:r>
              <a:rPr lang="en-US" dirty="0"/>
              <a:t>PROMPT</a:t>
            </a:r>
          </a:p>
          <a:p>
            <a:r>
              <a:rPr lang="en-US" dirty="0"/>
              <a:t>Number 2: Your fourth-year Sub-I in the CCU get visibly nervous every time he presents: his voice shakes, he sweats, and he drops his papers.</a:t>
            </a:r>
          </a:p>
          <a:p>
            <a:endParaRPr lang="en-US" dirty="0"/>
          </a:p>
          <a:p>
            <a:r>
              <a:rPr lang="en-US" dirty="0"/>
              <a:t>PROMPT</a:t>
            </a:r>
          </a:p>
          <a:p>
            <a:r>
              <a:rPr lang="en-US" dirty="0"/>
              <a:t>Number 3: Your co-fellow says Saturday call wasn’t too bad, and then proceeds to sign out to you: still pending are two CCU admissions, five consults, and three </a:t>
            </a:r>
            <a:r>
              <a:rPr lang="en-US" dirty="0" err="1"/>
              <a:t>echos</a:t>
            </a:r>
            <a:r>
              <a:rPr lang="en-US" dirty="0"/>
              <a:t>.</a:t>
            </a:r>
          </a:p>
          <a:p>
            <a:endParaRPr lang="en-US" dirty="0"/>
          </a:p>
          <a:p>
            <a:r>
              <a:rPr lang="en-US" dirty="0"/>
              <a:t>PROMPT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 4: Your third-year medical student’s presentations are bad: incomplete, disorganized, and with poorly thought-out assessments and plans.</a:t>
            </a:r>
          </a:p>
        </p:txBody>
      </p:sp>
      <p:sp>
        <p:nvSpPr>
          <p:cNvPr id="4" name="Slide Number Placeholder 3"/>
          <p:cNvSpPr>
            <a:spLocks noGrp="1"/>
          </p:cNvSpPr>
          <p:nvPr>
            <p:ph type="sldNum" sz="quarter" idx="10"/>
          </p:nvPr>
        </p:nvSpPr>
        <p:spPr/>
        <p:txBody>
          <a:bodyPr/>
          <a:lstStyle/>
          <a:p>
            <a:fld id="{DDDD4568-0085-974C-826D-3C1E036BB220}" type="slidenum">
              <a:rPr lang="en-US" smtClean="0"/>
              <a:pPr/>
              <a:t>17</a:t>
            </a:fld>
            <a:endParaRPr lang="en-US"/>
          </a:p>
        </p:txBody>
      </p:sp>
    </p:spTree>
    <p:extLst>
      <p:ext uri="{BB962C8B-B14F-4D97-AF65-F5344CB8AC3E}">
        <p14:creationId xmlns:p14="http://schemas.microsoft.com/office/powerpoint/2010/main" val="850694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Here are some more scenarios.</a:t>
            </a:r>
          </a:p>
          <a:p>
            <a:endParaRPr lang="en-US" dirty="0"/>
          </a:p>
          <a:p>
            <a:r>
              <a:rPr lang="en-US" dirty="0"/>
              <a:t>Number 5: Your other third-year medical student’s presentations are average; she tells you she is at the top of her class and will match at a top-tier program.</a:t>
            </a:r>
          </a:p>
          <a:p>
            <a:endParaRPr lang="en-US" dirty="0"/>
          </a:p>
          <a:p>
            <a:r>
              <a:rPr lang="en-US" dirty="0"/>
              <a:t>PROMPT</a:t>
            </a:r>
          </a:p>
          <a:p>
            <a:r>
              <a:rPr lang="en-US" dirty="0"/>
              <a:t>Number 6: Your senior resident is a true </a:t>
            </a:r>
            <a:r>
              <a:rPr lang="en-US" dirty="0" err="1"/>
              <a:t>rockstar</a:t>
            </a:r>
            <a:r>
              <a:rPr lang="en-US" dirty="0"/>
              <a:t>, to the point where you feel you are not adding anything to consult rounds.</a:t>
            </a:r>
          </a:p>
          <a:p>
            <a:endParaRPr lang="en-US" dirty="0"/>
          </a:p>
          <a:p>
            <a:r>
              <a:rPr lang="en-US" dirty="0"/>
              <a:t>PROMPT</a:t>
            </a:r>
          </a:p>
          <a:p>
            <a:r>
              <a:rPr lang="en-US" dirty="0"/>
              <a:t>Number 7: Your CCU attending is having some issues at home, and it has spilled over into work: he is irritable and snapping at the residents without cause.</a:t>
            </a:r>
          </a:p>
          <a:p>
            <a:endParaRPr lang="en-US" dirty="0"/>
          </a:p>
          <a:p>
            <a:r>
              <a:rPr lang="en-US" dirty="0"/>
              <a:t>PROMPT</a:t>
            </a:r>
          </a:p>
          <a:p>
            <a:r>
              <a:rPr lang="en-US" dirty="0"/>
              <a:t>And, number 8: Your </a:t>
            </a:r>
            <a:r>
              <a:rPr lang="en-US" dirty="0" err="1"/>
              <a:t>cath</a:t>
            </a:r>
            <a:r>
              <a:rPr lang="en-US" dirty="0"/>
              <a:t> lab attending won’t let you do anything except consent the patient – no access, no discussion during the case.</a:t>
            </a:r>
          </a:p>
          <a:p>
            <a:endParaRPr lang="en-US" dirty="0"/>
          </a:p>
          <a:p>
            <a:r>
              <a:rPr lang="en-US" baseline="0" dirty="0"/>
              <a:t>&lt;After discussion&gt;</a:t>
            </a:r>
          </a:p>
          <a:p>
            <a:r>
              <a:rPr lang="en-US" baseline="0" dirty="0"/>
              <a:t>How did that go? What did you do well? What do you need to work on with respect to giving feedback going forward? What tips did you pick up that you can now integrate into your feedback?</a:t>
            </a:r>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18</a:t>
            </a:fld>
            <a:endParaRPr lang="en-US"/>
          </a:p>
        </p:txBody>
      </p:sp>
    </p:spTree>
    <p:extLst>
      <p:ext uri="{BB962C8B-B14F-4D97-AF65-F5344CB8AC3E}">
        <p14:creationId xmlns:p14="http://schemas.microsoft.com/office/powerpoint/2010/main" val="363603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Before we close, I want to delve into those last two scenarios a little more, because they are tough ones, and we’ve all been there. Unfortunately, the medical education literature doesn’t have much helpful information for these situations. When we look outside to the business world, though, there are some helpful guiding principles that likely apply to us, too.</a:t>
            </a:r>
          </a:p>
          <a:p>
            <a:endParaRPr lang="en-US" dirty="0"/>
          </a:p>
          <a:p>
            <a:r>
              <a:rPr lang="en-US" dirty="0"/>
              <a:t>PROMPT</a:t>
            </a:r>
          </a:p>
          <a:p>
            <a:r>
              <a:rPr lang="en-US" dirty="0"/>
              <a:t>For one thing, try to gauge if your attending will be receptive to what you have to say. If the answer is an unequivocal no, it is probably not worth getting into it.</a:t>
            </a:r>
          </a:p>
          <a:p>
            <a:endParaRPr lang="en-US" dirty="0"/>
          </a:p>
          <a:p>
            <a:r>
              <a:rPr lang="en-US" dirty="0"/>
              <a:t>PROMPT</a:t>
            </a:r>
          </a:p>
          <a:p>
            <a:r>
              <a:rPr lang="en-US" dirty="0"/>
              <a:t>Even if the answer is yes, if you can, wait to be asked for the feedback. Many programs have an annual retreat or survey, which is a good opportunity to share constructive thoughts. Alternatively, a change in the program – a restructuring or implementation of a new initiative, for instance – might be a good opportunity to volunteer feedback. Certainly you should be filling out written faculty evaluations on a routine basis in your program, and you absolutely have to document problems here in order to see change, that’s simply how programs work. Finally, use the way your attending reacts to help you navigate the next time. You’ll learn from their response what they are open to hearing about, and what they are not.</a:t>
            </a:r>
          </a:p>
          <a:p>
            <a:endParaRPr lang="en-US" dirty="0"/>
          </a:p>
          <a:p>
            <a:r>
              <a:rPr lang="en-US" dirty="0"/>
              <a:t>PROMPT</a:t>
            </a:r>
          </a:p>
          <a:p>
            <a:r>
              <a:rPr lang="en-US" dirty="0"/>
              <a:t>We already said that people respond better to specific feedback than general, and this is true in both directions. This article from HBR also cautions that subordinates should only share their own perspectives, not assume the perspective of the boss (or attending), as the truth is, you don’t know what a job entails until you do it yourself. As an early career attending, I can absolutely vouch for the truth of this statement.</a:t>
            </a:r>
          </a:p>
          <a:p>
            <a:endParaRPr lang="en-US" dirty="0"/>
          </a:p>
          <a:p>
            <a:r>
              <a:rPr lang="en-US" dirty="0"/>
              <a:t>PROMPT</a:t>
            </a:r>
          </a:p>
          <a:p>
            <a:r>
              <a:rPr lang="en-US" dirty="0"/>
              <a:t>I’ll add in some observations of my own. First, the hierarchy in medicine can be helpful in this context. Your chief fellows are fantastic advocates who have a seat at the table and can keep you anonymous, so use them! Same goes if you serve on a hospital committee and have connections to people who have power. Second, don’t lose your humanity during your training. Remember that attendings are people, too, and that they have life stresses and difficult patient cases, just like you. Follow the Golden Rule. In those instances of a single, really difficult experience, take some time to reflect on your own part before you share feedback about how your attending could have done better. In stressful and/or emotional situations, we all lose our perspective a little bit. Asking your attending for permission to debrief and letting him/her go first might make for more helpful takeaways at the end of those days (credit to Dr. </a:t>
            </a:r>
            <a:r>
              <a:rPr lang="en-US" dirty="0" err="1"/>
              <a:t>Shatzer</a:t>
            </a:r>
            <a:r>
              <a:rPr lang="en-US"/>
              <a:t>).</a:t>
            </a:r>
            <a:endParaRPr lang="en-US" dirty="0"/>
          </a:p>
        </p:txBody>
      </p:sp>
      <p:sp>
        <p:nvSpPr>
          <p:cNvPr id="4" name="Slide Number Placeholder 3"/>
          <p:cNvSpPr>
            <a:spLocks noGrp="1"/>
          </p:cNvSpPr>
          <p:nvPr>
            <p:ph type="sldNum" sz="quarter" idx="5"/>
          </p:nvPr>
        </p:nvSpPr>
        <p:spPr/>
        <p:txBody>
          <a:bodyPr/>
          <a:lstStyle/>
          <a:p>
            <a:fld id="{DDDD4568-0085-974C-826D-3C1E036BB220}" type="slidenum">
              <a:rPr lang="en-US" smtClean="0"/>
              <a:pPr/>
              <a:t>19</a:t>
            </a:fld>
            <a:endParaRPr lang="en-US"/>
          </a:p>
        </p:txBody>
      </p:sp>
    </p:spTree>
    <p:extLst>
      <p:ext uri="{BB962C8B-B14F-4D97-AF65-F5344CB8AC3E}">
        <p14:creationId xmlns:p14="http://schemas.microsoft.com/office/powerpoint/2010/main" val="261586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share. I hope you found this discussion useful.</a:t>
            </a:r>
          </a:p>
          <a:p>
            <a:endParaRPr lang="en-US" dirty="0"/>
          </a:p>
          <a:p>
            <a:r>
              <a:rPr lang="en-US" dirty="0"/>
              <a:t>Here are the references I cited during this talk – </a:t>
            </a:r>
          </a:p>
        </p:txBody>
      </p:sp>
      <p:sp>
        <p:nvSpPr>
          <p:cNvPr id="4" name="Slide Number Placeholder 3"/>
          <p:cNvSpPr>
            <a:spLocks noGrp="1"/>
          </p:cNvSpPr>
          <p:nvPr>
            <p:ph type="sldNum" sz="quarter" idx="5"/>
          </p:nvPr>
        </p:nvSpPr>
        <p:spPr/>
        <p:txBody>
          <a:bodyPr/>
          <a:lstStyle/>
          <a:p>
            <a:fld id="{DDDD4568-0085-974C-826D-3C1E036BB220}" type="slidenum">
              <a:rPr lang="en-US" smtClean="0"/>
              <a:pPr/>
              <a:t>20</a:t>
            </a:fld>
            <a:endParaRPr lang="en-US"/>
          </a:p>
        </p:txBody>
      </p:sp>
    </p:spTree>
    <p:extLst>
      <p:ext uri="{BB962C8B-B14F-4D97-AF65-F5344CB8AC3E}">
        <p14:creationId xmlns:p14="http://schemas.microsoft.com/office/powerpoint/2010/main" val="3393902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To begin with, you need to understand that assessment and feedback can be formative or summative. Formative means the intent is to improve the learner (or course, or program); an example of this type is the verbal feedback you get from your attending at the end of your rotation. Summative, on the other hand, refers to a final judgment about performance with varying stakes. Your Step 2 Clinical Skills exam was a summative assessment.</a:t>
            </a:r>
          </a:p>
          <a:p>
            <a:endParaRPr lang="en-US" baseline="0" dirty="0"/>
          </a:p>
          <a:p>
            <a:r>
              <a:rPr lang="en-US" baseline="0" dirty="0"/>
              <a:t>Most of the feedback we give and receive during training is formative, so we’ll focus on that aspect here. Remember that while feedback can be both formative and summative, it is generally helpful for the learner to designate it as primarily one or the other.</a:t>
            </a:r>
          </a:p>
          <a:p>
            <a:endParaRPr lang="en-US" baseline="0" dirty="0"/>
          </a:p>
          <a:p>
            <a:r>
              <a:rPr lang="en-US" baseline="0" dirty="0"/>
              <a:t>PROMPT</a:t>
            </a:r>
          </a:p>
          <a:p>
            <a:r>
              <a:rPr lang="en-US" baseline="0" dirty="0"/>
              <a:t>I really like this operational definition of feedback in clinical teaching: “Specific information about the comparison between a trainee’s observed performance and a standard, given with the intent to improve the trainee’s performance” (emphasis mine). What do you think?</a:t>
            </a:r>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3</a:t>
            </a:fld>
            <a:endParaRPr lang="en-US"/>
          </a:p>
        </p:txBody>
      </p:sp>
    </p:spTree>
    <p:extLst>
      <p:ext uri="{BB962C8B-B14F-4D97-AF65-F5344CB8AC3E}">
        <p14:creationId xmlns:p14="http://schemas.microsoft.com/office/powerpoint/2010/main" val="296380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some additional resources you might find helpful. Many medical school websites have videos, </a:t>
            </a:r>
            <a:r>
              <a:rPr lang="en-US" dirty="0" err="1"/>
              <a:t>powerpoints</a:t>
            </a:r>
            <a:r>
              <a:rPr lang="en-US" dirty="0"/>
              <a:t>, etc., you can use as you continue practicing giving good feedback – I’ve sampled some of them here, be sure to check out your own! Good luck!!</a:t>
            </a:r>
          </a:p>
        </p:txBody>
      </p:sp>
      <p:sp>
        <p:nvSpPr>
          <p:cNvPr id="4" name="Slide Number Placeholder 3"/>
          <p:cNvSpPr>
            <a:spLocks noGrp="1"/>
          </p:cNvSpPr>
          <p:nvPr>
            <p:ph type="sldNum" sz="quarter" idx="5"/>
          </p:nvPr>
        </p:nvSpPr>
        <p:spPr/>
        <p:txBody>
          <a:bodyPr/>
          <a:lstStyle/>
          <a:p>
            <a:fld id="{DDDD4568-0085-974C-826D-3C1E036BB220}" type="slidenum">
              <a:rPr lang="en-US" smtClean="0"/>
              <a:pPr/>
              <a:t>21</a:t>
            </a:fld>
            <a:endParaRPr lang="en-US"/>
          </a:p>
        </p:txBody>
      </p:sp>
    </p:spTree>
    <p:extLst>
      <p:ext uri="{BB962C8B-B14F-4D97-AF65-F5344CB8AC3E}">
        <p14:creationId xmlns:p14="http://schemas.microsoft.com/office/powerpoint/2010/main" val="46263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All of us have received, and many of us have given, feedback before. Let’s take a few minutes to reflect</a:t>
            </a:r>
            <a:r>
              <a:rPr lang="en-US" baseline="0" dirty="0"/>
              <a:t> on those experiences.</a:t>
            </a:r>
          </a:p>
          <a:p>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4</a:t>
            </a:fld>
            <a:endParaRPr lang="en-US"/>
          </a:p>
        </p:txBody>
      </p:sp>
    </p:spTree>
    <p:extLst>
      <p:ext uri="{BB962C8B-B14F-4D97-AF65-F5344CB8AC3E}">
        <p14:creationId xmlns:p14="http://schemas.microsoft.com/office/powerpoint/2010/main" val="2920523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Can you think of a time when you received “bad” feedback? Why was it bad? How about good feedback?</a:t>
            </a:r>
          </a:p>
          <a:p>
            <a:pPr marL="0" marR="0" indent="0" algn="l" defTabSz="457200" rtl="0" eaLnBrk="1" fontAlgn="auto" latinLnBrk="0" hangingPunct="1">
              <a:lnSpc>
                <a:spcPct val="100000"/>
              </a:lnSpc>
              <a:spcBef>
                <a:spcPts val="0"/>
              </a:spcBef>
              <a:spcAft>
                <a:spcPts val="0"/>
              </a:spcAft>
              <a:buClrTx/>
              <a:buSzTx/>
              <a:buFontTx/>
              <a:buNone/>
              <a:tabLst/>
              <a:defRPr/>
            </a:pPr>
            <a:br>
              <a:rPr lang="en-US" baseline="0" dirty="0"/>
            </a:br>
            <a:r>
              <a:rPr lang="en-US" baseline="0" dirty="0"/>
              <a:t>PROMPT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Now think about your experience as a learner. What is the most important aspect of feedback from your current perspective? What about when you’re giving feedback to your resident or medical student? Is it the same thing, or different?</a:t>
            </a:r>
          </a:p>
        </p:txBody>
      </p:sp>
      <p:sp>
        <p:nvSpPr>
          <p:cNvPr id="4" name="Slide Number Placeholder 3"/>
          <p:cNvSpPr>
            <a:spLocks noGrp="1"/>
          </p:cNvSpPr>
          <p:nvPr>
            <p:ph type="sldNum" sz="quarter" idx="10"/>
          </p:nvPr>
        </p:nvSpPr>
        <p:spPr/>
        <p:txBody>
          <a:bodyPr/>
          <a:lstStyle/>
          <a:p>
            <a:fld id="{DDDD4568-0085-974C-826D-3C1E036BB220}" type="slidenum">
              <a:rPr lang="en-US" smtClean="0"/>
              <a:pPr/>
              <a:t>5</a:t>
            </a:fld>
            <a:endParaRPr lang="en-US"/>
          </a:p>
        </p:txBody>
      </p:sp>
    </p:spTree>
    <p:extLst>
      <p:ext uri="{BB962C8B-B14F-4D97-AF65-F5344CB8AC3E}">
        <p14:creationId xmlns:p14="http://schemas.microsoft.com/office/powerpoint/2010/main" val="387785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lots of reasons why giving good feedback during training is hard. </a:t>
            </a:r>
            <a:r>
              <a:rPr lang="en-US" dirty="0"/>
              <a:t>Here are some of the barriers that have been identified in the medical education literature.</a:t>
            </a:r>
          </a:p>
          <a:p>
            <a:endParaRPr lang="en-US" dirty="0"/>
          </a:p>
          <a:p>
            <a:r>
              <a:rPr lang="en-US" dirty="0"/>
              <a:t>PROMPT</a:t>
            </a:r>
          </a:p>
          <a:p>
            <a:r>
              <a:rPr lang="en-US" baseline="0" dirty="0"/>
              <a:t>For one thing, we work in busy clinical settings, with limited time to directly observe our learners as well as discuss those observations. We don’t always use the label of feedback when we’re giving and receiving it, which might explain this discrepancy we see between attending and fellow views on feedback.</a:t>
            </a:r>
          </a:p>
          <a:p>
            <a:endParaRPr lang="en-US" baseline="0" dirty="0"/>
          </a:p>
          <a:p>
            <a:r>
              <a:rPr lang="en-US" baseline="0" dirty="0"/>
              <a:t>PROMPT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Our operational definition of feedback included the need for a standard of comparison. But what are those standards? Where do they come from? We have milestones to guide us in ensuring that learners reach the appropriate competencies, but, much of this assessment is subjective. The lack of a clearly defined universal standard makes giving feedback in relation to that theoretical standard difficult.</a:t>
            </a:r>
          </a:p>
          <a:p>
            <a:endParaRPr lang="en-US" dirty="0"/>
          </a:p>
        </p:txBody>
      </p:sp>
      <p:sp>
        <p:nvSpPr>
          <p:cNvPr id="4" name="Slide Number Placeholder 3"/>
          <p:cNvSpPr>
            <a:spLocks noGrp="1"/>
          </p:cNvSpPr>
          <p:nvPr>
            <p:ph type="sldNum" sz="quarter" idx="5"/>
          </p:nvPr>
        </p:nvSpPr>
        <p:spPr/>
        <p:txBody>
          <a:bodyPr/>
          <a:lstStyle/>
          <a:p>
            <a:fld id="{2B9F5B35-8C78-484A-AB1C-B4CD72D8FC38}" type="slidenum">
              <a:rPr lang="en-US" smtClean="0"/>
              <a:t>6</a:t>
            </a:fld>
            <a:endParaRPr lang="en-US"/>
          </a:p>
        </p:txBody>
      </p:sp>
    </p:spTree>
    <p:extLst>
      <p:ext uri="{BB962C8B-B14F-4D97-AF65-F5344CB8AC3E}">
        <p14:creationId xmlns:p14="http://schemas.microsoft.com/office/powerpoint/2010/main" val="105187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Also, effective feedback requires some level of trust and rapport between the giver and receiver. In our fellowship program, for instance, we have core faculty, and there’s a good chance our fellows trust feedback from one of them more than they do from an attending they work with only once a year. In that same vein, it can be hard to give good feedback to residents when you only work with them for a week or two at a time.</a:t>
            </a:r>
          </a:p>
          <a:p>
            <a:endParaRPr lang="en-US" baseline="0" dirty="0"/>
          </a:p>
          <a:p>
            <a:r>
              <a:rPr lang="en-US" baseline="0" dirty="0"/>
              <a:t>PROMPT</a:t>
            </a:r>
          </a:p>
          <a:p>
            <a:r>
              <a:rPr lang="en-US" dirty="0"/>
              <a:t>Even in situations where there are clear standards and</a:t>
            </a:r>
            <a:r>
              <a:rPr lang="en-US" baseline="0" dirty="0"/>
              <a:t> good rapport, the teacher has to have the necessary communication skills to convey information effectively. Particularly in cases of constructive feedback, the trainee has to be ready to hear it, and when he/she is not, we have to navigate that defensive, or angry, or whatever, reaction without closing the line of communication.</a:t>
            </a:r>
          </a:p>
          <a:p>
            <a:endParaRPr lang="en-US" baseline="0" dirty="0"/>
          </a:p>
          <a:p>
            <a:r>
              <a:rPr lang="en-US" baseline="0" dirty="0"/>
              <a:t>PROMPT</a:t>
            </a:r>
          </a:p>
          <a:p>
            <a:r>
              <a:rPr lang="en-US" baseline="0" dirty="0"/>
              <a:t>Finally, some inherent problems with feedback stem from our current medical culture. Even though this is an important skill set, we haven’t vested enough time and energy into our faculty development to ensure that we do it well. My hope is that you will not have the same problem when you become faculty as a result of this time we are spending now. There is also a clear hierarchy in medicine, such that comments from seniors to juniors are generally perceived as judgment, which sometimes leaves no room for construction or improvement, even if that is the intent. This hierarchy makes some facets of 360* feedback untenable.</a:t>
            </a:r>
          </a:p>
        </p:txBody>
      </p:sp>
      <p:sp>
        <p:nvSpPr>
          <p:cNvPr id="4" name="Slide Number Placeholder 3"/>
          <p:cNvSpPr>
            <a:spLocks noGrp="1"/>
          </p:cNvSpPr>
          <p:nvPr>
            <p:ph type="sldNum" sz="quarter" idx="5"/>
          </p:nvPr>
        </p:nvSpPr>
        <p:spPr/>
        <p:txBody>
          <a:bodyPr/>
          <a:lstStyle/>
          <a:p>
            <a:fld id="{2B9F5B35-8C78-484A-AB1C-B4CD72D8FC38}" type="slidenum">
              <a:rPr lang="en-US" smtClean="0"/>
              <a:t>7</a:t>
            </a:fld>
            <a:endParaRPr lang="en-US"/>
          </a:p>
        </p:txBody>
      </p:sp>
    </p:spTree>
    <p:extLst>
      <p:ext uri="{BB962C8B-B14F-4D97-AF65-F5344CB8AC3E}">
        <p14:creationId xmlns:p14="http://schemas.microsoft.com/office/powerpoint/2010/main" val="102490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thing is, we also know how to give good feedback.</a:t>
            </a:r>
            <a:r>
              <a:rPr lang="en-US" baseline="0" dirty="0"/>
              <a:t> </a:t>
            </a:r>
            <a:r>
              <a:rPr lang="en-US" dirty="0"/>
              <a:t>Good feedback is specific, objective, accurate, credible, relevant, and timely.</a:t>
            </a:r>
          </a:p>
          <a:p>
            <a:endParaRPr lang="en-US" dirty="0"/>
          </a:p>
          <a:p>
            <a:r>
              <a:rPr lang="en-US" dirty="0"/>
              <a:t>It</a:t>
            </a:r>
            <a:r>
              <a:rPr lang="en-US" baseline="0" dirty="0"/>
              <a:t> is specific to the behavior, not the person. It is objective, meaning it compares one’s performance to that clearly defined standard we talked about earlier. It needs to be accurate and credible, which often means that it has to come from someone with more experience. It must be relevant to a learner with respect to his/her needing to use the observed skill set one day, and it should be given in a timely manner, in some instances even that same moment or day.</a:t>
            </a:r>
            <a:endParaRPr lang="en-US" dirty="0"/>
          </a:p>
        </p:txBody>
      </p:sp>
      <p:sp>
        <p:nvSpPr>
          <p:cNvPr id="4" name="Slide Number Placeholder 3"/>
          <p:cNvSpPr>
            <a:spLocks noGrp="1"/>
          </p:cNvSpPr>
          <p:nvPr>
            <p:ph type="sldNum" sz="quarter" idx="10"/>
          </p:nvPr>
        </p:nvSpPr>
        <p:spPr/>
        <p:txBody>
          <a:bodyPr/>
          <a:lstStyle/>
          <a:p>
            <a:fld id="{DDDD4568-0085-974C-826D-3C1E036BB220}" type="slidenum">
              <a:rPr lang="en-US" smtClean="0"/>
              <a:pPr/>
              <a:t>8</a:t>
            </a:fld>
            <a:endParaRPr lang="en-US"/>
          </a:p>
        </p:txBody>
      </p:sp>
    </p:spTree>
    <p:extLst>
      <p:ext uri="{BB962C8B-B14F-4D97-AF65-F5344CB8AC3E}">
        <p14:creationId xmlns:p14="http://schemas.microsoft.com/office/powerpoint/2010/main" val="380459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feedback</a:t>
            </a:r>
            <a:r>
              <a:rPr lang="en-US" baseline="0" dirty="0"/>
              <a:t> needs to be all those things, and more:</a:t>
            </a:r>
          </a:p>
          <a:p>
            <a:endParaRPr lang="en-US" baseline="0" dirty="0"/>
          </a:p>
          <a:p>
            <a:r>
              <a:rPr lang="en-US" baseline="0" dirty="0"/>
              <a:t>It needs to be actionable – you need to meet your learner where he/she is – and confidential (this probably goes without saying, but just in case). Good feedback is regular: if we could make it a routine part of our clinical training, it would undoubtedly be a more positive experience for both student and teacher, so we need to start carving out protected time now. Lastly, we need to change our culture so that feedback is driven by learners, too, in addition to teachers. We talk a lot about a learner-directed approach in medical education, but this idea hasn’t permeated the specific topic of feedback yet – learners should feel empowered, and have the skill set, to ask for feedback of their own accord.</a:t>
            </a:r>
          </a:p>
        </p:txBody>
      </p:sp>
      <p:sp>
        <p:nvSpPr>
          <p:cNvPr id="4" name="Slide Number Placeholder 3"/>
          <p:cNvSpPr>
            <a:spLocks noGrp="1"/>
          </p:cNvSpPr>
          <p:nvPr>
            <p:ph type="sldNum" sz="quarter" idx="10"/>
          </p:nvPr>
        </p:nvSpPr>
        <p:spPr/>
        <p:txBody>
          <a:bodyPr/>
          <a:lstStyle/>
          <a:p>
            <a:fld id="{DDDD4568-0085-974C-826D-3C1E036BB220}" type="slidenum">
              <a:rPr lang="en-US" smtClean="0"/>
              <a:pPr/>
              <a:t>9</a:t>
            </a:fld>
            <a:endParaRPr lang="en-US"/>
          </a:p>
        </p:txBody>
      </p:sp>
    </p:spTree>
    <p:extLst>
      <p:ext uri="{BB962C8B-B14F-4D97-AF65-F5344CB8AC3E}">
        <p14:creationId xmlns:p14="http://schemas.microsoft.com/office/powerpoint/2010/main" val="422023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talking about feedback, there are two important, related concepts to consider. The first idea is that of feedback as coaching, very vogue right now. So let me ask, how many of you had a coach for something growing up? What was your coach’s job? For most of us, it was to make us better at sinking the basket or earning the encore.</a:t>
            </a:r>
          </a:p>
          <a:p>
            <a:endParaRPr lang="en-US" dirty="0"/>
          </a:p>
          <a:p>
            <a:r>
              <a:rPr lang="en-US" dirty="0"/>
              <a:t>I love this 2011 article from Atul Gawande, where he talks about coaching to refine his operating skills. The underlying idea in coaching is the constant, deliberate nudge towards perfection. We may never get there, but we should always strive for it. Framing feedback as coaching can make the receiver more open to the content; I find this is a particularly helpful approach in more advanced learners who already feel confident in their performance. As Gawande says, athletes and musicians have coaches, so why not doctors? Think about feedback as the thing that makes good better.</a:t>
            </a:r>
          </a:p>
        </p:txBody>
      </p:sp>
      <p:sp>
        <p:nvSpPr>
          <p:cNvPr id="4" name="Slide Number Placeholder 3"/>
          <p:cNvSpPr>
            <a:spLocks noGrp="1"/>
          </p:cNvSpPr>
          <p:nvPr>
            <p:ph type="sldNum" sz="quarter" idx="5"/>
          </p:nvPr>
        </p:nvSpPr>
        <p:spPr/>
        <p:txBody>
          <a:bodyPr/>
          <a:lstStyle/>
          <a:p>
            <a:fld id="{DDDD4568-0085-974C-826D-3C1E036BB220}" type="slidenum">
              <a:rPr lang="en-US" smtClean="0"/>
              <a:pPr/>
              <a:t>10</a:t>
            </a:fld>
            <a:endParaRPr lang="en-US"/>
          </a:p>
        </p:txBody>
      </p:sp>
    </p:spTree>
    <p:extLst>
      <p:ext uri="{BB962C8B-B14F-4D97-AF65-F5344CB8AC3E}">
        <p14:creationId xmlns:p14="http://schemas.microsoft.com/office/powerpoint/2010/main" val="803587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508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772150" y="2000250"/>
            <a:ext cx="4686300" cy="1143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0" y="228600"/>
            <a:ext cx="6934200" cy="4686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96838" y="360362"/>
            <a:ext cx="628650" cy="365125"/>
          </a:xfrm>
        </p:spPr>
        <p:txBody>
          <a:bodyPr/>
          <a:lstStyle>
            <a:lvl1pPr>
              <a:defRPr/>
            </a:lvl1pPr>
          </a:lstStyle>
          <a:p>
            <a:fld id="{6E1D662F-58BC-451A-83D4-5FE8601EBB8A}"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8470900" y="4425950"/>
            <a:ext cx="628650" cy="349250"/>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26191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7600" y="205978"/>
            <a:ext cx="1219200" cy="47089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28600"/>
            <a:ext cx="6629400" cy="46863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96838" y="360362"/>
            <a:ext cx="628650" cy="365125"/>
          </a:xfrm>
        </p:spPr>
        <p:txBody>
          <a:bodyPr/>
          <a:lstStyle>
            <a:lvl1pPr>
              <a:defRPr/>
            </a:lvl1pPr>
          </a:lstStyle>
          <a:p>
            <a:fld id="{FEBD9EFB-074D-41CC-9A71-016FF92732FB}"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8470900" y="4425950"/>
            <a:ext cx="628650" cy="349250"/>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197611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A8281C2-5308-4A0C-9E08-B947CEF11588}"/>
              </a:ext>
            </a:extLst>
          </p:cNvPr>
          <p:cNvSpPr>
            <a:spLocks noGrp="1"/>
          </p:cNvSpPr>
          <p:nvPr>
            <p:ph type="dt" sz="half" idx="10"/>
          </p:nvPr>
        </p:nvSpPr>
        <p:spPr/>
        <p:txBody>
          <a:bodyPr/>
          <a:lstStyle>
            <a:lvl1pPr>
              <a:defRPr/>
            </a:lvl1pPr>
          </a:lstStyle>
          <a:p>
            <a:fld id="{5366AED7-A303-473C-A887-1D67A76CA400}"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69DB5037-0CA1-444C-9170-08218A9EA9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4783AC-5025-4C5C-8D42-336771E2EC76}"/>
              </a:ext>
            </a:extLst>
          </p:cNvPr>
          <p:cNvSpPr>
            <a:spLocks noGrp="1"/>
          </p:cNvSpPr>
          <p:nvPr>
            <p:ph type="sldNum" sz="quarter" idx="12"/>
          </p:nvPr>
        </p:nvSpPr>
        <p:spPr/>
        <p:txBody>
          <a:bodyPr/>
          <a:lstStyle>
            <a:lvl1pPr>
              <a:defRPr/>
            </a:lvl1pPr>
          </a:lstStyle>
          <a:p>
            <a:fld id="{966E57DC-24F8-4CF1-86DB-23A4F78EAA99}" type="slidenum">
              <a:rPr lang="en-US" altLang="en-US"/>
              <a:pPr/>
              <a:t>‹#›</a:t>
            </a:fld>
            <a:endParaRPr lang="en-US" altLang="en-US"/>
          </a:p>
        </p:txBody>
      </p:sp>
    </p:spTree>
    <p:extLst>
      <p:ext uri="{BB962C8B-B14F-4D97-AF65-F5344CB8AC3E}">
        <p14:creationId xmlns:p14="http://schemas.microsoft.com/office/powerpoint/2010/main" val="3956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FE3AB-C132-4AF1-B6BF-2671394130AD}"/>
              </a:ext>
            </a:extLst>
          </p:cNvPr>
          <p:cNvSpPr>
            <a:spLocks noGrp="1"/>
          </p:cNvSpPr>
          <p:nvPr>
            <p:ph type="dt" sz="half" idx="10"/>
          </p:nvPr>
        </p:nvSpPr>
        <p:spPr/>
        <p:txBody>
          <a:bodyPr/>
          <a:lstStyle>
            <a:lvl1pPr>
              <a:defRPr/>
            </a:lvl1pPr>
          </a:lstStyle>
          <a:p>
            <a:fld id="{355085F7-9685-4482-840C-A6313262BECB}"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5721CE04-6F5E-45BB-A031-E810963E85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38F9EB-3A66-4C3A-AE90-2D1A6617C110}"/>
              </a:ext>
            </a:extLst>
          </p:cNvPr>
          <p:cNvSpPr>
            <a:spLocks noGrp="1"/>
          </p:cNvSpPr>
          <p:nvPr>
            <p:ph type="sldNum" sz="quarter" idx="12"/>
          </p:nvPr>
        </p:nvSpPr>
        <p:spPr/>
        <p:txBody>
          <a:bodyPr/>
          <a:lstStyle>
            <a:lvl1pPr>
              <a:defRPr/>
            </a:lvl1pPr>
          </a:lstStyle>
          <a:p>
            <a:fld id="{C94DC079-95CC-4012-8975-E5873D7B161C}" type="slidenum">
              <a:rPr lang="en-US" altLang="en-US"/>
              <a:pPr/>
              <a:t>‹#›</a:t>
            </a:fld>
            <a:endParaRPr lang="en-US" altLang="en-US"/>
          </a:p>
        </p:txBody>
      </p:sp>
    </p:spTree>
    <p:extLst>
      <p:ext uri="{BB962C8B-B14F-4D97-AF65-F5344CB8AC3E}">
        <p14:creationId xmlns:p14="http://schemas.microsoft.com/office/powerpoint/2010/main" val="714240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0A113-0DE5-4CCF-9057-1FD01C0A3A3F}"/>
              </a:ext>
            </a:extLst>
          </p:cNvPr>
          <p:cNvSpPr>
            <a:spLocks noGrp="1"/>
          </p:cNvSpPr>
          <p:nvPr>
            <p:ph type="dt" sz="half" idx="10"/>
          </p:nvPr>
        </p:nvSpPr>
        <p:spPr/>
        <p:txBody>
          <a:bodyPr/>
          <a:lstStyle>
            <a:lvl1pPr>
              <a:defRPr/>
            </a:lvl1pPr>
          </a:lstStyle>
          <a:p>
            <a:fld id="{9206AD2E-C482-4CBB-B290-49FD0758975C}"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41FE77D5-0EB6-4630-9529-C0D93DEF7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E9BF13-0E9F-4831-95F9-1858D3ED7F0A}"/>
              </a:ext>
            </a:extLst>
          </p:cNvPr>
          <p:cNvSpPr>
            <a:spLocks noGrp="1"/>
          </p:cNvSpPr>
          <p:nvPr>
            <p:ph type="sldNum" sz="quarter" idx="12"/>
          </p:nvPr>
        </p:nvSpPr>
        <p:spPr/>
        <p:txBody>
          <a:bodyPr/>
          <a:lstStyle>
            <a:lvl1pPr>
              <a:defRPr/>
            </a:lvl1pPr>
          </a:lstStyle>
          <a:p>
            <a:fld id="{86A12DC7-4E26-4144-8F18-7765115C0FB1}" type="slidenum">
              <a:rPr lang="en-US" altLang="en-US"/>
              <a:pPr/>
              <a:t>‹#›</a:t>
            </a:fld>
            <a:endParaRPr lang="en-US" altLang="en-US"/>
          </a:p>
        </p:txBody>
      </p:sp>
    </p:spTree>
    <p:extLst>
      <p:ext uri="{BB962C8B-B14F-4D97-AF65-F5344CB8AC3E}">
        <p14:creationId xmlns:p14="http://schemas.microsoft.com/office/powerpoint/2010/main" val="2447909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5858A47-2525-4FB3-8227-B83C46E52321}"/>
              </a:ext>
            </a:extLst>
          </p:cNvPr>
          <p:cNvSpPr>
            <a:spLocks noGrp="1"/>
          </p:cNvSpPr>
          <p:nvPr>
            <p:ph type="dt" sz="half" idx="10"/>
          </p:nvPr>
        </p:nvSpPr>
        <p:spPr/>
        <p:txBody>
          <a:bodyPr/>
          <a:lstStyle>
            <a:lvl1pPr>
              <a:defRPr/>
            </a:lvl1pPr>
          </a:lstStyle>
          <a:p>
            <a:fld id="{9F4B40C7-CD79-4E5E-860C-479EC669FD28}" type="datetimeFigureOut">
              <a:rPr lang="en-US" altLang="en-US"/>
              <a:pPr/>
              <a:t>5/4/20</a:t>
            </a:fld>
            <a:endParaRPr lang="en-US" altLang="en-US"/>
          </a:p>
        </p:txBody>
      </p:sp>
      <p:sp>
        <p:nvSpPr>
          <p:cNvPr id="6" name="Footer Placeholder 4">
            <a:extLst>
              <a:ext uri="{FF2B5EF4-FFF2-40B4-BE49-F238E27FC236}">
                <a16:creationId xmlns:a16="http://schemas.microsoft.com/office/drawing/2014/main" id="{5CB888AF-7C02-4124-A9DA-6E0D771B31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B37FB6-3432-4BFA-B1CE-5AFF7FD29A54}"/>
              </a:ext>
            </a:extLst>
          </p:cNvPr>
          <p:cNvSpPr>
            <a:spLocks noGrp="1"/>
          </p:cNvSpPr>
          <p:nvPr>
            <p:ph type="sldNum" sz="quarter" idx="12"/>
          </p:nvPr>
        </p:nvSpPr>
        <p:spPr/>
        <p:txBody>
          <a:bodyPr/>
          <a:lstStyle>
            <a:lvl1pPr>
              <a:defRPr/>
            </a:lvl1pPr>
          </a:lstStyle>
          <a:p>
            <a:fld id="{17EF18A9-8CC9-41ED-8631-1113D94994A1}" type="slidenum">
              <a:rPr lang="en-US" altLang="en-US"/>
              <a:pPr/>
              <a:t>‹#›</a:t>
            </a:fld>
            <a:endParaRPr lang="en-US" altLang="en-US"/>
          </a:p>
        </p:txBody>
      </p:sp>
    </p:spTree>
    <p:extLst>
      <p:ext uri="{BB962C8B-B14F-4D97-AF65-F5344CB8AC3E}">
        <p14:creationId xmlns:p14="http://schemas.microsoft.com/office/powerpoint/2010/main" val="4008681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C55BE32-B1E0-463A-A6D7-54486A054709}"/>
              </a:ext>
            </a:extLst>
          </p:cNvPr>
          <p:cNvSpPr>
            <a:spLocks noGrp="1"/>
          </p:cNvSpPr>
          <p:nvPr>
            <p:ph type="dt" sz="half" idx="10"/>
          </p:nvPr>
        </p:nvSpPr>
        <p:spPr/>
        <p:txBody>
          <a:bodyPr/>
          <a:lstStyle>
            <a:lvl1pPr>
              <a:defRPr/>
            </a:lvl1pPr>
          </a:lstStyle>
          <a:p>
            <a:fld id="{55CBF6DA-C78D-4979-884F-BC85D7D4CB99}" type="datetimeFigureOut">
              <a:rPr lang="en-US" altLang="en-US"/>
              <a:pPr/>
              <a:t>5/4/20</a:t>
            </a:fld>
            <a:endParaRPr lang="en-US" altLang="en-US"/>
          </a:p>
        </p:txBody>
      </p:sp>
      <p:sp>
        <p:nvSpPr>
          <p:cNvPr id="8" name="Footer Placeholder 4">
            <a:extLst>
              <a:ext uri="{FF2B5EF4-FFF2-40B4-BE49-F238E27FC236}">
                <a16:creationId xmlns:a16="http://schemas.microsoft.com/office/drawing/2014/main" id="{693DE181-AB1E-41EA-9072-8391BB3614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552A6D-6DD1-4D40-9347-D28A0EEDB492}"/>
              </a:ext>
            </a:extLst>
          </p:cNvPr>
          <p:cNvSpPr>
            <a:spLocks noGrp="1"/>
          </p:cNvSpPr>
          <p:nvPr>
            <p:ph type="sldNum" sz="quarter" idx="12"/>
          </p:nvPr>
        </p:nvSpPr>
        <p:spPr/>
        <p:txBody>
          <a:bodyPr/>
          <a:lstStyle>
            <a:lvl1pPr>
              <a:defRPr/>
            </a:lvl1pPr>
          </a:lstStyle>
          <a:p>
            <a:fld id="{0CA96974-1D96-401E-A8C7-B1BE816F5C3E}" type="slidenum">
              <a:rPr lang="en-US" altLang="en-US"/>
              <a:pPr/>
              <a:t>‹#›</a:t>
            </a:fld>
            <a:endParaRPr lang="en-US" altLang="en-US"/>
          </a:p>
        </p:txBody>
      </p:sp>
    </p:spTree>
    <p:extLst>
      <p:ext uri="{BB962C8B-B14F-4D97-AF65-F5344CB8AC3E}">
        <p14:creationId xmlns:p14="http://schemas.microsoft.com/office/powerpoint/2010/main" val="3669921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2CA0459-8C72-4590-9E29-DA19B7536741}"/>
              </a:ext>
            </a:extLst>
          </p:cNvPr>
          <p:cNvSpPr>
            <a:spLocks noGrp="1"/>
          </p:cNvSpPr>
          <p:nvPr>
            <p:ph type="dt" sz="half" idx="10"/>
          </p:nvPr>
        </p:nvSpPr>
        <p:spPr/>
        <p:txBody>
          <a:bodyPr/>
          <a:lstStyle>
            <a:lvl1pPr>
              <a:defRPr/>
            </a:lvl1pPr>
          </a:lstStyle>
          <a:p>
            <a:fld id="{ABBD73FD-9371-4C0A-B716-EBDC291BA6AE}" type="datetimeFigureOut">
              <a:rPr lang="en-US" altLang="en-US"/>
              <a:pPr/>
              <a:t>5/4/20</a:t>
            </a:fld>
            <a:endParaRPr lang="en-US" altLang="en-US"/>
          </a:p>
        </p:txBody>
      </p:sp>
      <p:sp>
        <p:nvSpPr>
          <p:cNvPr id="4" name="Footer Placeholder 4">
            <a:extLst>
              <a:ext uri="{FF2B5EF4-FFF2-40B4-BE49-F238E27FC236}">
                <a16:creationId xmlns:a16="http://schemas.microsoft.com/office/drawing/2014/main" id="{242E627A-2842-4EB8-AC3E-27488688B2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D8788F-EE25-4A90-AEEA-3BBDA3D17B83}"/>
              </a:ext>
            </a:extLst>
          </p:cNvPr>
          <p:cNvSpPr>
            <a:spLocks noGrp="1"/>
          </p:cNvSpPr>
          <p:nvPr>
            <p:ph type="sldNum" sz="quarter" idx="12"/>
          </p:nvPr>
        </p:nvSpPr>
        <p:spPr/>
        <p:txBody>
          <a:bodyPr/>
          <a:lstStyle>
            <a:lvl1pPr>
              <a:defRPr/>
            </a:lvl1pPr>
          </a:lstStyle>
          <a:p>
            <a:fld id="{96D0C7DC-8F78-4EE7-B471-C6965C981F8E}" type="slidenum">
              <a:rPr lang="en-US" altLang="en-US"/>
              <a:pPr/>
              <a:t>‹#›</a:t>
            </a:fld>
            <a:endParaRPr lang="en-US" altLang="en-US"/>
          </a:p>
        </p:txBody>
      </p:sp>
    </p:spTree>
    <p:extLst>
      <p:ext uri="{BB962C8B-B14F-4D97-AF65-F5344CB8AC3E}">
        <p14:creationId xmlns:p14="http://schemas.microsoft.com/office/powerpoint/2010/main" val="1762815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7B16D53-CC5F-49B5-BCA9-02699601E3A6}"/>
              </a:ext>
            </a:extLst>
          </p:cNvPr>
          <p:cNvSpPr>
            <a:spLocks noGrp="1"/>
          </p:cNvSpPr>
          <p:nvPr>
            <p:ph type="dt" sz="half" idx="10"/>
          </p:nvPr>
        </p:nvSpPr>
        <p:spPr/>
        <p:txBody>
          <a:bodyPr/>
          <a:lstStyle>
            <a:lvl1pPr>
              <a:defRPr/>
            </a:lvl1pPr>
          </a:lstStyle>
          <a:p>
            <a:fld id="{6BC0C499-7776-420A-A141-379687566FB3}" type="datetimeFigureOut">
              <a:rPr lang="en-US" altLang="en-US"/>
              <a:pPr/>
              <a:t>5/4/20</a:t>
            </a:fld>
            <a:endParaRPr lang="en-US" altLang="en-US"/>
          </a:p>
        </p:txBody>
      </p:sp>
      <p:sp>
        <p:nvSpPr>
          <p:cNvPr id="3" name="Footer Placeholder 4">
            <a:extLst>
              <a:ext uri="{FF2B5EF4-FFF2-40B4-BE49-F238E27FC236}">
                <a16:creationId xmlns:a16="http://schemas.microsoft.com/office/drawing/2014/main" id="{054FE923-BD46-41B5-857D-80976A4D23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A1BC9B-8603-405E-8DBD-BD76FE456F47}"/>
              </a:ext>
            </a:extLst>
          </p:cNvPr>
          <p:cNvSpPr>
            <a:spLocks noGrp="1"/>
          </p:cNvSpPr>
          <p:nvPr>
            <p:ph type="sldNum" sz="quarter" idx="12"/>
          </p:nvPr>
        </p:nvSpPr>
        <p:spPr/>
        <p:txBody>
          <a:bodyPr/>
          <a:lstStyle>
            <a:lvl1pPr>
              <a:defRPr/>
            </a:lvl1pPr>
          </a:lstStyle>
          <a:p>
            <a:fld id="{141CCB6F-59F2-42E5-9775-6CF77E1FF1BD}" type="slidenum">
              <a:rPr lang="en-US" altLang="en-US"/>
              <a:pPr/>
              <a:t>‹#›</a:t>
            </a:fld>
            <a:endParaRPr lang="en-US" altLang="en-US"/>
          </a:p>
        </p:txBody>
      </p:sp>
    </p:spTree>
    <p:extLst>
      <p:ext uri="{BB962C8B-B14F-4D97-AF65-F5344CB8AC3E}">
        <p14:creationId xmlns:p14="http://schemas.microsoft.com/office/powerpoint/2010/main" val="2476030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CD2BC7-F66A-4738-B70C-76CEB97A1134}"/>
              </a:ext>
            </a:extLst>
          </p:cNvPr>
          <p:cNvSpPr>
            <a:spLocks noGrp="1"/>
          </p:cNvSpPr>
          <p:nvPr>
            <p:ph type="dt" sz="half" idx="10"/>
          </p:nvPr>
        </p:nvSpPr>
        <p:spPr/>
        <p:txBody>
          <a:bodyPr/>
          <a:lstStyle>
            <a:lvl1pPr>
              <a:defRPr/>
            </a:lvl1pPr>
          </a:lstStyle>
          <a:p>
            <a:fld id="{57A02EE3-AE7E-43A3-B485-53675127FA31}" type="datetimeFigureOut">
              <a:rPr lang="en-US" altLang="en-US"/>
              <a:pPr/>
              <a:t>5/4/20</a:t>
            </a:fld>
            <a:endParaRPr lang="en-US" altLang="en-US"/>
          </a:p>
        </p:txBody>
      </p:sp>
      <p:sp>
        <p:nvSpPr>
          <p:cNvPr id="6" name="Footer Placeholder 4">
            <a:extLst>
              <a:ext uri="{FF2B5EF4-FFF2-40B4-BE49-F238E27FC236}">
                <a16:creationId xmlns:a16="http://schemas.microsoft.com/office/drawing/2014/main" id="{B0D59FFD-91F0-456D-95A3-4376736FA1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C05133-BB24-4C95-8D60-8F1A3F24B17C}"/>
              </a:ext>
            </a:extLst>
          </p:cNvPr>
          <p:cNvSpPr>
            <a:spLocks noGrp="1"/>
          </p:cNvSpPr>
          <p:nvPr>
            <p:ph type="sldNum" sz="quarter" idx="12"/>
          </p:nvPr>
        </p:nvSpPr>
        <p:spPr/>
        <p:txBody>
          <a:bodyPr/>
          <a:lstStyle>
            <a:lvl1pPr>
              <a:defRPr/>
            </a:lvl1pPr>
          </a:lstStyle>
          <a:p>
            <a:fld id="{28447098-7F80-470E-B558-4E8AB008133D}" type="slidenum">
              <a:rPr lang="en-US" altLang="en-US"/>
              <a:pPr/>
              <a:t>‹#›</a:t>
            </a:fld>
            <a:endParaRPr lang="en-US" altLang="en-US"/>
          </a:p>
        </p:txBody>
      </p:sp>
    </p:spTree>
    <p:extLst>
      <p:ext uri="{BB962C8B-B14F-4D97-AF65-F5344CB8AC3E}">
        <p14:creationId xmlns:p14="http://schemas.microsoft.com/office/powerpoint/2010/main" val="184469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152062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08BF54-0405-4E01-AA46-0C8A075902CD}"/>
              </a:ext>
            </a:extLst>
          </p:cNvPr>
          <p:cNvSpPr>
            <a:spLocks noGrp="1"/>
          </p:cNvSpPr>
          <p:nvPr>
            <p:ph type="dt" sz="half" idx="10"/>
          </p:nvPr>
        </p:nvSpPr>
        <p:spPr/>
        <p:txBody>
          <a:bodyPr/>
          <a:lstStyle>
            <a:lvl1pPr>
              <a:defRPr/>
            </a:lvl1pPr>
          </a:lstStyle>
          <a:p>
            <a:fld id="{B006D950-4C02-4670-8ECE-A1695E503482}" type="datetimeFigureOut">
              <a:rPr lang="en-US" altLang="en-US"/>
              <a:pPr/>
              <a:t>5/4/20</a:t>
            </a:fld>
            <a:endParaRPr lang="en-US" altLang="en-US"/>
          </a:p>
        </p:txBody>
      </p:sp>
      <p:sp>
        <p:nvSpPr>
          <p:cNvPr id="6" name="Footer Placeholder 4">
            <a:extLst>
              <a:ext uri="{FF2B5EF4-FFF2-40B4-BE49-F238E27FC236}">
                <a16:creationId xmlns:a16="http://schemas.microsoft.com/office/drawing/2014/main" id="{BD01DE4E-EF83-4BBF-8A52-A86BD4722C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523CF9-5708-47E6-B100-EF41ED76F986}"/>
              </a:ext>
            </a:extLst>
          </p:cNvPr>
          <p:cNvSpPr>
            <a:spLocks noGrp="1"/>
          </p:cNvSpPr>
          <p:nvPr>
            <p:ph type="sldNum" sz="quarter" idx="12"/>
          </p:nvPr>
        </p:nvSpPr>
        <p:spPr/>
        <p:txBody>
          <a:bodyPr/>
          <a:lstStyle>
            <a:lvl1pPr>
              <a:defRPr/>
            </a:lvl1pPr>
          </a:lstStyle>
          <a:p>
            <a:fld id="{F79A5F03-351D-4308-9AD8-BEAFF7DFE3E1}" type="slidenum">
              <a:rPr lang="en-US" altLang="en-US"/>
              <a:pPr/>
              <a:t>‹#›</a:t>
            </a:fld>
            <a:endParaRPr lang="en-US" altLang="en-US"/>
          </a:p>
        </p:txBody>
      </p:sp>
    </p:spTree>
    <p:extLst>
      <p:ext uri="{BB962C8B-B14F-4D97-AF65-F5344CB8AC3E}">
        <p14:creationId xmlns:p14="http://schemas.microsoft.com/office/powerpoint/2010/main" val="2069597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E8400-71BC-494E-9557-85A1358938AE}"/>
              </a:ext>
            </a:extLst>
          </p:cNvPr>
          <p:cNvSpPr>
            <a:spLocks noGrp="1"/>
          </p:cNvSpPr>
          <p:nvPr>
            <p:ph type="dt" sz="half" idx="10"/>
          </p:nvPr>
        </p:nvSpPr>
        <p:spPr/>
        <p:txBody>
          <a:bodyPr/>
          <a:lstStyle>
            <a:lvl1pPr>
              <a:defRPr/>
            </a:lvl1pPr>
          </a:lstStyle>
          <a:p>
            <a:fld id="{D7A1BA97-6290-40DB-BAE6-5C1EFA8D4557}"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B1219F66-C26C-4FBC-9CA4-FB9BD73DCE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088D21-396D-4E76-9D63-6612866428E5}"/>
              </a:ext>
            </a:extLst>
          </p:cNvPr>
          <p:cNvSpPr>
            <a:spLocks noGrp="1"/>
          </p:cNvSpPr>
          <p:nvPr>
            <p:ph type="sldNum" sz="quarter" idx="12"/>
          </p:nvPr>
        </p:nvSpPr>
        <p:spPr/>
        <p:txBody>
          <a:bodyPr/>
          <a:lstStyle>
            <a:lvl1pPr>
              <a:defRPr/>
            </a:lvl1pPr>
          </a:lstStyle>
          <a:p>
            <a:fld id="{1D02320F-433E-4AF8-93E9-3EB36553B9D5}" type="slidenum">
              <a:rPr lang="en-US" altLang="en-US"/>
              <a:pPr/>
              <a:t>‹#›</a:t>
            </a:fld>
            <a:endParaRPr lang="en-US" altLang="en-US"/>
          </a:p>
        </p:txBody>
      </p:sp>
    </p:spTree>
    <p:extLst>
      <p:ext uri="{BB962C8B-B14F-4D97-AF65-F5344CB8AC3E}">
        <p14:creationId xmlns:p14="http://schemas.microsoft.com/office/powerpoint/2010/main" val="2413130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DC506-F3CD-4B73-96C6-F5E304F087AA}"/>
              </a:ext>
            </a:extLst>
          </p:cNvPr>
          <p:cNvSpPr>
            <a:spLocks noGrp="1"/>
          </p:cNvSpPr>
          <p:nvPr>
            <p:ph type="dt" sz="half" idx="10"/>
          </p:nvPr>
        </p:nvSpPr>
        <p:spPr/>
        <p:txBody>
          <a:bodyPr/>
          <a:lstStyle>
            <a:lvl1pPr>
              <a:defRPr/>
            </a:lvl1pPr>
          </a:lstStyle>
          <a:p>
            <a:fld id="{053999E7-C449-4B67-A86F-409AC9CB297D}"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D569FD40-818D-4ED3-9A34-8227B49D74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B1FD10-A02C-4A91-956F-152E628F8BF8}"/>
              </a:ext>
            </a:extLst>
          </p:cNvPr>
          <p:cNvSpPr>
            <a:spLocks noGrp="1"/>
          </p:cNvSpPr>
          <p:nvPr>
            <p:ph type="sldNum" sz="quarter" idx="12"/>
          </p:nvPr>
        </p:nvSpPr>
        <p:spPr/>
        <p:txBody>
          <a:bodyPr/>
          <a:lstStyle>
            <a:lvl1pPr>
              <a:defRPr/>
            </a:lvl1pPr>
          </a:lstStyle>
          <a:p>
            <a:fld id="{693ED2DB-1046-4699-B7F7-59D6D10221DF}" type="slidenum">
              <a:rPr lang="en-US" altLang="en-US"/>
              <a:pPr/>
              <a:t>‹#›</a:t>
            </a:fld>
            <a:endParaRPr lang="en-US" altLang="en-US"/>
          </a:p>
        </p:txBody>
      </p:sp>
    </p:spTree>
    <p:extLst>
      <p:ext uri="{BB962C8B-B14F-4D97-AF65-F5344CB8AC3E}">
        <p14:creationId xmlns:p14="http://schemas.microsoft.com/office/powerpoint/2010/main" val="357859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159428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5/4/20</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271387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5/4/20</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95163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5/4/20</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93725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5/4/20</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03169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5/4/20</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72399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5/4/20</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85645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457200" y="4743450"/>
            <a:ext cx="914400" cy="2984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90A2"/>
                </a:solidFill>
                <a:cs typeface="Arial" panose="020B0604020202020204" pitchFamily="34" charset="0"/>
              </a:defRPr>
            </a:lvl1pPr>
          </a:lstStyle>
          <a:p>
            <a:fld id="{FACF4119-86F6-4909-BAA9-C065A8D9288C}"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371600" y="4743450"/>
            <a:ext cx="2895600" cy="2984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8153400" y="114300"/>
            <a:ext cx="838200" cy="2619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70" r:id="rId10"/>
    <p:sldLayoutId id="2147483771"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3C36B8FB-5A54-4FC6-B65C-3B1BE1CCCB7E}"/>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B8CA283E-5652-4446-B54C-893A68F72966}"/>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FCDD107-41F2-4BD0-A0A3-1308B4F8211A}"/>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373E6BB-3677-4CA5-9C64-6C0AFA103B88}" type="datetimeFigureOut">
              <a:rPr lang="en-US" altLang="en-US"/>
              <a:pPr/>
              <a:t>5/4/20</a:t>
            </a:fld>
            <a:endParaRPr lang="en-US" altLang="en-US"/>
          </a:p>
        </p:txBody>
      </p:sp>
      <p:sp>
        <p:nvSpPr>
          <p:cNvPr id="5" name="Footer Placeholder 4">
            <a:extLst>
              <a:ext uri="{FF2B5EF4-FFF2-40B4-BE49-F238E27FC236}">
                <a16:creationId xmlns:a16="http://schemas.microsoft.com/office/drawing/2014/main" id="{EA20AB82-7A36-4640-B3D1-8C18999975F3}"/>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latin typeface="Franklin Gothic Book"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B302C36-CBB4-4CC6-BA6F-C519C2275CF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96025C5-6D04-47E7-A4B5-9670E97309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newyorker.com/magazine/2011/10/03/personal-bes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eded.hms.harvard.edu/teaching-tools" TargetMode="External"/><Relationship Id="rId7" Type="http://schemas.openxmlformats.org/officeDocument/2006/relationships/hyperlink" Target="https://med.ucf.edu/faculty-and-academic-affairs/faculty-development/teaching-resources-2/clinical-teaching-2/clinical-teaching-guid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uab.edu/medicine/home/residents-fellows/current/cert/effective-feedback" TargetMode="External"/><Relationship Id="rId5" Type="http://schemas.openxmlformats.org/officeDocument/2006/relationships/hyperlink" Target="https://medicine.tulane.edu/education/office-medical-education/faculty-development/clinical-teaching/effective-feedback" TargetMode="External"/><Relationship Id="rId4" Type="http://schemas.openxmlformats.org/officeDocument/2006/relationships/hyperlink" Target="https://www.hopkinsmedicine.org/fac_development/flash/"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ACC_SIG_BLUE_1900x600.png">
            <a:extLst>
              <a:ext uri="{FF2B5EF4-FFF2-40B4-BE49-F238E27FC236}">
                <a16:creationId xmlns:a16="http://schemas.microsoft.com/office/drawing/2014/main" id="{BCC140F0-9294-4F37-9D66-71FFEBB658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317625"/>
            <a:ext cx="79470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2A3C-A365-0540-8E5A-CE20A2FA5534}"/>
              </a:ext>
            </a:extLst>
          </p:cNvPr>
          <p:cNvSpPr>
            <a:spLocks noGrp="1"/>
          </p:cNvSpPr>
          <p:nvPr>
            <p:ph type="title"/>
          </p:nvPr>
        </p:nvSpPr>
        <p:spPr/>
        <p:txBody>
          <a:bodyPr/>
          <a:lstStyle/>
          <a:p>
            <a:r>
              <a:rPr lang="en-US" dirty="0"/>
              <a:t>Feedback = Coaching</a:t>
            </a:r>
          </a:p>
        </p:txBody>
      </p:sp>
      <p:pic>
        <p:nvPicPr>
          <p:cNvPr id="6" name="Content Placeholder 5">
            <a:extLst>
              <a:ext uri="{FF2B5EF4-FFF2-40B4-BE49-F238E27FC236}">
                <a16:creationId xmlns:a16="http://schemas.microsoft.com/office/drawing/2014/main" id="{F7937FB1-D6F1-974A-83D3-DAB38AF78FD5}"/>
              </a:ext>
            </a:extLst>
          </p:cNvPr>
          <p:cNvPicPr>
            <a:picLocks noGrp="1" noChangeAspect="1"/>
          </p:cNvPicPr>
          <p:nvPr>
            <p:ph idx="1"/>
          </p:nvPr>
        </p:nvPicPr>
        <p:blipFill rotWithShape="1">
          <a:blip r:embed="rId3"/>
          <a:srcRect l="10285" t="29164" r="42872" b="13809"/>
          <a:stretch/>
        </p:blipFill>
        <p:spPr>
          <a:xfrm>
            <a:off x="2590799" y="1063229"/>
            <a:ext cx="4686641" cy="3565921"/>
          </a:xfrm>
        </p:spPr>
      </p:pic>
      <p:sp>
        <p:nvSpPr>
          <p:cNvPr id="4" name="TextBox 3">
            <a:extLst>
              <a:ext uri="{FF2B5EF4-FFF2-40B4-BE49-F238E27FC236}">
                <a16:creationId xmlns:a16="http://schemas.microsoft.com/office/drawing/2014/main" id="{2B469A8A-1E4E-2E44-80D1-20AA03278369}"/>
              </a:ext>
            </a:extLst>
          </p:cNvPr>
          <p:cNvSpPr txBox="1"/>
          <p:nvPr/>
        </p:nvSpPr>
        <p:spPr>
          <a:xfrm>
            <a:off x="0" y="4933950"/>
            <a:ext cx="9144000" cy="229458"/>
          </a:xfrm>
          <a:prstGeom prst="rect">
            <a:avLst/>
          </a:prstGeom>
          <a:noFill/>
        </p:spPr>
        <p:txBody>
          <a:bodyPr wrap="square" rtlCol="0">
            <a:spAutoFit/>
          </a:bodyPr>
          <a:lstStyle/>
          <a:p>
            <a:pPr algn="ctr"/>
            <a:r>
              <a:rPr lang="en-US" sz="900" dirty="0"/>
              <a:t>https://</a:t>
            </a:r>
            <a:r>
              <a:rPr lang="en-US" sz="900" dirty="0" err="1"/>
              <a:t>www.newyorker.com</a:t>
            </a:r>
            <a:r>
              <a:rPr lang="en-US" sz="900" dirty="0"/>
              <a:t>/magazine/2011/10/03/personal-best</a:t>
            </a:r>
          </a:p>
        </p:txBody>
      </p:sp>
      <p:pic>
        <p:nvPicPr>
          <p:cNvPr id="8" name="Picture 7">
            <a:extLst>
              <a:ext uri="{FF2B5EF4-FFF2-40B4-BE49-F238E27FC236}">
                <a16:creationId xmlns:a16="http://schemas.microsoft.com/office/drawing/2014/main" id="{0CB14D3C-6F70-4146-B4A7-87C24C6271E2}"/>
              </a:ext>
            </a:extLst>
          </p:cNvPr>
          <p:cNvPicPr>
            <a:picLocks noChangeAspect="1"/>
          </p:cNvPicPr>
          <p:nvPr/>
        </p:nvPicPr>
        <p:blipFill rotWithShape="1">
          <a:blip r:embed="rId4"/>
          <a:srcRect t="25871" r="64355" b="47548"/>
          <a:stretch/>
        </p:blipFill>
        <p:spPr>
          <a:xfrm>
            <a:off x="1143000" y="2844697"/>
            <a:ext cx="4038600" cy="1882243"/>
          </a:xfrm>
          <a:prstGeom prst="rect">
            <a:avLst/>
          </a:prstGeom>
          <a:ln>
            <a:solidFill>
              <a:schemeClr val="tx2"/>
            </a:solidFill>
          </a:ln>
        </p:spPr>
      </p:pic>
    </p:spTree>
    <p:extLst>
      <p:ext uri="{BB962C8B-B14F-4D97-AF65-F5344CB8AC3E}">
        <p14:creationId xmlns:p14="http://schemas.microsoft.com/office/powerpoint/2010/main" val="128548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1B28-D302-DA48-A0A5-7855DC123146}"/>
              </a:ext>
            </a:extLst>
          </p:cNvPr>
          <p:cNvSpPr>
            <a:spLocks noGrp="1"/>
          </p:cNvSpPr>
          <p:nvPr>
            <p:ph type="title"/>
          </p:nvPr>
        </p:nvSpPr>
        <p:spPr/>
        <p:txBody>
          <a:bodyPr/>
          <a:lstStyle/>
          <a:p>
            <a:r>
              <a:rPr lang="en-US" dirty="0"/>
              <a:t>Mindset</a:t>
            </a:r>
          </a:p>
        </p:txBody>
      </p:sp>
      <p:sp>
        <p:nvSpPr>
          <p:cNvPr id="3" name="Content Placeholder 2">
            <a:extLst>
              <a:ext uri="{FF2B5EF4-FFF2-40B4-BE49-F238E27FC236}">
                <a16:creationId xmlns:a16="http://schemas.microsoft.com/office/drawing/2014/main" id="{317186BE-C4AD-574C-874B-E134E0789554}"/>
              </a:ext>
            </a:extLst>
          </p:cNvPr>
          <p:cNvSpPr>
            <a:spLocks noGrp="1"/>
          </p:cNvSpPr>
          <p:nvPr>
            <p:ph idx="1"/>
          </p:nvPr>
        </p:nvSpPr>
        <p:spPr>
          <a:xfrm>
            <a:off x="457200" y="1200150"/>
            <a:ext cx="8229600" cy="3394075"/>
          </a:xfrm>
        </p:spPr>
        <p:txBody>
          <a:bodyPr/>
          <a:lstStyle/>
          <a:p>
            <a:r>
              <a:rPr lang="en-US" dirty="0"/>
              <a:t>Fixed mindset</a:t>
            </a:r>
          </a:p>
          <a:p>
            <a:pPr lvl="1"/>
            <a:r>
              <a:rPr lang="en-US" dirty="0"/>
              <a:t>Ability </a:t>
            </a:r>
            <a:r>
              <a:rPr lang="en-US" dirty="0">
                <a:sym typeface="Wingdings" pitchFamily="2" charset="2"/>
              </a:rPr>
              <a:t>is </a:t>
            </a:r>
            <a:r>
              <a:rPr lang="en-US" dirty="0"/>
              <a:t>innate + static </a:t>
            </a:r>
          </a:p>
          <a:p>
            <a:endParaRPr lang="en-US" sz="2800" dirty="0"/>
          </a:p>
          <a:p>
            <a:r>
              <a:rPr lang="en-US" dirty="0"/>
              <a:t>Growth mindset</a:t>
            </a:r>
          </a:p>
          <a:p>
            <a:pPr lvl="1"/>
            <a:r>
              <a:rPr lang="en-US" dirty="0"/>
              <a:t>Hard work + challenges</a:t>
            </a:r>
          </a:p>
          <a:p>
            <a:pPr marL="457200" lvl="1" indent="0">
              <a:buNone/>
            </a:pPr>
            <a:r>
              <a:rPr lang="en-US" dirty="0">
                <a:sym typeface="Wingdings" pitchFamily="2" charset="2"/>
              </a:rPr>
              <a:t>        increased ability</a:t>
            </a:r>
            <a:endParaRPr lang="en-US" dirty="0"/>
          </a:p>
        </p:txBody>
      </p:sp>
      <p:sp>
        <p:nvSpPr>
          <p:cNvPr id="4" name="TextBox 3">
            <a:extLst>
              <a:ext uri="{FF2B5EF4-FFF2-40B4-BE49-F238E27FC236}">
                <a16:creationId xmlns:a16="http://schemas.microsoft.com/office/drawing/2014/main" id="{044910C1-EF5D-0247-AF9D-804F2F941FE3}"/>
              </a:ext>
            </a:extLst>
          </p:cNvPr>
          <p:cNvSpPr txBox="1"/>
          <p:nvPr/>
        </p:nvSpPr>
        <p:spPr>
          <a:xfrm>
            <a:off x="0" y="4933950"/>
            <a:ext cx="9144000" cy="230832"/>
          </a:xfrm>
          <a:prstGeom prst="rect">
            <a:avLst/>
          </a:prstGeom>
          <a:noFill/>
        </p:spPr>
        <p:txBody>
          <a:bodyPr wrap="square" rtlCol="0">
            <a:spAutoFit/>
          </a:bodyPr>
          <a:lstStyle/>
          <a:p>
            <a:pPr algn="ctr"/>
            <a:r>
              <a:rPr lang="en-US" sz="900" dirty="0"/>
              <a:t>https://</a:t>
            </a:r>
            <a:r>
              <a:rPr lang="en-US" sz="900" dirty="0" err="1"/>
              <a:t>www.youtube.com</a:t>
            </a:r>
            <a:r>
              <a:rPr lang="en-US" sz="900" dirty="0"/>
              <a:t>/</a:t>
            </a:r>
            <a:r>
              <a:rPr lang="en-US" sz="900" dirty="0" err="1"/>
              <a:t>watch?v</a:t>
            </a:r>
            <a:r>
              <a:rPr lang="en-US" sz="900" dirty="0"/>
              <a:t>=_X0mgOOSpLU</a:t>
            </a:r>
          </a:p>
        </p:txBody>
      </p:sp>
      <p:pic>
        <p:nvPicPr>
          <p:cNvPr id="6" name="Picture 5">
            <a:extLst>
              <a:ext uri="{FF2B5EF4-FFF2-40B4-BE49-F238E27FC236}">
                <a16:creationId xmlns:a16="http://schemas.microsoft.com/office/drawing/2014/main" id="{794652D2-3541-6649-A777-8CD465873B87}"/>
              </a:ext>
            </a:extLst>
          </p:cNvPr>
          <p:cNvPicPr>
            <a:picLocks noChangeAspect="1"/>
          </p:cNvPicPr>
          <p:nvPr/>
        </p:nvPicPr>
        <p:blipFill rotWithShape="1">
          <a:blip r:embed="rId3">
            <a:extLst>
              <a:ext uri="{28A0092B-C50C-407E-A947-70E740481C1C}">
                <a14:useLocalDpi xmlns:a14="http://schemas.microsoft.com/office/drawing/2010/main" val="0"/>
              </a:ext>
            </a:extLst>
          </a:blip>
          <a:srcRect l="4631" t="23333" r="48311" b="18889"/>
          <a:stretch/>
        </p:blipFill>
        <p:spPr>
          <a:xfrm>
            <a:off x="5058852" y="1504950"/>
            <a:ext cx="3475548" cy="2667000"/>
          </a:xfrm>
          <a:prstGeom prst="rect">
            <a:avLst/>
          </a:prstGeom>
        </p:spPr>
      </p:pic>
    </p:spTree>
    <p:extLst>
      <p:ext uri="{BB962C8B-B14F-4D97-AF65-F5344CB8AC3E}">
        <p14:creationId xmlns:p14="http://schemas.microsoft.com/office/powerpoint/2010/main" val="22577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1485900" y="1361650"/>
            <a:ext cx="6172200" cy="2311343"/>
          </a:xfrm>
        </p:spPr>
        <p:txBody>
          <a:bodyPr>
            <a:normAutofit/>
          </a:bodyPr>
          <a:lstStyle/>
          <a:p>
            <a:r>
              <a:rPr lang="en-US" dirty="0"/>
              <a:t>Feedback models</a:t>
            </a:r>
          </a:p>
        </p:txBody>
      </p:sp>
    </p:spTree>
    <p:extLst>
      <p:ext uri="{BB962C8B-B14F-4D97-AF65-F5344CB8AC3E}">
        <p14:creationId xmlns:p14="http://schemas.microsoft.com/office/powerpoint/2010/main" val="2068058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24D0E31-1362-A440-9ECA-95E3513D5C79}"/>
              </a:ext>
            </a:extLst>
          </p:cNvPr>
          <p:cNvPicPr>
            <a:picLocks noGrp="1" noChangeAspect="1"/>
          </p:cNvPicPr>
          <p:nvPr>
            <p:ph idx="1"/>
          </p:nvPr>
        </p:nvPicPr>
        <p:blipFill rotWithShape="1">
          <a:blip r:embed="rId3"/>
          <a:srcRect l="43011" t="26880" r="18020" b="14514"/>
          <a:stretch/>
        </p:blipFill>
        <p:spPr>
          <a:xfrm>
            <a:off x="2409587" y="895350"/>
            <a:ext cx="4219813" cy="3966428"/>
          </a:xfrm>
        </p:spPr>
      </p:pic>
      <p:sp>
        <p:nvSpPr>
          <p:cNvPr id="2" name="Title 1">
            <a:extLst>
              <a:ext uri="{FF2B5EF4-FFF2-40B4-BE49-F238E27FC236}">
                <a16:creationId xmlns:a16="http://schemas.microsoft.com/office/drawing/2014/main" id="{EFA9FE3B-4F33-9740-9C28-605EAC461E82}"/>
              </a:ext>
            </a:extLst>
          </p:cNvPr>
          <p:cNvSpPr>
            <a:spLocks noGrp="1"/>
          </p:cNvSpPr>
          <p:nvPr>
            <p:ph type="title"/>
          </p:nvPr>
        </p:nvSpPr>
        <p:spPr/>
        <p:txBody>
          <a:bodyPr/>
          <a:lstStyle/>
          <a:p>
            <a:r>
              <a:rPr lang="en-US" dirty="0"/>
              <a:t>Pendleton model</a:t>
            </a:r>
          </a:p>
        </p:txBody>
      </p:sp>
      <p:sp>
        <p:nvSpPr>
          <p:cNvPr id="4" name="TextBox 3">
            <a:extLst>
              <a:ext uri="{FF2B5EF4-FFF2-40B4-BE49-F238E27FC236}">
                <a16:creationId xmlns:a16="http://schemas.microsoft.com/office/drawing/2014/main" id="{5960B72B-91BE-304F-9D7E-7380744B7ADC}"/>
              </a:ext>
            </a:extLst>
          </p:cNvPr>
          <p:cNvSpPr txBox="1"/>
          <p:nvPr/>
        </p:nvSpPr>
        <p:spPr>
          <a:xfrm>
            <a:off x="0" y="4931718"/>
            <a:ext cx="9144000" cy="230832"/>
          </a:xfrm>
          <a:prstGeom prst="rect">
            <a:avLst/>
          </a:prstGeom>
          <a:noFill/>
        </p:spPr>
        <p:txBody>
          <a:bodyPr wrap="square" rtlCol="0">
            <a:spAutoFit/>
          </a:bodyPr>
          <a:lstStyle/>
          <a:p>
            <a:pPr algn="ctr"/>
            <a:r>
              <a:rPr lang="en-US" sz="900" i="1" dirty="0"/>
              <a:t>The Obstetrician &amp; </a:t>
            </a:r>
            <a:r>
              <a:rPr lang="en-US" sz="900" i="1" dirty="0" err="1"/>
              <a:t>Gynaecologist</a:t>
            </a:r>
            <a:r>
              <a:rPr lang="en-US" sz="900" dirty="0"/>
              <a:t> 2004;6:243-247</a:t>
            </a:r>
          </a:p>
        </p:txBody>
      </p:sp>
    </p:spTree>
    <p:extLst>
      <p:ext uri="{BB962C8B-B14F-4D97-AF65-F5344CB8AC3E}">
        <p14:creationId xmlns:p14="http://schemas.microsoft.com/office/powerpoint/2010/main" val="3230097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R2C2 Model</a:t>
            </a:r>
          </a:p>
        </p:txBody>
      </p:sp>
      <p:sp>
        <p:nvSpPr>
          <p:cNvPr id="4" name="TextBox 3"/>
          <p:cNvSpPr txBox="1"/>
          <p:nvPr/>
        </p:nvSpPr>
        <p:spPr>
          <a:xfrm>
            <a:off x="0" y="4931718"/>
            <a:ext cx="9144000" cy="230832"/>
          </a:xfrm>
          <a:prstGeom prst="rect">
            <a:avLst/>
          </a:prstGeom>
          <a:noFill/>
        </p:spPr>
        <p:txBody>
          <a:bodyPr wrap="square" rtlCol="0">
            <a:spAutoFit/>
          </a:bodyPr>
          <a:lstStyle/>
          <a:p>
            <a:pPr algn="ctr"/>
            <a:r>
              <a:rPr lang="en-US" sz="900" i="1" dirty="0" err="1">
                <a:solidFill>
                  <a:srgbClr val="000000"/>
                </a:solidFill>
              </a:rPr>
              <a:t>MedEdPORTAL</a:t>
            </a:r>
            <a:r>
              <a:rPr lang="en-US" sz="900" i="1" dirty="0">
                <a:solidFill>
                  <a:srgbClr val="000000"/>
                </a:solidFill>
              </a:rPr>
              <a:t> </a:t>
            </a:r>
            <a:r>
              <a:rPr lang="en-US" sz="900" dirty="0">
                <a:solidFill>
                  <a:srgbClr val="000000"/>
                </a:solidFill>
              </a:rPr>
              <a:t>2016;12:10387</a:t>
            </a:r>
            <a:endParaRPr lang="en-US" sz="900" dirty="0"/>
          </a:p>
        </p:txBody>
      </p:sp>
      <p:pic>
        <p:nvPicPr>
          <p:cNvPr id="8" name="Content Placeholder 7">
            <a:extLst>
              <a:ext uri="{FF2B5EF4-FFF2-40B4-BE49-F238E27FC236}">
                <a16:creationId xmlns:a16="http://schemas.microsoft.com/office/drawing/2014/main" id="{920ACA8B-CD90-6941-92B0-0AEC10D58064}"/>
              </a:ext>
            </a:extLst>
          </p:cNvPr>
          <p:cNvPicPr>
            <a:picLocks noGrp="1" noChangeAspect="1"/>
          </p:cNvPicPr>
          <p:nvPr>
            <p:ph idx="1"/>
          </p:nvPr>
        </p:nvPicPr>
        <p:blipFill rotWithShape="1">
          <a:blip r:embed="rId3"/>
          <a:srcRect l="28297" t="13889" r="19812" b="4666"/>
          <a:stretch/>
        </p:blipFill>
        <p:spPr>
          <a:xfrm>
            <a:off x="2514600" y="968343"/>
            <a:ext cx="3964784" cy="3889407"/>
          </a:xfrm>
        </p:spPr>
      </p:pic>
    </p:spTree>
    <p:extLst>
      <p:ext uri="{BB962C8B-B14F-4D97-AF65-F5344CB8AC3E}">
        <p14:creationId xmlns:p14="http://schemas.microsoft.com/office/powerpoint/2010/main" val="413677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phrases from R2C2 model</a:t>
            </a:r>
          </a:p>
        </p:txBody>
      </p:sp>
      <p:sp>
        <p:nvSpPr>
          <p:cNvPr id="14" name="TextBox 13"/>
          <p:cNvSpPr txBox="1"/>
          <p:nvPr/>
        </p:nvSpPr>
        <p:spPr>
          <a:xfrm>
            <a:off x="457200" y="2114550"/>
            <a:ext cx="8686799" cy="892552"/>
          </a:xfrm>
          <a:prstGeom prst="rect">
            <a:avLst/>
          </a:prstGeom>
          <a:solidFill>
            <a:schemeClr val="accent1">
              <a:lumMod val="60000"/>
              <a:lumOff val="40000"/>
            </a:schemeClr>
          </a:solidFill>
          <a:ln>
            <a:solidFill>
              <a:schemeClr val="tx1"/>
            </a:solidFill>
          </a:ln>
        </p:spPr>
        <p:txBody>
          <a:bodyPr wrap="square" rtlCol="0">
            <a:spAutoFit/>
          </a:bodyPr>
          <a:lstStyle/>
          <a:p>
            <a:r>
              <a:rPr lang="en-US" sz="2600" dirty="0"/>
              <a:t>“How do these data compare with how you think you were doing? Any surprises?”</a:t>
            </a:r>
          </a:p>
        </p:txBody>
      </p:sp>
      <p:sp>
        <p:nvSpPr>
          <p:cNvPr id="16" name="TextBox 15"/>
          <p:cNvSpPr txBox="1"/>
          <p:nvPr/>
        </p:nvSpPr>
        <p:spPr>
          <a:xfrm>
            <a:off x="914400" y="3050798"/>
            <a:ext cx="8229598" cy="892552"/>
          </a:xfrm>
          <a:prstGeom prst="rect">
            <a:avLst/>
          </a:prstGeom>
          <a:solidFill>
            <a:schemeClr val="accent1">
              <a:lumMod val="40000"/>
              <a:lumOff val="60000"/>
            </a:schemeClr>
          </a:solidFill>
          <a:ln>
            <a:solidFill>
              <a:schemeClr val="tx1"/>
            </a:solidFill>
          </a:ln>
        </p:spPr>
        <p:txBody>
          <a:bodyPr wrap="square" rtlCol="0">
            <a:spAutoFit/>
          </a:bodyPr>
          <a:lstStyle/>
          <a:p>
            <a:r>
              <a:rPr lang="en-US" sz="2600" dirty="0"/>
              <a:t>“Was there anything that struck you as something to focus on?”</a:t>
            </a:r>
          </a:p>
        </p:txBody>
      </p:sp>
      <p:sp>
        <p:nvSpPr>
          <p:cNvPr id="17" name="TextBox 16"/>
          <p:cNvSpPr txBox="1"/>
          <p:nvPr/>
        </p:nvSpPr>
        <p:spPr>
          <a:xfrm>
            <a:off x="1371601" y="3995861"/>
            <a:ext cx="7772399" cy="892552"/>
          </a:xfrm>
          <a:prstGeom prst="rect">
            <a:avLst/>
          </a:prstGeom>
          <a:solidFill>
            <a:schemeClr val="accent1">
              <a:lumMod val="20000"/>
              <a:lumOff val="80000"/>
            </a:schemeClr>
          </a:solidFill>
          <a:ln>
            <a:solidFill>
              <a:schemeClr val="tx1"/>
            </a:solidFill>
          </a:ln>
        </p:spPr>
        <p:txBody>
          <a:bodyPr wrap="square" rtlCol="0">
            <a:spAutoFit/>
          </a:bodyPr>
          <a:lstStyle/>
          <a:p>
            <a:r>
              <a:rPr lang="en-US" sz="2600" dirty="0"/>
              <a:t>“What resources will you need? What might get in the way?”</a:t>
            </a:r>
          </a:p>
        </p:txBody>
      </p:sp>
      <p:sp>
        <p:nvSpPr>
          <p:cNvPr id="13" name="TextBox 12"/>
          <p:cNvSpPr txBox="1"/>
          <p:nvPr/>
        </p:nvSpPr>
        <p:spPr>
          <a:xfrm>
            <a:off x="0" y="1177527"/>
            <a:ext cx="9144000" cy="892552"/>
          </a:xfrm>
          <a:prstGeom prst="rect">
            <a:avLst/>
          </a:prstGeom>
          <a:solidFill>
            <a:schemeClr val="accent1">
              <a:lumMod val="75000"/>
            </a:schemeClr>
          </a:solidFill>
          <a:ln>
            <a:solidFill>
              <a:schemeClr val="tx1"/>
            </a:solidFill>
          </a:ln>
        </p:spPr>
        <p:txBody>
          <a:bodyPr wrap="square" rtlCol="0">
            <a:spAutoFit/>
          </a:bodyPr>
          <a:lstStyle/>
          <a:p>
            <a:r>
              <a:rPr lang="en-US" sz="2600" dirty="0"/>
              <a:t>“We only just met on Monday and we’ve barely had time to talk; tell me a bit about yourself.”</a:t>
            </a:r>
          </a:p>
        </p:txBody>
      </p:sp>
      <p:sp>
        <p:nvSpPr>
          <p:cNvPr id="11" name="TextBox 10">
            <a:extLst>
              <a:ext uri="{FF2B5EF4-FFF2-40B4-BE49-F238E27FC236}">
                <a16:creationId xmlns:a16="http://schemas.microsoft.com/office/drawing/2014/main" id="{7BAE9F35-8BF1-E14C-970B-ACFC2B8F4B34}"/>
              </a:ext>
            </a:extLst>
          </p:cNvPr>
          <p:cNvSpPr txBox="1"/>
          <p:nvPr/>
        </p:nvSpPr>
        <p:spPr>
          <a:xfrm>
            <a:off x="0" y="4931718"/>
            <a:ext cx="9144000" cy="230832"/>
          </a:xfrm>
          <a:prstGeom prst="rect">
            <a:avLst/>
          </a:prstGeom>
          <a:noFill/>
        </p:spPr>
        <p:txBody>
          <a:bodyPr wrap="square" rtlCol="0">
            <a:spAutoFit/>
          </a:bodyPr>
          <a:lstStyle/>
          <a:p>
            <a:pPr algn="ctr"/>
            <a:r>
              <a:rPr lang="en-US" sz="900" i="1" dirty="0" err="1">
                <a:solidFill>
                  <a:srgbClr val="000000"/>
                </a:solidFill>
              </a:rPr>
              <a:t>MedEdPORTAL</a:t>
            </a:r>
            <a:r>
              <a:rPr lang="en-US" sz="900" i="1" dirty="0">
                <a:solidFill>
                  <a:srgbClr val="000000"/>
                </a:solidFill>
              </a:rPr>
              <a:t> </a:t>
            </a:r>
            <a:r>
              <a:rPr lang="en-US" sz="900" dirty="0">
                <a:solidFill>
                  <a:srgbClr val="000000"/>
                </a:solidFill>
              </a:rPr>
              <a:t>2016;12:10387</a:t>
            </a:r>
            <a:endParaRPr lang="en-US" sz="900" dirty="0"/>
          </a:p>
        </p:txBody>
      </p:sp>
    </p:spTree>
    <p:extLst>
      <p:ext uri="{BB962C8B-B14F-4D97-AF65-F5344CB8AC3E}">
        <p14:creationId xmlns:p14="http://schemas.microsoft.com/office/powerpoint/2010/main" val="50685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1485900" y="1361650"/>
            <a:ext cx="6172200" cy="2311343"/>
          </a:xfrm>
        </p:spPr>
        <p:txBody>
          <a:bodyPr>
            <a:normAutofit/>
          </a:bodyPr>
          <a:lstStyle/>
          <a:p>
            <a:r>
              <a:rPr lang="en-US" dirty="0"/>
              <a:t>Practice makes perfect</a:t>
            </a:r>
          </a:p>
        </p:txBody>
      </p:sp>
    </p:spTree>
    <p:extLst>
      <p:ext uri="{BB962C8B-B14F-4D97-AF65-F5344CB8AC3E}">
        <p14:creationId xmlns:p14="http://schemas.microsoft.com/office/powerpoint/2010/main" val="310823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scenarios</a:t>
            </a:r>
          </a:p>
        </p:txBody>
      </p:sp>
      <p:sp>
        <p:nvSpPr>
          <p:cNvPr id="3" name="Content Placeholder 2"/>
          <p:cNvSpPr>
            <a:spLocks noGrp="1"/>
          </p:cNvSpPr>
          <p:nvPr>
            <p:ph idx="1"/>
          </p:nvPr>
        </p:nvSpPr>
        <p:spPr>
          <a:xfrm>
            <a:off x="457200" y="1200150"/>
            <a:ext cx="8229600" cy="3736975"/>
          </a:xfrm>
        </p:spPr>
        <p:txBody>
          <a:bodyPr>
            <a:normAutofit fontScale="62500" lnSpcReduction="20000"/>
          </a:bodyPr>
          <a:lstStyle/>
          <a:p>
            <a:r>
              <a:rPr lang="en-US" dirty="0"/>
              <a:t>Your intern on consults says she wants to go into cardiology – but it’s March, and she cannot list the components of typical angina.</a:t>
            </a:r>
          </a:p>
          <a:p>
            <a:endParaRPr lang="en-US" dirty="0"/>
          </a:p>
          <a:p>
            <a:r>
              <a:rPr lang="en-US" dirty="0"/>
              <a:t>Your fourth-year Sub-I in the CCU get visibly nervous every time he presents: his voice shakes, he sweats, and he drops his papers.</a:t>
            </a:r>
          </a:p>
          <a:p>
            <a:endParaRPr lang="en-US" dirty="0"/>
          </a:p>
          <a:p>
            <a:r>
              <a:rPr lang="en-US" dirty="0"/>
              <a:t>Your co-fellow says Saturday call wasn’t too bad, and then proceeds to sign out to you: still pending are two CCU admissions, five consults, and three </a:t>
            </a:r>
            <a:r>
              <a:rPr lang="en-US" dirty="0" err="1"/>
              <a:t>echos</a:t>
            </a:r>
            <a:r>
              <a:rPr lang="en-US" dirty="0"/>
              <a:t>.</a:t>
            </a:r>
          </a:p>
          <a:p>
            <a:endParaRPr lang="en-US" dirty="0"/>
          </a:p>
          <a:p>
            <a:r>
              <a:rPr lang="en-US" dirty="0"/>
              <a:t>Your third-year medical student’s presentations are bad: incomplete, disorganized, and with poorly thought-out assessments and plans.</a:t>
            </a:r>
          </a:p>
          <a:p>
            <a:endParaRPr lang="en-US" dirty="0"/>
          </a:p>
        </p:txBody>
      </p:sp>
    </p:spTree>
    <p:extLst>
      <p:ext uri="{BB962C8B-B14F-4D97-AF65-F5344CB8AC3E}">
        <p14:creationId xmlns:p14="http://schemas.microsoft.com/office/powerpoint/2010/main" val="310048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scenarios</a:t>
            </a:r>
          </a:p>
        </p:txBody>
      </p:sp>
      <p:sp>
        <p:nvSpPr>
          <p:cNvPr id="3" name="Content Placeholder 2"/>
          <p:cNvSpPr>
            <a:spLocks noGrp="1"/>
          </p:cNvSpPr>
          <p:nvPr>
            <p:ph idx="1"/>
          </p:nvPr>
        </p:nvSpPr>
        <p:spPr>
          <a:xfrm>
            <a:off x="457200" y="1200150"/>
            <a:ext cx="8229600" cy="3736975"/>
          </a:xfrm>
        </p:spPr>
        <p:txBody>
          <a:bodyPr>
            <a:normAutofit fontScale="62500" lnSpcReduction="20000"/>
          </a:bodyPr>
          <a:lstStyle/>
          <a:p>
            <a:r>
              <a:rPr lang="en-US" dirty="0"/>
              <a:t>Your other third-year medical student’s presentations are average; she tells you she is at the top of her class and will match at a top-tier program.</a:t>
            </a:r>
          </a:p>
          <a:p>
            <a:endParaRPr lang="en-US" dirty="0"/>
          </a:p>
          <a:p>
            <a:r>
              <a:rPr lang="en-US" dirty="0"/>
              <a:t>Your senior resident is a true </a:t>
            </a:r>
            <a:r>
              <a:rPr lang="en-US" dirty="0" err="1"/>
              <a:t>rockstar</a:t>
            </a:r>
            <a:r>
              <a:rPr lang="en-US" dirty="0"/>
              <a:t>, to the point where you feel you are not adding anything to consult rounds.</a:t>
            </a:r>
          </a:p>
          <a:p>
            <a:endParaRPr lang="en-US" dirty="0"/>
          </a:p>
          <a:p>
            <a:r>
              <a:rPr lang="en-US" dirty="0"/>
              <a:t>Your CCU attending is having issues at home, and they have spilled over into work: he is irritable and snapping at the residents without cause.</a:t>
            </a:r>
          </a:p>
          <a:p>
            <a:endParaRPr lang="en-US" dirty="0"/>
          </a:p>
          <a:p>
            <a:r>
              <a:rPr lang="en-US" dirty="0"/>
              <a:t>Your </a:t>
            </a:r>
            <a:r>
              <a:rPr lang="en-US" dirty="0" err="1"/>
              <a:t>cath</a:t>
            </a:r>
            <a:r>
              <a:rPr lang="en-US" dirty="0"/>
              <a:t> lab attending won’t let you do anything except consent the patient – no access, no discussion during the case. </a:t>
            </a:r>
          </a:p>
        </p:txBody>
      </p:sp>
    </p:spTree>
    <p:extLst>
      <p:ext uri="{BB962C8B-B14F-4D97-AF65-F5344CB8AC3E}">
        <p14:creationId xmlns:p14="http://schemas.microsoft.com/office/powerpoint/2010/main" val="282947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ED7D-1A25-6949-A992-192A6E3D3F43}"/>
              </a:ext>
            </a:extLst>
          </p:cNvPr>
          <p:cNvSpPr>
            <a:spLocks noGrp="1"/>
          </p:cNvSpPr>
          <p:nvPr>
            <p:ph type="title"/>
          </p:nvPr>
        </p:nvSpPr>
        <p:spPr/>
        <p:txBody>
          <a:bodyPr/>
          <a:lstStyle/>
          <a:p>
            <a:r>
              <a:rPr lang="en-US" dirty="0"/>
              <a:t>Upward feedback</a:t>
            </a:r>
          </a:p>
        </p:txBody>
      </p:sp>
      <p:sp>
        <p:nvSpPr>
          <p:cNvPr id="3" name="Content Placeholder 2">
            <a:extLst>
              <a:ext uri="{FF2B5EF4-FFF2-40B4-BE49-F238E27FC236}">
                <a16:creationId xmlns:a16="http://schemas.microsoft.com/office/drawing/2014/main" id="{312D9FED-D18F-FC4F-9A21-4C2990E77F9A}"/>
              </a:ext>
            </a:extLst>
          </p:cNvPr>
          <p:cNvSpPr>
            <a:spLocks noGrp="1"/>
          </p:cNvSpPr>
          <p:nvPr>
            <p:ph idx="1"/>
          </p:nvPr>
        </p:nvSpPr>
        <p:spPr>
          <a:xfrm>
            <a:off x="457200" y="1200150"/>
            <a:ext cx="8305800" cy="3733800"/>
          </a:xfrm>
        </p:spPr>
        <p:txBody>
          <a:bodyPr numCol="2">
            <a:noAutofit/>
          </a:bodyPr>
          <a:lstStyle/>
          <a:p>
            <a:r>
              <a:rPr lang="en-US" dirty="0"/>
              <a:t>Anticipate response</a:t>
            </a:r>
          </a:p>
          <a:p>
            <a:r>
              <a:rPr lang="en-US" dirty="0"/>
              <a:t>Wait for invite</a:t>
            </a:r>
          </a:p>
          <a:p>
            <a:pPr lvl="1"/>
            <a:r>
              <a:rPr lang="en-US" dirty="0"/>
              <a:t>Annual faculty evals</a:t>
            </a:r>
          </a:p>
          <a:p>
            <a:r>
              <a:rPr lang="en-US" dirty="0"/>
              <a:t>Share specifics</a:t>
            </a:r>
          </a:p>
          <a:p>
            <a:pPr lvl="1"/>
            <a:r>
              <a:rPr lang="en-US" dirty="0"/>
              <a:t>From your perspective</a:t>
            </a:r>
          </a:p>
          <a:p>
            <a:endParaRPr lang="en-US" dirty="0"/>
          </a:p>
          <a:p>
            <a:r>
              <a:rPr lang="en-US" dirty="0"/>
              <a:t>Use the hierarchy</a:t>
            </a:r>
          </a:p>
          <a:p>
            <a:r>
              <a:rPr lang="en-US" dirty="0"/>
              <a:t>Remember</a:t>
            </a:r>
          </a:p>
          <a:p>
            <a:pPr lvl="1"/>
            <a:r>
              <a:rPr lang="en-US" dirty="0"/>
              <a:t>Attendings are human</a:t>
            </a:r>
          </a:p>
          <a:p>
            <a:pPr lvl="1"/>
            <a:r>
              <a:rPr lang="en-US" dirty="0"/>
              <a:t>Reflect on your part</a:t>
            </a:r>
          </a:p>
        </p:txBody>
      </p:sp>
      <p:sp>
        <p:nvSpPr>
          <p:cNvPr id="4" name="TextBox 3">
            <a:extLst>
              <a:ext uri="{FF2B5EF4-FFF2-40B4-BE49-F238E27FC236}">
                <a16:creationId xmlns:a16="http://schemas.microsoft.com/office/drawing/2014/main" id="{E0902B5A-A339-6848-B95C-EC0ADF676705}"/>
              </a:ext>
            </a:extLst>
          </p:cNvPr>
          <p:cNvSpPr txBox="1"/>
          <p:nvPr/>
        </p:nvSpPr>
        <p:spPr>
          <a:xfrm>
            <a:off x="0" y="4933950"/>
            <a:ext cx="9144000" cy="230832"/>
          </a:xfrm>
          <a:prstGeom prst="rect">
            <a:avLst/>
          </a:prstGeom>
          <a:noFill/>
        </p:spPr>
        <p:txBody>
          <a:bodyPr wrap="square" rtlCol="0">
            <a:spAutoFit/>
          </a:bodyPr>
          <a:lstStyle/>
          <a:p>
            <a:pPr algn="ctr"/>
            <a:r>
              <a:rPr lang="en-US" sz="900" dirty="0"/>
              <a:t>https://</a:t>
            </a:r>
            <a:r>
              <a:rPr lang="en-US" sz="900" dirty="0" err="1"/>
              <a:t>hbr.org</a:t>
            </a:r>
            <a:r>
              <a:rPr lang="en-US" sz="900" dirty="0"/>
              <a:t>/2010/03/how-to-give-your-boss-feedback</a:t>
            </a:r>
          </a:p>
        </p:txBody>
      </p:sp>
    </p:spTree>
    <p:extLst>
      <p:ext uri="{BB962C8B-B14F-4D97-AF65-F5344CB8AC3E}">
        <p14:creationId xmlns:p14="http://schemas.microsoft.com/office/powerpoint/2010/main" val="126579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198690" y="720725"/>
            <a:ext cx="8915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Garamond" panose="02020404030301010803" pitchFamily="18" charset="0"/>
              </a:rPr>
              <a:t>Teaching the Teacher: Feedback</a:t>
            </a: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800350"/>
            <a:ext cx="8458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300" b="1" i="1" dirty="0"/>
              <a:t>Lakshmi S. </a:t>
            </a:r>
            <a:r>
              <a:rPr lang="en-US" sz="1300" b="1" i="1" dirty="0" err="1"/>
              <a:t>Tummala</a:t>
            </a:r>
            <a:r>
              <a:rPr lang="en-US" sz="1300" b="1" i="1" dirty="0"/>
              <a:t>, MD FACC</a:t>
            </a:r>
          </a:p>
          <a:p>
            <a:r>
              <a:rPr lang="en-US" sz="1300" dirty="0"/>
              <a:t>DC VA Medical Center</a:t>
            </a:r>
          </a:p>
          <a:p>
            <a:r>
              <a:rPr lang="en-US" sz="1300" dirty="0"/>
              <a:t>Assistant Professor, Georgetown University School of Medicine</a:t>
            </a:r>
          </a:p>
          <a:p>
            <a:r>
              <a:rPr lang="en-US" sz="1300" dirty="0"/>
              <a:t>May 2020</a:t>
            </a:r>
          </a:p>
          <a:p>
            <a:r>
              <a:rPr lang="en-US" sz="1300" dirty="0"/>
              <a:t>No disclosures</a:t>
            </a:r>
          </a:p>
          <a:p>
            <a:endParaRPr lang="en-US" sz="1300" b="1" i="1" dirty="0"/>
          </a:p>
          <a:p>
            <a:r>
              <a:rPr lang="en-US" sz="1300" b="1" i="1" dirty="0"/>
              <a:t>With input from: </a:t>
            </a:r>
            <a:r>
              <a:rPr lang="en-US" sz="1300" b="1" i="1" dirty="0" err="1"/>
              <a:t>Parul</a:t>
            </a:r>
            <a:r>
              <a:rPr lang="en-US" sz="1300" b="1" i="1" dirty="0"/>
              <a:t> U. Gandhi, MD FACC, Nicolas Thibodeau-</a:t>
            </a:r>
            <a:r>
              <a:rPr lang="en-US" sz="1300" b="1" i="1" dirty="0" err="1"/>
              <a:t>Jarry</a:t>
            </a:r>
            <a:r>
              <a:rPr lang="en-US" sz="1300" b="1" i="1" dirty="0"/>
              <a:t>, MD </a:t>
            </a:r>
            <a:r>
              <a:rPr lang="en-US" sz="1300" b="1" i="1" dirty="0" err="1"/>
              <a:t>MMSc</a:t>
            </a:r>
            <a:r>
              <a:rPr lang="en-US" sz="1300" b="1" i="1" dirty="0"/>
              <a:t>, and Tariq Siddiqui, MD FACC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numCol="1">
            <a:noAutofit/>
          </a:bodyPr>
          <a:lstStyle/>
          <a:p>
            <a:r>
              <a:rPr lang="en-US" sz="1200" dirty="0" err="1">
                <a:solidFill>
                  <a:srgbClr val="00386B"/>
                </a:solidFill>
              </a:rPr>
              <a:t>Algiraigri</a:t>
            </a:r>
            <a:r>
              <a:rPr lang="en-US" sz="1200" dirty="0">
                <a:solidFill>
                  <a:srgbClr val="00386B"/>
                </a:solidFill>
              </a:rPr>
              <a:t> AH. Ten tips for receiving feedback effectively in clinical practice. </a:t>
            </a:r>
            <a:r>
              <a:rPr lang="en-US" sz="1200" i="1" dirty="0">
                <a:solidFill>
                  <a:srgbClr val="00386B"/>
                </a:solidFill>
              </a:rPr>
              <a:t>Med Educ Online</a:t>
            </a:r>
            <a:r>
              <a:rPr lang="en-US" sz="1200" dirty="0">
                <a:solidFill>
                  <a:srgbClr val="00386B"/>
                </a:solidFill>
              </a:rPr>
              <a:t> 2014;19:25141</a:t>
            </a:r>
          </a:p>
          <a:p>
            <a:r>
              <a:rPr lang="en-US" sz="1200" dirty="0">
                <a:solidFill>
                  <a:srgbClr val="00386B"/>
                </a:solidFill>
              </a:rPr>
              <a:t>Chowdhury RR &amp; Kalu G. Learning to give feedback in medical education. </a:t>
            </a:r>
            <a:r>
              <a:rPr lang="en-US" sz="1200" i="1" dirty="0">
                <a:solidFill>
                  <a:srgbClr val="00386B"/>
                </a:solidFill>
              </a:rPr>
              <a:t>The Obstetrician &amp; </a:t>
            </a:r>
            <a:r>
              <a:rPr lang="en-US" sz="1200" i="1" dirty="0" err="1">
                <a:solidFill>
                  <a:srgbClr val="00386B"/>
                </a:solidFill>
              </a:rPr>
              <a:t>Gynaecologist</a:t>
            </a:r>
            <a:r>
              <a:rPr lang="en-US" sz="1200" dirty="0">
                <a:solidFill>
                  <a:srgbClr val="00386B"/>
                </a:solidFill>
              </a:rPr>
              <a:t> 2004;6:243-247</a:t>
            </a:r>
          </a:p>
          <a:p>
            <a:r>
              <a:rPr lang="en-US" sz="1200" dirty="0">
                <a:solidFill>
                  <a:srgbClr val="00386B"/>
                </a:solidFill>
              </a:rPr>
              <a:t>Cullen MW. Filling the feedback gap in cardiovascular education. </a:t>
            </a:r>
            <a:r>
              <a:rPr lang="en-US" sz="1200" i="1" dirty="0">
                <a:solidFill>
                  <a:srgbClr val="00386B"/>
                </a:solidFill>
              </a:rPr>
              <a:t>JACC</a:t>
            </a:r>
            <a:r>
              <a:rPr lang="en-US" sz="1200" dirty="0">
                <a:solidFill>
                  <a:srgbClr val="00386B"/>
                </a:solidFill>
              </a:rPr>
              <a:t> 2015;66(6):748-752</a:t>
            </a:r>
          </a:p>
          <a:p>
            <a:r>
              <a:rPr lang="en-US" sz="1200" dirty="0">
                <a:solidFill>
                  <a:srgbClr val="00386B"/>
                </a:solidFill>
              </a:rPr>
              <a:t>Dweck C. The power of believing that you can improve. </a:t>
            </a:r>
            <a:r>
              <a:rPr lang="en-US" sz="1200" i="1" dirty="0">
                <a:solidFill>
                  <a:srgbClr val="00386B"/>
                </a:solidFill>
              </a:rPr>
              <a:t>TED </a:t>
            </a:r>
            <a:r>
              <a:rPr lang="en-US" sz="1200" dirty="0">
                <a:solidFill>
                  <a:srgbClr val="00386B"/>
                </a:solidFill>
              </a:rPr>
              <a:t>Talk September 2014, </a:t>
            </a:r>
            <a:r>
              <a:rPr lang="en-US" sz="1200" dirty="0" err="1">
                <a:solidFill>
                  <a:srgbClr val="00386B"/>
                </a:solidFill>
              </a:rPr>
              <a:t>Nörrkoping</a:t>
            </a:r>
            <a:r>
              <a:rPr lang="en-US" sz="1200" dirty="0">
                <a:solidFill>
                  <a:srgbClr val="00386B"/>
                </a:solidFill>
              </a:rPr>
              <a:t>, Sweden, accessed from https://</a:t>
            </a:r>
            <a:r>
              <a:rPr lang="en-US" sz="1200" dirty="0" err="1">
                <a:solidFill>
                  <a:srgbClr val="00386B"/>
                </a:solidFill>
              </a:rPr>
              <a:t>www.youtube.com</a:t>
            </a:r>
            <a:r>
              <a:rPr lang="en-US" sz="1200" dirty="0">
                <a:solidFill>
                  <a:srgbClr val="00386B"/>
                </a:solidFill>
              </a:rPr>
              <a:t>/</a:t>
            </a:r>
            <a:r>
              <a:rPr lang="en-US" sz="1200" dirty="0" err="1">
                <a:solidFill>
                  <a:srgbClr val="00386B"/>
                </a:solidFill>
              </a:rPr>
              <a:t>watch?v</a:t>
            </a:r>
            <a:r>
              <a:rPr lang="en-US" sz="1200" dirty="0">
                <a:solidFill>
                  <a:srgbClr val="00386B"/>
                </a:solidFill>
              </a:rPr>
              <a:t>=_X0mgOOSpLU on May 2, 2020</a:t>
            </a:r>
          </a:p>
          <a:p>
            <a:r>
              <a:rPr lang="en-US" sz="1200" dirty="0">
                <a:solidFill>
                  <a:srgbClr val="00386B"/>
                </a:solidFill>
              </a:rPr>
              <a:t>Gallo A. How to give your boss feedback. </a:t>
            </a:r>
            <a:r>
              <a:rPr lang="en-US" sz="1200" i="1" dirty="0">
                <a:solidFill>
                  <a:srgbClr val="00386B"/>
                </a:solidFill>
              </a:rPr>
              <a:t>Harvard Business Review </a:t>
            </a:r>
            <a:r>
              <a:rPr lang="en-US" sz="1200" dirty="0">
                <a:solidFill>
                  <a:srgbClr val="00386B"/>
                </a:solidFill>
              </a:rPr>
              <a:t>2010, accessed online April 27</a:t>
            </a:r>
            <a:r>
              <a:rPr lang="en-US" sz="1200" baseline="30000" dirty="0">
                <a:solidFill>
                  <a:srgbClr val="00386B"/>
                </a:solidFill>
              </a:rPr>
              <a:t>th</a:t>
            </a:r>
            <a:r>
              <a:rPr lang="en-US" sz="1200" dirty="0">
                <a:solidFill>
                  <a:srgbClr val="00386B"/>
                </a:solidFill>
              </a:rPr>
              <a:t>, 2020</a:t>
            </a:r>
          </a:p>
          <a:p>
            <a:r>
              <a:rPr lang="en-US" sz="1200" dirty="0">
                <a:solidFill>
                  <a:srgbClr val="00386B"/>
                </a:solidFill>
              </a:rPr>
              <a:t>Gawande A. Personal Best. </a:t>
            </a:r>
            <a:r>
              <a:rPr lang="en-US" sz="1200" i="1" dirty="0">
                <a:solidFill>
                  <a:srgbClr val="00386B"/>
                </a:solidFill>
              </a:rPr>
              <a:t>The New Yorker</a:t>
            </a:r>
            <a:r>
              <a:rPr lang="en-US" sz="1200" dirty="0">
                <a:solidFill>
                  <a:srgbClr val="00386B"/>
                </a:solidFill>
              </a:rPr>
              <a:t> 2011, accessed from </a:t>
            </a:r>
            <a:r>
              <a:rPr lang="en-US" sz="1200" dirty="0">
                <a:solidFill>
                  <a:srgbClr val="00386B"/>
                </a:solidFill>
                <a:hlinkClick r:id="rId3">
                  <a:extLst>
                    <a:ext uri="{A12FA001-AC4F-418D-AE19-62706E023703}">
                      <ahyp:hlinkClr xmlns:ahyp="http://schemas.microsoft.com/office/drawing/2018/hyperlinkcolor" val="tx"/>
                    </a:ext>
                  </a:extLst>
                </a:hlinkClick>
              </a:rPr>
              <a:t>https://www.newyorker.com/magazine/2011/10/03/personal-best</a:t>
            </a:r>
            <a:r>
              <a:rPr lang="en-US" sz="1200" dirty="0">
                <a:solidFill>
                  <a:srgbClr val="00386B"/>
                </a:solidFill>
              </a:rPr>
              <a:t> on April 27, 2020</a:t>
            </a:r>
            <a:endParaRPr lang="en-US" sz="1200" i="1" dirty="0">
              <a:solidFill>
                <a:srgbClr val="00386B"/>
              </a:solidFill>
            </a:endParaRPr>
          </a:p>
          <a:p>
            <a:r>
              <a:rPr lang="en-US" sz="1200" dirty="0" err="1">
                <a:solidFill>
                  <a:srgbClr val="00386B"/>
                </a:solidFill>
              </a:rPr>
              <a:t>Krackov</a:t>
            </a:r>
            <a:r>
              <a:rPr lang="en-US" sz="1200" dirty="0">
                <a:solidFill>
                  <a:srgbClr val="00386B"/>
                </a:solidFill>
              </a:rPr>
              <a:t> SK. Giving feedback. In </a:t>
            </a:r>
            <a:r>
              <a:rPr lang="en-US" sz="1200" i="1" dirty="0">
                <a:solidFill>
                  <a:srgbClr val="00386B"/>
                </a:solidFill>
              </a:rPr>
              <a:t>A Practical Guide for Medical Teachers</a:t>
            </a:r>
            <a:r>
              <a:rPr lang="en-US" sz="1200" dirty="0">
                <a:solidFill>
                  <a:srgbClr val="00386B"/>
                </a:solidFill>
              </a:rPr>
              <a:t> 2013;Churchill Livingstone</a:t>
            </a:r>
          </a:p>
          <a:p>
            <a:r>
              <a:rPr lang="en-US" sz="1200" dirty="0" err="1">
                <a:solidFill>
                  <a:srgbClr val="00386B"/>
                </a:solidFill>
              </a:rPr>
              <a:t>Sargeant</a:t>
            </a:r>
            <a:r>
              <a:rPr lang="en-US" sz="1200" dirty="0">
                <a:solidFill>
                  <a:srgbClr val="00386B"/>
                </a:solidFill>
              </a:rPr>
              <a:t> J, </a:t>
            </a:r>
            <a:r>
              <a:rPr lang="en-US" sz="1200" dirty="0" err="1">
                <a:solidFill>
                  <a:srgbClr val="00386B"/>
                </a:solidFill>
              </a:rPr>
              <a:t>Armson</a:t>
            </a:r>
            <a:r>
              <a:rPr lang="en-US" sz="1200" dirty="0">
                <a:solidFill>
                  <a:srgbClr val="00386B"/>
                </a:solidFill>
              </a:rPr>
              <a:t> H, Driessen E, </a:t>
            </a:r>
            <a:r>
              <a:rPr lang="en-US" sz="1200" dirty="0" err="1">
                <a:solidFill>
                  <a:srgbClr val="00386B"/>
                </a:solidFill>
              </a:rPr>
              <a:t>Holmboe</a:t>
            </a:r>
            <a:r>
              <a:rPr lang="en-US" sz="1200" dirty="0">
                <a:solidFill>
                  <a:srgbClr val="00386B"/>
                </a:solidFill>
              </a:rPr>
              <a:t> E, </a:t>
            </a:r>
            <a:r>
              <a:rPr lang="en-US" sz="1200" dirty="0" err="1">
                <a:solidFill>
                  <a:srgbClr val="00386B"/>
                </a:solidFill>
              </a:rPr>
              <a:t>Konings</a:t>
            </a:r>
            <a:r>
              <a:rPr lang="en-US" sz="1200" dirty="0">
                <a:solidFill>
                  <a:srgbClr val="00386B"/>
                </a:solidFill>
              </a:rPr>
              <a:t> K, Lockyer J, Lynn L, Mann K, Ross K, Silver I, </a:t>
            </a:r>
            <a:r>
              <a:rPr lang="en-US" sz="1200" dirty="0" err="1">
                <a:solidFill>
                  <a:srgbClr val="00386B"/>
                </a:solidFill>
              </a:rPr>
              <a:t>Soklaridis</a:t>
            </a:r>
            <a:r>
              <a:rPr lang="en-US" sz="1200" dirty="0">
                <a:solidFill>
                  <a:srgbClr val="00386B"/>
                </a:solidFill>
              </a:rPr>
              <a:t> S, Warren A, </a:t>
            </a:r>
            <a:r>
              <a:rPr lang="en-US" sz="1200" dirty="0" err="1">
                <a:solidFill>
                  <a:srgbClr val="00386B"/>
                </a:solidFill>
              </a:rPr>
              <a:t>Zetkulic</a:t>
            </a:r>
            <a:r>
              <a:rPr lang="en-US" sz="1200" dirty="0">
                <a:solidFill>
                  <a:srgbClr val="00386B"/>
                </a:solidFill>
              </a:rPr>
              <a:t> M, Boudreau MA, </a:t>
            </a:r>
            <a:r>
              <a:rPr lang="en-US" sz="1200" dirty="0" err="1">
                <a:solidFill>
                  <a:srgbClr val="00386B"/>
                </a:solidFill>
              </a:rPr>
              <a:t>Chearer</a:t>
            </a:r>
            <a:r>
              <a:rPr lang="en-US" sz="1200" dirty="0">
                <a:solidFill>
                  <a:srgbClr val="00386B"/>
                </a:solidFill>
              </a:rPr>
              <a:t> C. Evidence-informed facilitated feedback: The R2C2 feedback model. </a:t>
            </a:r>
            <a:r>
              <a:rPr lang="en-US" sz="1200" i="1" dirty="0" err="1">
                <a:solidFill>
                  <a:srgbClr val="00386B"/>
                </a:solidFill>
              </a:rPr>
              <a:t>MedEdPORTAL</a:t>
            </a:r>
            <a:r>
              <a:rPr lang="en-US" sz="1200" i="1" dirty="0">
                <a:solidFill>
                  <a:srgbClr val="00386B"/>
                </a:solidFill>
              </a:rPr>
              <a:t> </a:t>
            </a:r>
            <a:r>
              <a:rPr lang="en-US" sz="1200" dirty="0">
                <a:solidFill>
                  <a:srgbClr val="00386B"/>
                </a:solidFill>
              </a:rPr>
              <a:t>2016;12:10387</a:t>
            </a:r>
            <a:endParaRPr lang="en-US" sz="1200" i="1" dirty="0">
              <a:solidFill>
                <a:srgbClr val="00386B"/>
              </a:solidFill>
            </a:endParaRPr>
          </a:p>
          <a:p>
            <a:r>
              <a:rPr lang="en-US" sz="1200" dirty="0" err="1">
                <a:solidFill>
                  <a:srgbClr val="00386B"/>
                </a:solidFill>
              </a:rPr>
              <a:t>Sargeant</a:t>
            </a:r>
            <a:r>
              <a:rPr lang="en-US" sz="1200" dirty="0">
                <a:solidFill>
                  <a:srgbClr val="00386B"/>
                </a:solidFill>
              </a:rPr>
              <a:t> JM &amp; </a:t>
            </a:r>
            <a:r>
              <a:rPr lang="en-US" sz="1200" dirty="0" err="1">
                <a:solidFill>
                  <a:srgbClr val="00386B"/>
                </a:solidFill>
              </a:rPr>
              <a:t>Holmboe</a:t>
            </a:r>
            <a:r>
              <a:rPr lang="en-US" sz="1200" dirty="0">
                <a:solidFill>
                  <a:srgbClr val="00386B"/>
                </a:solidFill>
              </a:rPr>
              <a:t> ES. Feedback and coaching in clinical teaching and learning. In </a:t>
            </a:r>
            <a:r>
              <a:rPr lang="en-US" sz="1200" i="1" dirty="0">
                <a:solidFill>
                  <a:srgbClr val="00386B"/>
                </a:solidFill>
              </a:rPr>
              <a:t>Practical Guide to the Evaluation of Clinical Competence</a:t>
            </a:r>
            <a:r>
              <a:rPr lang="en-US" sz="1200" dirty="0">
                <a:solidFill>
                  <a:srgbClr val="00386B"/>
                </a:solidFill>
              </a:rPr>
              <a:t> 2018;Elsevier;Philadelphia</a:t>
            </a:r>
          </a:p>
          <a:p>
            <a:r>
              <a:rPr lang="en-US" sz="1200" dirty="0">
                <a:solidFill>
                  <a:srgbClr val="00386B"/>
                </a:solidFill>
              </a:rPr>
              <a:t>Van de </a:t>
            </a:r>
            <a:r>
              <a:rPr lang="en-US" sz="1200" dirty="0" err="1">
                <a:solidFill>
                  <a:srgbClr val="00386B"/>
                </a:solidFill>
              </a:rPr>
              <a:t>Ridder</a:t>
            </a:r>
            <a:r>
              <a:rPr lang="en-US" sz="1200" dirty="0">
                <a:solidFill>
                  <a:srgbClr val="00386B"/>
                </a:solidFill>
              </a:rPr>
              <a:t> JMM, </a:t>
            </a:r>
            <a:r>
              <a:rPr lang="en-US" sz="1200" dirty="0" err="1">
                <a:solidFill>
                  <a:srgbClr val="00386B"/>
                </a:solidFill>
              </a:rPr>
              <a:t>Stokking</a:t>
            </a:r>
            <a:r>
              <a:rPr lang="en-US" sz="1200" dirty="0">
                <a:solidFill>
                  <a:srgbClr val="00386B"/>
                </a:solidFill>
              </a:rPr>
              <a:t> KM, </a:t>
            </a:r>
            <a:r>
              <a:rPr lang="en-US" sz="1200" dirty="0" err="1">
                <a:solidFill>
                  <a:srgbClr val="00386B"/>
                </a:solidFill>
              </a:rPr>
              <a:t>McGaghie</a:t>
            </a:r>
            <a:r>
              <a:rPr lang="en-US" sz="1200" dirty="0">
                <a:solidFill>
                  <a:srgbClr val="00386B"/>
                </a:solidFill>
              </a:rPr>
              <a:t> WC, ten </a:t>
            </a:r>
            <a:r>
              <a:rPr lang="en-US" sz="1200" dirty="0" err="1">
                <a:solidFill>
                  <a:srgbClr val="00386B"/>
                </a:solidFill>
              </a:rPr>
              <a:t>Cate</a:t>
            </a:r>
            <a:r>
              <a:rPr lang="en-US" sz="1200" dirty="0">
                <a:solidFill>
                  <a:srgbClr val="00386B"/>
                </a:solidFill>
              </a:rPr>
              <a:t> OT. What is feedback in clinical education? </a:t>
            </a:r>
            <a:r>
              <a:rPr lang="en-US" sz="1200" i="1" dirty="0">
                <a:solidFill>
                  <a:srgbClr val="00386B"/>
                </a:solidFill>
              </a:rPr>
              <a:t>Medical Education</a:t>
            </a:r>
            <a:r>
              <a:rPr lang="en-US" sz="1200" dirty="0">
                <a:solidFill>
                  <a:srgbClr val="00386B"/>
                </a:solidFill>
              </a:rPr>
              <a:t> 2008;42:189-197</a:t>
            </a:r>
          </a:p>
          <a:p>
            <a:endParaRPr lang="en-US" sz="1200" dirty="0">
              <a:solidFill>
                <a:srgbClr val="FF0000"/>
              </a:solidFill>
            </a:endParaRPr>
          </a:p>
        </p:txBody>
      </p:sp>
    </p:spTree>
    <p:extLst>
      <p:ext uri="{BB962C8B-B14F-4D97-AF65-F5344CB8AC3E}">
        <p14:creationId xmlns:p14="http://schemas.microsoft.com/office/powerpoint/2010/main" val="1914105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reading/resources</a:t>
            </a:r>
          </a:p>
        </p:txBody>
      </p:sp>
      <p:sp>
        <p:nvSpPr>
          <p:cNvPr id="3" name="Content Placeholder 2"/>
          <p:cNvSpPr>
            <a:spLocks noGrp="1"/>
          </p:cNvSpPr>
          <p:nvPr>
            <p:ph idx="1"/>
          </p:nvPr>
        </p:nvSpPr>
        <p:spPr/>
        <p:txBody>
          <a:bodyPr>
            <a:noAutofit/>
          </a:bodyPr>
          <a:lstStyle/>
          <a:p>
            <a:r>
              <a:rPr lang="en-US" sz="1200" dirty="0">
                <a:solidFill>
                  <a:srgbClr val="00386B"/>
                </a:solidFill>
              </a:rPr>
              <a:t>Milan FB, Parish SJ, </a:t>
            </a:r>
            <a:r>
              <a:rPr lang="en-US" sz="1200" dirty="0" err="1">
                <a:solidFill>
                  <a:srgbClr val="00386B"/>
                </a:solidFill>
              </a:rPr>
              <a:t>Reichgott</a:t>
            </a:r>
            <a:r>
              <a:rPr lang="en-US" sz="1200" dirty="0">
                <a:solidFill>
                  <a:srgbClr val="00386B"/>
                </a:solidFill>
              </a:rPr>
              <a:t> MJ. A model for educational feedback based on clinical communication skills strategies: Beyond the “feedback sandwich.” </a:t>
            </a:r>
            <a:r>
              <a:rPr lang="en-US" sz="1200" i="1" dirty="0">
                <a:solidFill>
                  <a:srgbClr val="00386B"/>
                </a:solidFill>
              </a:rPr>
              <a:t>Teaching and Learning in Medicine</a:t>
            </a:r>
            <a:r>
              <a:rPr lang="en-US" sz="1200" dirty="0">
                <a:solidFill>
                  <a:srgbClr val="00386B"/>
                </a:solidFill>
              </a:rPr>
              <a:t> 2006;18(1):42-47</a:t>
            </a:r>
          </a:p>
          <a:p>
            <a:r>
              <a:rPr lang="en-US" sz="1200" dirty="0" err="1">
                <a:solidFill>
                  <a:srgbClr val="00386B"/>
                </a:solidFill>
              </a:rPr>
              <a:t>Lefroy</a:t>
            </a:r>
            <a:r>
              <a:rPr lang="en-US" sz="1200" dirty="0">
                <a:solidFill>
                  <a:srgbClr val="00386B"/>
                </a:solidFill>
              </a:rPr>
              <a:t> J, Watling C, </a:t>
            </a:r>
            <a:r>
              <a:rPr lang="en-US" sz="1200" dirty="0" err="1">
                <a:solidFill>
                  <a:srgbClr val="00386B"/>
                </a:solidFill>
              </a:rPr>
              <a:t>Teunissen</a:t>
            </a:r>
            <a:r>
              <a:rPr lang="en-US" sz="1200" dirty="0">
                <a:solidFill>
                  <a:srgbClr val="00386B"/>
                </a:solidFill>
              </a:rPr>
              <a:t> PW, Brand P. Guidelines: The do’s, </a:t>
            </a:r>
            <a:r>
              <a:rPr lang="en-US" sz="1200" dirty="0" err="1">
                <a:solidFill>
                  <a:srgbClr val="00386B"/>
                </a:solidFill>
              </a:rPr>
              <a:t>don’t’s</a:t>
            </a:r>
            <a:r>
              <a:rPr lang="en-US" sz="1200" dirty="0">
                <a:solidFill>
                  <a:srgbClr val="00386B"/>
                </a:solidFill>
              </a:rPr>
              <a:t>, and don’t knows of feedback for clinical education. </a:t>
            </a:r>
            <a:r>
              <a:rPr lang="en-US" sz="1200" i="1" dirty="0" err="1">
                <a:solidFill>
                  <a:srgbClr val="00386B"/>
                </a:solidFill>
              </a:rPr>
              <a:t>Perspect</a:t>
            </a:r>
            <a:r>
              <a:rPr lang="en-US" sz="1200" i="1" dirty="0">
                <a:solidFill>
                  <a:srgbClr val="00386B"/>
                </a:solidFill>
              </a:rPr>
              <a:t> Med Educ</a:t>
            </a:r>
            <a:r>
              <a:rPr lang="en-US" sz="1200" dirty="0">
                <a:solidFill>
                  <a:srgbClr val="00386B"/>
                </a:solidFill>
              </a:rPr>
              <a:t> 2015;4:284-299</a:t>
            </a:r>
          </a:p>
          <a:p>
            <a:r>
              <a:rPr lang="en-US" sz="1200" dirty="0" err="1">
                <a:solidFill>
                  <a:srgbClr val="00386B"/>
                </a:solidFill>
              </a:rPr>
              <a:t>Ramani</a:t>
            </a:r>
            <a:r>
              <a:rPr lang="en-US" sz="1200" dirty="0">
                <a:solidFill>
                  <a:srgbClr val="00386B"/>
                </a:solidFill>
              </a:rPr>
              <a:t> S &amp; </a:t>
            </a:r>
            <a:r>
              <a:rPr lang="en-US" sz="1200" dirty="0" err="1">
                <a:solidFill>
                  <a:srgbClr val="00386B"/>
                </a:solidFill>
              </a:rPr>
              <a:t>Krackov</a:t>
            </a:r>
            <a:r>
              <a:rPr lang="en-US" sz="1200" dirty="0">
                <a:solidFill>
                  <a:srgbClr val="00386B"/>
                </a:solidFill>
              </a:rPr>
              <a:t> SK. Twelve tips for giving feedback effectively in the clinical environment. </a:t>
            </a:r>
            <a:r>
              <a:rPr lang="en-US" sz="1200" i="1" dirty="0">
                <a:solidFill>
                  <a:srgbClr val="00386B"/>
                </a:solidFill>
              </a:rPr>
              <a:t>Medical Teacher</a:t>
            </a:r>
            <a:r>
              <a:rPr lang="en-US" sz="1200" dirty="0">
                <a:solidFill>
                  <a:srgbClr val="00386B"/>
                </a:solidFill>
              </a:rPr>
              <a:t> 2012;34:787-791</a:t>
            </a:r>
          </a:p>
          <a:p>
            <a:r>
              <a:rPr lang="en-US" sz="1200" dirty="0">
                <a:solidFill>
                  <a:srgbClr val="00386B"/>
                </a:solidFill>
              </a:rPr>
              <a:t>Watling CJ &amp; Ginsburg S. Assessment, feedback and the alchemy of learning. </a:t>
            </a:r>
            <a:r>
              <a:rPr lang="en-US" sz="1200" i="1" dirty="0">
                <a:solidFill>
                  <a:srgbClr val="00386B"/>
                </a:solidFill>
              </a:rPr>
              <a:t>Medical Education</a:t>
            </a:r>
            <a:r>
              <a:rPr lang="en-US" sz="1200" dirty="0">
                <a:solidFill>
                  <a:srgbClr val="00386B"/>
                </a:solidFill>
              </a:rPr>
              <a:t> 2019;53:76-85</a:t>
            </a:r>
          </a:p>
          <a:p>
            <a:pPr marL="0" indent="0">
              <a:buNone/>
            </a:pPr>
            <a:endParaRPr lang="en-US" sz="1200" dirty="0">
              <a:solidFill>
                <a:srgbClr val="00386B"/>
              </a:solidFill>
            </a:endParaRPr>
          </a:p>
          <a:p>
            <a:r>
              <a:rPr lang="en-US" sz="1200" dirty="0">
                <a:solidFill>
                  <a:srgbClr val="00386B"/>
                </a:solidFill>
              </a:rPr>
              <a:t>Harvard Medical School: </a:t>
            </a:r>
            <a:r>
              <a:rPr lang="en-US" sz="1200" dirty="0">
                <a:solidFill>
                  <a:srgbClr val="00386B"/>
                </a:solidFill>
                <a:hlinkClick r:id="rId3">
                  <a:extLst>
                    <a:ext uri="{A12FA001-AC4F-418D-AE19-62706E023703}">
                      <ahyp:hlinkClr xmlns:ahyp="http://schemas.microsoft.com/office/drawing/2018/hyperlinkcolor" val="tx"/>
                    </a:ext>
                  </a:extLst>
                </a:hlinkClick>
              </a:rPr>
              <a:t>https://meded.hms.harvard.edu/teaching-tools</a:t>
            </a:r>
            <a:endParaRPr lang="en-US" sz="1200" dirty="0">
              <a:solidFill>
                <a:srgbClr val="00386B"/>
              </a:solidFill>
            </a:endParaRPr>
          </a:p>
          <a:p>
            <a:r>
              <a:rPr lang="en-US" sz="1200" dirty="0">
                <a:solidFill>
                  <a:srgbClr val="00386B"/>
                </a:solidFill>
              </a:rPr>
              <a:t>Johns Hopkins Medicine: </a:t>
            </a:r>
            <a:r>
              <a:rPr lang="en-US" sz="1200" dirty="0">
                <a:solidFill>
                  <a:srgbClr val="00386B"/>
                </a:solidFill>
                <a:hlinkClick r:id="rId4">
                  <a:extLst>
                    <a:ext uri="{A12FA001-AC4F-418D-AE19-62706E023703}">
                      <ahyp:hlinkClr xmlns:ahyp="http://schemas.microsoft.com/office/drawing/2018/hyperlinkcolor" val="tx"/>
                    </a:ext>
                  </a:extLst>
                </a:hlinkClick>
              </a:rPr>
              <a:t>https://www.hopkinsmedicine.org/fac_development/flash/</a:t>
            </a:r>
            <a:endParaRPr lang="en-US" sz="1200" dirty="0">
              <a:solidFill>
                <a:srgbClr val="00386B"/>
              </a:solidFill>
            </a:endParaRPr>
          </a:p>
          <a:p>
            <a:r>
              <a:rPr lang="en-US" sz="1200" dirty="0">
                <a:solidFill>
                  <a:srgbClr val="00386B"/>
                </a:solidFill>
              </a:rPr>
              <a:t>Tulane University: </a:t>
            </a:r>
            <a:r>
              <a:rPr lang="en-US" sz="1200" dirty="0">
                <a:solidFill>
                  <a:srgbClr val="00386B"/>
                </a:solidFill>
                <a:hlinkClick r:id="rId5">
                  <a:extLst>
                    <a:ext uri="{A12FA001-AC4F-418D-AE19-62706E023703}">
                      <ahyp:hlinkClr xmlns:ahyp="http://schemas.microsoft.com/office/drawing/2018/hyperlinkcolor" val="tx"/>
                    </a:ext>
                  </a:extLst>
                </a:hlinkClick>
              </a:rPr>
              <a:t>https://medicine.tulane.edu/education/office-medical-education/faculty-development/clinical-teaching/effective-feedback</a:t>
            </a:r>
            <a:endParaRPr lang="en-US" sz="1200" dirty="0">
              <a:solidFill>
                <a:srgbClr val="00386B"/>
              </a:solidFill>
            </a:endParaRPr>
          </a:p>
          <a:p>
            <a:r>
              <a:rPr lang="en-US" sz="1200" dirty="0">
                <a:solidFill>
                  <a:srgbClr val="00386B"/>
                </a:solidFill>
              </a:rPr>
              <a:t>University of Alabama at Birmingham: </a:t>
            </a:r>
            <a:r>
              <a:rPr lang="en-US" sz="1200" dirty="0">
                <a:solidFill>
                  <a:srgbClr val="00386B"/>
                </a:solidFill>
                <a:hlinkClick r:id="rId6">
                  <a:extLst>
                    <a:ext uri="{A12FA001-AC4F-418D-AE19-62706E023703}">
                      <ahyp:hlinkClr xmlns:ahyp="http://schemas.microsoft.com/office/drawing/2018/hyperlinkcolor" val="tx"/>
                    </a:ext>
                  </a:extLst>
                </a:hlinkClick>
              </a:rPr>
              <a:t>https://www.uab.edu/medicine/home/residents-fellows/current/cert/effective-feedback</a:t>
            </a:r>
            <a:endParaRPr lang="en-US" sz="1200" dirty="0">
              <a:solidFill>
                <a:srgbClr val="00386B"/>
              </a:solidFill>
            </a:endParaRPr>
          </a:p>
          <a:p>
            <a:r>
              <a:rPr lang="en-US" sz="1200" dirty="0">
                <a:solidFill>
                  <a:srgbClr val="00386B"/>
                </a:solidFill>
              </a:rPr>
              <a:t>University of Central Florida College of Medicine: </a:t>
            </a:r>
            <a:r>
              <a:rPr lang="en-US" sz="1200" dirty="0">
                <a:solidFill>
                  <a:srgbClr val="00386B"/>
                </a:solidFill>
                <a:hlinkClick r:id="rId7">
                  <a:extLst>
                    <a:ext uri="{A12FA001-AC4F-418D-AE19-62706E023703}">
                      <ahyp:hlinkClr xmlns:ahyp="http://schemas.microsoft.com/office/drawing/2018/hyperlinkcolor" val="tx"/>
                    </a:ext>
                  </a:extLst>
                </a:hlinkClick>
              </a:rPr>
              <a:t>https://med.ucf.edu/faculty-and-academic-affairs/faculty-development/teaching-resources-2/clinical-teaching-2/clinical-teaching-guides/</a:t>
            </a:r>
            <a:endParaRPr lang="en-US" sz="1200" dirty="0">
              <a:solidFill>
                <a:srgbClr val="00386B"/>
              </a:solidFill>
            </a:endParaRPr>
          </a:p>
          <a:p>
            <a:endParaRPr lang="en-US" sz="1200" dirty="0"/>
          </a:p>
          <a:p>
            <a:endParaRPr lang="en-US" sz="1200" dirty="0"/>
          </a:p>
          <a:p>
            <a:pPr lvl="1"/>
            <a:endParaRPr lang="en-US" sz="1200" dirty="0"/>
          </a:p>
          <a:p>
            <a:pPr lvl="1"/>
            <a:endParaRPr lang="en-US" sz="1200" dirty="0"/>
          </a:p>
          <a:p>
            <a:endParaRPr lang="en-US" sz="1200" dirty="0"/>
          </a:p>
        </p:txBody>
      </p:sp>
    </p:spTree>
    <p:extLst>
      <p:ext uri="{BB962C8B-B14F-4D97-AF65-F5344CB8AC3E}">
        <p14:creationId xmlns:p14="http://schemas.microsoft.com/office/powerpoint/2010/main" val="161060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feedback?</a:t>
            </a:r>
          </a:p>
        </p:txBody>
      </p:sp>
      <p:sp>
        <p:nvSpPr>
          <p:cNvPr id="3" name="Content Placeholder 2"/>
          <p:cNvSpPr>
            <a:spLocks noGrp="1"/>
          </p:cNvSpPr>
          <p:nvPr>
            <p:ph idx="1"/>
          </p:nvPr>
        </p:nvSpPr>
        <p:spPr/>
        <p:txBody>
          <a:bodyPr/>
          <a:lstStyle/>
          <a:p>
            <a:r>
              <a:rPr lang="en-US" dirty="0"/>
              <a:t>Formative </a:t>
            </a:r>
            <a:r>
              <a:rPr lang="en-US" dirty="0" err="1"/>
              <a:t>v</a:t>
            </a:r>
            <a:r>
              <a:rPr lang="en-US" dirty="0"/>
              <a:t> summative intent</a:t>
            </a:r>
          </a:p>
          <a:p>
            <a:endParaRPr lang="en-US" dirty="0"/>
          </a:p>
          <a:p>
            <a:r>
              <a:rPr lang="en-US" dirty="0"/>
              <a:t>“Specific information about the </a:t>
            </a:r>
            <a:r>
              <a:rPr lang="en-US" b="1" i="1" dirty="0"/>
              <a:t>comparison </a:t>
            </a:r>
            <a:r>
              <a:rPr lang="en-US" dirty="0"/>
              <a:t>between a trainee’s observed performance and a standard, given with the </a:t>
            </a:r>
            <a:r>
              <a:rPr lang="en-US" b="1" i="1" dirty="0"/>
              <a:t>intent to improve</a:t>
            </a:r>
            <a:r>
              <a:rPr lang="en-US" dirty="0"/>
              <a:t> the trainee’s performance.”</a:t>
            </a:r>
          </a:p>
          <a:p>
            <a:endParaRPr lang="en-US" dirty="0"/>
          </a:p>
        </p:txBody>
      </p:sp>
      <p:sp>
        <p:nvSpPr>
          <p:cNvPr id="4" name="TextBox 3"/>
          <p:cNvSpPr txBox="1"/>
          <p:nvPr/>
        </p:nvSpPr>
        <p:spPr>
          <a:xfrm>
            <a:off x="-2977" y="4937124"/>
            <a:ext cx="9146977" cy="230832"/>
          </a:xfrm>
          <a:prstGeom prst="rect">
            <a:avLst/>
          </a:prstGeom>
          <a:noFill/>
        </p:spPr>
        <p:txBody>
          <a:bodyPr wrap="square" rtlCol="0">
            <a:spAutoFit/>
          </a:bodyPr>
          <a:lstStyle/>
          <a:p>
            <a:pPr algn="ctr"/>
            <a:r>
              <a:rPr lang="en-US" sz="900" i="1" dirty="0"/>
              <a:t>Medical Education</a:t>
            </a:r>
            <a:r>
              <a:rPr lang="en-US" sz="900" dirty="0"/>
              <a:t> 2008;42:189-197</a:t>
            </a:r>
          </a:p>
        </p:txBody>
      </p:sp>
    </p:spTree>
    <p:extLst>
      <p:ext uri="{BB962C8B-B14F-4D97-AF65-F5344CB8AC3E}">
        <p14:creationId xmlns:p14="http://schemas.microsoft.com/office/powerpoint/2010/main" val="213822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1485900" y="1361650"/>
            <a:ext cx="6172200" cy="2311343"/>
          </a:xfrm>
        </p:spPr>
        <p:txBody>
          <a:bodyPr>
            <a:normAutofit/>
          </a:bodyPr>
          <a:lstStyle/>
          <a:p>
            <a:r>
              <a:rPr lang="en-US" dirty="0"/>
              <a:t>Good versus bad feedback</a:t>
            </a:r>
          </a:p>
        </p:txBody>
      </p:sp>
    </p:spTree>
    <p:extLst>
      <p:ext uri="{BB962C8B-B14F-4D97-AF65-F5344CB8AC3E}">
        <p14:creationId xmlns:p14="http://schemas.microsoft.com/office/powerpoint/2010/main" val="22719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Feedback experience</a:t>
            </a:r>
          </a:p>
        </p:txBody>
      </p:sp>
      <p:sp>
        <p:nvSpPr>
          <p:cNvPr id="3" name="Content Placeholder 2"/>
          <p:cNvSpPr>
            <a:spLocks noGrp="1"/>
          </p:cNvSpPr>
          <p:nvPr>
            <p:ph idx="1"/>
          </p:nvPr>
        </p:nvSpPr>
        <p:spPr/>
        <p:txBody>
          <a:bodyPr>
            <a:noAutofit/>
          </a:bodyPr>
          <a:lstStyle/>
          <a:p>
            <a:r>
              <a:rPr lang="en-US" dirty="0"/>
              <a:t>Can you share an example</a:t>
            </a:r>
          </a:p>
          <a:p>
            <a:pPr lvl="1"/>
            <a:r>
              <a:rPr lang="en-US" dirty="0"/>
              <a:t>of bad feedback? of good feedback?</a:t>
            </a:r>
          </a:p>
          <a:p>
            <a:endParaRPr lang="en-US" sz="2800" dirty="0"/>
          </a:p>
          <a:p>
            <a:r>
              <a:rPr lang="en-US" dirty="0"/>
              <a:t>What is most important</a:t>
            </a:r>
          </a:p>
          <a:p>
            <a:pPr lvl="1"/>
            <a:r>
              <a:rPr lang="en-US" dirty="0"/>
              <a:t>on the receiving end? on the giving end?</a:t>
            </a:r>
          </a:p>
        </p:txBody>
      </p:sp>
    </p:spTree>
    <p:extLst>
      <p:ext uri="{BB962C8B-B14F-4D97-AF65-F5344CB8AC3E}">
        <p14:creationId xmlns:p14="http://schemas.microsoft.com/office/powerpoint/2010/main" val="91826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95B1-BD69-0644-AAD9-E8B6656BF44F}"/>
              </a:ext>
            </a:extLst>
          </p:cNvPr>
          <p:cNvSpPr>
            <a:spLocks noGrp="1"/>
          </p:cNvSpPr>
          <p:nvPr>
            <p:ph type="title"/>
          </p:nvPr>
        </p:nvSpPr>
        <p:spPr/>
        <p:txBody>
          <a:bodyPr/>
          <a:lstStyle/>
          <a:p>
            <a:r>
              <a:rPr lang="en-US" dirty="0"/>
              <a:t>Feedback barriers</a:t>
            </a:r>
          </a:p>
        </p:txBody>
      </p:sp>
      <p:sp>
        <p:nvSpPr>
          <p:cNvPr id="3" name="Content Placeholder 2">
            <a:extLst>
              <a:ext uri="{FF2B5EF4-FFF2-40B4-BE49-F238E27FC236}">
                <a16:creationId xmlns:a16="http://schemas.microsoft.com/office/drawing/2014/main" id="{70C5E3E4-5218-FD45-9A07-EC813B1D5F4E}"/>
              </a:ext>
            </a:extLst>
          </p:cNvPr>
          <p:cNvSpPr>
            <a:spLocks noGrp="1"/>
          </p:cNvSpPr>
          <p:nvPr>
            <p:ph idx="1"/>
          </p:nvPr>
        </p:nvSpPr>
        <p:spPr/>
        <p:txBody>
          <a:bodyPr/>
          <a:lstStyle/>
          <a:p>
            <a:r>
              <a:rPr lang="en-US" sz="3000" dirty="0"/>
              <a:t>Logistics</a:t>
            </a:r>
          </a:p>
          <a:p>
            <a:pPr lvl="1"/>
            <a:r>
              <a:rPr lang="en-US" sz="2600" dirty="0"/>
              <a:t>Time</a:t>
            </a:r>
          </a:p>
          <a:p>
            <a:pPr lvl="1"/>
            <a:r>
              <a:rPr lang="en-US" sz="2600" dirty="0"/>
              <a:t>Label</a:t>
            </a:r>
          </a:p>
          <a:p>
            <a:pPr lvl="1"/>
            <a:endParaRPr lang="en-US" sz="2600" dirty="0"/>
          </a:p>
          <a:p>
            <a:r>
              <a:rPr lang="en-US" sz="3000" dirty="0"/>
              <a:t>Standards</a:t>
            </a:r>
          </a:p>
          <a:p>
            <a:pPr lvl="1"/>
            <a:r>
              <a:rPr lang="en-US" sz="2600" dirty="0"/>
              <a:t>Competencies</a:t>
            </a:r>
          </a:p>
          <a:p>
            <a:pPr lvl="1"/>
            <a:r>
              <a:rPr lang="en-US" sz="2600" dirty="0"/>
              <a:t>Subjectivity</a:t>
            </a:r>
            <a:endParaRPr lang="en-US" dirty="0"/>
          </a:p>
        </p:txBody>
      </p:sp>
      <p:pic>
        <p:nvPicPr>
          <p:cNvPr id="4" name="Picture 3" descr="F1.large.jpg">
            <a:extLst>
              <a:ext uri="{FF2B5EF4-FFF2-40B4-BE49-F238E27FC236}">
                <a16:creationId xmlns:a16="http://schemas.microsoft.com/office/drawing/2014/main" id="{AFBF715E-B775-4341-9678-791DDF6AC08E}"/>
              </a:ext>
            </a:extLst>
          </p:cNvPr>
          <p:cNvPicPr>
            <a:picLocks noChangeAspect="1"/>
          </p:cNvPicPr>
          <p:nvPr/>
        </p:nvPicPr>
        <p:blipFill>
          <a:blip r:embed="rId3"/>
          <a:stretch>
            <a:fillRect/>
          </a:stretch>
        </p:blipFill>
        <p:spPr>
          <a:xfrm>
            <a:off x="3733800" y="1279541"/>
            <a:ext cx="4318305" cy="2587609"/>
          </a:xfrm>
          <a:prstGeom prst="rect">
            <a:avLst/>
          </a:prstGeom>
        </p:spPr>
      </p:pic>
      <p:sp>
        <p:nvSpPr>
          <p:cNvPr id="5" name="TextBox 4">
            <a:extLst>
              <a:ext uri="{FF2B5EF4-FFF2-40B4-BE49-F238E27FC236}">
                <a16:creationId xmlns:a16="http://schemas.microsoft.com/office/drawing/2014/main" id="{2F1B9E99-BC63-F041-ACA0-AB3A3593AC64}"/>
              </a:ext>
            </a:extLst>
          </p:cNvPr>
          <p:cNvSpPr txBox="1"/>
          <p:nvPr/>
        </p:nvSpPr>
        <p:spPr>
          <a:xfrm>
            <a:off x="0" y="4937124"/>
            <a:ext cx="9144000" cy="230832"/>
          </a:xfrm>
          <a:prstGeom prst="rect">
            <a:avLst/>
          </a:prstGeom>
          <a:noFill/>
        </p:spPr>
        <p:txBody>
          <a:bodyPr wrap="square" rtlCol="0">
            <a:spAutoFit/>
          </a:bodyPr>
          <a:lstStyle/>
          <a:p>
            <a:pPr algn="ctr"/>
            <a:r>
              <a:rPr lang="en-US" sz="900" i="1" dirty="0"/>
              <a:t>A Practical Guide for Medical Teachers</a:t>
            </a:r>
            <a:r>
              <a:rPr lang="en-US" sz="900" dirty="0"/>
              <a:t> 2013; </a:t>
            </a:r>
            <a:r>
              <a:rPr lang="en-US" sz="900" i="1" dirty="0"/>
              <a:t>JACC</a:t>
            </a:r>
            <a:r>
              <a:rPr lang="en-US" sz="900" dirty="0"/>
              <a:t> 2015;66(6):748-752</a:t>
            </a:r>
          </a:p>
        </p:txBody>
      </p:sp>
    </p:spTree>
    <p:extLst>
      <p:ext uri="{BB962C8B-B14F-4D97-AF65-F5344CB8AC3E}">
        <p14:creationId xmlns:p14="http://schemas.microsoft.com/office/powerpoint/2010/main" val="3559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95B1-BD69-0644-AAD9-E8B6656BF44F}"/>
              </a:ext>
            </a:extLst>
          </p:cNvPr>
          <p:cNvSpPr>
            <a:spLocks noGrp="1"/>
          </p:cNvSpPr>
          <p:nvPr>
            <p:ph type="title"/>
          </p:nvPr>
        </p:nvSpPr>
        <p:spPr/>
        <p:txBody>
          <a:bodyPr/>
          <a:lstStyle/>
          <a:p>
            <a:r>
              <a:rPr lang="en-US" dirty="0"/>
              <a:t>Feedback barriers</a:t>
            </a:r>
          </a:p>
        </p:txBody>
      </p:sp>
      <p:sp>
        <p:nvSpPr>
          <p:cNvPr id="3" name="Content Placeholder 2">
            <a:extLst>
              <a:ext uri="{FF2B5EF4-FFF2-40B4-BE49-F238E27FC236}">
                <a16:creationId xmlns:a16="http://schemas.microsoft.com/office/drawing/2014/main" id="{70C5E3E4-5218-FD45-9A07-EC813B1D5F4E}"/>
              </a:ext>
            </a:extLst>
          </p:cNvPr>
          <p:cNvSpPr>
            <a:spLocks noGrp="1"/>
          </p:cNvSpPr>
          <p:nvPr>
            <p:ph idx="1"/>
          </p:nvPr>
        </p:nvSpPr>
        <p:spPr/>
        <p:txBody>
          <a:bodyPr/>
          <a:lstStyle/>
          <a:p>
            <a:r>
              <a:rPr lang="en-US" sz="3000" dirty="0"/>
              <a:t>Teacher-student rapport</a:t>
            </a:r>
          </a:p>
          <a:p>
            <a:endParaRPr lang="en-US" sz="2600" dirty="0"/>
          </a:p>
          <a:p>
            <a:r>
              <a:rPr lang="en-US" sz="3000" dirty="0"/>
              <a:t>Communication skills</a:t>
            </a:r>
            <a:endParaRPr lang="en-US" sz="2600" dirty="0"/>
          </a:p>
          <a:p>
            <a:endParaRPr lang="en-US" sz="2600" dirty="0"/>
          </a:p>
          <a:p>
            <a:r>
              <a:rPr lang="en-US" sz="3000" dirty="0"/>
              <a:t>Culture of medicine</a:t>
            </a:r>
          </a:p>
          <a:p>
            <a:pPr lvl="1"/>
            <a:r>
              <a:rPr lang="en-US" sz="2600" dirty="0"/>
              <a:t>Faculty development</a:t>
            </a:r>
          </a:p>
          <a:p>
            <a:pPr lvl="1"/>
            <a:r>
              <a:rPr lang="en-US" sz="2600" dirty="0"/>
              <a:t>Hierarchy</a:t>
            </a:r>
          </a:p>
          <a:p>
            <a:endParaRPr lang="en-US" dirty="0"/>
          </a:p>
        </p:txBody>
      </p:sp>
      <p:sp>
        <p:nvSpPr>
          <p:cNvPr id="6" name="TextBox 5">
            <a:extLst>
              <a:ext uri="{FF2B5EF4-FFF2-40B4-BE49-F238E27FC236}">
                <a16:creationId xmlns:a16="http://schemas.microsoft.com/office/drawing/2014/main" id="{D8FCC7ED-66A6-E047-BBBD-F9B76B680C4D}"/>
              </a:ext>
            </a:extLst>
          </p:cNvPr>
          <p:cNvSpPr txBox="1"/>
          <p:nvPr/>
        </p:nvSpPr>
        <p:spPr>
          <a:xfrm>
            <a:off x="0" y="4937124"/>
            <a:ext cx="9144000" cy="230832"/>
          </a:xfrm>
          <a:prstGeom prst="rect">
            <a:avLst/>
          </a:prstGeom>
          <a:noFill/>
        </p:spPr>
        <p:txBody>
          <a:bodyPr wrap="square" rtlCol="0">
            <a:spAutoFit/>
          </a:bodyPr>
          <a:lstStyle/>
          <a:p>
            <a:pPr algn="ctr"/>
            <a:r>
              <a:rPr lang="en-US" sz="900" i="1" dirty="0"/>
              <a:t>A Practical Guide for Medical Teachers</a:t>
            </a:r>
            <a:r>
              <a:rPr lang="en-US" sz="900" dirty="0"/>
              <a:t> 2013; </a:t>
            </a:r>
            <a:r>
              <a:rPr lang="en-US" sz="900" i="1" dirty="0"/>
              <a:t>JACC</a:t>
            </a:r>
            <a:r>
              <a:rPr lang="en-US" sz="900" dirty="0"/>
              <a:t> 2015;66(6):748-752</a:t>
            </a:r>
          </a:p>
        </p:txBody>
      </p:sp>
    </p:spTree>
    <p:extLst>
      <p:ext uri="{BB962C8B-B14F-4D97-AF65-F5344CB8AC3E}">
        <p14:creationId xmlns:p14="http://schemas.microsoft.com/office/powerpoint/2010/main" val="230591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feedback is </a:t>
            </a:r>
            <a:r>
              <a:rPr lang="en-US" dirty="0">
                <a:solidFill>
                  <a:schemeClr val="bg1"/>
                </a:solidFill>
              </a:rPr>
              <a:t>also</a:t>
            </a:r>
          </a:p>
        </p:txBody>
      </p:sp>
      <p:sp>
        <p:nvSpPr>
          <p:cNvPr id="3" name="Content Placeholder 2"/>
          <p:cNvSpPr>
            <a:spLocks noGrp="1"/>
          </p:cNvSpPr>
          <p:nvPr>
            <p:ph idx="1"/>
          </p:nvPr>
        </p:nvSpPr>
        <p:spPr/>
        <p:txBody>
          <a:bodyPr>
            <a:noAutofit/>
          </a:bodyPr>
          <a:lstStyle/>
          <a:p>
            <a:r>
              <a:rPr lang="en-US" dirty="0"/>
              <a:t>Specific</a:t>
            </a:r>
          </a:p>
          <a:p>
            <a:r>
              <a:rPr lang="en-US" dirty="0"/>
              <a:t>Objective</a:t>
            </a:r>
          </a:p>
          <a:p>
            <a:r>
              <a:rPr lang="en-US" dirty="0"/>
              <a:t>Accurate</a:t>
            </a:r>
          </a:p>
          <a:p>
            <a:r>
              <a:rPr lang="en-US" dirty="0"/>
              <a:t>Credible</a:t>
            </a:r>
          </a:p>
          <a:p>
            <a:r>
              <a:rPr lang="en-US" dirty="0"/>
              <a:t>Relevant</a:t>
            </a:r>
          </a:p>
          <a:p>
            <a:r>
              <a:rPr lang="en-US" dirty="0"/>
              <a:t>Timely</a:t>
            </a:r>
          </a:p>
          <a:p>
            <a:endParaRPr lang="en-US" dirty="0"/>
          </a:p>
        </p:txBody>
      </p:sp>
      <p:sp>
        <p:nvSpPr>
          <p:cNvPr id="4" name="TextBox 3"/>
          <p:cNvSpPr txBox="1"/>
          <p:nvPr/>
        </p:nvSpPr>
        <p:spPr>
          <a:xfrm>
            <a:off x="0" y="4937124"/>
            <a:ext cx="9144000" cy="230832"/>
          </a:xfrm>
          <a:prstGeom prst="rect">
            <a:avLst/>
          </a:prstGeom>
          <a:noFill/>
        </p:spPr>
        <p:txBody>
          <a:bodyPr wrap="square" rtlCol="0">
            <a:spAutoFit/>
          </a:bodyPr>
          <a:lstStyle/>
          <a:p>
            <a:pPr algn="ctr"/>
            <a:r>
              <a:rPr lang="en-US" sz="900" i="1" dirty="0"/>
              <a:t>Practical Guide to the Evaluation of Clinical Competence</a:t>
            </a:r>
            <a:r>
              <a:rPr lang="en-US" sz="900" dirty="0"/>
              <a:t> 2019</a:t>
            </a:r>
          </a:p>
        </p:txBody>
      </p:sp>
    </p:spTree>
    <p:extLst>
      <p:ext uri="{BB962C8B-B14F-4D97-AF65-F5344CB8AC3E}">
        <p14:creationId xmlns:p14="http://schemas.microsoft.com/office/powerpoint/2010/main" val="414448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feedback is also</a:t>
            </a:r>
          </a:p>
        </p:txBody>
      </p:sp>
      <p:sp>
        <p:nvSpPr>
          <p:cNvPr id="3" name="Content Placeholder 2"/>
          <p:cNvSpPr>
            <a:spLocks noGrp="1"/>
          </p:cNvSpPr>
          <p:nvPr>
            <p:ph idx="1"/>
          </p:nvPr>
        </p:nvSpPr>
        <p:spPr/>
        <p:txBody>
          <a:bodyPr numCol="2">
            <a:noAutofit/>
          </a:bodyPr>
          <a:lstStyle/>
          <a:p>
            <a:r>
              <a:rPr lang="en-US" dirty="0">
                <a:solidFill>
                  <a:schemeClr val="bg1">
                    <a:lumMod val="50000"/>
                  </a:schemeClr>
                </a:solidFill>
              </a:rPr>
              <a:t>Specific</a:t>
            </a:r>
          </a:p>
          <a:p>
            <a:r>
              <a:rPr lang="en-US" dirty="0">
                <a:solidFill>
                  <a:schemeClr val="bg1">
                    <a:lumMod val="50000"/>
                  </a:schemeClr>
                </a:solidFill>
              </a:rPr>
              <a:t>Objective</a:t>
            </a:r>
          </a:p>
          <a:p>
            <a:r>
              <a:rPr lang="en-US" dirty="0">
                <a:solidFill>
                  <a:schemeClr val="bg1">
                    <a:lumMod val="50000"/>
                  </a:schemeClr>
                </a:solidFill>
              </a:rPr>
              <a:t>Accurate</a:t>
            </a:r>
          </a:p>
          <a:p>
            <a:r>
              <a:rPr lang="en-US" dirty="0">
                <a:solidFill>
                  <a:schemeClr val="bg1">
                    <a:lumMod val="50000"/>
                  </a:schemeClr>
                </a:solidFill>
              </a:rPr>
              <a:t>Credible</a:t>
            </a:r>
          </a:p>
          <a:p>
            <a:r>
              <a:rPr lang="en-US" dirty="0">
                <a:solidFill>
                  <a:schemeClr val="bg1">
                    <a:lumMod val="50000"/>
                  </a:schemeClr>
                </a:solidFill>
              </a:rPr>
              <a:t>Relevant</a:t>
            </a:r>
          </a:p>
          <a:p>
            <a:r>
              <a:rPr lang="en-US" dirty="0">
                <a:solidFill>
                  <a:schemeClr val="bg1">
                    <a:lumMod val="50000"/>
                  </a:schemeClr>
                </a:solidFill>
              </a:rPr>
              <a:t>Timely</a:t>
            </a:r>
            <a:endParaRPr lang="en-US" dirty="0"/>
          </a:p>
          <a:p>
            <a:r>
              <a:rPr lang="en-US" dirty="0"/>
              <a:t>Actionable</a:t>
            </a:r>
          </a:p>
          <a:p>
            <a:r>
              <a:rPr lang="en-US" dirty="0"/>
              <a:t>Confidential</a:t>
            </a:r>
          </a:p>
          <a:p>
            <a:r>
              <a:rPr lang="en-US" dirty="0"/>
              <a:t>Regular</a:t>
            </a:r>
          </a:p>
          <a:p>
            <a:r>
              <a:rPr lang="en-US" dirty="0"/>
              <a:t>Learner-driven</a:t>
            </a:r>
          </a:p>
          <a:p>
            <a:endParaRPr lang="en-US" dirty="0"/>
          </a:p>
        </p:txBody>
      </p:sp>
      <p:sp>
        <p:nvSpPr>
          <p:cNvPr id="6" name="TextBox 5">
            <a:extLst>
              <a:ext uri="{FF2B5EF4-FFF2-40B4-BE49-F238E27FC236}">
                <a16:creationId xmlns:a16="http://schemas.microsoft.com/office/drawing/2014/main" id="{09286F6E-F21D-5B4A-81A1-2A759E0331C2}"/>
              </a:ext>
            </a:extLst>
          </p:cNvPr>
          <p:cNvSpPr txBox="1"/>
          <p:nvPr/>
        </p:nvSpPr>
        <p:spPr>
          <a:xfrm>
            <a:off x="0" y="4931718"/>
            <a:ext cx="9144000" cy="230832"/>
          </a:xfrm>
          <a:prstGeom prst="rect">
            <a:avLst/>
          </a:prstGeom>
          <a:noFill/>
        </p:spPr>
        <p:txBody>
          <a:bodyPr wrap="square" rtlCol="0">
            <a:spAutoFit/>
          </a:bodyPr>
          <a:lstStyle/>
          <a:p>
            <a:pPr algn="ctr"/>
            <a:r>
              <a:rPr lang="en-US" sz="900" i="1" dirty="0"/>
              <a:t>Practical Guide to the Evaluation of Clinical Competence</a:t>
            </a:r>
            <a:r>
              <a:rPr lang="en-US" sz="900" dirty="0"/>
              <a:t> 2019; </a:t>
            </a:r>
            <a:r>
              <a:rPr lang="en-US" sz="900" i="1" dirty="0"/>
              <a:t>Medical Teacher</a:t>
            </a:r>
            <a:r>
              <a:rPr lang="en-US" sz="900" dirty="0"/>
              <a:t> 2012;34:787-791; </a:t>
            </a:r>
            <a:r>
              <a:rPr lang="en-US" sz="900" i="1" dirty="0"/>
              <a:t>Med </a:t>
            </a:r>
            <a:r>
              <a:rPr lang="en-US" sz="900" i="1" dirty="0" err="1"/>
              <a:t>Educ</a:t>
            </a:r>
            <a:r>
              <a:rPr lang="en-US" sz="900" i="1" dirty="0"/>
              <a:t> Online</a:t>
            </a:r>
            <a:r>
              <a:rPr lang="en-US" sz="900" dirty="0"/>
              <a:t> 2014;19:25141; </a:t>
            </a:r>
            <a:r>
              <a:rPr lang="en-US" sz="900" i="1" dirty="0"/>
              <a:t>JACC</a:t>
            </a:r>
            <a:r>
              <a:rPr lang="en-US" sz="900" dirty="0"/>
              <a:t> 2015;66(6):748-752</a:t>
            </a:r>
          </a:p>
        </p:txBody>
      </p:sp>
    </p:spTree>
    <p:extLst>
      <p:ext uri="{BB962C8B-B14F-4D97-AF65-F5344CB8AC3E}">
        <p14:creationId xmlns:p14="http://schemas.microsoft.com/office/powerpoint/2010/main" val="1926874378"/>
      </p:ext>
    </p:extLst>
  </p:cSld>
  <p:clrMapOvr>
    <a:masterClrMapping/>
  </p:clrMapOvr>
</p:sld>
</file>

<file path=ppt/theme/theme1.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9774405284654DBBFBFA88ED88E767" ma:contentTypeVersion="6" ma:contentTypeDescription="Create a new document." ma:contentTypeScope="" ma:versionID="4960dcf000540260360af44c075daca5">
  <xsd:schema xmlns:xsd="http://www.w3.org/2001/XMLSchema" xmlns:xs="http://www.w3.org/2001/XMLSchema" xmlns:p="http://schemas.microsoft.com/office/2006/metadata/properties" xmlns:ns2="6c48deb1-7e46-4919-9687-8ee7d470aeb9" targetNamespace="http://schemas.microsoft.com/office/2006/metadata/properties" ma:root="true" ma:fieldsID="b3987976316ea262dfbed8f1de65bb6b" ns2:_="">
    <xsd:import namespace="6c48deb1-7e46-4919-9687-8ee7d470ae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8deb1-7e46-4919-9687-8ee7d470aeb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9F587A-648E-4CBE-B011-4FA3E604A7AB}">
  <ds:schemaRefs>
    <ds:schemaRef ds:uri="http://schemas.microsoft.com/office/2006/metadata/properties"/>
    <ds:schemaRef ds:uri="6c48deb1-7e46-4919-9687-8ee7d470aeb9"/>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1D82953-248F-4C8F-80EA-C2E6CA2D7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8deb1-7e46-4919-9687-8ee7d470a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8108C7-0F1E-4F28-8710-4484B5356C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537</TotalTime>
  <Words>3875</Words>
  <Application>Microsoft Macintosh PowerPoint</Application>
  <PresentationFormat>On-screen Show (16:9)</PresentationFormat>
  <Paragraphs>256</Paragraphs>
  <Slides>21</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Franklin Gothic Book</vt:lpstr>
      <vt:lpstr>Garamond</vt:lpstr>
      <vt:lpstr>ACC 16:9 Master</vt:lpstr>
      <vt:lpstr>Blank Master</vt:lpstr>
      <vt:lpstr>PowerPoint Presentation</vt:lpstr>
      <vt:lpstr>PowerPoint Presentation</vt:lpstr>
      <vt:lpstr>What is feedback?</vt:lpstr>
      <vt:lpstr>Good versus bad feedback</vt:lpstr>
      <vt:lpstr>Feedback experience</vt:lpstr>
      <vt:lpstr>Feedback barriers</vt:lpstr>
      <vt:lpstr>Feedback barriers</vt:lpstr>
      <vt:lpstr>Good feedback is also</vt:lpstr>
      <vt:lpstr>Good feedback is also</vt:lpstr>
      <vt:lpstr>Feedback = Coaching</vt:lpstr>
      <vt:lpstr>Mindset</vt:lpstr>
      <vt:lpstr>Feedback models</vt:lpstr>
      <vt:lpstr>Pendleton model</vt:lpstr>
      <vt:lpstr>R2C2 Model</vt:lpstr>
      <vt:lpstr>Key phrases from R2C2 model</vt:lpstr>
      <vt:lpstr>Practice makes perfect</vt:lpstr>
      <vt:lpstr>Feedback scenarios</vt:lpstr>
      <vt:lpstr>Feedback scenarios</vt:lpstr>
      <vt:lpstr>Upward feedback</vt:lpstr>
      <vt:lpstr>References</vt:lpstr>
      <vt:lpstr>Further reading/resources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Insert Title Here ]</dc:title>
  <dc:creator>Autumn Niggles</dc:creator>
  <cp:lastModifiedBy>Lakshmi Tummala</cp:lastModifiedBy>
  <cp:revision>43</cp:revision>
  <cp:lastPrinted>2013-06-06T20:17:19Z</cp:lastPrinted>
  <dcterms:created xsi:type="dcterms:W3CDTF">2013-05-15T19:14:34Z</dcterms:created>
  <dcterms:modified xsi:type="dcterms:W3CDTF">2020-05-04T19:02:38Z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0x010100809774405284654DBBFBFA88ED88E767</vt:lpwstr>
  </property>
</Properties>
</file>