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2" r:id="rId2"/>
  </p:sldMasterIdLst>
  <p:sldIdLst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6" r:id="rId16"/>
    <p:sldId id="271" r:id="rId17"/>
    <p:sldId id="272" r:id="rId18"/>
    <p:sldId id="273" r:id="rId19"/>
    <p:sldId id="274" r:id="rId20"/>
    <p:sldId id="275" r:id="rId21"/>
    <p:sldId id="258" r:id="rId22"/>
  </p:sldIdLst>
  <p:sldSz cx="9144000" cy="5143500" type="screen16x9"/>
  <p:notesSz cx="6858000" cy="9144000"/>
  <p:defaultTextStyle>
    <a:defPPr rtl="0">
      <a:defRPr lang="x-non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4" autoAdjust="0"/>
    <p:restoredTop sz="94660"/>
  </p:normalViewPr>
  <p:slideViewPr>
    <p:cSldViewPr>
      <p:cViewPr varScale="1">
        <p:scale>
          <a:sx n="142" d="100"/>
          <a:sy n="142" d="100"/>
        </p:scale>
        <p:origin x="738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 rtlCol="0"/>
          <a:lstStyle/>
          <a:p>
            <a:pPr rtl="0"/>
            <a:r>
              <a:rPr lang="x-none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x-none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60769-F711-4C81-8FAA-B10D41112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US" altLang="en-US"/>
              <a:t>4/10/2019</a:t>
            </a:r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047DE-5584-4B54-AC88-E54F81847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36982-2143-4B2B-8881-62B9CD478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CD806E9A-97CA-4C26-B49D-174DF46E6B2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57639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772150" y="2000250"/>
            <a:ext cx="4686300" cy="1143000"/>
          </a:xfrm>
        </p:spPr>
        <p:txBody>
          <a:bodyPr rtlCol="0"/>
          <a:lstStyle/>
          <a:p>
            <a:pPr rtl="0"/>
            <a:r>
              <a:rPr lang="x-none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934200" cy="4686300"/>
          </a:xfrm>
        </p:spPr>
        <p:txBody>
          <a:bodyPr vert="eaVert" rtlCol="0"/>
          <a:lstStyle/>
          <a:p>
            <a:pPr lvl="0" rtl="0"/>
            <a:r>
              <a:rPr lang="x-none"/>
              <a:t>Click to edit Master text styles</a:t>
            </a:r>
          </a:p>
          <a:p>
            <a:pPr lvl="1" rtl="0"/>
            <a:r>
              <a:rPr lang="x-none"/>
              <a:t>Second level</a:t>
            </a:r>
          </a:p>
          <a:p>
            <a:pPr lvl="2" rtl="0"/>
            <a:r>
              <a:rPr lang="x-none"/>
              <a:t>Third level</a:t>
            </a:r>
          </a:p>
          <a:p>
            <a:pPr lvl="3" rtl="0"/>
            <a:r>
              <a:rPr lang="x-none"/>
              <a:t>Fourth level</a:t>
            </a:r>
          </a:p>
          <a:p>
            <a:pPr lvl="4" rtl="0"/>
            <a:r>
              <a:rPr lang="x-none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936FA-8BAD-4955-9DF8-8F84457943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96838" y="360362"/>
            <a:ext cx="628650" cy="365125"/>
          </a:xfrm>
        </p:spPr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US" altLang="en-US"/>
              <a:t>4/10/2019</a:t>
            </a:r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92A2E8-BFC5-4870-897B-B5CCEFDB0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674687" y="1760537"/>
            <a:ext cx="2171700" cy="365125"/>
          </a:xfrm>
        </p:spPr>
        <p:txBody>
          <a:bodyPr rtlCol="0"/>
          <a:lstStyle>
            <a:lvl1pPr>
              <a:defRPr dirty="0"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74FF0F-007C-4DAD-A241-9C98AB722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8470900" y="4425950"/>
            <a:ext cx="628650" cy="349250"/>
          </a:xfrm>
        </p:spPr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6CD5ABE8-1982-468D-9856-84949214E53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37383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05978"/>
            <a:ext cx="1219200" cy="4708922"/>
          </a:xfrm>
        </p:spPr>
        <p:txBody>
          <a:bodyPr vert="eaVert" rtlCol="0"/>
          <a:lstStyle/>
          <a:p>
            <a:pPr rtl="0"/>
            <a:r>
              <a:rPr lang="x-none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6629400" cy="4686300"/>
          </a:xfrm>
        </p:spPr>
        <p:txBody>
          <a:bodyPr vert="eaVert" rtlCol="0"/>
          <a:lstStyle/>
          <a:p>
            <a:pPr lvl="0" rtl="0"/>
            <a:r>
              <a:rPr lang="x-none"/>
              <a:t>Click to edit Master text styles</a:t>
            </a:r>
          </a:p>
          <a:p>
            <a:pPr lvl="1" rtl="0"/>
            <a:r>
              <a:rPr lang="x-none"/>
              <a:t>Second level</a:t>
            </a:r>
          </a:p>
          <a:p>
            <a:pPr lvl="2" rtl="0"/>
            <a:r>
              <a:rPr lang="x-none"/>
              <a:t>Third level</a:t>
            </a:r>
          </a:p>
          <a:p>
            <a:pPr lvl="3" rtl="0"/>
            <a:r>
              <a:rPr lang="x-none"/>
              <a:t>Fourth level</a:t>
            </a:r>
          </a:p>
          <a:p>
            <a:pPr lvl="4" rtl="0"/>
            <a:r>
              <a:rPr lang="x-none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97A00-3E0D-4C3E-9793-0ACEC6FC73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96838" y="360362"/>
            <a:ext cx="628650" cy="365125"/>
          </a:xfrm>
        </p:spPr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US" altLang="en-US"/>
              <a:t>4/10/2019</a:t>
            </a:r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E896D-F1FA-4738-B0EF-DAAE857EF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674687" y="1760537"/>
            <a:ext cx="2171700" cy="365125"/>
          </a:xfrm>
        </p:spPr>
        <p:txBody>
          <a:bodyPr rtlCol="0"/>
          <a:lstStyle>
            <a:lvl1pPr>
              <a:defRPr dirty="0"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2C170-D7D3-4DB4-8AAA-36E643D14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5400000">
            <a:off x="8470900" y="4425950"/>
            <a:ext cx="628650" cy="349250"/>
          </a:xfrm>
        </p:spPr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511679A7-7590-412E-A6D1-405D708EBD7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81645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 rtlCol="0"/>
          <a:lstStyle/>
          <a:p>
            <a:pPr rtl="0"/>
            <a:r>
              <a:rPr lang="x-none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x-none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497C3C-B078-46E3-8878-21320F7CA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US" altLang="en-US"/>
              <a:t>4/10/2019</a:t>
            </a:r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9E97E-CE14-4E1E-9769-C2E7B3372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9B672-8B0B-4FCC-A005-B7B9D862C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B5FB9DC1-0285-4AC9-BF68-45C125592F9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57509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x-none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x-none"/>
              <a:t>Click to edit Master text styles</a:t>
            </a:r>
          </a:p>
          <a:p>
            <a:pPr lvl="1" rtl="0"/>
            <a:r>
              <a:rPr lang="x-none"/>
              <a:t>Second level</a:t>
            </a:r>
          </a:p>
          <a:p>
            <a:pPr lvl="2" rtl="0"/>
            <a:r>
              <a:rPr lang="x-none"/>
              <a:t>Third level</a:t>
            </a:r>
          </a:p>
          <a:p>
            <a:pPr lvl="3" rtl="0"/>
            <a:r>
              <a:rPr lang="x-none"/>
              <a:t>Fourth level</a:t>
            </a:r>
          </a:p>
          <a:p>
            <a:pPr lvl="4" rtl="0"/>
            <a:r>
              <a:rPr lang="x-none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FDDBD-E806-4300-BDCA-36083962C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US" altLang="en-US"/>
              <a:t>4/10/2019</a:t>
            </a:r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770C8-7758-4DB3-B190-0212B78C1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9C3734-377D-4260-B957-289BCB88E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CC4C6AD5-F8BC-4E30-A28E-107CC18DB84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470154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pPr rtl="0"/>
            <a:r>
              <a:rPr lang="x-none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x-none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63B802-46B7-4CA8-9244-2E7932768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US" altLang="en-US"/>
              <a:t>4/10/2019</a:t>
            </a:r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D637FF-1D34-4DE6-965C-D22636B95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351B1-1B90-4BAE-AF7E-138F037D6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F5CE626A-80A6-4FDA-970F-693AC6BAC06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193858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x-none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x-none"/>
              <a:t>Click to edit Master text styles</a:t>
            </a:r>
          </a:p>
          <a:p>
            <a:pPr lvl="1" rtl="0"/>
            <a:r>
              <a:rPr lang="x-none"/>
              <a:t>Second level</a:t>
            </a:r>
          </a:p>
          <a:p>
            <a:pPr lvl="2" rtl="0"/>
            <a:r>
              <a:rPr lang="x-none"/>
              <a:t>Third level</a:t>
            </a:r>
          </a:p>
          <a:p>
            <a:pPr lvl="3" rtl="0"/>
            <a:r>
              <a:rPr lang="x-none"/>
              <a:t>Fourth level</a:t>
            </a:r>
          </a:p>
          <a:p>
            <a:pPr lvl="4" rtl="0"/>
            <a:r>
              <a:rPr lang="x-none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x-none"/>
              <a:t>Click to edit Master text styles</a:t>
            </a:r>
          </a:p>
          <a:p>
            <a:pPr lvl="1" rtl="0"/>
            <a:r>
              <a:rPr lang="x-none"/>
              <a:t>Second level</a:t>
            </a:r>
          </a:p>
          <a:p>
            <a:pPr lvl="2" rtl="0"/>
            <a:r>
              <a:rPr lang="x-none"/>
              <a:t>Third level</a:t>
            </a:r>
          </a:p>
          <a:p>
            <a:pPr lvl="3" rtl="0"/>
            <a:r>
              <a:rPr lang="x-none"/>
              <a:t>Fourth level</a:t>
            </a:r>
          </a:p>
          <a:p>
            <a:pPr lvl="4" rtl="0"/>
            <a:r>
              <a:rPr lang="x-none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2F27839-83AE-4D4D-849B-9BB4C5B30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US" altLang="en-US"/>
              <a:t>4/10/2019</a:t>
            </a:r>
            <a:endParaRPr lang="en-US" alt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CA28317-4903-445D-8BFC-D957EFC96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5DC169C-36C4-4878-BA6C-EC11509A5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D36DF8B3-8BCC-4762-BB98-DB4027F575C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503122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x-none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x-none"/>
              <a:t>Click to edit Master text styles</a:t>
            </a:r>
          </a:p>
          <a:p>
            <a:pPr lvl="1" rtl="0"/>
            <a:r>
              <a:rPr lang="x-none"/>
              <a:t>Second level</a:t>
            </a:r>
          </a:p>
          <a:p>
            <a:pPr lvl="2" rtl="0"/>
            <a:r>
              <a:rPr lang="x-none"/>
              <a:t>Third level</a:t>
            </a:r>
          </a:p>
          <a:p>
            <a:pPr lvl="3" rtl="0"/>
            <a:r>
              <a:rPr lang="x-none"/>
              <a:t>Fourth level</a:t>
            </a:r>
          </a:p>
          <a:p>
            <a:pPr lvl="4" rtl="0"/>
            <a:r>
              <a:rPr lang="x-none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x-none"/>
              <a:t>Click to edit Master text styles</a:t>
            </a:r>
          </a:p>
          <a:p>
            <a:pPr lvl="1" rtl="0"/>
            <a:r>
              <a:rPr lang="x-none"/>
              <a:t>Second level</a:t>
            </a:r>
          </a:p>
          <a:p>
            <a:pPr lvl="2" rtl="0"/>
            <a:r>
              <a:rPr lang="x-none"/>
              <a:t>Third level</a:t>
            </a:r>
          </a:p>
          <a:p>
            <a:pPr lvl="3" rtl="0"/>
            <a:r>
              <a:rPr lang="x-none"/>
              <a:t>Fourth level</a:t>
            </a:r>
          </a:p>
          <a:p>
            <a:pPr lvl="4" rtl="0"/>
            <a:r>
              <a:rPr lang="x-none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763A784-E79C-4448-AF88-88B9A1EB5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US" altLang="en-US"/>
              <a:t>4/10/2019</a:t>
            </a:r>
            <a:endParaRPr lang="en-US" alt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B157B6B-7097-4014-A965-073A12255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E699F17-0A1F-4695-8E59-B93CBD89D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3D599DB7-25A2-4832-989A-EE0506277EC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954372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x-none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7A47A17-47B1-446C-ADF8-4539B1264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US" altLang="en-US"/>
              <a:t>4/10/2019</a:t>
            </a:r>
            <a:endParaRPr lang="en-US" alt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F88F083-9279-40BC-849F-BEC1EC20D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AB4D1DF-0D80-47D7-BAF5-BE5EB65C9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397982F5-5993-4552-A1AC-1F40C9EF346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893167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B9AC83D-8D23-4069-BB24-2DE4720DE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US" altLang="en-US"/>
              <a:t>4/10/2019</a:t>
            </a:r>
            <a:endParaRPr lang="en-US" alt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57A5C07-8CDD-4FCA-9B22-372BDAD0C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99F0025-00F0-4D4D-9ACB-27D2B5337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134DA2D1-9A53-446A-986B-8B84BB08027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716486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pPr rtl="0"/>
            <a:r>
              <a:rPr lang="x-none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x-none"/>
              <a:t>Click to edit Master text styles</a:t>
            </a:r>
          </a:p>
          <a:p>
            <a:pPr lvl="1" rtl="0"/>
            <a:r>
              <a:rPr lang="x-none"/>
              <a:t>Second level</a:t>
            </a:r>
          </a:p>
          <a:p>
            <a:pPr lvl="2" rtl="0"/>
            <a:r>
              <a:rPr lang="x-none"/>
              <a:t>Third level</a:t>
            </a:r>
          </a:p>
          <a:p>
            <a:pPr lvl="3" rtl="0"/>
            <a:r>
              <a:rPr lang="x-none"/>
              <a:t>Fourth level</a:t>
            </a:r>
          </a:p>
          <a:p>
            <a:pPr lvl="4" rtl="0"/>
            <a:r>
              <a:rPr lang="x-none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x-none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71143FA-0E85-44C7-832D-B1C8A251A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US" altLang="en-US"/>
              <a:t>4/10/2019</a:t>
            </a:r>
            <a:endParaRPr lang="en-US" alt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CE6CBFE-9357-41D8-A15D-775A796D4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D414D0E-0539-423E-B012-6F67421B5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A9AFE46A-7B27-4FED-B9F1-C267C8FF0AD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44197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x-none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x-none"/>
              <a:t>Click to edit Master text styles</a:t>
            </a:r>
          </a:p>
          <a:p>
            <a:pPr lvl="1" rtl="0"/>
            <a:r>
              <a:rPr lang="x-none"/>
              <a:t>Second level</a:t>
            </a:r>
          </a:p>
          <a:p>
            <a:pPr lvl="2" rtl="0"/>
            <a:r>
              <a:rPr lang="x-none"/>
              <a:t>Third level</a:t>
            </a:r>
          </a:p>
          <a:p>
            <a:pPr lvl="3" rtl="0"/>
            <a:r>
              <a:rPr lang="x-none"/>
              <a:t>Fourth level</a:t>
            </a:r>
          </a:p>
          <a:p>
            <a:pPr lvl="4" rtl="0"/>
            <a:r>
              <a:rPr lang="x-none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B649B-70DE-4DB9-B5F2-C48DCA3D1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US" altLang="en-US"/>
              <a:t>4/10/2019</a:t>
            </a:r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1C70F-DDDB-4E35-8B8D-A5DEA8BC1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BB91E7-437F-49E7-A94D-2F72D2856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31D40DB1-0A36-42F3-9CAD-98F8C73D9DC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30472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pPr rtl="0"/>
            <a:r>
              <a:rPr lang="x-none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 rt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x-none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2E06706-567D-4D56-A4D7-59F48F400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US" altLang="en-US"/>
              <a:t>4/10/2019</a:t>
            </a:r>
            <a:endParaRPr lang="en-US" alt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8E33BA8-F50F-4107-B9DA-21ADC611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17A68C8-4AED-4BA8-9BF8-9A16BC94E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FB4A48E8-E33B-4A8F-A853-C6E97A18F2F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899580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x-none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x-none"/>
              <a:t>Click to edit Master text styles</a:t>
            </a:r>
          </a:p>
          <a:p>
            <a:pPr lvl="1" rtl="0"/>
            <a:r>
              <a:rPr lang="x-none"/>
              <a:t>Second level</a:t>
            </a:r>
          </a:p>
          <a:p>
            <a:pPr lvl="2" rtl="0"/>
            <a:r>
              <a:rPr lang="x-none"/>
              <a:t>Third level</a:t>
            </a:r>
          </a:p>
          <a:p>
            <a:pPr lvl="3" rtl="0"/>
            <a:r>
              <a:rPr lang="x-none"/>
              <a:t>Fourth level</a:t>
            </a:r>
          </a:p>
          <a:p>
            <a:pPr lvl="4" rtl="0"/>
            <a:r>
              <a:rPr lang="x-none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4FA0E-9566-4202-9C64-31A00E8BA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US" altLang="en-US"/>
              <a:t>4/10/2019</a:t>
            </a:r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066B6B-24F7-4061-B0F8-BA7E21377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FA0A65-2951-46F1-A13F-3E4378F08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12194FB8-DA39-4776-AE89-92F1E34B862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138966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 rtlCol="0"/>
          <a:lstStyle/>
          <a:p>
            <a:pPr rtl="0"/>
            <a:r>
              <a:rPr lang="x-none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 rtlCol="0"/>
          <a:lstStyle/>
          <a:p>
            <a:pPr lvl="0" rtl="0"/>
            <a:r>
              <a:rPr lang="x-none"/>
              <a:t>Click to edit Master text styles</a:t>
            </a:r>
          </a:p>
          <a:p>
            <a:pPr lvl="1" rtl="0"/>
            <a:r>
              <a:rPr lang="x-none"/>
              <a:t>Second level</a:t>
            </a:r>
          </a:p>
          <a:p>
            <a:pPr lvl="2" rtl="0"/>
            <a:r>
              <a:rPr lang="x-none"/>
              <a:t>Third level</a:t>
            </a:r>
          </a:p>
          <a:p>
            <a:pPr lvl="3" rtl="0"/>
            <a:r>
              <a:rPr lang="x-none"/>
              <a:t>Fourth level</a:t>
            </a:r>
          </a:p>
          <a:p>
            <a:pPr lvl="4" rtl="0"/>
            <a:r>
              <a:rPr lang="x-none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42B884-196C-41FB-98FD-5454BB876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US" altLang="en-US"/>
              <a:t>4/10/2019</a:t>
            </a:r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F0D659-3CF4-49BA-971A-89A09381B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A9395C-C4B4-4FA8-B67D-2FA513572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B000DF72-33AB-4D5C-9A2C-C24EA206B03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13845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pPr rtl="0"/>
            <a:r>
              <a:rPr lang="x-none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x-none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1AF1C-9091-4D8F-96CF-731697133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US" altLang="en-US"/>
              <a:t>4/10/2019</a:t>
            </a:r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C2B471-A71C-4DD1-B233-B1B7464AE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045BE-581A-49E2-8179-FB4BC9512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7547F957-297B-4924-80CD-81BE7967EED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9020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x-none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x-none"/>
              <a:t>Click to edit Master text styles</a:t>
            </a:r>
          </a:p>
          <a:p>
            <a:pPr lvl="1" rtl="0"/>
            <a:r>
              <a:rPr lang="x-none"/>
              <a:t>Second level</a:t>
            </a:r>
          </a:p>
          <a:p>
            <a:pPr lvl="2" rtl="0"/>
            <a:r>
              <a:rPr lang="x-none"/>
              <a:t>Third level</a:t>
            </a:r>
          </a:p>
          <a:p>
            <a:pPr lvl="3" rtl="0"/>
            <a:r>
              <a:rPr lang="x-none"/>
              <a:t>Fourth level</a:t>
            </a:r>
          </a:p>
          <a:p>
            <a:pPr lvl="4" rtl="0"/>
            <a:r>
              <a:rPr lang="x-none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x-none"/>
              <a:t>Click to edit Master text styles</a:t>
            </a:r>
          </a:p>
          <a:p>
            <a:pPr lvl="1" rtl="0"/>
            <a:r>
              <a:rPr lang="x-none"/>
              <a:t>Second level</a:t>
            </a:r>
          </a:p>
          <a:p>
            <a:pPr lvl="2" rtl="0"/>
            <a:r>
              <a:rPr lang="x-none"/>
              <a:t>Third level</a:t>
            </a:r>
          </a:p>
          <a:p>
            <a:pPr lvl="3" rtl="0"/>
            <a:r>
              <a:rPr lang="x-none"/>
              <a:t>Fourth level</a:t>
            </a:r>
          </a:p>
          <a:p>
            <a:pPr lvl="4" rtl="0"/>
            <a:r>
              <a:rPr lang="x-none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E76E2C4-27FC-4E25-907D-1BFEC3D48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US" altLang="en-US"/>
              <a:t>4/10/2019</a:t>
            </a:r>
            <a:endParaRPr lang="en-US" alt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517341A-EF4F-4746-B125-907EB7D3A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E04CEF7-0770-49DA-B01D-C3F430730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0C849404-646E-4DFD-A65D-03AEF7F730C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88365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x-none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x-none"/>
              <a:t>Click to edit Master text styles</a:t>
            </a:r>
          </a:p>
          <a:p>
            <a:pPr lvl="1" rtl="0"/>
            <a:r>
              <a:rPr lang="x-none"/>
              <a:t>Second level</a:t>
            </a:r>
          </a:p>
          <a:p>
            <a:pPr lvl="2" rtl="0"/>
            <a:r>
              <a:rPr lang="x-none"/>
              <a:t>Third level</a:t>
            </a:r>
          </a:p>
          <a:p>
            <a:pPr lvl="3" rtl="0"/>
            <a:r>
              <a:rPr lang="x-none"/>
              <a:t>Fourth level</a:t>
            </a:r>
          </a:p>
          <a:p>
            <a:pPr lvl="4" rtl="0"/>
            <a:r>
              <a:rPr lang="x-none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x-none"/>
              <a:t>Click to edit Master text styles</a:t>
            </a:r>
          </a:p>
          <a:p>
            <a:pPr lvl="1" rtl="0"/>
            <a:r>
              <a:rPr lang="x-none"/>
              <a:t>Second level</a:t>
            </a:r>
          </a:p>
          <a:p>
            <a:pPr lvl="2" rtl="0"/>
            <a:r>
              <a:rPr lang="x-none"/>
              <a:t>Third level</a:t>
            </a:r>
          </a:p>
          <a:p>
            <a:pPr lvl="3" rtl="0"/>
            <a:r>
              <a:rPr lang="x-none"/>
              <a:t>Fourth level</a:t>
            </a:r>
          </a:p>
          <a:p>
            <a:pPr lvl="4" rtl="0"/>
            <a:r>
              <a:rPr lang="x-none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58F62E1-0CA1-4DFF-AF37-0FA4FB443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US" altLang="en-US"/>
              <a:t>4/10/2019</a:t>
            </a:r>
            <a:endParaRPr lang="en-US" alt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CBC0AC4-515F-4951-AE1E-E78E72578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27A571C-EF6B-4455-97AB-F43DC7771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A998998B-8018-4718-9EDB-017524BCF8A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17676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x-none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12CB6FA-A250-447B-A9C2-07ADBB31C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US" altLang="en-US"/>
              <a:t>4/10/2019</a:t>
            </a:r>
            <a:endParaRPr lang="en-US" alt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A39773A-44D5-4C04-85FE-FCEBA5844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DE2FA49-ECF7-4E32-88CF-14943A03C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04F10300-0B7E-480E-9B09-63FED2D0FAC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02704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A530828-A6AE-4EB0-89F7-546F71069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US" altLang="en-US"/>
              <a:t>4/10/2019</a:t>
            </a:r>
            <a:endParaRPr lang="en-US" alt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6C5381E-E0F1-4D9C-85B1-5F0019455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C150174-D709-4E3B-A65B-1FF798CCC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1DEC7548-B73D-4605-9749-2BC295E50DB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8003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pPr rtl="0"/>
            <a:r>
              <a:rPr lang="x-none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x-none"/>
              <a:t>Click to edit Master text styles</a:t>
            </a:r>
          </a:p>
          <a:p>
            <a:pPr lvl="1" rtl="0"/>
            <a:r>
              <a:rPr lang="x-none"/>
              <a:t>Second level</a:t>
            </a:r>
          </a:p>
          <a:p>
            <a:pPr lvl="2" rtl="0"/>
            <a:r>
              <a:rPr lang="x-none"/>
              <a:t>Third level</a:t>
            </a:r>
          </a:p>
          <a:p>
            <a:pPr lvl="3" rtl="0"/>
            <a:r>
              <a:rPr lang="x-none"/>
              <a:t>Fourth level</a:t>
            </a:r>
          </a:p>
          <a:p>
            <a:pPr lvl="4" rtl="0"/>
            <a:r>
              <a:rPr lang="x-none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x-none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7A017E7-1658-4A12-A916-E95271004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US" altLang="en-US"/>
              <a:t>4/10/2019</a:t>
            </a:r>
            <a:endParaRPr lang="en-US" alt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7BC26F5-234C-4DBA-B0BA-8264080B2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92D6EF8-4E68-4422-9DDB-F48533A9E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B059C1A2-E3EB-4A37-86A7-F78A056CDAE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7093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pPr rtl="0"/>
            <a:r>
              <a:rPr lang="x-none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 rt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x-none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4D176F9-76F4-475E-9B20-C177D0301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r>
              <a:rPr lang="en-US" altLang="en-US"/>
              <a:t>4/10/2019</a:t>
            </a:r>
            <a:endParaRPr lang="en-US" alt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8842A4B-A15B-43DC-B4B7-962062E2E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9B9C13D-0CA1-45A9-9A51-7CB8DE88A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3BFB7BBD-B0E6-4C6F-AEA2-4A060E85B77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86708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2BBFEE77-4A95-4A5D-A943-EEB22D3DB41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rtl="0"/>
            <a:r>
              <a:rPr lang="x-none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28AEE2E-4213-46DF-82D9-230095B97B2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r>
              <a:rPr lang="x-none"/>
              <a:t>Click to edit Master text styles</a:t>
            </a:r>
          </a:p>
          <a:p>
            <a:pPr lvl="1" rtl="0"/>
            <a:r>
              <a:rPr lang="x-none"/>
              <a:t>Second level</a:t>
            </a:r>
          </a:p>
          <a:p>
            <a:pPr lvl="2" rtl="0"/>
            <a:r>
              <a:rPr lang="x-none"/>
              <a:t>Third level</a:t>
            </a:r>
          </a:p>
          <a:p>
            <a:pPr lvl="3" rtl="0"/>
            <a:r>
              <a:rPr lang="x-none"/>
              <a:t>Fourth level</a:t>
            </a:r>
          </a:p>
          <a:p>
            <a:pPr lvl="4" rtl="0"/>
            <a:r>
              <a:rPr lang="x-none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2F0DB-6EC0-45B4-AD3F-A5FCE3A1AC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43450"/>
            <a:ext cx="914400" cy="298450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90A2"/>
                </a:solidFill>
                <a:cs typeface="Arial" panose="020B0604020202020204" pitchFamily="34" charset="0"/>
              </a:defRPr>
            </a:lvl1pPr>
          </a:lstStyle>
          <a:p>
            <a:pPr rtl="0">
              <a:defRPr/>
            </a:pPr>
            <a:r>
              <a:rPr lang="en-US" altLang="en-US"/>
              <a:t>4/10/2019</a:t>
            </a:r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3D3949-EBDB-4AEA-9E9B-61363D37E5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71600" y="4743450"/>
            <a:ext cx="2895600" cy="298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764944-7624-4FBA-92EE-0591F4477B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53400" y="114300"/>
            <a:ext cx="838200" cy="261938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90A2"/>
                </a:solidFill>
                <a:cs typeface="Arial" panose="020B0604020202020204" pitchFamily="34" charset="0"/>
              </a:defRPr>
            </a:lvl1pPr>
          </a:lstStyle>
          <a:p>
            <a:pPr rtl="0">
              <a:defRPr/>
            </a:pPr>
            <a:fld id="{3B108F7F-2092-43FE-9308-557E09B5A87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18" r:id="rId10"/>
    <p:sldLayoutId id="21474838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505B63EC-9584-4A68-9B8E-5AAEA918806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rtl="0"/>
            <a:r>
              <a:rPr lang="x-none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97500F09-BCB4-4533-8BF5-07D5D39D1BA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r>
              <a:rPr lang="x-none"/>
              <a:t>Click to edit Master text styles</a:t>
            </a:r>
          </a:p>
          <a:p>
            <a:pPr lvl="1" rtl="0"/>
            <a:r>
              <a:rPr lang="x-none"/>
              <a:t>Second level</a:t>
            </a:r>
          </a:p>
          <a:p>
            <a:pPr lvl="2" rtl="0"/>
            <a:r>
              <a:rPr lang="x-none"/>
              <a:t>Third level</a:t>
            </a:r>
          </a:p>
          <a:p>
            <a:pPr lvl="3" rtl="0"/>
            <a:r>
              <a:rPr lang="x-none"/>
              <a:t>Fourth level</a:t>
            </a:r>
          </a:p>
          <a:p>
            <a:pPr lvl="4" rtl="0"/>
            <a:r>
              <a:rPr lang="x-none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7B40B-3968-42B8-B800-057F2DB630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rtl="0">
              <a:defRPr/>
            </a:pPr>
            <a:r>
              <a:rPr lang="en-US" altLang="en-US"/>
              <a:t>4/10/2019</a:t>
            </a:r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5D2839-4FFD-4FBC-9C57-AABD8F9A32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 dirty="0">
                <a:solidFill>
                  <a:schemeClr val="tx1">
                    <a:tint val="75000"/>
                  </a:schemeClr>
                </a:solidFill>
                <a:latin typeface="Franklin Gothic Book" charset="0"/>
                <a:ea typeface="ＭＳ Ｐゴシック" charset="0"/>
                <a:cs typeface="ＭＳ Ｐゴシック" charset="0"/>
              </a:defRPr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289AF4-3E7B-48FA-A0B2-F4CD096B6E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rtl="0">
              <a:defRPr/>
            </a:pPr>
            <a:fld id="{BE1153E4-8C79-4BF5-92BB-41889CF7E6C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7A55A24C-24AF-44C7-BF90-C7FDD0969794}"/>
              </a:ext>
            </a:extLst>
          </p:cNvPr>
          <p:cNvSpPr txBox="1">
            <a:spLocks/>
          </p:cNvSpPr>
          <p:nvPr/>
        </p:nvSpPr>
        <p:spPr bwMode="auto">
          <a:xfrm>
            <a:off x="609600" y="6413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x-none" sz="5800" b="1">
                <a:solidFill>
                  <a:srgbClr val="0038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altLang="en-US" sz="5800" b="1" dirty="0">
                <a:solidFill>
                  <a:srgbClr val="00386B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x-none" sz="5800" b="1">
                <a:solidFill>
                  <a:srgbClr val="0038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Casos de formación de formadores</a:t>
            </a: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x-none" sz="3600" i="1">
                <a:solidFill>
                  <a:srgbClr val="0038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*Desarrollado por profesores colombianos.  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B122CDA2-15BD-4544-8F5F-F40400D8A49C}"/>
              </a:ext>
            </a:extLst>
          </p:cNvPr>
          <p:cNvSpPr txBox="1">
            <a:spLocks/>
          </p:cNvSpPr>
          <p:nvPr/>
        </p:nvSpPr>
        <p:spPr bwMode="auto">
          <a:xfrm>
            <a:off x="342900" y="3790950"/>
            <a:ext cx="8458200" cy="1752600"/>
          </a:xfrm>
          <a:prstGeom prst="rect">
            <a:avLst/>
          </a:prstGeom>
          <a:noFill/>
          <a:ln>
            <a:noFill/>
          </a:ln>
          <a:extLst/>
        </p:spPr>
        <p:txBody>
          <a:bodyPr rtlCol="0">
            <a:normAutofit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rtl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x-none" sz="240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[Inserte aquí el nombre del presentador y las credenciales]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3B401BDA-4F52-4B6D-B362-D7837493F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14325"/>
            <a:ext cx="8229600" cy="857250"/>
          </a:xfrm>
        </p:spPr>
        <p:txBody>
          <a:bodyPr rtlCol="0"/>
          <a:lstStyle/>
          <a:p>
            <a:pPr rtl="0" eaLnBrk="1" hangingPunct="1"/>
            <a:r>
              <a:rPr lang="x-none" sz="4000" b="1">
                <a:latin typeface="Arial" panose="020B0604020202020204" pitchFamily="34" charset="0"/>
                <a:cs typeface="Arial" panose="020B0604020202020204" pitchFamily="34" charset="0"/>
              </a:rPr>
              <a:t>Caso n.</a:t>
            </a:r>
            <a:r>
              <a:rPr lang="x-none" sz="4000" b="1" baseline="3000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x-none" sz="4000" b="1">
                <a:latin typeface="Arial" panose="020B0604020202020204" pitchFamily="34" charset="0"/>
                <a:cs typeface="Arial" panose="020B0604020202020204" pitchFamily="34" charset="0"/>
              </a:rPr>
              <a:t> 3: Paciente con ECVA recurrente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396C75F-9F20-4BE2-A1BC-6EAAE5AAC004}"/>
              </a:ext>
            </a:extLst>
          </p:cNvPr>
          <p:cNvSpPr/>
          <p:nvPr/>
        </p:nvSpPr>
        <p:spPr>
          <a:xfrm>
            <a:off x="838200" y="1352550"/>
            <a:ext cx="3124200" cy="3048000"/>
          </a:xfrm>
          <a:prstGeom prst="round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hangingPunct="1">
              <a:defRPr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2BC6E49-3CFB-4B7C-A0BB-F9373467B3F6}"/>
              </a:ext>
            </a:extLst>
          </p:cNvPr>
          <p:cNvSpPr/>
          <p:nvPr/>
        </p:nvSpPr>
        <p:spPr>
          <a:xfrm>
            <a:off x="5410200" y="1352550"/>
            <a:ext cx="3005138" cy="3048000"/>
          </a:xfrm>
          <a:prstGeom prst="round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hangingPunct="1">
              <a:defRPr/>
            </a:pPr>
            <a:endParaRPr lang="en-US" dirty="0"/>
          </a:p>
        </p:txBody>
      </p:sp>
      <p:sp>
        <p:nvSpPr>
          <p:cNvPr id="14341" name="TextBox 1">
            <a:extLst>
              <a:ext uri="{FF2B5EF4-FFF2-40B4-BE49-F238E27FC236}">
                <a16:creationId xmlns:a16="http://schemas.microsoft.com/office/drawing/2014/main" id="{27B85980-FE5A-47D4-AA8F-0CEEDFEB5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657350"/>
            <a:ext cx="2819400" cy="2339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x-none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Punto de enseñanza</a:t>
            </a: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US" altLang="en-US" sz="1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x-none" sz="1800" dirty="0">
                <a:latin typeface="Arial" panose="020B0604020202020204" pitchFamily="34" charset="0"/>
                <a:cs typeface="Arial" panose="020B0604020202020204" pitchFamily="34" charset="0"/>
              </a:rPr>
              <a:t>Iniciar el tratamiento sin estatinas en un paciente con pacientes recurrentes con ECVA que ya tomaban estatinas.</a:t>
            </a: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cs typeface="Arial" panose="020B0604020202020204" pitchFamily="34" charset="0"/>
            </a:endParaRPr>
          </a:p>
        </p:txBody>
      </p:sp>
      <p:sp>
        <p:nvSpPr>
          <p:cNvPr id="14342" name="TextBox 2">
            <a:extLst>
              <a:ext uri="{FF2B5EF4-FFF2-40B4-BE49-F238E27FC236}">
                <a16:creationId xmlns:a16="http://schemas.microsoft.com/office/drawing/2014/main" id="{3D84E46F-1BE7-44FE-8407-AA39221D9F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0063" y="1638300"/>
            <a:ext cx="2667000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x-none" sz="2000" b="1" u="sng">
                <a:latin typeface="Arial" panose="020B0604020202020204" pitchFamily="34" charset="0"/>
                <a:cs typeface="Arial" panose="020B0604020202020204" pitchFamily="34" charset="0"/>
              </a:rPr>
              <a:t>Objetivo de aprendizaje</a:t>
            </a: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US" altLang="en-US" sz="1800" b="1" u="sng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x-none" sz="1800">
                <a:latin typeface="Arial" panose="020B0604020202020204" pitchFamily="34" charset="0"/>
                <a:cs typeface="Arial" panose="020B0604020202020204" pitchFamily="34" charset="0"/>
              </a:rPr>
              <a:t>Seleccionar el tratamiento adecuado sin estatinas para pacientes con ECVA recurrente.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29D9D598-D5EC-436F-8EBB-673AC079D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42900"/>
            <a:ext cx="8229600" cy="857250"/>
          </a:xfrm>
        </p:spPr>
        <p:txBody>
          <a:bodyPr rtlCol="0"/>
          <a:lstStyle/>
          <a:p>
            <a:pPr rtl="0"/>
            <a:r>
              <a:rPr lang="x-none" b="1">
                <a:latin typeface="Arial" panose="020B0604020202020204" pitchFamily="34" charset="0"/>
                <a:cs typeface="Arial" panose="020B0604020202020204" pitchFamily="34" charset="0"/>
              </a:rPr>
              <a:t>Caso n.</a:t>
            </a:r>
            <a:r>
              <a:rPr lang="x-none" b="1" baseline="3000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x-none" b="1">
                <a:latin typeface="Arial" panose="020B0604020202020204" pitchFamily="34" charset="0"/>
                <a:cs typeface="Arial" panose="020B0604020202020204" pitchFamily="34" charset="0"/>
              </a:rPr>
              <a:t> 3: Paciente con ECVA recurrente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BD727-C093-448A-9A63-BF3E63DD7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613" y="1657350"/>
            <a:ext cx="8229600" cy="3394075"/>
          </a:xfrm>
        </p:spPr>
        <p:txBody>
          <a:bodyPr rtlCol="0"/>
          <a:lstStyle/>
          <a:p>
            <a:pPr marL="0" indent="0" algn="ctr" rtl="0">
              <a:buFont typeface="Arial" panose="020B0604020202020204" pitchFamily="34" charset="0"/>
              <a:buNone/>
              <a:defRPr/>
            </a:pPr>
            <a:r>
              <a:rPr lang="x-none" sz="1800" dirty="0">
                <a:latin typeface="Arial" panose="020B0604020202020204" pitchFamily="34" charset="0"/>
                <a:cs typeface="Arial" panose="020B0604020202020204" pitchFamily="34" charset="0"/>
              </a:rPr>
              <a:t>Un hombre de 55 años con arteriopatía periférica conocida se presenta en el hospital refiriendo dolor de pecho, y se descubre que tiene un infarto de miocardio sin elevación del segmento ST (IMSEST). Se lo trata con colocación de </a:t>
            </a:r>
            <a:r>
              <a:rPr lang="x-none" sz="1800" i="1" dirty="0">
                <a:latin typeface="Arial" panose="020B0604020202020204" pitchFamily="34" charset="0"/>
                <a:cs typeface="Arial" panose="020B0604020202020204" pitchFamily="34" charset="0"/>
              </a:rPr>
              <a:t>stent </a:t>
            </a:r>
            <a:r>
              <a:rPr lang="x-none" sz="1800" dirty="0">
                <a:latin typeface="Arial" panose="020B0604020202020204" pitchFamily="34" charset="0"/>
                <a:cs typeface="Arial" panose="020B0604020202020204" pitchFamily="34" charset="0"/>
              </a:rPr>
              <a:t>coronario.</a:t>
            </a:r>
          </a:p>
          <a:p>
            <a:pPr marL="0" indent="0" algn="ctr" rtl="0">
              <a:buFont typeface="Arial" panose="020B0604020202020204" pitchFamily="34" charset="0"/>
              <a:buNone/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rtl="0">
              <a:buFont typeface="Arial" panose="020B0604020202020204" pitchFamily="34" charset="0"/>
              <a:buNone/>
              <a:defRPr/>
            </a:pPr>
            <a:r>
              <a:rPr lang="x-none" sz="1800" dirty="0">
                <a:latin typeface="Arial" panose="020B0604020202020204" pitchFamily="34" charset="0"/>
                <a:cs typeface="Arial" panose="020B0604020202020204" pitchFamily="34" charset="0"/>
              </a:rPr>
              <a:t>Inicialmente, informó que estuvo en tratamiento con atorvastatina 40 mg hacía 2 años, cuando le diagnosticaron APP por primera vez. En el momento del IMSEST, su colesterol total era 200 mg/dl (5,2 mmol/l) y LDL era 120 mg/dl (3,1 mmol/l). Se agregó ezetimiba 10 mg al día. El panel lipídico de seguimiento a los 3 meses mostró C-LDL 90 mg/dl (2,3 mmol/l).</a:t>
            </a:r>
          </a:p>
          <a:p>
            <a:pPr rtl="0">
              <a:defRPr/>
            </a:pPr>
            <a:endParaRPr lang="en-US" sz="2000" dirty="0"/>
          </a:p>
          <a:p>
            <a:pPr rtl="0">
              <a:defRPr/>
            </a:pPr>
            <a:endParaRPr lang="en-US" sz="2000" dirty="0"/>
          </a:p>
          <a:p>
            <a:pPr rtl="0">
              <a:defRPr/>
            </a:pP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A63563CC-7BC3-4546-93B4-E635B6B2B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x-none" b="1">
                <a:latin typeface="Arial" panose="020B0604020202020204" pitchFamily="34" charset="0"/>
                <a:cs typeface="Arial" panose="020B0604020202020204" pitchFamily="34" charset="0"/>
              </a:rPr>
              <a:t>Caso n.</a:t>
            </a:r>
            <a:r>
              <a:rPr lang="x-none" b="1" baseline="3000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x-none" b="1">
                <a:latin typeface="Arial" panose="020B0604020202020204" pitchFamily="34" charset="0"/>
                <a:cs typeface="Arial" panose="020B0604020202020204" pitchFamily="34" charset="0"/>
              </a:rPr>
              <a:t> 3: Antecedentes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C8939C31-6B07-4208-BEF6-1153CB715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0"/>
            <a:ext cx="8458200" cy="3394075"/>
          </a:xfrm>
        </p:spPr>
        <p:txBody>
          <a:bodyPr rtlCol="0"/>
          <a:lstStyle/>
          <a:p>
            <a:pPr rtl="0"/>
            <a:r>
              <a:rPr lang="x-none" sz="2400" b="1" dirty="0">
                <a:latin typeface="Arial" panose="020B0604020202020204" pitchFamily="34" charset="0"/>
                <a:cs typeface="Arial" panose="020B0604020202020204" pitchFamily="34" charset="0"/>
              </a:rPr>
              <a:t>Antecedentes médicos del paciente</a:t>
            </a:r>
            <a:r>
              <a:rPr lang="x-none" sz="2400" dirty="0">
                <a:latin typeface="Arial" panose="020B0604020202020204" pitchFamily="34" charset="0"/>
                <a:cs typeface="Arial" panose="020B0604020202020204" pitchFamily="34" charset="0"/>
              </a:rPr>
              <a:t>: APP con un </a:t>
            </a:r>
            <a:r>
              <a:rPr lang="x-none" sz="2400" i="1" dirty="0">
                <a:latin typeface="Arial" panose="020B0604020202020204" pitchFamily="34" charset="0"/>
                <a:cs typeface="Arial" panose="020B0604020202020204" pitchFamily="34" charset="0"/>
              </a:rPr>
              <a:t>stent</a:t>
            </a:r>
            <a:r>
              <a:rPr lang="x-none" sz="2400" dirty="0">
                <a:latin typeface="Arial" panose="020B0604020202020204" pitchFamily="34" charset="0"/>
                <a:cs typeface="Arial" panose="020B0604020202020204" pitchFamily="34" charset="0"/>
              </a:rPr>
              <a:t> en arteria ilíaca izquierda.</a:t>
            </a:r>
          </a:p>
          <a:p>
            <a:pPr rtl="0"/>
            <a:r>
              <a:rPr lang="x-none" sz="2400" b="1" dirty="0">
                <a:latin typeface="Arial" panose="020B0604020202020204" pitchFamily="34" charset="0"/>
                <a:cs typeface="Arial" panose="020B0604020202020204" pitchFamily="34" charset="0"/>
              </a:rPr>
              <a:t>Antecedentes familiares</a:t>
            </a:r>
            <a:r>
              <a:rPr lang="x-none" sz="2400" dirty="0">
                <a:latin typeface="Arial" panose="020B0604020202020204" pitchFamily="34" charset="0"/>
                <a:cs typeface="Arial" panose="020B0604020202020204" pitchFamily="34" charset="0"/>
              </a:rPr>
              <a:t>: el padre murió a los 60 años por un infarto de miocardio.</a:t>
            </a:r>
          </a:p>
          <a:p>
            <a:pPr rtl="0"/>
            <a:r>
              <a:rPr lang="x-none" sz="2400" b="1" dirty="0">
                <a:latin typeface="Arial" panose="020B0604020202020204" pitchFamily="34" charset="0"/>
                <a:cs typeface="Arial" panose="020B0604020202020204" pitchFamily="34" charset="0"/>
              </a:rPr>
              <a:t>Medicamentos actuales</a:t>
            </a:r>
            <a:r>
              <a:rPr lang="x-none" sz="2400" dirty="0">
                <a:latin typeface="Arial" panose="020B0604020202020204" pitchFamily="34" charset="0"/>
                <a:cs typeface="Arial" panose="020B0604020202020204" pitchFamily="34" charset="0"/>
              </a:rPr>
              <a:t>: aspirina 100 mg al día, atorvastatina 40 mg al día, ezetimiba 10 mg al día, clopidogrel 75 mg al día, metoprolol 50 mg dos veces al día.</a:t>
            </a:r>
          </a:p>
          <a:p>
            <a:pPr rtl="0"/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/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/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8B572FA2-6CDC-41E7-AB87-10AE30034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361949"/>
            <a:ext cx="8382000" cy="815975"/>
          </a:xfrm>
        </p:spPr>
        <p:txBody>
          <a:bodyPr rtlCol="0"/>
          <a:lstStyle/>
          <a:p>
            <a:pPr rtl="0"/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x-none" sz="2800" b="1" dirty="0">
                <a:latin typeface="Arial" panose="020B0604020202020204" pitchFamily="34" charset="0"/>
                <a:cs typeface="Arial" panose="020B0604020202020204" pitchFamily="34" charset="0"/>
              </a:rPr>
              <a:t>¿Cuál es el mejor próximo paso en el tratamiento de la hiperlipidemia de este paciente en el contexto de su reciente IMSEST?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09156B64-A30E-4B34-954A-85158213C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62150"/>
            <a:ext cx="8229600" cy="3181350"/>
          </a:xfrm>
        </p:spPr>
        <p:txBody>
          <a:bodyPr rtlCol="0"/>
          <a:lstStyle/>
          <a:p>
            <a:pPr marL="457200" indent="-457200" rtl="0">
              <a:buFont typeface="Garamond" panose="02020404030301010803" pitchFamily="18" charset="0"/>
              <a:buAutoNum type="alphaUcPeriod"/>
            </a:pPr>
            <a: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  <a:t>Continuar con atorvastatina 80 mg al día y ezetimiba 10 mg al día.</a:t>
            </a:r>
          </a:p>
          <a:p>
            <a:pPr marL="457200" indent="-457200" rtl="0">
              <a:buFont typeface="Garamond" panose="02020404030301010803" pitchFamily="18" charset="0"/>
              <a:buAutoNum type="alphaUcPeriod"/>
            </a:pPr>
            <a: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  <a:t>Cambiar la atorvastatina por rosuvastatina 20 mg al día y continuar con ezetimiba 10 mg al día.</a:t>
            </a:r>
          </a:p>
          <a:p>
            <a:pPr marL="457200" indent="-457200" rtl="0">
              <a:buFont typeface="Garamond" panose="02020404030301010803" pitchFamily="18" charset="0"/>
              <a:buAutoNum type="alphaUcPeriod"/>
            </a:pPr>
            <a: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  <a:t>Suspender la atorvastatina, continuar con ezetimiba 10 mg al día e iniciar tratamiento con inhibidor de PCSK9.</a:t>
            </a:r>
          </a:p>
          <a:p>
            <a:pPr marL="457200" indent="-457200" rtl="0">
              <a:buFont typeface="Garamond" panose="02020404030301010803" pitchFamily="18" charset="0"/>
              <a:buAutoNum type="alphaUcPeriod"/>
            </a:pPr>
            <a:r>
              <a:rPr lang="x-none" sz="2000" b="1" dirty="0">
                <a:latin typeface="Arial" panose="020B0604020202020204" pitchFamily="34" charset="0"/>
                <a:cs typeface="Arial" panose="020B0604020202020204" pitchFamily="34" charset="0"/>
              </a:rPr>
              <a:t>Continuar con atorvastatina 80 mg y ezetimiba 10 mg al día y agregar el inhibidor de PCSK9.</a:t>
            </a:r>
            <a:endParaRPr lang="en-US" alt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DC2D8C5F-F5D2-4D0B-A6FB-4D0FF7C88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14325"/>
            <a:ext cx="8229600" cy="857250"/>
          </a:xfrm>
        </p:spPr>
        <p:txBody>
          <a:bodyPr rtlCol="0"/>
          <a:lstStyle/>
          <a:p>
            <a:pPr rtl="0" eaLnBrk="1" hangingPunct="1"/>
            <a:r>
              <a:rPr lang="x-none" sz="2400" b="1">
                <a:latin typeface="Arial" panose="020B0604020202020204" pitchFamily="34" charset="0"/>
                <a:cs typeface="Arial" panose="020B0604020202020204" pitchFamily="34" charset="0"/>
              </a:rPr>
              <a:t>Caso n.</a:t>
            </a:r>
            <a:r>
              <a:rPr lang="x-none" sz="2400" b="1" baseline="3000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x-none" sz="2400" b="1">
                <a:latin typeface="Arial" panose="020B0604020202020204" pitchFamily="34" charset="0"/>
                <a:cs typeface="Arial" panose="020B0604020202020204" pitchFamily="34" charset="0"/>
              </a:rPr>
              <a:t> 4: Paciente con MUY alto riesgo de ECVA: infartos miocárdicos múltiples y síndrome coronario agudo reciente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396C75F-9F20-4BE2-A1BC-6EAAE5AAC004}"/>
              </a:ext>
            </a:extLst>
          </p:cNvPr>
          <p:cNvSpPr/>
          <p:nvPr/>
        </p:nvSpPr>
        <p:spPr>
          <a:xfrm>
            <a:off x="838200" y="1352550"/>
            <a:ext cx="3124200" cy="3048000"/>
          </a:xfrm>
          <a:prstGeom prst="round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hangingPunct="1">
              <a:defRPr/>
            </a:pPr>
            <a:endParaRPr 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2BC6E49-3CFB-4B7C-A0BB-F9373467B3F6}"/>
              </a:ext>
            </a:extLst>
          </p:cNvPr>
          <p:cNvSpPr/>
          <p:nvPr/>
        </p:nvSpPr>
        <p:spPr>
          <a:xfrm>
            <a:off x="5410200" y="1352550"/>
            <a:ext cx="3005138" cy="3048000"/>
          </a:xfrm>
          <a:prstGeom prst="round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hangingPunct="1">
              <a:defRPr/>
            </a:pPr>
            <a:endParaRPr lang="en-US" dirty="0"/>
          </a:p>
        </p:txBody>
      </p:sp>
      <p:sp>
        <p:nvSpPr>
          <p:cNvPr id="18437" name="TextBox 1">
            <a:extLst>
              <a:ext uri="{FF2B5EF4-FFF2-40B4-BE49-F238E27FC236}">
                <a16:creationId xmlns:a16="http://schemas.microsoft.com/office/drawing/2014/main" id="{245C0F28-F546-4E73-9011-5FD4742B74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657350"/>
            <a:ext cx="2209800" cy="233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x-none" sz="2000" b="1" u="sng">
                <a:latin typeface="Arial" panose="020B0604020202020204" pitchFamily="34" charset="0"/>
                <a:cs typeface="Arial" panose="020B0604020202020204" pitchFamily="34" charset="0"/>
              </a:rPr>
              <a:t>Punto de enseñanza</a:t>
            </a: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US" altLang="en-US" sz="1800" b="1" u="sng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x-none" sz="1800">
                <a:latin typeface="Arial" panose="020B0604020202020204" pitchFamily="34" charset="0"/>
                <a:cs typeface="Arial" panose="020B0604020202020204" pitchFamily="34" charset="0"/>
              </a:rPr>
              <a:t>Usar estatinas de alta intensidad para el tratamiento inicial de pacientes con ECVA conocida. </a:t>
            </a: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US" altLang="en-US" sz="1800">
              <a:cs typeface="Arial" panose="020B0604020202020204" pitchFamily="34" charset="0"/>
            </a:endParaRPr>
          </a:p>
        </p:txBody>
      </p:sp>
      <p:sp>
        <p:nvSpPr>
          <p:cNvPr id="18438" name="TextBox 2">
            <a:extLst>
              <a:ext uri="{FF2B5EF4-FFF2-40B4-BE49-F238E27FC236}">
                <a16:creationId xmlns:a16="http://schemas.microsoft.com/office/drawing/2014/main" id="{888D6391-B601-4A43-BE20-2A169C461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0063" y="1638300"/>
            <a:ext cx="2667000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x-none" sz="2000" b="1" u="sng">
                <a:latin typeface="Arial" panose="020B0604020202020204" pitchFamily="34" charset="0"/>
                <a:cs typeface="Arial" panose="020B0604020202020204" pitchFamily="34" charset="0"/>
              </a:rPr>
              <a:t>Objetivo de aprendizaje</a:t>
            </a:r>
          </a:p>
          <a:p>
            <a:pPr rtl="0" eaLnBrk="1" hangingPunct="1">
              <a:spcBef>
                <a:spcPct val="0"/>
              </a:spcBef>
              <a:buFontTx/>
              <a:buNone/>
            </a:pPr>
            <a:endParaRPr lang="en-US" altLang="en-US" sz="1800" b="1" u="sng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x-none" sz="1800">
                <a:latin typeface="Arial" panose="020B0604020202020204" pitchFamily="34" charset="0"/>
                <a:cs typeface="Arial" panose="020B0604020202020204" pitchFamily="34" charset="0"/>
              </a:rPr>
              <a:t>Seleccionar el tratamiento lipídico adecuado para pacientes con ECVA conocida.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B869CB7D-5906-4A26-B655-CAAF4A4F9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 eaLnBrk="1" hangingPunct="1"/>
            <a:r>
              <a:rPr lang="x-none" sz="4000" b="1">
                <a:latin typeface="Arial" panose="020B0604020202020204" pitchFamily="34" charset="0"/>
                <a:cs typeface="Arial" panose="020B0604020202020204" pitchFamily="34" charset="0"/>
              </a:rPr>
              <a:t>Caso n.</a:t>
            </a:r>
            <a:r>
              <a:rPr lang="x-none" sz="4000" b="1" baseline="3000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x-none" sz="4000" b="1">
                <a:latin typeface="Arial" panose="020B0604020202020204" pitchFamily="34" charset="0"/>
                <a:cs typeface="Arial" panose="020B0604020202020204" pitchFamily="34" charset="0"/>
              </a:rPr>
              <a:t> 4: Antecedentes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948455AC-01C9-46D1-814A-E30E3C501A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76350"/>
            <a:ext cx="8229600" cy="3394075"/>
          </a:xfrm>
        </p:spPr>
        <p:txBody>
          <a:bodyPr rtlCol="0"/>
          <a:lstStyle/>
          <a:p>
            <a:pPr marL="0" indent="0" algn="ctr" rtl="0" eaLnBrk="1" hangingPunct="1">
              <a:buFont typeface="Arial" panose="020B0604020202020204" pitchFamily="34" charset="0"/>
              <a:buNone/>
              <a:defRPr/>
            </a:pPr>
            <a:r>
              <a:rPr lang="x-none">
                <a:latin typeface="Arial" panose="020B0604020202020204" pitchFamily="34" charset="0"/>
                <a:cs typeface="Arial" panose="020B0604020202020204" pitchFamily="34" charset="0"/>
              </a:rPr>
              <a:t>Un hombre de 60 años llega al hospital con dolor de pecho que va en aumento desde hace 30 minutos y sudoración. Tiene antecedentes conocidos de </a:t>
            </a:r>
            <a:r>
              <a:rPr lang="x-none" i="1">
                <a:latin typeface="Arial" panose="020B0604020202020204" pitchFamily="34" charset="0"/>
                <a:cs typeface="Arial" panose="020B0604020202020204" pitchFamily="34" charset="0"/>
              </a:rPr>
              <a:t>stent</a:t>
            </a:r>
            <a:r>
              <a:rPr lang="x-none">
                <a:latin typeface="Arial" panose="020B0604020202020204" pitchFamily="34" charset="0"/>
                <a:cs typeface="Arial" panose="020B0604020202020204" pitchFamily="34" charset="0"/>
              </a:rPr>
              <a:t> previo en arteria descendente anterior izquierda por angina de nueva aparición. </a:t>
            </a:r>
          </a:p>
          <a:p>
            <a:pPr rtl="0" eaLnBrk="1" hangingPunct="1">
              <a:defRPr/>
            </a:pP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8E9FBB7E-05EB-4CB3-8C78-EE5B04287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 eaLnBrk="1" hangingPunct="1"/>
            <a:r>
              <a:rPr lang="x-none" sz="3200" b="1">
                <a:latin typeface="Arial" panose="020B0604020202020204" pitchFamily="34" charset="0"/>
                <a:cs typeface="Arial" panose="020B0604020202020204" pitchFamily="34" charset="0"/>
              </a:rPr>
              <a:t>Caso n.</a:t>
            </a:r>
            <a:r>
              <a:rPr lang="x-none" sz="3200" b="1" baseline="3000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x-none" sz="3200" b="1">
                <a:latin typeface="Arial" panose="020B0604020202020204" pitchFamily="34" charset="0"/>
                <a:cs typeface="Arial" panose="020B0604020202020204" pitchFamily="34" charset="0"/>
              </a:rPr>
              <a:t> 4: Antecedentes 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948455AC-01C9-46D1-814A-E30E3C501A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 eaLnBrk="1" hangingPunct="1">
              <a:defRPr/>
            </a:pPr>
            <a:r>
              <a:rPr lang="x-none" sz="1400" b="1" u="sng">
                <a:latin typeface="Arial" panose="020B0604020202020204" pitchFamily="34" charset="0"/>
                <a:cs typeface="Arial" panose="020B0604020202020204" pitchFamily="34" charset="0"/>
              </a:rPr>
              <a:t>Medicamentos actuales</a:t>
            </a:r>
            <a:r>
              <a:rPr lang="x-none" sz="1400">
                <a:latin typeface="Arial" panose="020B0604020202020204" pitchFamily="34" charset="0"/>
                <a:cs typeface="Arial" panose="020B0604020202020204" pitchFamily="34" charset="0"/>
              </a:rPr>
              <a:t>: atorvastatina 40 mg al día, lisinopril 5 mg al día, metformina 500 mg dos veces al día</a:t>
            </a:r>
          </a:p>
          <a:p>
            <a:pPr rtl="0" eaLnBrk="1" hangingPunct="1">
              <a:defRPr/>
            </a:pPr>
            <a:r>
              <a:rPr lang="x-none" sz="1400" b="1" u="sng">
                <a:latin typeface="Arial" panose="020B0604020202020204" pitchFamily="34" charset="0"/>
                <a:cs typeface="Arial" panose="020B0604020202020204" pitchFamily="34" charset="0"/>
              </a:rPr>
              <a:t>Antecedentes médicos</a:t>
            </a:r>
            <a:r>
              <a:rPr lang="x-none" sz="1400">
                <a:latin typeface="Arial" panose="020B0604020202020204" pitchFamily="34" charset="0"/>
                <a:cs typeface="Arial" panose="020B0604020202020204" pitchFamily="34" charset="0"/>
              </a:rPr>
              <a:t>:  HTA, diabetes, tabaco (fumador actual)</a:t>
            </a:r>
          </a:p>
          <a:p>
            <a:pPr rtl="0" eaLnBrk="1" hangingPunct="1">
              <a:defRPr/>
            </a:pPr>
            <a:r>
              <a:rPr lang="x-none" sz="1400" b="1" u="sng">
                <a:latin typeface="Arial" panose="020B0604020202020204" pitchFamily="34" charset="0"/>
                <a:cs typeface="Arial" panose="020B0604020202020204" pitchFamily="34" charset="0"/>
              </a:rPr>
              <a:t>Antecedentes familiares</a:t>
            </a:r>
            <a:r>
              <a:rPr lang="x-none" sz="1400">
                <a:latin typeface="Arial" panose="020B0604020202020204" pitchFamily="34" charset="0"/>
                <a:cs typeface="Arial" panose="020B0604020202020204" pitchFamily="34" charset="0"/>
              </a:rPr>
              <a:t>: el padre murió por IM a los 50 años de edad. La madre actualmente tiene diabetes. </a:t>
            </a:r>
          </a:p>
          <a:p>
            <a:pPr rtl="0" eaLnBrk="1" hangingPunct="1">
              <a:defRPr/>
            </a:pPr>
            <a:r>
              <a:rPr lang="x-none" sz="1400" b="1" u="sng">
                <a:latin typeface="Arial" panose="020B0604020202020204" pitchFamily="34" charset="0"/>
                <a:cs typeface="Arial" panose="020B0604020202020204" pitchFamily="34" charset="0"/>
              </a:rPr>
              <a:t>Antecedentes sociales</a:t>
            </a:r>
            <a:r>
              <a:rPr lang="x-none" sz="1400">
                <a:latin typeface="Arial" panose="020B0604020202020204" pitchFamily="34" charset="0"/>
                <a:cs typeface="Arial" panose="020B0604020202020204" pitchFamily="34" charset="0"/>
              </a:rPr>
              <a:t>: obrero</a:t>
            </a:r>
            <a:endParaRPr lang="en-US" altLang="en-US" sz="1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 eaLnBrk="1" hangingPunct="1">
              <a:defRPr/>
            </a:pPr>
            <a:r>
              <a:rPr lang="x-none" sz="1400" b="1" u="sng">
                <a:latin typeface="Arial" panose="020B0604020202020204" pitchFamily="34" charset="0"/>
                <a:cs typeface="Arial" panose="020B0604020202020204" pitchFamily="34" charset="0"/>
              </a:rPr>
              <a:t>TA actual:</a:t>
            </a:r>
            <a:r>
              <a:rPr lang="x-none" sz="1400" b="1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x-none" sz="1400">
                <a:latin typeface="Arial" panose="020B0604020202020204" pitchFamily="34" charset="0"/>
                <a:cs typeface="Arial" panose="020B0604020202020204" pitchFamily="34" charset="0"/>
              </a:rPr>
              <a:t>120/80 mmHg, la FC es de 95 lpm, el examen cardíaco es normal </a:t>
            </a:r>
          </a:p>
          <a:p>
            <a:pPr rtl="0" eaLnBrk="1" hangingPunct="1">
              <a:defRPr/>
            </a:pPr>
            <a:r>
              <a:rPr lang="x-none" sz="1400" b="1" u="sng">
                <a:latin typeface="Arial" panose="020B0604020202020204" pitchFamily="34" charset="0"/>
                <a:cs typeface="Arial" panose="020B0604020202020204" pitchFamily="34" charset="0"/>
              </a:rPr>
              <a:t>ECG</a:t>
            </a:r>
            <a:r>
              <a:rPr lang="x-none" sz="1400">
                <a:latin typeface="Arial" panose="020B0604020202020204" pitchFamily="34" charset="0"/>
                <a:cs typeface="Arial" panose="020B0604020202020204" pitchFamily="34" charset="0"/>
              </a:rPr>
              <a:t>: elevación del segmento ST en v1-v3</a:t>
            </a:r>
          </a:p>
          <a:p>
            <a:pPr marL="0" indent="0" rtl="0" eaLnBrk="1" hangingPunct="1">
              <a:buFont typeface="Arial" panose="020B0604020202020204" pitchFamily="34" charset="0"/>
              <a:buNone/>
              <a:defRPr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 eaLnBrk="1" hangingPunct="1">
              <a:buFont typeface="Wingdings" panose="05000000000000000000" pitchFamily="2" charset="2"/>
              <a:buChar char="q"/>
              <a:defRPr/>
            </a:pPr>
            <a:r>
              <a:rPr lang="x-none" sz="1400" i="1">
                <a:latin typeface="Arial" panose="020B0604020202020204" pitchFamily="34" charset="0"/>
                <a:cs typeface="Arial" panose="020B0604020202020204" pitchFamily="34" charset="0"/>
              </a:rPr>
              <a:t>El cateterismo cardíaco izquierdo de urgencia muestra oclusión en arteria coronaria derecha (tratada con stent), 30 % de estenosis del stent previo en ACD</a:t>
            </a:r>
          </a:p>
          <a:p>
            <a:pPr rtl="0" eaLnBrk="1" hangingPunct="1">
              <a:buFont typeface="Wingdings" panose="05000000000000000000" pitchFamily="2" charset="2"/>
              <a:buChar char="q"/>
              <a:defRPr/>
            </a:pPr>
            <a:r>
              <a:rPr lang="x-none" sz="1400" i="1">
                <a:latin typeface="Arial" panose="020B0604020202020204" pitchFamily="34" charset="0"/>
                <a:cs typeface="Arial" panose="020B0604020202020204" pitchFamily="34" charset="0"/>
              </a:rPr>
              <a:t>El colesterol total del paciente tratado con atorvastatina 40 mg al día es de 5,2 mmol/l (201 mg/dl), LDL 3,4 mmol/l (131 mg/dl).  Se agrega ezetimiba 10 mg al día. El panel lipídico de repetición a los 3 meses muestra C-LDL 100 mg/dl (2,6 mmol/l).</a:t>
            </a:r>
          </a:p>
          <a:p>
            <a:pPr rtl="0" eaLnBrk="1" hangingPunct="1">
              <a:defRPr/>
            </a:pPr>
            <a:endParaRPr lang="en-US" sz="2000" dirty="0"/>
          </a:p>
          <a:p>
            <a:pPr rtl="0" eaLnBrk="1" hangingPunct="1">
              <a:defRPr/>
            </a:pPr>
            <a:endParaRPr lang="en-US" sz="1100" dirty="0"/>
          </a:p>
          <a:p>
            <a:pPr rtl="0" eaLnBrk="1" hangingPunct="1">
              <a:defRPr/>
            </a:pP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2D8E824C-CC09-4731-B0CB-1165AFEE7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90550"/>
            <a:ext cx="8229600" cy="857250"/>
          </a:xfrm>
        </p:spPr>
        <p:txBody>
          <a:bodyPr rtlCol="0"/>
          <a:lstStyle/>
          <a:p>
            <a:pPr rtl="0"/>
            <a:r>
              <a:rPr lang="x-none" sz="2800" b="1">
                <a:latin typeface="Arial" panose="020B0604020202020204" pitchFamily="34" charset="0"/>
                <a:cs typeface="Arial" panose="020B0604020202020204" pitchFamily="34" charset="0"/>
              </a:rPr>
              <a:t>De acuerdo con la Guía de colesterolemia de la ACC/AHA 2018, ¿cuál de las siguientes es la categoría de riesgo de ECVA correcta para este paciente?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86C77-351C-446B-AC94-F5DBCD5A3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81150"/>
            <a:ext cx="8229600" cy="3394075"/>
          </a:xfrm>
          <a:extLst/>
        </p:spPr>
        <p:txBody>
          <a:bodyPr rtlCol="0"/>
          <a:lstStyle/>
          <a:p>
            <a:pPr rtl="0">
              <a:defRPr/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>
              <a:defRPr/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rtl="0">
              <a:buFont typeface="+mj-lt"/>
              <a:buAutoNum type="alphaUcPeriod"/>
              <a:defRPr/>
            </a:pPr>
            <a:r>
              <a:rPr lang="x-none" sz="2400" b="1">
                <a:latin typeface="Arial" panose="020B0604020202020204" pitchFamily="34" charset="0"/>
                <a:cs typeface="Arial" panose="020B0604020202020204" pitchFamily="34" charset="0"/>
              </a:rPr>
              <a:t>Riesgo muy alto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rtl="0">
              <a:buFont typeface="+mj-lt"/>
              <a:buAutoNum type="alphaUcPeriod"/>
              <a:defRPr/>
            </a:pPr>
            <a:r>
              <a:rPr lang="x-none" sz="2400">
                <a:latin typeface="Arial" panose="020B0604020202020204" pitchFamily="34" charset="0"/>
                <a:cs typeface="Arial" panose="020B0604020202020204" pitchFamily="34" charset="0"/>
              </a:rPr>
              <a:t>Riesgo alto</a:t>
            </a:r>
          </a:p>
          <a:p>
            <a:pPr marL="514350" indent="-514350" rtl="0">
              <a:buFont typeface="+mj-lt"/>
              <a:buAutoNum type="alphaUcPeriod"/>
              <a:defRPr/>
            </a:pPr>
            <a:r>
              <a:rPr lang="x-none" sz="2400">
                <a:latin typeface="Arial" panose="020B0604020202020204" pitchFamily="34" charset="0"/>
                <a:cs typeface="Arial" panose="020B0604020202020204" pitchFamily="34" charset="0"/>
              </a:rPr>
              <a:t>Riesgo bajo </a:t>
            </a:r>
          </a:p>
          <a:p>
            <a:pPr marL="457200" indent="-457200" rtl="0">
              <a:buFont typeface="+mj-lt"/>
              <a:buAutoNum type="arabicPeriod"/>
              <a:defRPr/>
            </a:pPr>
            <a:endParaRPr lang="en-US" sz="14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D286A2EB-88B3-4345-9732-D45C6FECD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x-none" sz="2800" b="1">
                <a:latin typeface="Arial" panose="020B0604020202020204" pitchFamily="34" charset="0"/>
                <a:cs typeface="Arial" panose="020B0604020202020204" pitchFamily="34" charset="0"/>
              </a:rPr>
              <a:t>¿Cuál es el valor deseado de LDL según las pautas de la Sociedad China de Cardiología?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86C77-351C-446B-AC94-F5DBCD5A3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09750"/>
            <a:ext cx="8229600" cy="3394075"/>
          </a:xfrm>
          <a:extLst/>
        </p:spPr>
        <p:txBody>
          <a:bodyPr rtlCol="0"/>
          <a:lstStyle/>
          <a:p>
            <a:pPr marL="514350" indent="-514350" rtl="0">
              <a:buFont typeface="+mj-lt"/>
              <a:buAutoNum type="alphaUcPeriod"/>
              <a:defRPr/>
            </a:pPr>
            <a:r>
              <a:rPr lang="x-none" sz="2400">
                <a:latin typeface="Arial" panose="020B0604020202020204" pitchFamily="34" charset="0"/>
                <a:cs typeface="Arial" panose="020B0604020202020204" pitchFamily="34" charset="0"/>
              </a:rPr>
              <a:t>&lt; 70 mg/dl (&lt;1,8 mmol/l)</a:t>
            </a:r>
          </a:p>
          <a:p>
            <a:pPr marL="514350" indent="-514350" rtl="0">
              <a:buFont typeface="+mj-lt"/>
              <a:buAutoNum type="alphaUcPeriod"/>
              <a:defRPr/>
            </a:pPr>
            <a:r>
              <a:rPr lang="x-none" sz="2400" u="sng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x-none" sz="2400">
                <a:latin typeface="Arial" panose="020B0604020202020204" pitchFamily="34" charset="0"/>
                <a:cs typeface="Arial" panose="020B0604020202020204" pitchFamily="34" charset="0"/>
              </a:rPr>
              <a:t>50 % de reducción del C-LDL</a:t>
            </a:r>
          </a:p>
          <a:p>
            <a:pPr marL="514350" indent="-514350" rtl="0">
              <a:buFont typeface="+mj-lt"/>
              <a:buAutoNum type="alphaUcPeriod"/>
              <a:defRPr/>
            </a:pPr>
            <a:r>
              <a:rPr lang="x-none" sz="2400" b="1" u="sng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x-none" sz="2400" b="1">
                <a:latin typeface="Arial" panose="020B0604020202020204" pitchFamily="34" charset="0"/>
                <a:cs typeface="Arial" panose="020B0604020202020204" pitchFamily="34" charset="0"/>
              </a:rPr>
              <a:t>50 % de reducción del C-LDL y LDL &lt;70</a:t>
            </a:r>
            <a:r>
              <a:rPr lang="x-none" sz="240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x-none" sz="2400" b="1">
                <a:latin typeface="Arial" panose="020B0604020202020204" pitchFamily="34" charset="0"/>
                <a:cs typeface="Arial" panose="020B0604020202020204" pitchFamily="34" charset="0"/>
              </a:rPr>
              <a:t>mg/dl (&lt;1,8 mmol/l)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rtl="0">
              <a:buFont typeface="Arial" panose="020B0604020202020204" pitchFamily="34" charset="0"/>
              <a:buNone/>
              <a:defRPr/>
            </a:pPr>
            <a:endParaRPr lang="en-US" sz="14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F141DB07-94D5-4BF6-B55C-AD0900A1A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x-none" sz="2800" b="1">
                <a:latin typeface="Arial" panose="020B0604020202020204" pitchFamily="34" charset="0"/>
                <a:cs typeface="Arial" panose="020B0604020202020204" pitchFamily="34" charset="0"/>
              </a:rPr>
              <a:t>¿Cuál es la mejor estrategia de manejo para controlar el colesterol de este paciente?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86C77-351C-446B-AC94-F5DBCD5A3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682" y="1428750"/>
            <a:ext cx="8229600" cy="3394075"/>
          </a:xfrm>
          <a:extLst/>
        </p:spPr>
        <p:txBody>
          <a:bodyPr rtlCol="0"/>
          <a:lstStyle/>
          <a:p>
            <a:pPr marL="457200" indent="-457200" rtl="0">
              <a:buFont typeface="+mj-lt"/>
              <a:buAutoNum type="alphaUcPeriod"/>
              <a:defRPr/>
            </a:pPr>
            <a:r>
              <a:rPr lang="x-none" sz="2400" b="1">
                <a:latin typeface="Arial" panose="020B0604020202020204" pitchFamily="34" charset="0"/>
                <a:cs typeface="Arial" panose="020B0604020202020204" pitchFamily="34" charset="0"/>
              </a:rPr>
              <a:t>Cambiar a simvastatina 40 mg al día y ezetimiba 10 mg al día.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rtl="0">
              <a:buFont typeface="+mj-lt"/>
              <a:buAutoNum type="alphaUcPeriod"/>
              <a:defRPr/>
            </a:pPr>
            <a:r>
              <a:rPr lang="x-none" sz="2400">
                <a:latin typeface="Arial" panose="020B0604020202020204" pitchFamily="34" charset="0"/>
                <a:cs typeface="Arial" panose="020B0604020202020204" pitchFamily="34" charset="0"/>
              </a:rPr>
              <a:t>Continuar con el tratamiento actual.</a:t>
            </a:r>
          </a:p>
          <a:p>
            <a:pPr marL="457200" indent="-457200" rtl="0">
              <a:buFont typeface="+mj-lt"/>
              <a:buAutoNum type="alphaUcPeriod"/>
              <a:defRPr/>
            </a:pPr>
            <a:r>
              <a:rPr lang="x-none" sz="2400">
                <a:latin typeface="Arial" panose="020B0604020202020204" pitchFamily="34" charset="0"/>
                <a:cs typeface="Arial" panose="020B0604020202020204" pitchFamily="34" charset="0"/>
              </a:rPr>
              <a:t>Suspender ezetimiba y agregar inhibidor de PCSK9.</a:t>
            </a:r>
          </a:p>
          <a:p>
            <a:pPr marL="457200" indent="-457200" rtl="0">
              <a:buFont typeface="+mj-lt"/>
              <a:buAutoNum type="alphaUcPeriod"/>
              <a:defRPr/>
            </a:pPr>
            <a:r>
              <a:rPr lang="x-none" sz="2400">
                <a:latin typeface="Arial" panose="020B0604020202020204" pitchFamily="34" charset="0"/>
                <a:cs typeface="Arial" panose="020B0604020202020204" pitchFamily="34" charset="0"/>
              </a:rPr>
              <a:t>Continuar con atorvastatina 40 mg al día y ezetimiba 10 mg al día. Añadir inhibidor de PCSK9.</a:t>
            </a:r>
          </a:p>
          <a:p>
            <a:pPr rtl="0">
              <a:buFont typeface="+mj-lt"/>
              <a:buAutoNum type="alphaUcPeriod"/>
              <a:defRPr/>
            </a:pPr>
            <a:endParaRPr lang="en-US" sz="14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0D19BDA7-AB47-49BB-B9AE-23E8928B6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7475"/>
            <a:ext cx="8229600" cy="857250"/>
          </a:xfrm>
        </p:spPr>
        <p:txBody>
          <a:bodyPr rtlCol="0"/>
          <a:lstStyle/>
          <a:p>
            <a:pPr rtl="0" eaLnBrk="1" hangingPunct="1"/>
            <a:r>
              <a:rPr lang="x-none" sz="4000" b="1">
                <a:latin typeface="Arial" panose="020B0604020202020204" pitchFamily="34" charset="0"/>
                <a:cs typeface="Arial" panose="020B0604020202020204" pitchFamily="34" charset="0"/>
              </a:rPr>
              <a:t>Caso n.</a:t>
            </a:r>
            <a:r>
              <a:rPr lang="x-none" sz="4000" b="1" baseline="3000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x-none" sz="4000" b="1">
                <a:latin typeface="Arial" panose="020B0604020202020204" pitchFamily="34" charset="0"/>
                <a:cs typeface="Arial" panose="020B0604020202020204" pitchFamily="34" charset="0"/>
              </a:rPr>
              <a:t> 1: Intolerancia a las estatinas 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948455AC-01C9-46D1-814A-E30E3C501A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47750"/>
            <a:ext cx="8229600" cy="3394075"/>
          </a:xfrm>
        </p:spPr>
        <p:txBody>
          <a:bodyPr rtlCol="0"/>
          <a:lstStyle/>
          <a:p>
            <a:pPr marL="0" indent="0" rtl="0" eaLnBrk="1" hangingPunct="1">
              <a:buFont typeface="Arial" panose="020B0604020202020204" pitchFamily="34" charset="0"/>
              <a:buNone/>
              <a:defRPr/>
            </a:pPr>
            <a:endParaRPr lang="en-US" altLang="en-US" sz="2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rtl="0" eaLnBrk="1" hangingPunct="1">
              <a:buFont typeface="Arial" panose="020B0604020202020204" pitchFamily="34" charset="0"/>
              <a:buNone/>
              <a:defRPr/>
            </a:pPr>
            <a:r>
              <a:rPr lang="x-none" sz="2000" b="1" u="sng">
                <a:latin typeface="Arial" panose="020B0604020202020204" pitchFamily="34" charset="0"/>
                <a:cs typeface="Arial" panose="020B0604020202020204" pitchFamily="34" charset="0"/>
              </a:rPr>
              <a:t>Punto de enseñanza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rtl="0" eaLnBrk="1" hangingPunct="1">
              <a:buFont typeface="Arial" panose="020B0604020202020204" pitchFamily="34" charset="0"/>
              <a:buNone/>
              <a:defRPr/>
            </a:pPr>
            <a:r>
              <a:rPr lang="x-none" sz="2000">
                <a:latin typeface="Arial" panose="020B0604020202020204" pitchFamily="34" charset="0"/>
                <a:cs typeface="Arial" panose="020B0604020202020204" pitchFamily="34" charset="0"/>
              </a:rPr>
              <a:t>En pacientes con síntomas musculares asociados a estatinas y antes de considerar la posibilidad de un tratamiento sin estatinas, pruebe con 2 o 3 estatinas diferentes, incluida una en la dosis más baja aprobada. </a:t>
            </a:r>
          </a:p>
          <a:p>
            <a:pPr marL="0" indent="0" rtl="0" eaLnBrk="1" hangingPunct="1">
              <a:buFont typeface="Arial" panose="020B0604020202020204" pitchFamily="34" charset="0"/>
              <a:buNone/>
              <a:defRPr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rtl="0" eaLnBrk="1" hangingPunct="1">
              <a:buFont typeface="Arial" panose="020B0604020202020204" pitchFamily="34" charset="0"/>
              <a:buNone/>
              <a:defRPr/>
            </a:pPr>
            <a:r>
              <a:rPr lang="x-none" sz="2000" b="1" u="sng">
                <a:latin typeface="Arial" panose="020B0604020202020204" pitchFamily="34" charset="0"/>
                <a:cs typeface="Arial" panose="020B0604020202020204" pitchFamily="34" charset="0"/>
              </a:rPr>
              <a:t>Objetivo de aprendizaje</a:t>
            </a:r>
            <a:r>
              <a:rPr lang="x-none" sz="200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indent="0" rtl="0" eaLnBrk="1" hangingPunct="1">
              <a:buFont typeface="Arial" panose="020B0604020202020204" pitchFamily="34" charset="0"/>
              <a:buNone/>
              <a:defRPr/>
            </a:pPr>
            <a:r>
              <a:rPr lang="x-none" sz="2000">
                <a:latin typeface="Arial" panose="020B0604020202020204" pitchFamily="34" charset="0"/>
                <a:cs typeface="Arial" panose="020B0604020202020204" pitchFamily="34" charset="0"/>
              </a:rPr>
              <a:t>Seleccionar el mejor manejo para pacientes con posibles síntomas musculares asociados a estatinas. </a:t>
            </a:r>
          </a:p>
          <a:p>
            <a:pPr marL="0" indent="0" rtl="0" eaLnBrk="1" hangingPunct="1">
              <a:buFont typeface="Arial" panose="020B0604020202020204" pitchFamily="34" charset="0"/>
              <a:buNone/>
              <a:defRPr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 eaLnBrk="1" hangingPunct="1">
              <a:defRPr/>
            </a:pPr>
            <a:endParaRPr lang="en-US" altLang="en-US" sz="20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9ECC6ED-3782-4B2F-AD6B-0D5C767E41FC}"/>
              </a:ext>
            </a:extLst>
          </p:cNvPr>
          <p:cNvSpPr/>
          <p:nvPr/>
        </p:nvSpPr>
        <p:spPr>
          <a:xfrm>
            <a:off x="446088" y="1314450"/>
            <a:ext cx="8240712" cy="152400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hangingPunct="1">
              <a:defRPr/>
            </a:pP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F394269-31BA-4848-892C-FE51A632BFDD}"/>
              </a:ext>
            </a:extLst>
          </p:cNvPr>
          <p:cNvSpPr/>
          <p:nvPr/>
        </p:nvSpPr>
        <p:spPr>
          <a:xfrm>
            <a:off x="457200" y="3105150"/>
            <a:ext cx="8229600" cy="121920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3" descr="ACC_SIG_BLUE_1900x600.png">
            <a:extLst>
              <a:ext uri="{FF2B5EF4-FFF2-40B4-BE49-F238E27FC236}">
                <a16:creationId xmlns:a16="http://schemas.microsoft.com/office/drawing/2014/main" id="{CD0D86B8-9D08-44EB-8A87-F2DB3929A5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88" y="1317625"/>
            <a:ext cx="7947025" cy="250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DFBAA98-00A7-401B-831F-E8CDB43E9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 eaLnBrk="1" hangingPunct="1"/>
            <a:r>
              <a:rPr lang="x-none" sz="4000" b="1" u="sng">
                <a:latin typeface="Arial" panose="020B0604020202020204" pitchFamily="34" charset="0"/>
                <a:cs typeface="Arial" panose="020B0604020202020204" pitchFamily="34" charset="0"/>
              </a:rPr>
              <a:t>Caso n.</a:t>
            </a:r>
            <a:r>
              <a:rPr lang="x-none" sz="4000" b="1" u="sng" baseline="3000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x-none" sz="4000" b="1" u="sng">
                <a:latin typeface="Arial" panose="020B0604020202020204" pitchFamily="34" charset="0"/>
                <a:cs typeface="Arial" panose="020B0604020202020204" pitchFamily="34" charset="0"/>
              </a:rPr>
              <a:t> 1: Intolerancia a las estatinas 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FE56AED-8A78-4844-8242-4D0816C1B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3394075"/>
          </a:xfrm>
        </p:spPr>
        <p:txBody>
          <a:bodyPr rtlCol="0"/>
          <a:lstStyle/>
          <a:p>
            <a:pPr marL="0" indent="0" algn="ctr" rtl="0" eaLnBrk="1" hangingPunct="1">
              <a:buFont typeface="Arial" panose="020B0604020202020204" pitchFamily="34" charset="0"/>
              <a:buNone/>
            </a:pPr>
            <a: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  <a:t>Un hombre de 74 años con </a:t>
            </a:r>
            <a:r>
              <a:rPr lang="x-none" sz="2800" i="1" dirty="0">
                <a:latin typeface="Arial" panose="020B0604020202020204" pitchFamily="34" charset="0"/>
                <a:cs typeface="Arial" panose="020B0604020202020204" pitchFamily="34" charset="0"/>
              </a:rPr>
              <a:t>stent</a:t>
            </a:r>
            <a:r>
              <a:rPr lang="x-none" sz="2800" dirty="0">
                <a:latin typeface="Arial" panose="020B0604020202020204" pitchFamily="34" charset="0"/>
                <a:cs typeface="Arial" panose="020B0604020202020204" pitchFamily="34" charset="0"/>
              </a:rPr>
              <a:t> coronario colocado hace 6 meses se presenta en la clínica para control.  Inicialmente se lo trató con atorvastatina 40 mg al día, pero desarrolló dolor muscular y debilidad muscular proximal en las 2 semanas posteriores.  Los síntomas se resolvieron con la suspensión.  </a:t>
            </a:r>
          </a:p>
          <a:p>
            <a:pPr marL="0" indent="0" algn="ctr" rtl="0" eaLnBrk="1" hangingPunct="1">
              <a:buFont typeface="Arial" panose="020B0604020202020204" pitchFamily="34" charset="0"/>
              <a:buNone/>
            </a:pPr>
            <a:endParaRPr lang="en-US" altLang="en-US" sz="2800" dirty="0"/>
          </a:p>
          <a:p>
            <a:pPr marL="0" indent="0" algn="ctr" rtl="0" eaLnBrk="1" hangingPunct="1">
              <a:buFont typeface="Arial" panose="020B0604020202020204" pitchFamily="34" charset="0"/>
              <a:buNone/>
            </a:pPr>
            <a:endParaRPr lang="en-US" alt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F55D610-FF4D-4F82-9052-A62A80A0B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x-none" b="1">
                <a:latin typeface="Arial" panose="020B0604020202020204" pitchFamily="34" charset="0"/>
                <a:cs typeface="Arial" panose="020B0604020202020204" pitchFamily="34" charset="0"/>
              </a:rPr>
              <a:t>Caso n.</a:t>
            </a:r>
            <a:r>
              <a:rPr lang="x-none" b="1" baseline="3000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x-none" b="1">
                <a:latin typeface="Arial" panose="020B0604020202020204" pitchFamily="34" charset="0"/>
                <a:cs typeface="Arial" panose="020B0604020202020204" pitchFamily="34" charset="0"/>
              </a:rPr>
              <a:t> 1: Antecedentes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BD727-C093-448A-9A63-BF3E63DD7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3394075"/>
          </a:xfrm>
        </p:spPr>
        <p:txBody>
          <a:bodyPr rtlCol="0"/>
          <a:lstStyle/>
          <a:p>
            <a:pPr rtl="0">
              <a:defRPr/>
            </a:pPr>
            <a:r>
              <a:rPr lang="x-none" sz="2000" b="1" dirty="0">
                <a:latin typeface="Arial" panose="020B0604020202020204" pitchFamily="34" charset="0"/>
                <a:cs typeface="Arial" panose="020B0604020202020204" pitchFamily="34" charset="0"/>
              </a:rPr>
              <a:t>Antecedentes médicos del paciente</a:t>
            </a:r>
            <a: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  <a:t>:  HTA y diabetes </a:t>
            </a:r>
          </a:p>
          <a:p>
            <a:pPr rtl="0">
              <a:defRPr/>
            </a:pPr>
            <a:r>
              <a:rPr lang="x-none" sz="2000" b="1" dirty="0">
                <a:latin typeface="Arial" panose="020B0604020202020204" pitchFamily="34" charset="0"/>
                <a:cs typeface="Arial" panose="020B0604020202020204" pitchFamily="34" charset="0"/>
              </a:rPr>
              <a:t>Medicamentos actuales</a:t>
            </a:r>
            <a: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  <a:t>:  aspirina 100 mg al día, metoprolol 50 mg dos veces al día, metformina 500 mg dos veces al día</a:t>
            </a:r>
          </a:p>
          <a:p>
            <a:pPr rtl="0">
              <a:defRPr/>
            </a:pPr>
            <a:r>
              <a:rPr lang="x-none" sz="2000" b="1" dirty="0">
                <a:latin typeface="Arial" panose="020B0604020202020204" pitchFamily="34" charset="0"/>
                <a:cs typeface="Arial" panose="020B0604020202020204" pitchFamily="34" charset="0"/>
              </a:rPr>
              <a:t>Examen físico:</a:t>
            </a:r>
            <a: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  <a:t> 46 kg (101 lbs.), TA 130/80 mmHG, FC 65 lpm</a:t>
            </a:r>
          </a:p>
          <a:p>
            <a:pPr rtl="0">
              <a:defRPr/>
            </a:pPr>
            <a:r>
              <a:rPr lang="x-none" sz="2000" b="1" dirty="0">
                <a:latin typeface="Arial" panose="020B0604020202020204" pitchFamily="34" charset="0"/>
                <a:cs typeface="Arial" panose="020B0604020202020204" pitchFamily="34" charset="0"/>
              </a:rPr>
              <a:t>Laboratorios</a:t>
            </a:r>
            <a:r>
              <a:rPr lang="x-none" sz="2000" dirty="0">
                <a:latin typeface="Arial" panose="020B0604020202020204" pitchFamily="34" charset="0"/>
                <a:cs typeface="Arial" panose="020B0604020202020204" pitchFamily="34" charset="0"/>
              </a:rPr>
              <a:t>: El colesterol total hoy es de 6,1 mmol/l (236 mg/dl) y el C-LDL es de 3,7 mmol/l (143 mg/dl), tirotropina 1,0 U/l</a:t>
            </a:r>
          </a:p>
          <a:p>
            <a:pPr marL="0" indent="0" rtl="0">
              <a:buFont typeface="Arial" panose="020B0604020202020204" pitchFamily="34" charset="0"/>
              <a:buNone/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>
              <a:buFont typeface="Wingdings" panose="05000000000000000000" pitchFamily="2" charset="2"/>
              <a:buChar char="q"/>
              <a:defRPr/>
            </a:pPr>
            <a:r>
              <a:rPr lang="x-none" sz="2000" i="1" dirty="0">
                <a:latin typeface="Arial" panose="020B0604020202020204" pitchFamily="34" charset="0"/>
                <a:cs typeface="Arial" panose="020B0604020202020204" pitchFamily="34" charset="0"/>
              </a:rPr>
              <a:t>No hay sensibilidad muscular a la palpación. Fuerza adecuada en todos los músculos de las extremidades. No hay otros hallazgos significativos.</a:t>
            </a:r>
          </a:p>
          <a:p>
            <a:pPr rtl="0">
              <a:defRPr/>
            </a:pP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93C10536-86A9-4847-82A2-709A7F511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613" y="361950"/>
            <a:ext cx="8229600" cy="857250"/>
          </a:xfrm>
        </p:spPr>
        <p:txBody>
          <a:bodyPr rtlCol="0"/>
          <a:lstStyle/>
          <a:p>
            <a:pPr rtl="0"/>
            <a:r>
              <a:rPr lang="x-none" sz="2800" b="1">
                <a:latin typeface="Arial" panose="020B0604020202020204" pitchFamily="34" charset="0"/>
                <a:cs typeface="Arial" panose="020B0604020202020204" pitchFamily="34" charset="0"/>
              </a:rPr>
              <a:t>¿Cuál es la siguiente mejor estrategia de manejo del dolor muscular y los valores elevados de lípidos del paciente?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86C77-351C-446B-AC94-F5DBCD5A3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04950"/>
            <a:ext cx="8229600" cy="3394075"/>
          </a:xfrm>
        </p:spPr>
        <p:txBody>
          <a:bodyPr rtlCol="0"/>
          <a:lstStyle/>
          <a:p>
            <a:pPr marL="457200" indent="-457200" rtl="0">
              <a:buFont typeface="+mj-lt"/>
              <a:buAutoNum type="alphaUcPeriod"/>
              <a:defRPr/>
            </a:pPr>
            <a:r>
              <a:rPr lang="x-none" sz="2400" b="1">
                <a:latin typeface="Arial" panose="020B0604020202020204" pitchFamily="34" charset="0"/>
                <a:cs typeface="Arial" panose="020B0604020202020204" pitchFamily="34" charset="0"/>
              </a:rPr>
              <a:t>Cambiar a rosuvastatina 40 mg al día.</a:t>
            </a:r>
          </a:p>
          <a:p>
            <a:pPr marL="457200" indent="-457200" rtl="0">
              <a:buFont typeface="+mj-lt"/>
              <a:buAutoNum type="alphaUcPeriod"/>
              <a:defRPr/>
            </a:pPr>
            <a:r>
              <a:rPr lang="x-none" sz="2400">
                <a:latin typeface="Arial" panose="020B0604020202020204" pitchFamily="34" charset="0"/>
                <a:cs typeface="Arial" panose="020B0604020202020204" pitchFamily="34" charset="0"/>
              </a:rPr>
              <a:t>Recomendar el uso del preparado de arroz de levadura roja y coenzima Q10.</a:t>
            </a:r>
          </a:p>
          <a:p>
            <a:pPr marL="457200" indent="-457200" rtl="0">
              <a:buFont typeface="+mj-lt"/>
              <a:buAutoNum type="alphaUcPeriod"/>
              <a:defRPr/>
            </a:pPr>
            <a:r>
              <a:rPr lang="x-none" sz="2400">
                <a:latin typeface="Arial" panose="020B0604020202020204" pitchFamily="34" charset="0"/>
                <a:cs typeface="Arial" panose="020B0604020202020204" pitchFamily="34" charset="0"/>
              </a:rPr>
              <a:t>El paciente es intolerante a las estatinas. Comenzar tratamiento con ezetimiba 10 mg al día.</a:t>
            </a:r>
          </a:p>
          <a:p>
            <a:pPr marL="457200" indent="-457200" rtl="0">
              <a:buFont typeface="+mj-lt"/>
              <a:buAutoNum type="alphaUcPeriod"/>
              <a:defRPr/>
            </a:pPr>
            <a:r>
              <a:rPr lang="x-none" sz="2400">
                <a:latin typeface="Arial" panose="020B0604020202020204" pitchFamily="34" charset="0"/>
                <a:cs typeface="Arial" panose="020B0604020202020204" pitchFamily="34" charset="0"/>
              </a:rPr>
              <a:t>El paciente es intolerante a las estatinas. Comenzar tratamiento con inhibidor de la PCSK9. </a:t>
            </a:r>
          </a:p>
          <a:p>
            <a:pPr marL="0" indent="0" rtl="0">
              <a:buFont typeface="Arial" panose="020B0604020202020204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0E196228-D1B6-447D-8580-8C5469DB3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 eaLnBrk="1" hangingPunct="1"/>
            <a:r>
              <a:rPr lang="x-none" sz="3200" b="1">
                <a:latin typeface="Arial" panose="020B0604020202020204" pitchFamily="34" charset="0"/>
                <a:cs typeface="Arial" panose="020B0604020202020204" pitchFamily="34" charset="0"/>
              </a:rPr>
              <a:t>Caso n.</a:t>
            </a:r>
            <a:r>
              <a:rPr lang="x-none" sz="3200" b="1" baseline="3000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x-none" sz="3200" b="1">
                <a:latin typeface="Arial" panose="020B0604020202020204" pitchFamily="34" charset="0"/>
                <a:cs typeface="Arial" panose="020B0604020202020204" pitchFamily="34" charset="0"/>
              </a:rPr>
              <a:t> 2: Pacientes de alto riesgo con prevención primaria de ECVA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CA18E97-7410-4E1D-A868-D2EAE1AE013B}"/>
              </a:ext>
            </a:extLst>
          </p:cNvPr>
          <p:cNvSpPr/>
          <p:nvPr/>
        </p:nvSpPr>
        <p:spPr>
          <a:xfrm>
            <a:off x="838200" y="1352550"/>
            <a:ext cx="3124200" cy="3048000"/>
          </a:xfrm>
          <a:prstGeom prst="round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hangingPunct="1">
              <a:defRPr/>
            </a:pPr>
            <a:endParaRPr lang="en-US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E932A43-00E4-4F75-846B-C6B80A90A069}"/>
              </a:ext>
            </a:extLst>
          </p:cNvPr>
          <p:cNvSpPr/>
          <p:nvPr/>
        </p:nvSpPr>
        <p:spPr>
          <a:xfrm>
            <a:off x="5029200" y="1352550"/>
            <a:ext cx="3124200" cy="3048000"/>
          </a:xfrm>
          <a:prstGeom prst="round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hangingPunct="1">
              <a:defRPr/>
            </a:pPr>
            <a:endParaRPr lang="en-US" dirty="0"/>
          </a:p>
        </p:txBody>
      </p:sp>
      <p:sp>
        <p:nvSpPr>
          <p:cNvPr id="10245" name="TextBox 6">
            <a:extLst>
              <a:ext uri="{FF2B5EF4-FFF2-40B4-BE49-F238E27FC236}">
                <a16:creationId xmlns:a16="http://schemas.microsoft.com/office/drawing/2014/main" id="{859A6F95-662F-433B-8576-C8B3B42557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504950"/>
            <a:ext cx="25908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x-none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Punto de enseñanza</a:t>
            </a: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endParaRPr lang="en-US" altLang="en-US" sz="1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x-none" sz="1600" dirty="0">
                <a:latin typeface="Arial" panose="020B0604020202020204" pitchFamily="34" charset="0"/>
                <a:cs typeface="Arial" panose="020B0604020202020204" pitchFamily="34" charset="0"/>
              </a:rPr>
              <a:t>Considerar el uso del tratamiento sin estatinas en pacientes con hipercolesterolemia familiar (HF) heterocigótica después del tratamiento inicial con la dosis máxima tolerada de estatinas. </a:t>
            </a:r>
          </a:p>
        </p:txBody>
      </p:sp>
      <p:sp>
        <p:nvSpPr>
          <p:cNvPr id="10246" name="Rectangle 8">
            <a:extLst>
              <a:ext uri="{FF2B5EF4-FFF2-40B4-BE49-F238E27FC236}">
                <a16:creationId xmlns:a16="http://schemas.microsoft.com/office/drawing/2014/main" id="{E3EB1695-5B7C-47CB-9EBB-03E1032BF1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1538288"/>
            <a:ext cx="2286000" cy="187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x-none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Objetivo de aprendizaje</a:t>
            </a: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endParaRPr lang="en-US" altLang="en-US" sz="1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0" eaLnBrk="1" hangingPunct="1">
              <a:spcBef>
                <a:spcPct val="0"/>
              </a:spcBef>
              <a:buFontTx/>
              <a:buNone/>
            </a:pPr>
            <a:r>
              <a:rPr lang="x-none" sz="1600" dirty="0">
                <a:latin typeface="Arial" panose="020B0604020202020204" pitchFamily="34" charset="0"/>
                <a:cs typeface="Arial" panose="020B0604020202020204" pitchFamily="34" charset="0"/>
              </a:rPr>
              <a:t>Diferenciar entre varias opciones terapéuticas secundarias para pacientes con HF heterocigótica.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674C61B3-A1C8-4830-A969-5A0AB036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8150"/>
            <a:ext cx="8229600" cy="857250"/>
          </a:xfrm>
        </p:spPr>
        <p:txBody>
          <a:bodyPr rtlCol="0"/>
          <a:lstStyle/>
          <a:p>
            <a:pPr rtl="0"/>
            <a:r>
              <a:rPr lang="x-none" sz="4000" b="1">
                <a:latin typeface="Arial" panose="020B0604020202020204" pitchFamily="34" charset="0"/>
                <a:cs typeface="Arial" panose="020B0604020202020204" pitchFamily="34" charset="0"/>
              </a:rPr>
              <a:t>Caso n.</a:t>
            </a:r>
            <a:r>
              <a:rPr lang="x-none" sz="4000" b="1" baseline="3000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x-none" sz="4000" b="1">
                <a:latin typeface="Arial" panose="020B0604020202020204" pitchFamily="34" charset="0"/>
                <a:cs typeface="Arial" panose="020B0604020202020204" pitchFamily="34" charset="0"/>
              </a:rPr>
              <a:t> 2: Pacientes de alto riesgo con </a:t>
            </a:r>
            <a:r>
              <a:rPr lang="x-none" sz="4000" b="1" u="sng">
                <a:latin typeface="Arial" panose="020B0604020202020204" pitchFamily="34" charset="0"/>
                <a:cs typeface="Arial" panose="020B0604020202020204" pitchFamily="34" charset="0"/>
              </a:rPr>
              <a:t>prevención primaria de ECVA</a:t>
            </a:r>
            <a:endParaRPr lang="en-US" altLang="en-US" sz="4000" u="sng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BD727-C093-448A-9A63-BF3E63DD7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85950"/>
            <a:ext cx="8229600" cy="3394075"/>
          </a:xfrm>
        </p:spPr>
        <p:txBody>
          <a:bodyPr rtlCol="0"/>
          <a:lstStyle/>
          <a:p>
            <a:pPr marL="0" indent="0" algn="ctr" rtl="0">
              <a:buFont typeface="Arial" panose="020B0604020202020204" pitchFamily="34" charset="0"/>
              <a:buNone/>
              <a:defRPr/>
            </a:pPr>
            <a:r>
              <a:rPr lang="x-none" sz="2400">
                <a:latin typeface="Arial" panose="020B0604020202020204" pitchFamily="34" charset="0"/>
                <a:cs typeface="Arial" panose="020B0604020202020204" pitchFamily="34" charset="0"/>
              </a:rPr>
              <a:t>Hombre de 30 años con una larga historia de valores elevados de colesterol.  Se encontró que tenía C-LDL 270 mg/dl (7,0 mmo/l) cuando tenía 25 años. Comenzó a tomar simvastatina 20 mg al día en ese momento. Hace un año, mientras estaba en tratamiento con simvastatina, su C-LDL era de 275 mg/dl (7,1 mmol/l). Luego, se le cambió a atorvastatina 40 mg al día.  Actualmente, su LDL es de 200 mg/dl (5,2 mmol/l).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>
              <a:defRPr/>
            </a:pP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784F8054-86DB-4B10-962D-6A2C386A9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x-none" b="1">
                <a:latin typeface="Arial" panose="020B0604020202020204" pitchFamily="34" charset="0"/>
                <a:cs typeface="Arial" panose="020B0604020202020204" pitchFamily="34" charset="0"/>
              </a:rPr>
              <a:t>Caso n.</a:t>
            </a:r>
            <a:r>
              <a:rPr lang="x-none" b="1" baseline="3000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x-none" b="1">
                <a:latin typeface="Arial" panose="020B0604020202020204" pitchFamily="34" charset="0"/>
                <a:cs typeface="Arial" panose="020B0604020202020204" pitchFamily="34" charset="0"/>
              </a:rPr>
              <a:t> 2: Antecedentes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BD727-C093-448A-9A63-BF3E63DD7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43050"/>
            <a:ext cx="8229600" cy="3394075"/>
          </a:xfrm>
        </p:spPr>
        <p:txBody>
          <a:bodyPr rtlCol="0"/>
          <a:lstStyle/>
          <a:p>
            <a:pPr rtl="0">
              <a:defRPr/>
            </a:pPr>
            <a:r>
              <a:rPr lang="x-none" sz="2000" b="1"/>
              <a:t>Antecedentes familiares del paciente</a:t>
            </a:r>
            <a:r>
              <a:rPr lang="x-none" sz="2000"/>
              <a:t>: tanto el padre (53 años) como el tío paterno (49 años) tuvieron ataques cardíacos e hipercolesterolemia grave.</a:t>
            </a:r>
          </a:p>
          <a:p>
            <a:pPr rtl="0">
              <a:defRPr/>
            </a:pPr>
            <a:r>
              <a:rPr lang="x-none" sz="2000" b="1"/>
              <a:t>Evaluación del paciente</a:t>
            </a:r>
            <a:r>
              <a:rPr lang="x-none" sz="2000"/>
              <a:t>:  El IMC del paciente es de 30 kg/m</a:t>
            </a:r>
            <a:r>
              <a:rPr lang="x-none" sz="2000" baseline="30000"/>
              <a:t>2</a:t>
            </a:r>
            <a:r>
              <a:rPr lang="x-none" sz="2000"/>
              <a:t>, la TA es 150/90 mmHg y la FC 90 lpm.</a:t>
            </a:r>
          </a:p>
          <a:p>
            <a:pPr marL="0" indent="0" rtl="0">
              <a:buFont typeface="Arial" panose="020B0604020202020204" pitchFamily="34" charset="0"/>
              <a:buNone/>
              <a:defRPr/>
            </a:pPr>
            <a:endParaRPr lang="en-US" sz="2000" dirty="0"/>
          </a:p>
          <a:p>
            <a:pPr rtl="0">
              <a:buFont typeface="Wingdings" panose="05000000000000000000" pitchFamily="2" charset="2"/>
              <a:buChar char="q"/>
              <a:defRPr/>
            </a:pPr>
            <a:r>
              <a:rPr lang="x-none" sz="2000" i="1"/>
              <a:t>Examen físico cardíaco normal, abdomen obeso, xantomas sutiles en tendones de Aquiles, articulaciones </a:t>
            </a:r>
          </a:p>
          <a:p>
            <a:pPr rtl="0">
              <a:defRPr/>
            </a:pPr>
            <a:endParaRPr lang="en-US" sz="1800" dirty="0"/>
          </a:p>
          <a:p>
            <a:pPr rtl="0">
              <a:defRPr/>
            </a:pP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A0E6067D-FC52-4802-9770-82FFE06D4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850" y="438150"/>
            <a:ext cx="8229600" cy="857250"/>
          </a:xfrm>
        </p:spPr>
        <p:txBody>
          <a:bodyPr rtlCol="0"/>
          <a:lstStyle/>
          <a:p>
            <a:pPr rtl="0"/>
            <a:r>
              <a:rPr lang="x-none" sz="2800" b="1">
                <a:latin typeface="Arial" panose="020B0604020202020204" pitchFamily="34" charset="0"/>
                <a:cs typeface="Arial" panose="020B0604020202020204" pitchFamily="34" charset="0"/>
              </a:rPr>
              <a:t>¿Cuál sería la siguiente mejor estrategia inicial para controlar el elevado C-LDL de este paciente y reducir el riesgo de eventos cardiovasculares?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86C77-351C-446B-AC94-F5DBCD5A3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49425"/>
            <a:ext cx="8229600" cy="3394075"/>
          </a:xfrm>
        </p:spPr>
        <p:txBody>
          <a:bodyPr rtlCol="0"/>
          <a:lstStyle/>
          <a:p>
            <a:pPr marL="457200" indent="-457200" rtl="0">
              <a:buFont typeface="+mj-lt"/>
              <a:buAutoNum type="alphaUcPeriod"/>
              <a:defRPr/>
            </a:pPr>
            <a:r>
              <a:rPr lang="x-none" sz="2400">
                <a:latin typeface="Arial" panose="020B0604020202020204" pitchFamily="34" charset="0"/>
                <a:cs typeface="Arial" panose="020B0604020202020204" pitchFamily="34" charset="0"/>
              </a:rPr>
              <a:t>Continuar con atorvastatina 40 mg al día.</a:t>
            </a:r>
          </a:p>
          <a:p>
            <a:pPr marL="457200" indent="-457200" rtl="0">
              <a:buFont typeface="+mj-lt"/>
              <a:buAutoNum type="alphaUcPeriod"/>
              <a:defRPr/>
            </a:pPr>
            <a:r>
              <a:rPr lang="x-none" sz="2400">
                <a:latin typeface="Arial" panose="020B0604020202020204" pitchFamily="34" charset="0"/>
                <a:cs typeface="Arial" panose="020B0604020202020204" pitchFamily="34" charset="0"/>
              </a:rPr>
              <a:t>Cambiar a rosuvastatina 40 mg al día.</a:t>
            </a:r>
          </a:p>
          <a:p>
            <a:pPr marL="457200" indent="-457200" rtl="0">
              <a:buFont typeface="+mj-lt"/>
              <a:buAutoNum type="alphaUcPeriod"/>
              <a:defRPr/>
            </a:pPr>
            <a:r>
              <a:rPr lang="x-none" sz="2400" b="1">
                <a:latin typeface="Arial" panose="020B0604020202020204" pitchFamily="34" charset="0"/>
                <a:cs typeface="Arial" panose="020B0604020202020204" pitchFamily="34" charset="0"/>
              </a:rPr>
              <a:t>Continuar con atorvastatina 80 mg al día y agregar ezetimiba 10 mg al día.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rtl="0">
              <a:buFont typeface="+mj-lt"/>
              <a:buAutoNum type="alphaUcPeriod"/>
              <a:defRPr/>
            </a:pPr>
            <a:r>
              <a:rPr lang="x-none" sz="2400">
                <a:latin typeface="Arial" panose="020B0604020202020204" pitchFamily="34" charset="0"/>
                <a:cs typeface="Arial" panose="020B0604020202020204" pitchFamily="34" charset="0"/>
              </a:rPr>
              <a:t>Suspender la atorvastatina e iniciar tratamiento con inhibidor de PCSK9.</a:t>
            </a:r>
          </a:p>
          <a:p>
            <a:pPr marL="0" indent="0" rtl="0">
              <a:buFont typeface="Arial" panose="020B0604020202020204" pitchFamily="34" charset="0"/>
              <a:buNone/>
              <a:defRPr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CC 16:9 Master">
  <a:themeElements>
    <a:clrScheme name="ACC">
      <a:dk1>
        <a:srgbClr val="00386B"/>
      </a:dk1>
      <a:lt1>
        <a:sysClr val="window" lastClr="FFFFFF"/>
      </a:lt1>
      <a:dk2>
        <a:srgbClr val="00386B"/>
      </a:dk2>
      <a:lt2>
        <a:srgbClr val="EEECE1"/>
      </a:lt2>
      <a:accent1>
        <a:srgbClr val="C6D9F0"/>
      </a:accent1>
      <a:accent2>
        <a:srgbClr val="8DB3E2"/>
      </a:accent2>
      <a:accent3>
        <a:srgbClr val="548DD4"/>
      </a:accent3>
      <a:accent4>
        <a:srgbClr val="17365D"/>
      </a:accent4>
      <a:accent5>
        <a:srgbClr val="0F243E"/>
      </a:accent5>
      <a:accent6>
        <a:srgbClr val="7F7F7F"/>
      </a:accent6>
      <a:hlink>
        <a:srgbClr val="006ED2"/>
      </a:hlink>
      <a:folHlink>
        <a:srgbClr val="A5A5A5"/>
      </a:folHlink>
    </a:clrScheme>
    <a:fontScheme name="Custom 2">
      <a:majorFont>
        <a:latin typeface="Garamond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ank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495</TotalTime>
  <Words>745</Words>
  <Application>Microsoft Office PowerPoint</Application>
  <PresentationFormat>On-screen Show (16:9)</PresentationFormat>
  <Paragraphs>100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Franklin Gothic Book</vt:lpstr>
      <vt:lpstr>Garamond</vt:lpstr>
      <vt:lpstr>Wingdings</vt:lpstr>
      <vt:lpstr>ACC 16:9 Master</vt:lpstr>
      <vt:lpstr>Blank Master</vt:lpstr>
      <vt:lpstr>PowerPoint Presentation</vt:lpstr>
      <vt:lpstr>Caso n.o 1: Intolerancia a las estatinas </vt:lpstr>
      <vt:lpstr>Caso n.o 1: Intolerancia a las estatinas </vt:lpstr>
      <vt:lpstr>Caso n.o 1: Antecedentes</vt:lpstr>
      <vt:lpstr>¿Cuál es la siguiente mejor estrategia de manejo del dolor muscular y los valores elevados de lípidos del paciente?</vt:lpstr>
      <vt:lpstr>Caso n.o 2: Pacientes de alto riesgo con prevención primaria de ECVA</vt:lpstr>
      <vt:lpstr>Caso n.o 2: Pacientes de alto riesgo con prevención primaria de ECVA</vt:lpstr>
      <vt:lpstr>Caso n.o 2: Antecedentes</vt:lpstr>
      <vt:lpstr>¿Cuál sería la siguiente mejor estrategia inicial para controlar el elevado C-LDL de este paciente y reducir el riesgo de eventos cardiovasculares?</vt:lpstr>
      <vt:lpstr>Caso n.o 3: Paciente con ECVA recurrente</vt:lpstr>
      <vt:lpstr>Caso n.o 3: Paciente con ECVA recurrente</vt:lpstr>
      <vt:lpstr>Caso n.o 3: Antecedentes</vt:lpstr>
      <vt:lpstr> ¿Cuál es el mejor próximo paso en el tratamiento de la hiperlipidemia de este paciente en el contexto de su reciente IMSEST?</vt:lpstr>
      <vt:lpstr>Caso n.o 4: Paciente con MUY alto riesgo de ECVA: infartos miocárdicos múltiples y síndrome coronario agudo reciente </vt:lpstr>
      <vt:lpstr>Caso n.o 4: Antecedentes</vt:lpstr>
      <vt:lpstr>Caso n.o 4: Antecedentes </vt:lpstr>
      <vt:lpstr>De acuerdo con la Guía de colesterolemia de la ACC/AHA 2018, ¿cuál de las siguientes es la categoría de riesgo de ECVA correcta para este paciente?</vt:lpstr>
      <vt:lpstr>¿Cuál es el valor deseado de LDL según las pautas de la Sociedad China de Cardiología?</vt:lpstr>
      <vt:lpstr>¿Cuál es la mejor estrategia de manejo para controlar el colesterol de este paciente?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 Insert Title Here ]</dc:title>
  <dc:creator>Autumn Niggles</dc:creator>
  <cp:lastModifiedBy>Kelsi Lane</cp:lastModifiedBy>
  <cp:revision>33</cp:revision>
  <cp:lastPrinted>2013-06-06T20:17:19Z</cp:lastPrinted>
  <dcterms:created xsi:type="dcterms:W3CDTF">2013-05-15T19:14:34Z</dcterms:created>
  <dcterms:modified xsi:type="dcterms:W3CDTF">2019-04-17T19:37:10Z</dcterms:modified>
</cp:coreProperties>
</file>