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  <p:sldMasterId id="2147483717" r:id="rId2"/>
    <p:sldMasterId id="2147483745" r:id="rId3"/>
  </p:sldMasterIdLst>
  <p:notesMasterIdLst>
    <p:notesMasterId r:id="rId12"/>
  </p:notesMasterIdLst>
  <p:sldIdLst>
    <p:sldId id="1766" r:id="rId4"/>
    <p:sldId id="1768" r:id="rId5"/>
    <p:sldId id="1769" r:id="rId6"/>
    <p:sldId id="1770" r:id="rId7"/>
    <p:sldId id="1771" r:id="rId8"/>
    <p:sldId id="1772" r:id="rId9"/>
    <p:sldId id="1773" r:id="rId10"/>
    <p:sldId id="177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8" userDrawn="1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39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nnifer Frederick" initials="JF" lastIdx="24" clrIdx="0">
    <p:extLst/>
  </p:cmAuthor>
  <p:cmAuthor id="2" name="Rebecca Renner" initials="RR" lastIdx="1" clrIdx="1">
    <p:extLst/>
  </p:cmAuthor>
  <p:cmAuthor id="3" name="Linda Geisler" initials="LG" lastIdx="12" clrIdx="2">
    <p:extLst/>
  </p:cmAuthor>
  <p:cmAuthor id="4" name="Pamela Morris" initials="PM" lastIdx="1" clrIdx="3">
    <p:extLst>
      <p:ext uri="{19B8F6BF-5375-455C-9EA6-DF929625EA0E}">
        <p15:presenceInfo xmlns:p15="http://schemas.microsoft.com/office/powerpoint/2012/main" userId="191b278dc95313f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005493"/>
    <a:srgbClr val="000000"/>
    <a:srgbClr val="FFFFFF"/>
    <a:srgbClr val="FBCDA7"/>
    <a:srgbClr val="14726C"/>
    <a:srgbClr val="333333"/>
    <a:srgbClr val="00192A"/>
    <a:srgbClr val="009193"/>
    <a:srgbClr val="EBE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673" autoAdjust="0"/>
    <p:restoredTop sz="72558" autoAdjust="0"/>
  </p:normalViewPr>
  <p:slideViewPr>
    <p:cSldViewPr snapToGrid="0">
      <p:cViewPr varScale="1">
        <p:scale>
          <a:sx n="90" d="100"/>
          <a:sy n="90" d="100"/>
        </p:scale>
        <p:origin x="258" y="78"/>
      </p:cViewPr>
      <p:guideLst>
        <p:guide pos="288"/>
        <p:guide orient="horz" pos="2160"/>
        <p:guide pos="39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889E7A32-6A50-6841-95A7-B5E35D2C287D}" type="datetimeFigureOut">
              <a:rPr lang="en-US" smtClean="0"/>
              <a:pPr/>
              <a:t>2/21/2019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7602678-4D94-7D41-86E1-8CBD4B3E5E3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411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8D20F4-37CE-4919-AE8D-B27C03501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1BC37-E465-460A-8F87-BA4CBB4384F1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0C660-353C-4B1C-9527-E6FCFDA61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EDDDCF-DB4C-4CE4-AC51-27C3FC234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87FB9-F2CA-4FAB-A968-68A42368F3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518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7696200" y="2667000"/>
            <a:ext cx="6248400" cy="1524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924560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4B151-1BD0-49B2-9390-037D932119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29117" y="480484"/>
            <a:ext cx="838200" cy="4868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04F43-598A-488D-8AFD-EAFEAE6A197B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9310D-9916-4B9E-9066-5C038D027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899583" y="2347384"/>
            <a:ext cx="2895600" cy="4868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05F84-893F-4EF3-B07C-277C192D5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11294533" y="5901267"/>
            <a:ext cx="838200" cy="46566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32878-31DB-4172-B7E7-E6F4E5C813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1215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56800" y="274637"/>
            <a:ext cx="1625600" cy="6278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304800"/>
            <a:ext cx="8839200" cy="624840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9AD5ED-4040-402F-B56F-A42B94628A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29117" y="480484"/>
            <a:ext cx="838200" cy="4868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0ECFE8-F160-4BEC-A0CA-EF24EF612240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40404-B493-47CD-89E0-ADA04F3F1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899583" y="2347384"/>
            <a:ext cx="2895600" cy="4868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80684-6920-4E8C-914B-A5E5740AC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11294533" y="5901267"/>
            <a:ext cx="838200" cy="46566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1D623-7B30-4654-B8E3-93D23C6ACC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80957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1485"/>
            <a:ext cx="10363200" cy="146896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9DC0D-E04B-435B-9D52-5F0976867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5D664-9E3F-42FC-9BF5-05A29E0F364E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6D418E-8622-4017-B3AF-39D87C6C6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7B07D-0AD1-4241-8CB2-FE3200F45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478B3-D841-44F2-A2E0-B75ABC36B0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2742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4D43DC-409F-4E82-90FA-8C5B32D1B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6B115-EDD0-4664-9ED5-BF29AF1A650F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D33EC-FF28-43C0-89AE-C3E736B3E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D300C-BE03-4889-93A4-76273D714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227B0-D307-443C-8949-4BB7A844BE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85220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3133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185"/>
            <a:ext cx="10363200" cy="1500716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4BB03-D081-439A-9CE1-07933849F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3CCC6-7935-48BA-9A04-AB9322B2FF33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870B8-2EE7-4BE8-8642-4A0C9E22B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06870-A5A4-4668-92A6-8CB1E5D77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FE3F8-E817-4B98-B3B5-BB97C8185C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4889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43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43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DF99A07-35A9-4814-B4E1-4B13F802F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DC2DE-B99C-4134-85AB-EC323D163FC1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16C6E31-E6E8-4344-8158-385CA7A02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679CE22-339F-4581-B6B9-3ADC94497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17A7D-E9AE-4F95-B4E1-4D577BA13D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38410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4584"/>
            <a:ext cx="5386917" cy="6413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5934"/>
            <a:ext cx="5386917" cy="3949700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4584"/>
            <a:ext cx="5389033" cy="6413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5934"/>
            <a:ext cx="5389033" cy="3949700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ECDA86B-6056-410F-A163-4A68C8D55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0FB1D-13D1-440A-8554-080072E1AC15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6F2960A-3B6D-4ECD-9594-BBD835B4D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3AC1C07-8114-4200-8864-4043090C0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31D35-8CA9-4D4F-B77B-077016400B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5356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2D18F37-0C43-4834-B8F2-998AC610D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A9ACC-33EC-46D9-B424-5939417D99F6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EBF536C-B5A0-4BEC-A440-270F66E30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5568300-7EAA-42C5-A1AB-4EAB1D5E2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37208-E3E3-4D6B-982E-D5B47AAF5C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04634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EB79C40-B9FC-41A6-9DC1-4B9FE844A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CCA2B-0631-4DFB-A450-05898B41556D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745BCAA-F896-460B-9D7E-C70E57CA9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B90CA74-0A48-4380-9EE9-204B14E9D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DEB8E-5316-4A5C-A5A0-AEA2D072E9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2231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2"/>
            <a:ext cx="4011084" cy="116204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258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0"/>
            <a:ext cx="4011084" cy="469053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B9A7B72-11BB-490E-8C2B-F336C412C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6A50-F541-4272-9BA2-D43250C22868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EEAB450-AC9A-4110-9CE7-9C1E5A3C0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68D11A5-016D-48AD-AA8D-96C2562CF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446F2-9D86-4EAB-BCE3-F67B06801F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1785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EF4867-D484-4C79-A9FF-A52F7C6AB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9843E-7D43-45F6-8F29-587DF4DD6EB6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A876A7-378B-4E7D-8016-ECB5E7127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86D90-5B07-41A6-9636-389EBB062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4F858-64AF-4D1E-964A-9E1038FE99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41622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7267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3833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867"/>
            <a:ext cx="7315200" cy="80433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2326FAC-7F9B-487D-BEE6-E7F96276C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BA6B2-ADF8-4647-B882-CBAFC87BC7E9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7579393-8265-4C46-915F-492F027E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5AECE70-0092-4992-9E32-17446AC68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994C4-2B6C-499F-B98D-E254659532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09984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3FC2B-6FCF-4BE3-A6B2-5F3BC5AA4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17446-9E09-42F1-8D6C-4C6A67A2D8CB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292DF-53EB-4841-A1DE-EB179A7C9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F86B0-F7A5-4E7A-8AEF-B4B387793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554F7-9F39-46CE-BFCF-B91290EBE3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01667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5167"/>
            <a:ext cx="2743200" cy="58504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5167"/>
            <a:ext cx="8026400" cy="58504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F3FB19-EF9F-42AA-A980-D5C69ED4D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561CE-EB29-4B83-B03A-968D176E38BC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3621E0-6B25-4AF1-A056-2BA51D8B2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D3191-9F22-4948-BE88-E6BB255BE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13250-6AE8-4220-A8F9-564C1A0F83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81243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1486"/>
            <a:ext cx="10363200" cy="146896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1408E-8A1C-4BE2-9DA9-37AD0EF8D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AC4B7-E870-463D-BC3F-7ED4C1D2C019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C64DD-3A0C-464F-B485-594C17DDC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38B73-9BA9-49F8-951A-251A3CE60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027CC-3ACB-4A49-B9AC-A595291621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05993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8556A-E435-42B1-A529-F9903C973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1206E-69AB-4366-A0B7-E3DF2B541D6A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447FF-DEF3-43A4-8336-47AC28D19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065E0-352C-43A8-80D6-FA2036DD5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74F1D-F3AF-4EE6-B0DE-AFF9AF8EAE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41511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313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186"/>
            <a:ext cx="10363200" cy="150071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8494B2-B353-484A-B6DE-783E8ED12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2DE33-0073-451D-9911-60357A672ABA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5FD12-D33D-47ED-9780-C2FF60245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F646B-FA7D-47F8-8F24-78D745626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EFAB7-41DD-40BF-9FE1-8ECF3A376D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27962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43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84B778C-546F-419C-8FBA-3AACD567A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18877-EFDB-4AC6-B067-54CB1917BA81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39402F1-D4AC-48D6-ABB8-7721368E4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799907B-D320-4ED7-AFC8-6FC73F5B8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7656B-EC84-4A87-A1BF-858185D560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40657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4584"/>
            <a:ext cx="5386917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5935"/>
            <a:ext cx="5386917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4584"/>
            <a:ext cx="5389033" cy="6413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5935"/>
            <a:ext cx="5389033" cy="3949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10124AC-1DA5-4B0B-B754-D7308BDE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D47AB-E285-427B-BE15-71DAAB083CB4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986240D-00EE-488D-BBA2-44C148DEB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958FB20-849C-47A8-B405-AEE989C2D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F9EF3-5B03-417D-82EE-90D86C0FC3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32071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39915C7-6836-4C82-BD5B-912EEDE27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17FAD-1169-423E-80EA-BA0A8BF022EF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B37C3DE-B534-4CB0-BE24-89985FD4F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E456F6C-4E38-4F84-84C0-5EA907C1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0D52C-492F-4774-B471-33085339B3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5917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1AEFD00-6131-49DC-B1D7-A00C7FFA7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D5AEA-2C69-4AA3-9403-81BF6EDCD09B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2A8F3C3-3F0E-4052-B88A-AF5F05443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94834DF-5743-47F9-81B6-2E44A25FE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71F19-5F30-4F7D-9764-E03D905DC2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6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4D8FC-FD8E-416E-AD73-7C721E2B8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067B5-1351-40A6-ABA9-74B363552AD5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331AC-148D-4993-8EFE-60D8E4A36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D0072-E8F6-41EA-9B61-B42D8984A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12270-255B-4CEA-8D8A-F2C9689C01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33813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3"/>
            <a:ext cx="4011084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8" cy="58525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0"/>
            <a:ext cx="4011084" cy="469053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2E995D3-EC7A-48A3-9203-C1FC3473C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9B05F-1B19-4802-8740-243F8F9361B4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62F209C-BB9F-4948-B295-386301A42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69DBDF8-2402-479B-8E0D-A9D7DF28F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87F37-B2C5-4462-9CBA-300A63D790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849145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72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3833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867"/>
            <a:ext cx="7315200" cy="80433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670AE46-9E58-4B1B-A719-B192507DD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3BD8A-84E6-416E-AAEA-31C1741BF1C9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334CB1A-FB0D-468A-AEDD-776AFFBB2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00AA796-499B-4009-85A5-E91246291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A8631-BD89-41C6-8D8D-482FE9F338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74205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1BE0B2-B2A4-48FC-8EC4-0CF104B8C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F5F93-8548-404E-AD26-3D9EB956AE42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DB5CB-1202-487D-9DF1-542855385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0EEA5-ACB9-48F3-A434-9CF7AB9C6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AADDE-7D6C-4B4D-9B08-128E31F56F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1258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5167"/>
            <a:ext cx="2743200" cy="58504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5167"/>
            <a:ext cx="8026400" cy="58504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887A5-9037-4260-A7EB-14ED8B2F2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3E5A2-C9A6-4D09-8D0F-4DBD998BE7C7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EF2BE-9928-463D-A3E8-5CAA34600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FA516-3919-4739-9C8C-31CD71491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05958-5507-450E-A476-F6C8D2B938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7239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865AB77-52DE-4D52-81CF-0D090794D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2BE7E-B70D-4004-9AC4-8F1D402C51EE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31CC284-BD26-4316-A635-1B196B59F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9B8FBEF-80C8-4466-A88E-2C7E1F4EE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6D590-5C65-4EDD-9797-0813651177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14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29E2CBD-9EB7-441B-86F1-5C72748F7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B8BD9-F80D-403B-B414-8F12493154F3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93B9856-7999-405D-ABAB-5A1495002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DA18600-A3C4-416E-8CBA-1BB058021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79D9F-AA6B-4936-BC2C-73532312A6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0946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3CC9BAF-DCEF-46C1-A5BB-700089E1E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62114-3DD5-43C9-AAC3-CF7A01665BBD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013D53E-20EA-4FEE-87BE-EDBCA6189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D85B159-A5AA-4204-BD9E-CC42FF381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6372F-C41C-4E32-A09F-AE38513313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8919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7ED8C59-24AC-4889-953F-0F3EE2CD4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27C7E-311C-4CE6-B503-0255E3F2C03D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CD7D3BB-E8B9-443D-85FD-6B6AF64C3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04D018D-5A27-412C-BF07-A88F185EC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A02D6-2F71-4544-B352-5B7A28C378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862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3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DFED9C6-C532-463A-9AB1-FC508DDE1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8C103-B19C-458A-8646-61C34BA0F9C4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2B7CFC9-5CC8-4364-A2B4-A6CDFDECD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3F8EE59-5E1A-410A-8371-E5D8632D7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AE589-4A20-40A1-99D0-E1653DF6F7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910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954645-3FEE-4985-86F7-3EAB566CC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8AD25-B08F-42CE-A4D9-479CA3ADD6C9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66EE765-0571-470C-BC4A-80C6CA3CC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80F4AAC-8532-4C71-88B3-9AC438B9F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C73AE-6D70-4AA3-9196-AE89ADC7D9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7150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158340C-AC31-4D1B-A274-382AD4B2F0B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EEB1482-C5F3-4DEE-9331-4604F91E5AB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47567-EDCC-4095-98A9-E447BED64F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24600"/>
            <a:ext cx="1219200" cy="3979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600">
                <a:solidFill>
                  <a:srgbClr val="8990A2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A081556-D3C1-46EB-9724-56C566E52883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34FC5-40DD-4B76-BAC3-DECEE5E54D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28800" y="6324600"/>
            <a:ext cx="3860800" cy="397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B996D6-E822-4946-BADC-80A8A23CB3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71200" y="152400"/>
            <a:ext cx="1117600" cy="349251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600">
                <a:solidFill>
                  <a:srgbClr val="8990A2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6F14DA9-FDCB-4017-B970-B6906EC93E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3750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ＭＳ Ｐゴシック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ＭＳ Ｐゴシック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ＭＳ Ｐゴシック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Garamond" charset="0"/>
          <a:ea typeface="ＭＳ Ｐゴシック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743BA7DF-2247-48FF-BC8C-01BAF8BC8C5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30B1F71A-0887-4DE9-9AEE-41A1198C6EB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D9D7A5-FF9F-40A5-B13F-037333231C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6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9E0F5E6-98D3-4965-AF84-AC3499F8FF92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1BACEA-904D-438A-9758-60171C087B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600">
                <a:solidFill>
                  <a:schemeClr val="tx1">
                    <a:tint val="75000"/>
                  </a:schemeClr>
                </a:solidFill>
                <a:latin typeface="Franklin Gothic Book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196CFD-3B33-4E66-BBC1-A837EFB959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6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A6605C3-2735-4F34-8A16-54FFEF17A8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6233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ctr" defTabSz="609585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609585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609585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609585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609585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609585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1219170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828754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2438339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457189" indent="-457189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990575" indent="-380990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523962" indent="-304792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2133547" indent="-304792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743131" indent="-304792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EF138372-A3DE-4244-8FA0-DBC874880DA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8B9F16A2-3321-4C70-A707-822EDA21998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409A8-1F39-4604-A100-505BF74D19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F14E2B1-A86B-4665-814B-B8CCA052DB55}" type="datetimeFigureOut">
              <a:rPr lang="en-US" altLang="en-US"/>
              <a:pPr>
                <a:defRPr/>
              </a:pPr>
              <a:t>2/21/2019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55A14-4885-4BC6-8FF0-8039FCFB92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Franklin Gothic Book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A1C4F-7602-4BBA-9BAD-79EDF335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A27C690-6379-4B62-B1B3-9FCEB96387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2057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E703-F084-4024-A951-89319F6872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Putting Your Skills to the Test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FEAE24-8A95-4A1F-8701-D37BA3739F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053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58882-C207-46A5-800A-C17B1CD91F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780093"/>
            <a:ext cx="10363200" cy="1470025"/>
          </a:xfrm>
        </p:spPr>
        <p:txBody>
          <a:bodyPr/>
          <a:lstStyle/>
          <a:p>
            <a:r>
              <a:rPr lang="en-US" sz="4000" b="1" dirty="0">
                <a:latin typeface="+mn-lt"/>
              </a:rPr>
              <a:t>Which ONE of the following statements regarding the mechanism of action of PCSK9 inhibitors is CORRECT?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87C145-C330-49C2-AE33-D87E9FC313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4883" y="2855283"/>
            <a:ext cx="8534400" cy="1752600"/>
          </a:xfrm>
        </p:spPr>
        <p:txBody>
          <a:bodyPr/>
          <a:lstStyle/>
          <a:p>
            <a:pPr algn="l"/>
            <a:r>
              <a:rPr lang="en-US" sz="2400" dirty="0">
                <a:solidFill>
                  <a:schemeClr val="tx1"/>
                </a:solidFill>
              </a:rPr>
              <a:t>a. Reduced hepatic production of LDL-C by inhibition of ATP  citrate lyase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b. Increased LDL receptor (LDLR) surface density via increase in LDLR recycling and reduced LDLR degradation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c. PCSK9 inhibitor binding to circulating LDL particle to prevent binding to LDLR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d. Binds to LDLR to prevent uptake of circulating LDL particles</a:t>
            </a:r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604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58882-C207-46A5-800A-C17B1CD91F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982112"/>
            <a:ext cx="10363200" cy="1470025"/>
          </a:xfrm>
        </p:spPr>
        <p:txBody>
          <a:bodyPr/>
          <a:lstStyle/>
          <a:p>
            <a:r>
              <a:rPr lang="en-US" sz="3600" b="1" dirty="0">
                <a:latin typeface="+mn-lt"/>
              </a:rPr>
              <a:t>Which ONE of the following patient groups have randomized control trial (RCT) evidence of cardiovascular outcomes benefits with PSCK9 inhibitors added to maximally tolerated statin therapy?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87C145-C330-49C2-AE33-D87E9FC313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4883" y="3121097"/>
            <a:ext cx="8534400" cy="1752600"/>
          </a:xfrm>
        </p:spPr>
        <p:txBody>
          <a:bodyPr/>
          <a:lstStyle/>
          <a:p>
            <a:pPr algn="l"/>
            <a:r>
              <a:rPr lang="en-US" sz="2400" dirty="0">
                <a:solidFill>
                  <a:schemeClr val="tx1"/>
                </a:solidFill>
              </a:rPr>
              <a:t>a. Acute coronary syndrome and history of heart failure with reduced ejection fraction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b. Diabetes with Stage 3b chronic kidney disease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c. Acute coronary syndrome and clinical ASCVD with high-risk features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d. Clinical ASCVD and history of heart failure with preserved ejection fraction</a:t>
            </a:r>
          </a:p>
          <a:p>
            <a:pPr algn="l"/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126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58882-C207-46A5-800A-C17B1CD91F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780093"/>
            <a:ext cx="10363200" cy="1470025"/>
          </a:xfrm>
        </p:spPr>
        <p:txBody>
          <a:bodyPr/>
          <a:lstStyle/>
          <a:p>
            <a:r>
              <a:rPr lang="en-US" sz="4400" b="1" dirty="0">
                <a:latin typeface="+mn-lt"/>
              </a:rPr>
              <a:t>Which ONE of the following statements regarding the efficacy of LDL-C lowering with PCSK9 inhibitors is CORRECT?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87C145-C330-49C2-AE33-D87E9FC313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4883" y="3121097"/>
            <a:ext cx="8534400" cy="1752600"/>
          </a:xfrm>
        </p:spPr>
        <p:txBody>
          <a:bodyPr/>
          <a:lstStyle/>
          <a:p>
            <a:pPr algn="l"/>
            <a:r>
              <a:rPr lang="en-US" sz="2400" dirty="0">
                <a:solidFill>
                  <a:schemeClr val="tx1"/>
                </a:solidFill>
              </a:rPr>
              <a:t>a. LDL-C lowering efficacy is similar across patient groups, dietary patterns, and baseline lipid lowering therapy.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b. LDL-C lowering efficacy is greatest in high-risk patients with diabetes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c. LDL-C lowering efficacy is reduced in patients with elevated </a:t>
            </a:r>
            <a:r>
              <a:rPr lang="en-US" sz="2400" dirty="0" err="1">
                <a:solidFill>
                  <a:schemeClr val="tx1"/>
                </a:solidFill>
              </a:rPr>
              <a:t>Lp</a:t>
            </a:r>
            <a:r>
              <a:rPr lang="en-US" sz="2400" dirty="0">
                <a:solidFill>
                  <a:schemeClr val="tx1"/>
                </a:solidFill>
              </a:rPr>
              <a:t>(a)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d. LDL-C lowering efficacy is enhanced in patients with homozygous familial hypercholesterolemia</a:t>
            </a:r>
          </a:p>
          <a:p>
            <a:pPr algn="l"/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287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58882-C207-46A5-800A-C17B1CD91F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578074"/>
            <a:ext cx="10363200" cy="1470025"/>
          </a:xfrm>
        </p:spPr>
        <p:txBody>
          <a:bodyPr/>
          <a:lstStyle/>
          <a:p>
            <a:r>
              <a:rPr lang="en-US" sz="4800" b="1" dirty="0">
                <a:latin typeface="+mn-lt"/>
              </a:rPr>
              <a:t>Which ONE of the following is CORRECT regarding the safety of PCSK9 inhibitors?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87C145-C330-49C2-AE33-D87E9FC313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4883" y="2855283"/>
            <a:ext cx="8534400" cy="1752600"/>
          </a:xfrm>
        </p:spPr>
        <p:txBody>
          <a:bodyPr/>
          <a:lstStyle/>
          <a:p>
            <a:pPr algn="l"/>
            <a:r>
              <a:rPr lang="en-US" sz="2400" dirty="0">
                <a:solidFill>
                  <a:schemeClr val="tx1"/>
                </a:solidFill>
              </a:rPr>
              <a:t>a. Patients with prediabetes have increased risk of new onset diabetes.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b. There is a modest increase in risk of elevated hepatic transaminases which used in combination with high intensity statin therapy.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c. There is no increase in symptoms of cognitive dysfunction in RCTs of PCSK9 inhibitors.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d. Patients with history of statin intolerance have increased risk of recurrent myalgias with PSCK9 inhibitors.</a:t>
            </a:r>
          </a:p>
          <a:p>
            <a:pPr algn="l"/>
            <a:endParaRPr lang="en-US" sz="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594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58882-C207-46A5-800A-C17B1CD91F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523866"/>
            <a:ext cx="10363200" cy="1470025"/>
          </a:xfrm>
        </p:spPr>
        <p:txBody>
          <a:bodyPr/>
          <a:lstStyle/>
          <a:p>
            <a:r>
              <a:rPr lang="en-US" sz="2400" dirty="0"/>
              <a:t>A 68 yo man with history of PCI of mid-LAD due to angina in 2012 presents with NSTEMI. At cardiac catheterization he is found to have 90% obstruction of proximal RCA and 50% stenosis of OM1. He had discontinued tobacco use following his previous PCI, but recently resumed 1/2 pack of cigarettes daily. He has well-controlled diabetes with most recent A1c of 6.6%. He has ankle brachial index of 0.8 but is not limited by claudication.</a:t>
            </a:r>
            <a:br>
              <a:rPr lang="en-US" sz="2400" dirty="0"/>
            </a:b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His current medications include aspirin 81 mg daily, clopidogrel 75 mg daily, metoprolol succinate 50 mg daily, lisinopril 5 mg daily, metformin 750 mg twice daily, and atorvastatin 40 g daily.</a:t>
            </a:r>
            <a:br>
              <a:rPr lang="en-US" sz="2400" dirty="0"/>
            </a:b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His most recent lipid panel on atorvastatin 40 mg shows total cholesterol 151 mg/dl ( mmol/L), HDL-C 38 mg/dL (  mmol/L), LDL-C 108 mg/dL (  mmol/L), and triglycerides 125 mg/dL (  mmol/L). The patient has achieved 38% lowering of LDL-C from baseline.</a:t>
            </a:r>
          </a:p>
        </p:txBody>
      </p:sp>
    </p:spTree>
    <p:extLst>
      <p:ext uri="{BB962C8B-B14F-4D97-AF65-F5344CB8AC3E}">
        <p14:creationId xmlns:p14="http://schemas.microsoft.com/office/powerpoint/2010/main" val="1666515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58882-C207-46A5-800A-C17B1CD91F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811990"/>
            <a:ext cx="10363200" cy="1470025"/>
          </a:xfrm>
        </p:spPr>
        <p:txBody>
          <a:bodyPr/>
          <a:lstStyle/>
          <a:p>
            <a:r>
              <a:rPr lang="en-US" sz="3600" b="1" dirty="0">
                <a:latin typeface="+mn-lt"/>
              </a:rPr>
              <a:t>According to the ACC Expert Consensus Decision Pathway on the Role of Non-statin Therapies, which ONE of the following modifications to therapy is indicated?</a:t>
            </a:r>
            <a:br>
              <a:rPr lang="en-US" sz="3600" b="1" dirty="0">
                <a:latin typeface="+mn-lt"/>
              </a:rPr>
            </a:br>
            <a:endParaRPr lang="en-US" sz="2800" b="1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87C145-C330-49C2-AE33-D87E9FC313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4883" y="2855283"/>
            <a:ext cx="8534400" cy="1752600"/>
          </a:xfrm>
        </p:spPr>
        <p:txBody>
          <a:bodyPr/>
          <a:lstStyle/>
          <a:p>
            <a:pPr algn="l"/>
            <a:r>
              <a:rPr lang="en-US" sz="2400" dirty="0">
                <a:solidFill>
                  <a:schemeClr val="tx1"/>
                </a:solidFill>
              </a:rPr>
              <a:t>a. No change in therapy is indicated as patient has achieved anticipated %LDL-C reduction with high-intensity statin therapy and LDL-C goal.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b. Reduce atorvastatin to 20 mg daily and add PCSK9 inhibitor.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c. Reduce atorvastatin to 20 mg daily and add ezetimibe.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d. Continue current dose of statin and add either ezetimibe or PCSK9 inhibitor.</a:t>
            </a:r>
          </a:p>
          <a:p>
            <a:pPr algn="l"/>
            <a:endParaRPr lang="en-US" sz="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094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58882-C207-46A5-800A-C17B1CD91F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811990"/>
            <a:ext cx="10363200" cy="1470025"/>
          </a:xfrm>
        </p:spPr>
        <p:txBody>
          <a:bodyPr/>
          <a:lstStyle/>
          <a:p>
            <a:r>
              <a:rPr lang="en-US" sz="3600" b="1" dirty="0">
                <a:latin typeface="+mn-lt"/>
              </a:rPr>
              <a:t>Which ONE of the following statements is CORRECT regarding very low levels of LDL-C achieved with PCSK9 inhibitors added to maximally tolerated statin therapy?</a:t>
            </a:r>
            <a:br>
              <a:rPr lang="en-US" sz="3600" b="1" dirty="0">
                <a:latin typeface="+mn-lt"/>
              </a:rPr>
            </a:br>
            <a:br>
              <a:rPr lang="en-US" sz="1800" b="1" dirty="0"/>
            </a:br>
            <a:endParaRPr lang="en-US" sz="14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87C145-C330-49C2-AE33-D87E9FC313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4883" y="2855283"/>
            <a:ext cx="8534400" cy="1752600"/>
          </a:xfrm>
        </p:spPr>
        <p:txBody>
          <a:bodyPr/>
          <a:lstStyle/>
          <a:p>
            <a:pPr algn="l"/>
            <a:r>
              <a:rPr lang="en-US" sz="2000" dirty="0">
                <a:solidFill>
                  <a:schemeClr val="tx1"/>
                </a:solidFill>
              </a:rPr>
              <a:t>a. Achieved LDL-C &lt;20 mg/dL (0.5 mmol/L) is associated with increased risk of new onset diabetes.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b. RCTs have demonstrated NO increase in adverse effects of very low levels of LDL-C in ~3 year follow-up with PCSK9 inhibitor therapy added to maximally tolerated statin therapy.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c. When achieved LDL-C &lt;30 mg/dL (  mmol/L) the intensity of statin therapy should be reduced to maintain LDL-C &gt;50 mg/dL.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d. When achieved LDL-C &lt;30 mg/dL (  mmol/L), ezetimibe should be discontinued and statin intensity should be reduced.</a:t>
            </a:r>
          </a:p>
          <a:p>
            <a:pPr algn="l"/>
            <a:endParaRPr lang="en-US" sz="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170812"/>
      </p:ext>
    </p:extLst>
  </p:cSld>
  <p:clrMapOvr>
    <a:masterClrMapping/>
  </p:clrMapOvr>
</p:sld>
</file>

<file path=ppt/theme/theme1.xml><?xml version="1.0" encoding="utf-8"?>
<a:theme xmlns:a="http://schemas.openxmlformats.org/drawingml/2006/main" name="ACC 16:9 Master">
  <a:themeElements>
    <a:clrScheme name="ACC">
      <a:dk1>
        <a:srgbClr val="00386B"/>
      </a:dk1>
      <a:lt1>
        <a:sysClr val="window" lastClr="FFFFFF"/>
      </a:lt1>
      <a:dk2>
        <a:srgbClr val="00386B"/>
      </a:dk2>
      <a:lt2>
        <a:srgbClr val="EEECE1"/>
      </a:lt2>
      <a:accent1>
        <a:srgbClr val="C6D9F0"/>
      </a:accent1>
      <a:accent2>
        <a:srgbClr val="8DB3E2"/>
      </a:accent2>
      <a:accent3>
        <a:srgbClr val="548DD4"/>
      </a:accent3>
      <a:accent4>
        <a:srgbClr val="17365D"/>
      </a:accent4>
      <a:accent5>
        <a:srgbClr val="0F243E"/>
      </a:accent5>
      <a:accent6>
        <a:srgbClr val="7F7F7F"/>
      </a:accent6>
      <a:hlink>
        <a:srgbClr val="006ED2"/>
      </a:hlink>
      <a:folHlink>
        <a:srgbClr val="A5A5A5"/>
      </a:folHlink>
    </a:clrScheme>
    <a:fontScheme name="Custom 2">
      <a:majorFont>
        <a:latin typeface="Garamond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ank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Blank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Vindico Original Navy Widescreen Template</Template>
  <TotalTime>15998</TotalTime>
  <Words>587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Franklin Gothic Book</vt:lpstr>
      <vt:lpstr>Garamond</vt:lpstr>
      <vt:lpstr>ACC 16:9 Master</vt:lpstr>
      <vt:lpstr>Blank Master</vt:lpstr>
      <vt:lpstr>1_Blank Master</vt:lpstr>
      <vt:lpstr>Putting Your Skills to the Test</vt:lpstr>
      <vt:lpstr>Which ONE of the following statements regarding the mechanism of action of PCSK9 inhibitors is CORRECT?</vt:lpstr>
      <vt:lpstr>Which ONE of the following patient groups have randomized control trial (RCT) evidence of cardiovascular outcomes benefits with PSCK9 inhibitors added to maximally tolerated statin therapy?</vt:lpstr>
      <vt:lpstr>Which ONE of the following statements regarding the efficacy of LDL-C lowering with PCSK9 inhibitors is CORRECT?</vt:lpstr>
      <vt:lpstr>Which ONE of the following is CORRECT regarding the safety of PCSK9 inhibitors?</vt:lpstr>
      <vt:lpstr>A 68 yo man with history of PCI of mid-LAD due to angina in 2012 presents with NSTEMI. At cardiac catheterization he is found to have 90% obstruction of proximal RCA and 50% stenosis of OM1. He had discontinued tobacco use following his previous PCI, but recently resumed 1/2 pack of cigarettes daily. He has well-controlled diabetes with most recent A1c of 6.6%. He has ankle brachial index of 0.8 but is not limited by claudication.   His current medications include aspirin 81 mg daily, clopidogrel 75 mg daily, metoprolol succinate 50 mg daily, lisinopril 5 mg daily, metformin 750 mg twice daily, and atorvastatin 40 g daily.   His most recent lipid panel on atorvastatin 40 mg shows total cholesterol 151 mg/dl ( mmol/L), HDL-C 38 mg/dL (  mmol/L), LDL-C 108 mg/dL (  mmol/L), and triglycerides 125 mg/dL (  mmol/L). The patient has achieved 38% lowering of LDL-C from baseline.</vt:lpstr>
      <vt:lpstr>According to the ACC Expert Consensus Decision Pathway on the Role of Non-statin Therapies, which ONE of the following modifications to therapy is indicated? </vt:lpstr>
      <vt:lpstr>Which ONE of the following statements is CORRECT regarding very low levels of LDL-C achieved with PCSK9 inhibitors added to maximally tolerated statin therapy?  </vt:lpstr>
    </vt:vector>
  </TitlesOfParts>
  <Company>Medical University of South Carolina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Adult Heart Only Transplant Program</dc:title>
  <dc:creator>Windows User</dc:creator>
  <cp:lastModifiedBy>Kelsi Lane</cp:lastModifiedBy>
  <cp:revision>643</cp:revision>
  <dcterms:created xsi:type="dcterms:W3CDTF">2017-01-31T20:02:24Z</dcterms:created>
  <dcterms:modified xsi:type="dcterms:W3CDTF">2019-02-21T19:03:10Z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AdHocReviewCycleID">
    <vt:i4>-641848708</vt:i4>
  </property>
  <property fmtid="{D5CDD505-2E9C-101B-9397-08002B2CF9AE}" pid="4" name="_EmailSubject">
    <vt:lpwstr>2018 Amgen CVD Prevention ASPC Mtg: 1-week Content Deliverable Reminder</vt:lpwstr>
  </property>
  <property fmtid="{D5CDD505-2E9C-101B-9397-08002B2CF9AE}" pid="5" name="_AuthorEmail">
    <vt:lpwstr>morrispa@musc.edu</vt:lpwstr>
  </property>
  <property fmtid="{D5CDD505-2E9C-101B-9397-08002B2CF9AE}" pid="6" name="_AuthorEmailDisplayName">
    <vt:lpwstr>Morris, Pamela Bowe</vt:lpwstr>
  </property>
</Properties>
</file>