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1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19.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20.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1.xml" ContentType="application/vnd.openxmlformats-officedocument.presentationml.tags+xml"/>
  <Override PartName="/ppt/notesSlides/notesSlide9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64" r:id="rId1"/>
    <p:sldMasterId id="2147483876" r:id="rId2"/>
    <p:sldMasterId id="2147485690" r:id="rId3"/>
    <p:sldMasterId id="2147485703" r:id="rId4"/>
    <p:sldMasterId id="2147485716" r:id="rId5"/>
    <p:sldMasterId id="2147485729" r:id="rId6"/>
    <p:sldMasterId id="2147485742" r:id="rId7"/>
    <p:sldMasterId id="2147485755" r:id="rId8"/>
    <p:sldMasterId id="2147485768" r:id="rId9"/>
  </p:sldMasterIdLst>
  <p:notesMasterIdLst>
    <p:notesMasterId r:id="rId107"/>
  </p:notesMasterIdLst>
  <p:handoutMasterIdLst>
    <p:handoutMasterId r:id="rId108"/>
  </p:handoutMasterIdLst>
  <p:sldIdLst>
    <p:sldId id="1444" r:id="rId10"/>
    <p:sldId id="1511" r:id="rId11"/>
    <p:sldId id="1512" r:id="rId12"/>
    <p:sldId id="1513" r:id="rId13"/>
    <p:sldId id="1514" r:id="rId14"/>
    <p:sldId id="1545" r:id="rId15"/>
    <p:sldId id="1573" r:id="rId16"/>
    <p:sldId id="1574" r:id="rId17"/>
    <p:sldId id="1554" r:id="rId18"/>
    <p:sldId id="1546" r:id="rId19"/>
    <p:sldId id="1464" r:id="rId20"/>
    <p:sldId id="1547" r:id="rId21"/>
    <p:sldId id="1575" r:id="rId22"/>
    <p:sldId id="1548" r:id="rId23"/>
    <p:sldId id="1467" r:id="rId24"/>
    <p:sldId id="1515" r:id="rId25"/>
    <p:sldId id="1468" r:id="rId26"/>
    <p:sldId id="1576" r:id="rId27"/>
    <p:sldId id="1549" r:id="rId28"/>
    <p:sldId id="1510" r:id="rId29"/>
    <p:sldId id="1470" r:id="rId30"/>
    <p:sldId id="1471" r:id="rId31"/>
    <p:sldId id="1472" r:id="rId32"/>
    <p:sldId id="1473" r:id="rId33"/>
    <p:sldId id="1474" r:id="rId34"/>
    <p:sldId id="1475" r:id="rId35"/>
    <p:sldId id="1476" r:id="rId36"/>
    <p:sldId id="1451" r:id="rId37"/>
    <p:sldId id="1477" r:id="rId38"/>
    <p:sldId id="1550" r:id="rId39"/>
    <p:sldId id="1441" r:id="rId40"/>
    <p:sldId id="1479" r:id="rId41"/>
    <p:sldId id="1480" r:id="rId42"/>
    <p:sldId id="1481" r:id="rId43"/>
    <p:sldId id="1482" r:id="rId44"/>
    <p:sldId id="1579" r:id="rId45"/>
    <p:sldId id="1452" r:id="rId46"/>
    <p:sldId id="1483" r:id="rId47"/>
    <p:sldId id="1581" r:id="rId48"/>
    <p:sldId id="1553" r:id="rId49"/>
    <p:sldId id="1578" r:id="rId50"/>
    <p:sldId id="1555" r:id="rId51"/>
    <p:sldId id="1556" r:id="rId52"/>
    <p:sldId id="1557" r:id="rId53"/>
    <p:sldId id="1487" r:id="rId54"/>
    <p:sldId id="1488" r:id="rId55"/>
    <p:sldId id="1489" r:id="rId56"/>
    <p:sldId id="1558" r:id="rId57"/>
    <p:sldId id="1509" r:id="rId58"/>
    <p:sldId id="1455" r:id="rId59"/>
    <p:sldId id="1456" r:id="rId60"/>
    <p:sldId id="1518" r:id="rId61"/>
    <p:sldId id="1491" r:id="rId62"/>
    <p:sldId id="1492" r:id="rId63"/>
    <p:sldId id="1493" r:id="rId64"/>
    <p:sldId id="1559" r:id="rId65"/>
    <p:sldId id="1560" r:id="rId66"/>
    <p:sldId id="1561" r:id="rId67"/>
    <p:sldId id="1562" r:id="rId68"/>
    <p:sldId id="1563" r:id="rId69"/>
    <p:sldId id="1499" r:id="rId70"/>
    <p:sldId id="1500" r:id="rId71"/>
    <p:sldId id="1564" r:id="rId72"/>
    <p:sldId id="1565" r:id="rId73"/>
    <p:sldId id="1567" r:id="rId74"/>
    <p:sldId id="1566" r:id="rId75"/>
    <p:sldId id="1568" r:id="rId76"/>
    <p:sldId id="1569" r:id="rId77"/>
    <p:sldId id="1503" r:id="rId78"/>
    <p:sldId id="1570" r:id="rId79"/>
    <p:sldId id="1449" r:id="rId80"/>
    <p:sldId id="1571" r:id="rId81"/>
    <p:sldId id="1572" r:id="rId82"/>
    <p:sldId id="1507" r:id="rId83"/>
    <p:sldId id="1508" r:id="rId84"/>
    <p:sldId id="1448" r:id="rId85"/>
    <p:sldId id="1520" r:id="rId86"/>
    <p:sldId id="1521" r:id="rId87"/>
    <p:sldId id="1522" r:id="rId88"/>
    <p:sldId id="1523" r:id="rId89"/>
    <p:sldId id="1524" r:id="rId90"/>
    <p:sldId id="1525" r:id="rId91"/>
    <p:sldId id="1528" r:id="rId92"/>
    <p:sldId id="1529" r:id="rId93"/>
    <p:sldId id="1530" r:id="rId94"/>
    <p:sldId id="1531" r:id="rId95"/>
    <p:sldId id="1532" r:id="rId96"/>
    <p:sldId id="1533" r:id="rId97"/>
    <p:sldId id="1534" r:id="rId98"/>
    <p:sldId id="1535" r:id="rId99"/>
    <p:sldId id="1536" r:id="rId100"/>
    <p:sldId id="1537" r:id="rId101"/>
    <p:sldId id="1540" r:id="rId102"/>
    <p:sldId id="1541" r:id="rId103"/>
    <p:sldId id="1542" r:id="rId104"/>
    <p:sldId id="1543" r:id="rId105"/>
    <p:sldId id="1544" r:id="rId106"/>
  </p:sldIdLst>
  <p:sldSz cx="9144000" cy="6858000" type="screen4x3"/>
  <p:notesSz cx="6807200" cy="9939338"/>
  <p:custDataLst>
    <p:tags r:id="rId109"/>
  </p:custDataLst>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guide id="3" orient="horz" pos="2028">
          <p15:clr>
            <a:srgbClr val="A4A3A4"/>
          </p15:clr>
        </p15:guide>
        <p15:guide id="4" pos="4457">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CC3300"/>
    <a:srgbClr val="FF9D00"/>
    <a:srgbClr val="F8A968"/>
    <a:srgbClr val="FF0066"/>
    <a:srgbClr val="001FCB"/>
    <a:srgbClr val="003479"/>
    <a:srgbClr val="898989"/>
    <a:srgbClr val="DEB4DE"/>
    <a:srgbClr val="000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7" autoAdjust="0"/>
    <p:restoredTop sz="94631" autoAdjust="0"/>
  </p:normalViewPr>
  <p:slideViewPr>
    <p:cSldViewPr snapToGrid="0">
      <p:cViewPr varScale="1">
        <p:scale>
          <a:sx n="92" d="100"/>
          <a:sy n="92" d="100"/>
        </p:scale>
        <p:origin x="1452" y="66"/>
      </p:cViewPr>
      <p:guideLst>
        <p:guide orient="horz" pos="2137"/>
        <p:guide pos="2880"/>
        <p:guide orient="horz" pos="2028"/>
        <p:guide pos="4457"/>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6900"/>
    </p:cViewPr>
  </p:sorterViewPr>
  <p:notesViewPr>
    <p:cSldViewPr snapToGrid="0">
      <p:cViewPr varScale="1">
        <p:scale>
          <a:sx n="113" d="100"/>
          <a:sy n="113" d="100"/>
        </p:scale>
        <p:origin x="1368" y="96"/>
      </p:cViewPr>
      <p:guideLst>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viewProps" Target="viewProps.xml"/><Relationship Id="rId16" Type="http://schemas.openxmlformats.org/officeDocument/2006/relationships/slide" Target="slides/slide7.xml"/><Relationship Id="rId107" Type="http://schemas.openxmlformats.org/officeDocument/2006/relationships/notesMaster" Target="notesMasters/notesMaster1.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commentAuthors" Target="commentAuthors.xml"/><Relationship Id="rId115"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ags" Target="tags/tag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398667078379904"/>
          <c:y val="3.2491729779568802E-2"/>
          <c:w val="0.77620940764757351"/>
          <c:h val="0.8549254575501295"/>
        </c:manualLayout>
      </c:layout>
      <c:barChart>
        <c:barDir val="col"/>
        <c:grouping val="clustered"/>
        <c:varyColors val="0"/>
        <c:ser>
          <c:idx val="0"/>
          <c:order val="0"/>
          <c:tx>
            <c:strRef>
              <c:f>Sheet1!$B$1</c:f>
              <c:strCache>
                <c:ptCount val="1"/>
                <c:pt idx="0">
                  <c:v>スウェーデン</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0</c:v>
                </c:pt>
                <c:pt idx="1">
                  <c:v>1</c:v>
                </c:pt>
                <c:pt idx="2">
                  <c:v>2</c:v>
                </c:pt>
                <c:pt idx="3">
                  <c:v>3</c:v>
                </c:pt>
                <c:pt idx="4">
                  <c:v>4</c:v>
                </c:pt>
                <c:pt idx="5">
                  <c:v>5</c:v>
                </c:pt>
              </c:numCache>
            </c:numRef>
          </c:cat>
          <c:val>
            <c:numRef>
              <c:f>Sheet1!$B$2:$B$7</c:f>
              <c:numCache>
                <c:formatCode>General</c:formatCode>
                <c:ptCount val="6"/>
                <c:pt idx="0">
                  <c:v>0.2</c:v>
                </c:pt>
                <c:pt idx="1">
                  <c:v>0.6</c:v>
                </c:pt>
                <c:pt idx="2">
                  <c:v>2.2000000000000002</c:v>
                </c:pt>
                <c:pt idx="3">
                  <c:v>3.2</c:v>
                </c:pt>
                <c:pt idx="4">
                  <c:v>4.8</c:v>
                </c:pt>
                <c:pt idx="5">
                  <c:v>7.2</c:v>
                </c:pt>
              </c:numCache>
            </c:numRef>
          </c:val>
          <c:extLst>
            <c:ext xmlns:c16="http://schemas.microsoft.com/office/drawing/2014/chart" uri="{C3380CC4-5D6E-409C-BE32-E72D297353CC}">
              <c16:uniqueId val="{00000000-2C1B-4A65-A077-8F262096A0E3}"/>
            </c:ext>
          </c:extLst>
        </c:ser>
        <c:ser>
          <c:idx val="1"/>
          <c:order val="1"/>
          <c:tx>
            <c:strRef>
              <c:f>Sheet1!$C$1</c:f>
              <c:strCache>
                <c:ptCount val="1"/>
                <c:pt idx="0">
                  <c:v>台湾</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0</c:v>
                </c:pt>
                <c:pt idx="1">
                  <c:v>1</c:v>
                </c:pt>
                <c:pt idx="2">
                  <c:v>2</c:v>
                </c:pt>
                <c:pt idx="3">
                  <c:v>3</c:v>
                </c:pt>
                <c:pt idx="4">
                  <c:v>4</c:v>
                </c:pt>
                <c:pt idx="5">
                  <c:v>5</c:v>
                </c:pt>
              </c:numCache>
            </c:numRef>
          </c:cat>
          <c:val>
            <c:numRef>
              <c:f>Sheet1!$C$2:$C$7</c:f>
              <c:numCache>
                <c:formatCode>General</c:formatCode>
                <c:ptCount val="6"/>
                <c:pt idx="0">
                  <c:v>1.1000000000000001</c:v>
                </c:pt>
                <c:pt idx="1">
                  <c:v>1.7</c:v>
                </c:pt>
                <c:pt idx="2">
                  <c:v>3.2</c:v>
                </c:pt>
                <c:pt idx="3">
                  <c:v>4.2</c:v>
                </c:pt>
                <c:pt idx="4">
                  <c:v>5.8</c:v>
                </c:pt>
                <c:pt idx="5">
                  <c:v>6.6</c:v>
                </c:pt>
              </c:numCache>
            </c:numRef>
          </c:val>
          <c:extLst>
            <c:ext xmlns:c16="http://schemas.microsoft.com/office/drawing/2014/chart" uri="{C3380CC4-5D6E-409C-BE32-E72D297353CC}">
              <c16:uniqueId val="{00000001-2C1B-4A65-A077-8F262096A0E3}"/>
            </c:ext>
          </c:extLst>
        </c:ser>
        <c:ser>
          <c:idx val="2"/>
          <c:order val="2"/>
          <c:tx>
            <c:strRef>
              <c:f>Sheet1!$D$1</c:f>
              <c:strCache>
                <c:ptCount val="1"/>
                <c:pt idx="0">
                  <c:v>香港</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0</c:v>
                </c:pt>
                <c:pt idx="1">
                  <c:v>1</c:v>
                </c:pt>
                <c:pt idx="2">
                  <c:v>2</c:v>
                </c:pt>
                <c:pt idx="3">
                  <c:v>3</c:v>
                </c:pt>
                <c:pt idx="4">
                  <c:v>4</c:v>
                </c:pt>
                <c:pt idx="5">
                  <c:v>5</c:v>
                </c:pt>
              </c:numCache>
            </c:numRef>
          </c:cat>
          <c:val>
            <c:numRef>
              <c:f>Sheet1!$D$2:$D$7</c:f>
              <c:numCache>
                <c:formatCode>General</c:formatCode>
                <c:ptCount val="6"/>
                <c:pt idx="0">
                  <c:v>2.4</c:v>
                </c:pt>
                <c:pt idx="1">
                  <c:v>6.6</c:v>
                </c:pt>
                <c:pt idx="2">
                  <c:v>7.8</c:v>
                </c:pt>
                <c:pt idx="3">
                  <c:v>9.6</c:v>
                </c:pt>
                <c:pt idx="4">
                  <c:v>11.6</c:v>
                </c:pt>
                <c:pt idx="5">
                  <c:v>12.7</c:v>
                </c:pt>
              </c:numCache>
            </c:numRef>
          </c:val>
          <c:extLst>
            <c:ext xmlns:c16="http://schemas.microsoft.com/office/drawing/2014/chart" uri="{C3380CC4-5D6E-409C-BE32-E72D297353CC}">
              <c16:uniqueId val="{00000002-2C1B-4A65-A077-8F262096A0E3}"/>
            </c:ext>
          </c:extLst>
        </c:ser>
        <c:ser>
          <c:idx val="3"/>
          <c:order val="3"/>
          <c:tx>
            <c:strRef>
              <c:f>Sheet1!$E$1</c:f>
              <c:strCache>
                <c:ptCount val="1"/>
                <c:pt idx="0">
                  <c:v>列1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0</c:v>
                </c:pt>
                <c:pt idx="1">
                  <c:v>1</c:v>
                </c:pt>
                <c:pt idx="2">
                  <c:v>2</c:v>
                </c:pt>
                <c:pt idx="3">
                  <c:v>3</c:v>
                </c:pt>
                <c:pt idx="4">
                  <c:v>4</c:v>
                </c:pt>
                <c:pt idx="5">
                  <c:v>5</c:v>
                </c:pt>
              </c:numCache>
            </c:numRef>
          </c:cat>
          <c:val>
            <c:numRef>
              <c:f>Sheet1!$E$2:$E$7</c:f>
            </c:numRef>
          </c:val>
          <c:extLst>
            <c:ext xmlns:c16="http://schemas.microsoft.com/office/drawing/2014/chart" uri="{C3380CC4-5D6E-409C-BE32-E72D297353CC}">
              <c16:uniqueId val="{00000004-2C1B-4A65-A077-8F262096A0E3}"/>
            </c:ext>
          </c:extLst>
        </c:ser>
        <c:dLbls>
          <c:dLblPos val="outEnd"/>
          <c:showLegendKey val="0"/>
          <c:showVal val="1"/>
          <c:showCatName val="0"/>
          <c:showSerName val="0"/>
          <c:showPercent val="0"/>
          <c:showBubbleSize val="0"/>
        </c:dLbls>
        <c:gapWidth val="219"/>
        <c:overlap val="-27"/>
        <c:axId val="287576064"/>
        <c:axId val="287577600"/>
      </c:barChart>
      <c:catAx>
        <c:axId val="28757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287577600"/>
        <c:crosses val="autoZero"/>
        <c:auto val="1"/>
        <c:lblAlgn val="ctr"/>
        <c:lblOffset val="100"/>
        <c:noMultiLvlLbl val="0"/>
      </c:catAx>
      <c:valAx>
        <c:axId val="28757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287576064"/>
        <c:crosses val="autoZero"/>
        <c:crossBetween val="between"/>
      </c:valAx>
      <c:spPr>
        <a:noFill/>
        <a:ln>
          <a:noFill/>
        </a:ln>
        <a:effectLst/>
      </c:spPr>
    </c:plotArea>
    <c:legend>
      <c:legendPos val="r"/>
      <c:layout>
        <c:manualLayout>
          <c:xMode val="edge"/>
          <c:yMode val="edge"/>
          <c:x val="0.23235461228266008"/>
          <c:y val="5.3038698445522593E-2"/>
          <c:w val="0.14344359972244849"/>
          <c:h val="0.28786199704834869"/>
        </c:manualLayout>
      </c:layout>
      <c:overlay val="0"/>
      <c:spPr>
        <a:noFill/>
        <a:ln>
          <a:noFill/>
        </a:ln>
        <a:effectLst/>
      </c:spPr>
      <c:txPr>
        <a:bodyPr rot="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0C6F5B-82B5-49D9-B9CA-F334901BB452}" type="doc">
      <dgm:prSet loTypeId="urn:microsoft.com/office/officeart/2005/8/layout/vList3" loCatId="list" qsTypeId="urn:microsoft.com/office/officeart/2005/8/quickstyle/simple5" qsCatId="simple" csTypeId="urn:microsoft.com/office/officeart/2005/8/colors/accent1_2" csCatId="accent1" phldr="1"/>
      <dgm:spPr/>
    </dgm:pt>
    <dgm:pt modelId="{A8CE4A05-6F5F-4DD6-BD76-D30957DAADF7}">
      <dgm:prSet phldrT="[テキスト]" custT="1"/>
      <dgm:spPr/>
      <dgm:t>
        <a:bodyPr/>
        <a:lstStyle/>
        <a:p>
          <a:pPr>
            <a:lnSpc>
              <a:spcPts val="2000"/>
            </a:lnSpc>
            <a:spcBef>
              <a:spcPts val="1200"/>
            </a:spcBef>
            <a:spcAft>
              <a:spcPts val="0"/>
            </a:spcAft>
          </a:pPr>
          <a:endParaRPr lang="en-US" altLang="ja-JP" sz="2400" baseline="0" dirty="0">
            <a:latin typeface="Meiryo UI" pitchFamily="50" charset="-128"/>
            <a:ea typeface="メイリオ" pitchFamily="50" charset="-128"/>
          </a:endParaRPr>
        </a:p>
        <a:p>
          <a:pPr>
            <a:lnSpc>
              <a:spcPct val="90000"/>
            </a:lnSpc>
            <a:spcBef>
              <a:spcPct val="0"/>
            </a:spcBef>
            <a:spcAft>
              <a:spcPct val="35000"/>
            </a:spcAft>
          </a:pPr>
          <a:endParaRPr lang="en-US" sz="2800" baseline="0" dirty="0">
            <a:latin typeface="Meiryo UI" pitchFamily="50" charset="-128"/>
            <a:ea typeface="メイリオ" pitchFamily="50" charset="-128"/>
          </a:endParaRPr>
        </a:p>
      </dgm:t>
    </dgm:pt>
    <dgm:pt modelId="{6B28BFD3-0062-40FF-91B2-6DDA486A15C0}" type="parTrans" cxnId="{A25FE7DB-EDF4-4463-8EEF-EB872E03D7FF}">
      <dgm:prSet/>
      <dgm:spPr/>
      <dgm:t>
        <a:bodyPr/>
        <a:lstStyle/>
        <a:p>
          <a:endParaRPr lang="en-US"/>
        </a:p>
      </dgm:t>
    </dgm:pt>
    <dgm:pt modelId="{EBFF6B3E-F058-48C3-8331-6B6C693C893A}" type="sibTrans" cxnId="{A25FE7DB-EDF4-4463-8EEF-EB872E03D7FF}">
      <dgm:prSet/>
      <dgm:spPr/>
      <dgm:t>
        <a:bodyPr/>
        <a:lstStyle/>
        <a:p>
          <a:endParaRPr lang="en-US"/>
        </a:p>
      </dgm:t>
    </dgm:pt>
    <dgm:pt modelId="{026346A5-0514-47FF-9BAB-CC9A5399D93B}">
      <dgm:prSet phldrT="[テキスト]"/>
      <dgm:spPr/>
      <dgm:t>
        <a:bodyPr/>
        <a:lstStyle/>
        <a:p>
          <a:endParaRPr lang="en-US" dirty="0"/>
        </a:p>
      </dgm:t>
    </dgm:pt>
    <dgm:pt modelId="{B6FA5D76-B148-463F-8539-B7145D6F004D}" type="parTrans" cxnId="{CFADBE1E-53C2-461E-AAFC-C002B08F20BB}">
      <dgm:prSet/>
      <dgm:spPr/>
      <dgm:t>
        <a:bodyPr/>
        <a:lstStyle/>
        <a:p>
          <a:endParaRPr lang="en-US"/>
        </a:p>
      </dgm:t>
    </dgm:pt>
    <dgm:pt modelId="{3C29068A-8075-421C-83B0-0A60EE5DA0E5}" type="sibTrans" cxnId="{CFADBE1E-53C2-461E-AAFC-C002B08F20BB}">
      <dgm:prSet/>
      <dgm:spPr/>
      <dgm:t>
        <a:bodyPr/>
        <a:lstStyle/>
        <a:p>
          <a:endParaRPr lang="en-US"/>
        </a:p>
      </dgm:t>
    </dgm:pt>
    <dgm:pt modelId="{05AA8211-E289-40E2-A205-4942B05065AF}">
      <dgm:prSet phldrT="[テキスト]"/>
      <dgm:spPr/>
      <dgm:t>
        <a:bodyPr/>
        <a:lstStyle/>
        <a:p>
          <a:endParaRPr lang="en-US" dirty="0"/>
        </a:p>
      </dgm:t>
    </dgm:pt>
    <dgm:pt modelId="{92D2B331-CDBA-4D2F-BAB7-AFE9C78475A7}" type="sibTrans" cxnId="{D4FC154B-85F8-4409-A593-45A8031D08BE}">
      <dgm:prSet/>
      <dgm:spPr/>
      <dgm:t>
        <a:bodyPr/>
        <a:lstStyle/>
        <a:p>
          <a:endParaRPr lang="en-US"/>
        </a:p>
      </dgm:t>
    </dgm:pt>
    <dgm:pt modelId="{2662E231-064C-470E-8AE3-8A4D23778B9C}" type="parTrans" cxnId="{D4FC154B-85F8-4409-A593-45A8031D08BE}">
      <dgm:prSet/>
      <dgm:spPr/>
      <dgm:t>
        <a:bodyPr/>
        <a:lstStyle/>
        <a:p>
          <a:endParaRPr lang="en-US"/>
        </a:p>
      </dgm:t>
    </dgm:pt>
    <dgm:pt modelId="{B468F0D6-EF1B-41D6-A663-553C5493BA2B}" type="pres">
      <dgm:prSet presAssocID="{890C6F5B-82B5-49D9-B9CA-F334901BB452}" presName="linearFlow" presStyleCnt="0">
        <dgm:presLayoutVars>
          <dgm:dir/>
          <dgm:resizeHandles val="exact"/>
        </dgm:presLayoutVars>
      </dgm:prSet>
      <dgm:spPr/>
    </dgm:pt>
    <dgm:pt modelId="{00545E86-954B-4243-BFEB-3CD2F26CF87F}" type="pres">
      <dgm:prSet presAssocID="{A8CE4A05-6F5F-4DD6-BD76-D30957DAADF7}" presName="composite" presStyleCnt="0"/>
      <dgm:spPr/>
    </dgm:pt>
    <dgm:pt modelId="{0FD06609-4BE5-4F93-B6D8-B70ABCFC289C}" type="pres">
      <dgm:prSet presAssocID="{A8CE4A05-6F5F-4DD6-BD76-D30957DAADF7}" presName="imgShp" presStyleLbl="fgImgPlace1" presStyleIdx="0" presStyleCnt="3" custLinFactNeighborX="-4175"/>
      <dgm:spPr/>
    </dgm:pt>
    <dgm:pt modelId="{51B99110-DFDF-4972-AB36-767454BD6250}" type="pres">
      <dgm:prSet presAssocID="{A8CE4A05-6F5F-4DD6-BD76-D30957DAADF7}" presName="txShp" presStyleLbl="node1" presStyleIdx="0" presStyleCnt="3" custScaleX="129252" custLinFactNeighborX="4480">
        <dgm:presLayoutVars>
          <dgm:bulletEnabled val="1"/>
        </dgm:presLayoutVars>
      </dgm:prSet>
      <dgm:spPr/>
    </dgm:pt>
    <dgm:pt modelId="{A883F434-A688-47C5-90F5-EA93AF62E927}" type="pres">
      <dgm:prSet presAssocID="{EBFF6B3E-F058-48C3-8331-6B6C693C893A}" presName="spacing" presStyleCnt="0"/>
      <dgm:spPr/>
    </dgm:pt>
    <dgm:pt modelId="{E77A6E0E-D6DA-4433-8CED-C9AAF59F3633}" type="pres">
      <dgm:prSet presAssocID="{026346A5-0514-47FF-9BAB-CC9A5399D93B}" presName="composite" presStyleCnt="0"/>
      <dgm:spPr/>
    </dgm:pt>
    <dgm:pt modelId="{795B276A-07B4-4FA8-90B9-479921AF0D27}" type="pres">
      <dgm:prSet presAssocID="{026346A5-0514-47FF-9BAB-CC9A5399D93B}" presName="imgShp" presStyleLbl="fgImgPlace1" presStyleIdx="1" presStyleCnt="3" custLinFactNeighborX="-4175"/>
      <dgm:spPr/>
    </dgm:pt>
    <dgm:pt modelId="{012ED986-AA04-44C4-A6B1-61C3CAC993A9}" type="pres">
      <dgm:prSet presAssocID="{026346A5-0514-47FF-9BAB-CC9A5399D93B}" presName="txShp" presStyleLbl="node1" presStyleIdx="1" presStyleCnt="3" custScaleX="129252" custLinFactNeighborX="4480">
        <dgm:presLayoutVars>
          <dgm:bulletEnabled val="1"/>
        </dgm:presLayoutVars>
      </dgm:prSet>
      <dgm:spPr/>
    </dgm:pt>
    <dgm:pt modelId="{15057D57-D9E5-47B8-9CFB-2CFDC317FC66}" type="pres">
      <dgm:prSet presAssocID="{3C29068A-8075-421C-83B0-0A60EE5DA0E5}" presName="spacing" presStyleCnt="0"/>
      <dgm:spPr/>
    </dgm:pt>
    <dgm:pt modelId="{B16DFD8B-11C7-404F-B11E-287217C1C001}" type="pres">
      <dgm:prSet presAssocID="{05AA8211-E289-40E2-A205-4942B05065AF}" presName="composite" presStyleCnt="0"/>
      <dgm:spPr/>
    </dgm:pt>
    <dgm:pt modelId="{5298BBB7-EC89-4958-B3BE-45182600D6CE}" type="pres">
      <dgm:prSet presAssocID="{05AA8211-E289-40E2-A205-4942B05065AF}" presName="imgShp" presStyleLbl="fgImgPlace1" presStyleIdx="2" presStyleCnt="3" custLinFactNeighborX="-4175"/>
      <dgm:spPr/>
    </dgm:pt>
    <dgm:pt modelId="{C505FAB2-3278-41F6-9D2E-3FF1FABCBFAF}" type="pres">
      <dgm:prSet presAssocID="{05AA8211-E289-40E2-A205-4942B05065AF}" presName="txShp" presStyleLbl="node1" presStyleIdx="2" presStyleCnt="3" custScaleX="129252" custLinFactNeighborX="4480">
        <dgm:presLayoutVars>
          <dgm:bulletEnabled val="1"/>
        </dgm:presLayoutVars>
      </dgm:prSet>
      <dgm:spPr/>
    </dgm:pt>
  </dgm:ptLst>
  <dgm:cxnLst>
    <dgm:cxn modelId="{1ECF0826-047D-4377-B143-8501184ECF8E}" type="presOf" srcId="{890C6F5B-82B5-49D9-B9CA-F334901BB452}" destId="{B468F0D6-EF1B-41D6-A663-553C5493BA2B}" srcOrd="0" destOrd="0" presId="urn:microsoft.com/office/officeart/2005/8/layout/vList3"/>
    <dgm:cxn modelId="{CFADBE1E-53C2-461E-AAFC-C002B08F20BB}" srcId="{890C6F5B-82B5-49D9-B9CA-F334901BB452}" destId="{026346A5-0514-47FF-9BAB-CC9A5399D93B}" srcOrd="1" destOrd="0" parTransId="{B6FA5D76-B148-463F-8539-B7145D6F004D}" sibTransId="{3C29068A-8075-421C-83B0-0A60EE5DA0E5}"/>
    <dgm:cxn modelId="{CF605DC2-B175-4F93-86CB-95EFDA7A83AB}" type="presOf" srcId="{A8CE4A05-6F5F-4DD6-BD76-D30957DAADF7}" destId="{51B99110-DFDF-4972-AB36-767454BD6250}" srcOrd="0" destOrd="0" presId="urn:microsoft.com/office/officeart/2005/8/layout/vList3"/>
    <dgm:cxn modelId="{A25FE7DB-EDF4-4463-8EEF-EB872E03D7FF}" srcId="{890C6F5B-82B5-49D9-B9CA-F334901BB452}" destId="{A8CE4A05-6F5F-4DD6-BD76-D30957DAADF7}" srcOrd="0" destOrd="0" parTransId="{6B28BFD3-0062-40FF-91B2-6DDA486A15C0}" sibTransId="{EBFF6B3E-F058-48C3-8331-6B6C693C893A}"/>
    <dgm:cxn modelId="{D4FC154B-85F8-4409-A593-45A8031D08BE}" srcId="{890C6F5B-82B5-49D9-B9CA-F334901BB452}" destId="{05AA8211-E289-40E2-A205-4942B05065AF}" srcOrd="2" destOrd="0" parTransId="{2662E231-064C-470E-8AE3-8A4D23778B9C}" sibTransId="{92D2B331-CDBA-4D2F-BAB7-AFE9C78475A7}"/>
    <dgm:cxn modelId="{417E3042-3F35-4412-8B17-B8F5A6BA95D7}" type="presOf" srcId="{05AA8211-E289-40E2-A205-4942B05065AF}" destId="{C505FAB2-3278-41F6-9D2E-3FF1FABCBFAF}" srcOrd="0" destOrd="0" presId="urn:microsoft.com/office/officeart/2005/8/layout/vList3"/>
    <dgm:cxn modelId="{59871B0E-C995-4F55-9CDB-E906358990AF}" type="presOf" srcId="{026346A5-0514-47FF-9BAB-CC9A5399D93B}" destId="{012ED986-AA04-44C4-A6B1-61C3CAC993A9}" srcOrd="0" destOrd="0" presId="urn:microsoft.com/office/officeart/2005/8/layout/vList3"/>
    <dgm:cxn modelId="{B1E93C32-604C-4541-9AA1-A36690B93794}" type="presParOf" srcId="{B468F0D6-EF1B-41D6-A663-553C5493BA2B}" destId="{00545E86-954B-4243-BFEB-3CD2F26CF87F}" srcOrd="0" destOrd="0" presId="urn:microsoft.com/office/officeart/2005/8/layout/vList3"/>
    <dgm:cxn modelId="{062E6429-2758-479C-BF6B-A402F628717D}" type="presParOf" srcId="{00545E86-954B-4243-BFEB-3CD2F26CF87F}" destId="{0FD06609-4BE5-4F93-B6D8-B70ABCFC289C}" srcOrd="0" destOrd="0" presId="urn:microsoft.com/office/officeart/2005/8/layout/vList3"/>
    <dgm:cxn modelId="{42F39A7D-AC7B-4B9E-9284-26B2405DA51B}" type="presParOf" srcId="{00545E86-954B-4243-BFEB-3CD2F26CF87F}" destId="{51B99110-DFDF-4972-AB36-767454BD6250}" srcOrd="1" destOrd="0" presId="urn:microsoft.com/office/officeart/2005/8/layout/vList3"/>
    <dgm:cxn modelId="{1F599ECB-BAB0-4F46-AC24-529EABB48E2D}" type="presParOf" srcId="{B468F0D6-EF1B-41D6-A663-553C5493BA2B}" destId="{A883F434-A688-47C5-90F5-EA93AF62E927}" srcOrd="1" destOrd="0" presId="urn:microsoft.com/office/officeart/2005/8/layout/vList3"/>
    <dgm:cxn modelId="{9ADBD149-83C4-4687-8A7D-0DE238FDBA5A}" type="presParOf" srcId="{B468F0D6-EF1B-41D6-A663-553C5493BA2B}" destId="{E77A6E0E-D6DA-4433-8CED-C9AAF59F3633}" srcOrd="2" destOrd="0" presId="urn:microsoft.com/office/officeart/2005/8/layout/vList3"/>
    <dgm:cxn modelId="{68ECA999-4ECD-4C94-9C96-6ED453B8BCC1}" type="presParOf" srcId="{E77A6E0E-D6DA-4433-8CED-C9AAF59F3633}" destId="{795B276A-07B4-4FA8-90B9-479921AF0D27}" srcOrd="0" destOrd="0" presId="urn:microsoft.com/office/officeart/2005/8/layout/vList3"/>
    <dgm:cxn modelId="{7251A31C-8186-41C5-9A03-DA07BBE06DEF}" type="presParOf" srcId="{E77A6E0E-D6DA-4433-8CED-C9AAF59F3633}" destId="{012ED986-AA04-44C4-A6B1-61C3CAC993A9}" srcOrd="1" destOrd="0" presId="urn:microsoft.com/office/officeart/2005/8/layout/vList3"/>
    <dgm:cxn modelId="{F3964846-2BB7-48FD-8884-8D949DD148E5}" type="presParOf" srcId="{B468F0D6-EF1B-41D6-A663-553C5493BA2B}" destId="{15057D57-D9E5-47B8-9CFB-2CFDC317FC66}" srcOrd="3" destOrd="0" presId="urn:microsoft.com/office/officeart/2005/8/layout/vList3"/>
    <dgm:cxn modelId="{9A0B4413-000A-4494-9CCC-EA69A59310BD}" type="presParOf" srcId="{B468F0D6-EF1B-41D6-A663-553C5493BA2B}" destId="{B16DFD8B-11C7-404F-B11E-287217C1C001}" srcOrd="4" destOrd="0" presId="urn:microsoft.com/office/officeart/2005/8/layout/vList3"/>
    <dgm:cxn modelId="{C8D40C6A-0FA8-42FB-AB88-8DFCF96FD306}" type="presParOf" srcId="{B16DFD8B-11C7-404F-B11E-287217C1C001}" destId="{5298BBB7-EC89-4958-B3BE-45182600D6CE}" srcOrd="0" destOrd="0" presId="urn:microsoft.com/office/officeart/2005/8/layout/vList3"/>
    <dgm:cxn modelId="{5B38DD3D-3C8F-409A-AF07-8679005BF6ED}" type="presParOf" srcId="{B16DFD8B-11C7-404F-B11E-287217C1C001}" destId="{C505FAB2-3278-41F6-9D2E-3FF1FABCBFA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0C6F5B-82B5-49D9-B9CA-F334901BB452}" type="doc">
      <dgm:prSet loTypeId="urn:microsoft.com/office/officeart/2005/8/layout/vList3" loCatId="list" qsTypeId="urn:microsoft.com/office/officeart/2005/8/quickstyle/simple5" qsCatId="simple" csTypeId="urn:microsoft.com/office/officeart/2005/8/colors/accent1_3" csCatId="accent1" phldr="1"/>
      <dgm:spPr/>
    </dgm:pt>
    <dgm:pt modelId="{A8CE4A05-6F5F-4DD6-BD76-D30957DAADF7}">
      <dgm:prSet phldrT="[テキスト]" custT="1"/>
      <dgm:spPr/>
      <dgm:t>
        <a:bodyPr/>
        <a:lstStyle/>
        <a:p>
          <a:pPr>
            <a:lnSpc>
              <a:spcPts val="2000"/>
            </a:lnSpc>
            <a:spcBef>
              <a:spcPts val="1200"/>
            </a:spcBef>
            <a:spcAft>
              <a:spcPts val="0"/>
            </a:spcAft>
          </a:pPr>
          <a:endParaRPr lang="en-US" altLang="ja-JP" sz="2400" baseline="0" dirty="0">
            <a:latin typeface="Meiryo UI" pitchFamily="50" charset="-128"/>
            <a:ea typeface="メイリオ" pitchFamily="50" charset="-128"/>
          </a:endParaRPr>
        </a:p>
        <a:p>
          <a:pPr>
            <a:lnSpc>
              <a:spcPct val="90000"/>
            </a:lnSpc>
            <a:spcBef>
              <a:spcPct val="0"/>
            </a:spcBef>
            <a:spcAft>
              <a:spcPct val="35000"/>
            </a:spcAft>
          </a:pPr>
          <a:endParaRPr lang="en-US" sz="2800" baseline="0" dirty="0">
            <a:latin typeface="Meiryo UI" pitchFamily="50" charset="-128"/>
            <a:ea typeface="メイリオ" pitchFamily="50" charset="-128"/>
          </a:endParaRPr>
        </a:p>
      </dgm:t>
    </dgm:pt>
    <dgm:pt modelId="{6B28BFD3-0062-40FF-91B2-6DDA486A15C0}" type="parTrans" cxnId="{A25FE7DB-EDF4-4463-8EEF-EB872E03D7FF}">
      <dgm:prSet/>
      <dgm:spPr/>
      <dgm:t>
        <a:bodyPr/>
        <a:lstStyle/>
        <a:p>
          <a:endParaRPr lang="en-US"/>
        </a:p>
      </dgm:t>
    </dgm:pt>
    <dgm:pt modelId="{EBFF6B3E-F058-48C3-8331-6B6C693C893A}" type="sibTrans" cxnId="{A25FE7DB-EDF4-4463-8EEF-EB872E03D7FF}">
      <dgm:prSet/>
      <dgm:spPr/>
      <dgm:t>
        <a:bodyPr/>
        <a:lstStyle/>
        <a:p>
          <a:endParaRPr lang="en-US"/>
        </a:p>
      </dgm:t>
    </dgm:pt>
    <dgm:pt modelId="{026346A5-0514-47FF-9BAB-CC9A5399D93B}">
      <dgm:prSet phldrT="[テキスト]"/>
      <dgm:spPr/>
      <dgm:t>
        <a:bodyPr/>
        <a:lstStyle/>
        <a:p>
          <a:endParaRPr lang="en-US" dirty="0"/>
        </a:p>
      </dgm:t>
    </dgm:pt>
    <dgm:pt modelId="{B6FA5D76-B148-463F-8539-B7145D6F004D}" type="parTrans" cxnId="{CFADBE1E-53C2-461E-AAFC-C002B08F20BB}">
      <dgm:prSet/>
      <dgm:spPr/>
      <dgm:t>
        <a:bodyPr/>
        <a:lstStyle/>
        <a:p>
          <a:endParaRPr lang="en-US"/>
        </a:p>
      </dgm:t>
    </dgm:pt>
    <dgm:pt modelId="{3C29068A-8075-421C-83B0-0A60EE5DA0E5}" type="sibTrans" cxnId="{CFADBE1E-53C2-461E-AAFC-C002B08F20BB}">
      <dgm:prSet/>
      <dgm:spPr/>
      <dgm:t>
        <a:bodyPr/>
        <a:lstStyle/>
        <a:p>
          <a:endParaRPr lang="en-US"/>
        </a:p>
      </dgm:t>
    </dgm:pt>
    <dgm:pt modelId="{05AA8211-E289-40E2-A205-4942B05065AF}">
      <dgm:prSet phldrT="[テキスト]"/>
      <dgm:spPr>
        <a:gradFill rotWithShape="0">
          <a:gsLst>
            <a:gs pos="0">
              <a:srgbClr val="5B6D8B"/>
            </a:gs>
            <a:gs pos="80000">
              <a:srgbClr val="6B8DC3"/>
            </a:gs>
            <a:gs pos="100000">
              <a:srgbClr val="7090CA"/>
            </a:gs>
          </a:gsLst>
        </a:gradFill>
      </dgm:spPr>
      <dgm:t>
        <a:bodyPr/>
        <a:lstStyle/>
        <a:p>
          <a:endParaRPr lang="en-US" dirty="0"/>
        </a:p>
      </dgm:t>
    </dgm:pt>
    <dgm:pt modelId="{92D2B331-CDBA-4D2F-BAB7-AFE9C78475A7}" type="sibTrans" cxnId="{D4FC154B-85F8-4409-A593-45A8031D08BE}">
      <dgm:prSet/>
      <dgm:spPr/>
      <dgm:t>
        <a:bodyPr/>
        <a:lstStyle/>
        <a:p>
          <a:endParaRPr lang="en-US"/>
        </a:p>
      </dgm:t>
    </dgm:pt>
    <dgm:pt modelId="{2662E231-064C-470E-8AE3-8A4D23778B9C}" type="parTrans" cxnId="{D4FC154B-85F8-4409-A593-45A8031D08BE}">
      <dgm:prSet/>
      <dgm:spPr/>
      <dgm:t>
        <a:bodyPr/>
        <a:lstStyle/>
        <a:p>
          <a:endParaRPr lang="en-US"/>
        </a:p>
      </dgm:t>
    </dgm:pt>
    <dgm:pt modelId="{B468F0D6-EF1B-41D6-A663-553C5493BA2B}" type="pres">
      <dgm:prSet presAssocID="{890C6F5B-82B5-49D9-B9CA-F334901BB452}" presName="linearFlow" presStyleCnt="0">
        <dgm:presLayoutVars>
          <dgm:dir/>
          <dgm:resizeHandles val="exact"/>
        </dgm:presLayoutVars>
      </dgm:prSet>
      <dgm:spPr/>
    </dgm:pt>
    <dgm:pt modelId="{00545E86-954B-4243-BFEB-3CD2F26CF87F}" type="pres">
      <dgm:prSet presAssocID="{A8CE4A05-6F5F-4DD6-BD76-D30957DAADF7}" presName="composite" presStyleCnt="0"/>
      <dgm:spPr/>
    </dgm:pt>
    <dgm:pt modelId="{0FD06609-4BE5-4F93-B6D8-B70ABCFC289C}" type="pres">
      <dgm:prSet presAssocID="{A8CE4A05-6F5F-4DD6-BD76-D30957DAADF7}" presName="imgShp" presStyleLbl="fgImgPlace1" presStyleIdx="0" presStyleCnt="3" custLinFactNeighborX="-4175"/>
      <dgm:spPr/>
    </dgm:pt>
    <dgm:pt modelId="{51B99110-DFDF-4972-AB36-767454BD6250}" type="pres">
      <dgm:prSet presAssocID="{A8CE4A05-6F5F-4DD6-BD76-D30957DAADF7}" presName="txShp" presStyleLbl="node1" presStyleIdx="0" presStyleCnt="3" custScaleX="129252" custLinFactNeighborX="4480">
        <dgm:presLayoutVars>
          <dgm:bulletEnabled val="1"/>
        </dgm:presLayoutVars>
      </dgm:prSet>
      <dgm:spPr/>
    </dgm:pt>
    <dgm:pt modelId="{A883F434-A688-47C5-90F5-EA93AF62E927}" type="pres">
      <dgm:prSet presAssocID="{EBFF6B3E-F058-48C3-8331-6B6C693C893A}" presName="spacing" presStyleCnt="0"/>
      <dgm:spPr/>
    </dgm:pt>
    <dgm:pt modelId="{E77A6E0E-D6DA-4433-8CED-C9AAF59F3633}" type="pres">
      <dgm:prSet presAssocID="{026346A5-0514-47FF-9BAB-CC9A5399D93B}" presName="composite" presStyleCnt="0"/>
      <dgm:spPr/>
    </dgm:pt>
    <dgm:pt modelId="{795B276A-07B4-4FA8-90B9-479921AF0D27}" type="pres">
      <dgm:prSet presAssocID="{026346A5-0514-47FF-9BAB-CC9A5399D93B}" presName="imgShp" presStyleLbl="fgImgPlace1" presStyleIdx="1" presStyleCnt="3" custLinFactNeighborX="-4175"/>
      <dgm:spPr/>
    </dgm:pt>
    <dgm:pt modelId="{012ED986-AA04-44C4-A6B1-61C3CAC993A9}" type="pres">
      <dgm:prSet presAssocID="{026346A5-0514-47FF-9BAB-CC9A5399D93B}" presName="txShp" presStyleLbl="node1" presStyleIdx="1" presStyleCnt="3" custScaleX="129468" custLinFactNeighborX="4480">
        <dgm:presLayoutVars>
          <dgm:bulletEnabled val="1"/>
        </dgm:presLayoutVars>
      </dgm:prSet>
      <dgm:spPr/>
    </dgm:pt>
    <dgm:pt modelId="{15057D57-D9E5-47B8-9CFB-2CFDC317FC66}" type="pres">
      <dgm:prSet presAssocID="{3C29068A-8075-421C-83B0-0A60EE5DA0E5}" presName="spacing" presStyleCnt="0"/>
      <dgm:spPr/>
    </dgm:pt>
    <dgm:pt modelId="{B16DFD8B-11C7-404F-B11E-287217C1C001}" type="pres">
      <dgm:prSet presAssocID="{05AA8211-E289-40E2-A205-4942B05065AF}" presName="composite" presStyleCnt="0"/>
      <dgm:spPr/>
    </dgm:pt>
    <dgm:pt modelId="{5298BBB7-EC89-4958-B3BE-45182600D6CE}" type="pres">
      <dgm:prSet presAssocID="{05AA8211-E289-40E2-A205-4942B05065AF}" presName="imgShp" presStyleLbl="fgImgPlace1" presStyleIdx="2" presStyleCnt="3" custLinFactNeighborX="-4175"/>
      <dgm:spPr/>
    </dgm:pt>
    <dgm:pt modelId="{C505FAB2-3278-41F6-9D2E-3FF1FABCBFAF}" type="pres">
      <dgm:prSet presAssocID="{05AA8211-E289-40E2-A205-4942B05065AF}" presName="txShp" presStyleLbl="node1" presStyleIdx="2" presStyleCnt="3" custScaleX="129252" custLinFactNeighborX="4480">
        <dgm:presLayoutVars>
          <dgm:bulletEnabled val="1"/>
        </dgm:presLayoutVars>
      </dgm:prSet>
      <dgm:spPr/>
    </dgm:pt>
  </dgm:ptLst>
  <dgm:cxnLst>
    <dgm:cxn modelId="{F5D94CCD-5E73-4581-99BC-FEA4595EF158}" type="presOf" srcId="{890C6F5B-82B5-49D9-B9CA-F334901BB452}" destId="{B468F0D6-EF1B-41D6-A663-553C5493BA2B}" srcOrd="0" destOrd="0" presId="urn:microsoft.com/office/officeart/2005/8/layout/vList3"/>
    <dgm:cxn modelId="{1733E4A3-F4B2-4C0B-9F18-21B9BFA7FB09}" type="presOf" srcId="{05AA8211-E289-40E2-A205-4942B05065AF}" destId="{C505FAB2-3278-41F6-9D2E-3FF1FABCBFAF}" srcOrd="0" destOrd="0" presId="urn:microsoft.com/office/officeart/2005/8/layout/vList3"/>
    <dgm:cxn modelId="{CFADBE1E-53C2-461E-AAFC-C002B08F20BB}" srcId="{890C6F5B-82B5-49D9-B9CA-F334901BB452}" destId="{026346A5-0514-47FF-9BAB-CC9A5399D93B}" srcOrd="1" destOrd="0" parTransId="{B6FA5D76-B148-463F-8539-B7145D6F004D}" sibTransId="{3C29068A-8075-421C-83B0-0A60EE5DA0E5}"/>
    <dgm:cxn modelId="{4C797961-FC36-42C0-82D8-5B6506479B33}" type="presOf" srcId="{A8CE4A05-6F5F-4DD6-BD76-D30957DAADF7}" destId="{51B99110-DFDF-4972-AB36-767454BD6250}" srcOrd="0" destOrd="0" presId="urn:microsoft.com/office/officeart/2005/8/layout/vList3"/>
    <dgm:cxn modelId="{A25FE7DB-EDF4-4463-8EEF-EB872E03D7FF}" srcId="{890C6F5B-82B5-49D9-B9CA-F334901BB452}" destId="{A8CE4A05-6F5F-4DD6-BD76-D30957DAADF7}" srcOrd="0" destOrd="0" parTransId="{6B28BFD3-0062-40FF-91B2-6DDA486A15C0}" sibTransId="{EBFF6B3E-F058-48C3-8331-6B6C693C893A}"/>
    <dgm:cxn modelId="{D4FC154B-85F8-4409-A593-45A8031D08BE}" srcId="{890C6F5B-82B5-49D9-B9CA-F334901BB452}" destId="{05AA8211-E289-40E2-A205-4942B05065AF}" srcOrd="2" destOrd="0" parTransId="{2662E231-064C-470E-8AE3-8A4D23778B9C}" sibTransId="{92D2B331-CDBA-4D2F-BAB7-AFE9C78475A7}"/>
    <dgm:cxn modelId="{F5134C49-0782-42BF-B5CE-92D1A50AE418}" type="presOf" srcId="{026346A5-0514-47FF-9BAB-CC9A5399D93B}" destId="{012ED986-AA04-44C4-A6B1-61C3CAC993A9}" srcOrd="0" destOrd="0" presId="urn:microsoft.com/office/officeart/2005/8/layout/vList3"/>
    <dgm:cxn modelId="{75F0BE7B-4328-4A58-AEE2-B04A50DD5FB1}" type="presParOf" srcId="{B468F0D6-EF1B-41D6-A663-553C5493BA2B}" destId="{00545E86-954B-4243-BFEB-3CD2F26CF87F}" srcOrd="0" destOrd="0" presId="urn:microsoft.com/office/officeart/2005/8/layout/vList3"/>
    <dgm:cxn modelId="{1DA7F8DD-111C-4248-9FC2-7D0C147B1DC0}" type="presParOf" srcId="{00545E86-954B-4243-BFEB-3CD2F26CF87F}" destId="{0FD06609-4BE5-4F93-B6D8-B70ABCFC289C}" srcOrd="0" destOrd="0" presId="urn:microsoft.com/office/officeart/2005/8/layout/vList3"/>
    <dgm:cxn modelId="{979CE15F-736F-4FBD-B531-CB01E65A5C59}" type="presParOf" srcId="{00545E86-954B-4243-BFEB-3CD2F26CF87F}" destId="{51B99110-DFDF-4972-AB36-767454BD6250}" srcOrd="1" destOrd="0" presId="urn:microsoft.com/office/officeart/2005/8/layout/vList3"/>
    <dgm:cxn modelId="{BFFC68BF-5647-4C6A-AF6F-7455F5890461}" type="presParOf" srcId="{B468F0D6-EF1B-41D6-A663-553C5493BA2B}" destId="{A883F434-A688-47C5-90F5-EA93AF62E927}" srcOrd="1" destOrd="0" presId="urn:microsoft.com/office/officeart/2005/8/layout/vList3"/>
    <dgm:cxn modelId="{A6FEC29A-968A-4D6A-9715-3F6DBB0D9D65}" type="presParOf" srcId="{B468F0D6-EF1B-41D6-A663-553C5493BA2B}" destId="{E77A6E0E-D6DA-4433-8CED-C9AAF59F3633}" srcOrd="2" destOrd="0" presId="urn:microsoft.com/office/officeart/2005/8/layout/vList3"/>
    <dgm:cxn modelId="{FF0C97B7-C2D5-48C3-8EAD-CA291380DDCF}" type="presParOf" srcId="{E77A6E0E-D6DA-4433-8CED-C9AAF59F3633}" destId="{795B276A-07B4-4FA8-90B9-479921AF0D27}" srcOrd="0" destOrd="0" presId="urn:microsoft.com/office/officeart/2005/8/layout/vList3"/>
    <dgm:cxn modelId="{511E851A-364F-4DAD-A394-F79C40813969}" type="presParOf" srcId="{E77A6E0E-D6DA-4433-8CED-C9AAF59F3633}" destId="{012ED986-AA04-44C4-A6B1-61C3CAC993A9}" srcOrd="1" destOrd="0" presId="urn:microsoft.com/office/officeart/2005/8/layout/vList3"/>
    <dgm:cxn modelId="{BB8D7F8C-DF2B-487F-A516-0D57E6825C99}" type="presParOf" srcId="{B468F0D6-EF1B-41D6-A663-553C5493BA2B}" destId="{15057D57-D9E5-47B8-9CFB-2CFDC317FC66}" srcOrd="3" destOrd="0" presId="urn:microsoft.com/office/officeart/2005/8/layout/vList3"/>
    <dgm:cxn modelId="{E61D27EE-0CD5-4BC5-A481-77F04034EAF4}" type="presParOf" srcId="{B468F0D6-EF1B-41D6-A663-553C5493BA2B}" destId="{B16DFD8B-11C7-404F-B11E-287217C1C001}" srcOrd="4" destOrd="0" presId="urn:microsoft.com/office/officeart/2005/8/layout/vList3"/>
    <dgm:cxn modelId="{59DCEBE9-151F-4B88-83BE-2B83332084A5}" type="presParOf" srcId="{B16DFD8B-11C7-404F-B11E-287217C1C001}" destId="{5298BBB7-EC89-4958-B3BE-45182600D6CE}" srcOrd="0" destOrd="0" presId="urn:microsoft.com/office/officeart/2005/8/layout/vList3"/>
    <dgm:cxn modelId="{EDF92277-F356-4066-819D-6C7586E18001}" type="presParOf" srcId="{B16DFD8B-11C7-404F-B11E-287217C1C001}" destId="{C505FAB2-3278-41F6-9D2E-3FF1FABCBFA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0C6F5B-82B5-49D9-B9CA-F334901BB452}" type="doc">
      <dgm:prSet loTypeId="urn:microsoft.com/office/officeart/2005/8/layout/vList3" loCatId="list" qsTypeId="urn:microsoft.com/office/officeart/2005/8/quickstyle/simple5" qsCatId="simple" csTypeId="urn:microsoft.com/office/officeart/2005/8/colors/accent1_3" csCatId="accent1" phldr="1"/>
      <dgm:spPr/>
    </dgm:pt>
    <dgm:pt modelId="{A8CE4A05-6F5F-4DD6-BD76-D30957DAADF7}">
      <dgm:prSet phldrT="[テキスト]" custT="1"/>
      <dgm:spPr/>
      <dgm:t>
        <a:bodyPr/>
        <a:lstStyle/>
        <a:p>
          <a:pPr>
            <a:lnSpc>
              <a:spcPts val="2000"/>
            </a:lnSpc>
            <a:spcBef>
              <a:spcPts val="1200"/>
            </a:spcBef>
            <a:spcAft>
              <a:spcPts val="0"/>
            </a:spcAft>
          </a:pPr>
          <a:endParaRPr lang="en-US" altLang="ja-JP" sz="2400" baseline="0" dirty="0">
            <a:latin typeface="Meiryo UI" pitchFamily="50" charset="-128"/>
            <a:ea typeface="メイリオ" pitchFamily="50" charset="-128"/>
          </a:endParaRPr>
        </a:p>
        <a:p>
          <a:pPr>
            <a:lnSpc>
              <a:spcPct val="90000"/>
            </a:lnSpc>
            <a:spcBef>
              <a:spcPct val="0"/>
            </a:spcBef>
            <a:spcAft>
              <a:spcPct val="35000"/>
            </a:spcAft>
          </a:pPr>
          <a:endParaRPr lang="en-US" sz="2800" baseline="0" dirty="0">
            <a:latin typeface="Meiryo UI" pitchFamily="50" charset="-128"/>
            <a:ea typeface="メイリオ" pitchFamily="50" charset="-128"/>
          </a:endParaRPr>
        </a:p>
      </dgm:t>
    </dgm:pt>
    <dgm:pt modelId="{6B28BFD3-0062-40FF-91B2-6DDA486A15C0}" type="parTrans" cxnId="{A25FE7DB-EDF4-4463-8EEF-EB872E03D7FF}">
      <dgm:prSet/>
      <dgm:spPr/>
      <dgm:t>
        <a:bodyPr/>
        <a:lstStyle/>
        <a:p>
          <a:endParaRPr lang="en-US"/>
        </a:p>
      </dgm:t>
    </dgm:pt>
    <dgm:pt modelId="{EBFF6B3E-F058-48C3-8331-6B6C693C893A}" type="sibTrans" cxnId="{A25FE7DB-EDF4-4463-8EEF-EB872E03D7FF}">
      <dgm:prSet/>
      <dgm:spPr/>
      <dgm:t>
        <a:bodyPr/>
        <a:lstStyle/>
        <a:p>
          <a:endParaRPr lang="en-US"/>
        </a:p>
      </dgm:t>
    </dgm:pt>
    <dgm:pt modelId="{026346A5-0514-47FF-9BAB-CC9A5399D93B}">
      <dgm:prSet phldrT="[テキスト]"/>
      <dgm:spPr/>
      <dgm:t>
        <a:bodyPr/>
        <a:lstStyle/>
        <a:p>
          <a:endParaRPr lang="en-US" dirty="0"/>
        </a:p>
      </dgm:t>
    </dgm:pt>
    <dgm:pt modelId="{B6FA5D76-B148-463F-8539-B7145D6F004D}" type="parTrans" cxnId="{CFADBE1E-53C2-461E-AAFC-C002B08F20BB}">
      <dgm:prSet/>
      <dgm:spPr/>
      <dgm:t>
        <a:bodyPr/>
        <a:lstStyle/>
        <a:p>
          <a:endParaRPr lang="en-US"/>
        </a:p>
      </dgm:t>
    </dgm:pt>
    <dgm:pt modelId="{3C29068A-8075-421C-83B0-0A60EE5DA0E5}" type="sibTrans" cxnId="{CFADBE1E-53C2-461E-AAFC-C002B08F20BB}">
      <dgm:prSet/>
      <dgm:spPr/>
      <dgm:t>
        <a:bodyPr/>
        <a:lstStyle/>
        <a:p>
          <a:endParaRPr lang="en-US"/>
        </a:p>
      </dgm:t>
    </dgm:pt>
    <dgm:pt modelId="{05AA8211-E289-40E2-A205-4942B05065AF}">
      <dgm:prSet phldrT="[テキスト]"/>
      <dgm:spPr>
        <a:gradFill rotWithShape="0">
          <a:gsLst>
            <a:gs pos="0">
              <a:srgbClr val="5B6D8B"/>
            </a:gs>
            <a:gs pos="80000">
              <a:srgbClr val="6B8DC3"/>
            </a:gs>
            <a:gs pos="100000">
              <a:srgbClr val="7090CA"/>
            </a:gs>
          </a:gsLst>
        </a:gradFill>
      </dgm:spPr>
      <dgm:t>
        <a:bodyPr/>
        <a:lstStyle/>
        <a:p>
          <a:endParaRPr lang="en-US" dirty="0"/>
        </a:p>
      </dgm:t>
    </dgm:pt>
    <dgm:pt modelId="{92D2B331-CDBA-4D2F-BAB7-AFE9C78475A7}" type="sibTrans" cxnId="{D4FC154B-85F8-4409-A593-45A8031D08BE}">
      <dgm:prSet/>
      <dgm:spPr/>
      <dgm:t>
        <a:bodyPr/>
        <a:lstStyle/>
        <a:p>
          <a:endParaRPr lang="en-US"/>
        </a:p>
      </dgm:t>
    </dgm:pt>
    <dgm:pt modelId="{2662E231-064C-470E-8AE3-8A4D23778B9C}" type="parTrans" cxnId="{D4FC154B-85F8-4409-A593-45A8031D08BE}">
      <dgm:prSet/>
      <dgm:spPr/>
      <dgm:t>
        <a:bodyPr/>
        <a:lstStyle/>
        <a:p>
          <a:endParaRPr lang="en-US"/>
        </a:p>
      </dgm:t>
    </dgm:pt>
    <dgm:pt modelId="{B468F0D6-EF1B-41D6-A663-553C5493BA2B}" type="pres">
      <dgm:prSet presAssocID="{890C6F5B-82B5-49D9-B9CA-F334901BB452}" presName="linearFlow" presStyleCnt="0">
        <dgm:presLayoutVars>
          <dgm:dir/>
          <dgm:resizeHandles val="exact"/>
        </dgm:presLayoutVars>
      </dgm:prSet>
      <dgm:spPr/>
    </dgm:pt>
    <dgm:pt modelId="{00545E86-954B-4243-BFEB-3CD2F26CF87F}" type="pres">
      <dgm:prSet presAssocID="{A8CE4A05-6F5F-4DD6-BD76-D30957DAADF7}" presName="composite" presStyleCnt="0"/>
      <dgm:spPr/>
    </dgm:pt>
    <dgm:pt modelId="{0FD06609-4BE5-4F93-B6D8-B70ABCFC289C}" type="pres">
      <dgm:prSet presAssocID="{A8CE4A05-6F5F-4DD6-BD76-D30957DAADF7}" presName="imgShp" presStyleLbl="fgImgPlace1" presStyleIdx="0" presStyleCnt="3" custLinFactNeighborX="-4175"/>
      <dgm:spPr/>
    </dgm:pt>
    <dgm:pt modelId="{51B99110-DFDF-4972-AB36-767454BD6250}" type="pres">
      <dgm:prSet presAssocID="{A8CE4A05-6F5F-4DD6-BD76-D30957DAADF7}" presName="txShp" presStyleLbl="node1" presStyleIdx="0" presStyleCnt="3" custScaleX="129252" custLinFactNeighborX="4480">
        <dgm:presLayoutVars>
          <dgm:bulletEnabled val="1"/>
        </dgm:presLayoutVars>
      </dgm:prSet>
      <dgm:spPr/>
    </dgm:pt>
    <dgm:pt modelId="{A883F434-A688-47C5-90F5-EA93AF62E927}" type="pres">
      <dgm:prSet presAssocID="{EBFF6B3E-F058-48C3-8331-6B6C693C893A}" presName="spacing" presStyleCnt="0"/>
      <dgm:spPr/>
    </dgm:pt>
    <dgm:pt modelId="{E77A6E0E-D6DA-4433-8CED-C9AAF59F3633}" type="pres">
      <dgm:prSet presAssocID="{026346A5-0514-47FF-9BAB-CC9A5399D93B}" presName="composite" presStyleCnt="0"/>
      <dgm:spPr/>
    </dgm:pt>
    <dgm:pt modelId="{795B276A-07B4-4FA8-90B9-479921AF0D27}" type="pres">
      <dgm:prSet presAssocID="{026346A5-0514-47FF-9BAB-CC9A5399D93B}" presName="imgShp" presStyleLbl="fgImgPlace1" presStyleIdx="1" presStyleCnt="3" custLinFactNeighborX="-4175"/>
      <dgm:spPr/>
    </dgm:pt>
    <dgm:pt modelId="{012ED986-AA04-44C4-A6B1-61C3CAC993A9}" type="pres">
      <dgm:prSet presAssocID="{026346A5-0514-47FF-9BAB-CC9A5399D93B}" presName="txShp" presStyleLbl="node1" presStyleIdx="1" presStyleCnt="3" custScaleX="129252" custLinFactNeighborX="4480">
        <dgm:presLayoutVars>
          <dgm:bulletEnabled val="1"/>
        </dgm:presLayoutVars>
      </dgm:prSet>
      <dgm:spPr/>
    </dgm:pt>
    <dgm:pt modelId="{15057D57-D9E5-47B8-9CFB-2CFDC317FC66}" type="pres">
      <dgm:prSet presAssocID="{3C29068A-8075-421C-83B0-0A60EE5DA0E5}" presName="spacing" presStyleCnt="0"/>
      <dgm:spPr/>
    </dgm:pt>
    <dgm:pt modelId="{B16DFD8B-11C7-404F-B11E-287217C1C001}" type="pres">
      <dgm:prSet presAssocID="{05AA8211-E289-40E2-A205-4942B05065AF}" presName="composite" presStyleCnt="0"/>
      <dgm:spPr/>
    </dgm:pt>
    <dgm:pt modelId="{5298BBB7-EC89-4958-B3BE-45182600D6CE}" type="pres">
      <dgm:prSet presAssocID="{05AA8211-E289-40E2-A205-4942B05065AF}" presName="imgShp" presStyleLbl="fgImgPlace1" presStyleIdx="2" presStyleCnt="3" custLinFactNeighborX="-4175"/>
      <dgm:spPr/>
    </dgm:pt>
    <dgm:pt modelId="{C505FAB2-3278-41F6-9D2E-3FF1FABCBFAF}" type="pres">
      <dgm:prSet presAssocID="{05AA8211-E289-40E2-A205-4942B05065AF}" presName="txShp" presStyleLbl="node1" presStyleIdx="2" presStyleCnt="3" custScaleX="129252" custLinFactNeighborX="4480">
        <dgm:presLayoutVars>
          <dgm:bulletEnabled val="1"/>
        </dgm:presLayoutVars>
      </dgm:prSet>
      <dgm:spPr/>
    </dgm:pt>
  </dgm:ptLst>
  <dgm:cxnLst>
    <dgm:cxn modelId="{10081891-E868-4A1D-AB73-03281DFD21DA}" type="presOf" srcId="{05AA8211-E289-40E2-A205-4942B05065AF}" destId="{C505FAB2-3278-41F6-9D2E-3FF1FABCBFAF}" srcOrd="0" destOrd="0" presId="urn:microsoft.com/office/officeart/2005/8/layout/vList3"/>
    <dgm:cxn modelId="{5334C6D1-25A7-4BE4-A686-7A855B0D67DC}" type="presOf" srcId="{026346A5-0514-47FF-9BAB-CC9A5399D93B}" destId="{012ED986-AA04-44C4-A6B1-61C3CAC993A9}" srcOrd="0" destOrd="0" presId="urn:microsoft.com/office/officeart/2005/8/layout/vList3"/>
    <dgm:cxn modelId="{A25FE7DB-EDF4-4463-8EEF-EB872E03D7FF}" srcId="{890C6F5B-82B5-49D9-B9CA-F334901BB452}" destId="{A8CE4A05-6F5F-4DD6-BD76-D30957DAADF7}" srcOrd="0" destOrd="0" parTransId="{6B28BFD3-0062-40FF-91B2-6DDA486A15C0}" sibTransId="{EBFF6B3E-F058-48C3-8331-6B6C693C893A}"/>
    <dgm:cxn modelId="{0F8CD382-672E-494B-ADD9-DD4E9D2AEA1E}" type="presOf" srcId="{890C6F5B-82B5-49D9-B9CA-F334901BB452}" destId="{B468F0D6-EF1B-41D6-A663-553C5493BA2B}" srcOrd="0" destOrd="0" presId="urn:microsoft.com/office/officeart/2005/8/layout/vList3"/>
    <dgm:cxn modelId="{CFADBE1E-53C2-461E-AAFC-C002B08F20BB}" srcId="{890C6F5B-82B5-49D9-B9CA-F334901BB452}" destId="{026346A5-0514-47FF-9BAB-CC9A5399D93B}" srcOrd="1" destOrd="0" parTransId="{B6FA5D76-B148-463F-8539-B7145D6F004D}" sibTransId="{3C29068A-8075-421C-83B0-0A60EE5DA0E5}"/>
    <dgm:cxn modelId="{08FF24AD-65A4-42CA-8FD1-35C5AA7FE81C}" type="presOf" srcId="{A8CE4A05-6F5F-4DD6-BD76-D30957DAADF7}" destId="{51B99110-DFDF-4972-AB36-767454BD6250}" srcOrd="0" destOrd="0" presId="urn:microsoft.com/office/officeart/2005/8/layout/vList3"/>
    <dgm:cxn modelId="{D4FC154B-85F8-4409-A593-45A8031D08BE}" srcId="{890C6F5B-82B5-49D9-B9CA-F334901BB452}" destId="{05AA8211-E289-40E2-A205-4942B05065AF}" srcOrd="2" destOrd="0" parTransId="{2662E231-064C-470E-8AE3-8A4D23778B9C}" sibTransId="{92D2B331-CDBA-4D2F-BAB7-AFE9C78475A7}"/>
    <dgm:cxn modelId="{C6E24F0C-24C8-4A8E-964F-D3CFE4E01E75}" type="presParOf" srcId="{B468F0D6-EF1B-41D6-A663-553C5493BA2B}" destId="{00545E86-954B-4243-BFEB-3CD2F26CF87F}" srcOrd="0" destOrd="0" presId="urn:microsoft.com/office/officeart/2005/8/layout/vList3"/>
    <dgm:cxn modelId="{1406BE6F-1365-4B56-8AB3-9A2C865427D9}" type="presParOf" srcId="{00545E86-954B-4243-BFEB-3CD2F26CF87F}" destId="{0FD06609-4BE5-4F93-B6D8-B70ABCFC289C}" srcOrd="0" destOrd="0" presId="urn:microsoft.com/office/officeart/2005/8/layout/vList3"/>
    <dgm:cxn modelId="{40A239D3-E72C-4E0B-B19E-38D5434BB6C1}" type="presParOf" srcId="{00545E86-954B-4243-BFEB-3CD2F26CF87F}" destId="{51B99110-DFDF-4972-AB36-767454BD6250}" srcOrd="1" destOrd="0" presId="urn:microsoft.com/office/officeart/2005/8/layout/vList3"/>
    <dgm:cxn modelId="{11BD8B57-A22D-445F-8252-69B604CCF5BE}" type="presParOf" srcId="{B468F0D6-EF1B-41D6-A663-553C5493BA2B}" destId="{A883F434-A688-47C5-90F5-EA93AF62E927}" srcOrd="1" destOrd="0" presId="urn:microsoft.com/office/officeart/2005/8/layout/vList3"/>
    <dgm:cxn modelId="{E1EFE93D-9130-4870-9395-EF2B418D7ACE}" type="presParOf" srcId="{B468F0D6-EF1B-41D6-A663-553C5493BA2B}" destId="{E77A6E0E-D6DA-4433-8CED-C9AAF59F3633}" srcOrd="2" destOrd="0" presId="urn:microsoft.com/office/officeart/2005/8/layout/vList3"/>
    <dgm:cxn modelId="{B579C0DF-9B31-4712-83F2-2ABA84137EB4}" type="presParOf" srcId="{E77A6E0E-D6DA-4433-8CED-C9AAF59F3633}" destId="{795B276A-07B4-4FA8-90B9-479921AF0D27}" srcOrd="0" destOrd="0" presId="urn:microsoft.com/office/officeart/2005/8/layout/vList3"/>
    <dgm:cxn modelId="{0971AD9E-72DF-47FD-8BB6-CC385F280C37}" type="presParOf" srcId="{E77A6E0E-D6DA-4433-8CED-C9AAF59F3633}" destId="{012ED986-AA04-44C4-A6B1-61C3CAC993A9}" srcOrd="1" destOrd="0" presId="urn:microsoft.com/office/officeart/2005/8/layout/vList3"/>
    <dgm:cxn modelId="{C59E4412-E4B7-4A11-99F1-49523E8AA5C4}" type="presParOf" srcId="{B468F0D6-EF1B-41D6-A663-553C5493BA2B}" destId="{15057D57-D9E5-47B8-9CFB-2CFDC317FC66}" srcOrd="3" destOrd="0" presId="urn:microsoft.com/office/officeart/2005/8/layout/vList3"/>
    <dgm:cxn modelId="{28E6BDD2-2041-4381-A14F-318F99755748}" type="presParOf" srcId="{B468F0D6-EF1B-41D6-A663-553C5493BA2B}" destId="{B16DFD8B-11C7-404F-B11E-287217C1C001}" srcOrd="4" destOrd="0" presId="urn:microsoft.com/office/officeart/2005/8/layout/vList3"/>
    <dgm:cxn modelId="{DFA4A1CE-562C-40EE-948F-EE5B9FCB94CA}" type="presParOf" srcId="{B16DFD8B-11C7-404F-B11E-287217C1C001}" destId="{5298BBB7-EC89-4958-B3BE-45182600D6CE}" srcOrd="0" destOrd="0" presId="urn:microsoft.com/office/officeart/2005/8/layout/vList3"/>
    <dgm:cxn modelId="{3089F93D-073F-4E30-815F-19ECB06D372E}" type="presParOf" srcId="{B16DFD8B-11C7-404F-B11E-287217C1C001}" destId="{C505FAB2-3278-41F6-9D2E-3FF1FABCBFA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99110-DFDF-4972-AB36-767454BD6250}">
      <dsp:nvSpPr>
        <dsp:cNvPr id="0" name=""/>
        <dsp:cNvSpPr/>
      </dsp:nvSpPr>
      <dsp:spPr>
        <a:xfrm rot="10800000">
          <a:off x="895335" y="2085"/>
          <a:ext cx="7693402" cy="1269385"/>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91440" rIns="170688" bIns="91440" numCol="1" spcCol="1270" anchor="ctr" anchorCtr="0">
          <a:noAutofit/>
        </a:bodyPr>
        <a:lstStyle/>
        <a:p>
          <a:pPr lvl="0" algn="ctr" defTabSz="1066800">
            <a:lnSpc>
              <a:spcPts val="2000"/>
            </a:lnSpc>
            <a:spcBef>
              <a:spcPct val="0"/>
            </a:spcBef>
            <a:spcAft>
              <a:spcPts val="0"/>
            </a:spcAft>
          </a:pPr>
          <a:endParaRPr lang="en-US" altLang="ja-JP" sz="2400" kern="1200" baseline="0" dirty="0">
            <a:latin typeface="Meiryo UI" pitchFamily="50" charset="-128"/>
            <a:ea typeface="メイリオ" pitchFamily="50" charset="-128"/>
          </a:endParaRPr>
        </a:p>
        <a:p>
          <a:pPr lvl="0" algn="ctr" defTabSz="1066800">
            <a:lnSpc>
              <a:spcPct val="90000"/>
            </a:lnSpc>
            <a:spcBef>
              <a:spcPct val="0"/>
            </a:spcBef>
            <a:spcAft>
              <a:spcPct val="35000"/>
            </a:spcAft>
          </a:pPr>
          <a:endParaRPr lang="en-US" sz="2800" kern="1200" baseline="0" dirty="0">
            <a:latin typeface="Meiryo UI" pitchFamily="50" charset="-128"/>
            <a:ea typeface="メイリオ" pitchFamily="50" charset="-128"/>
          </a:endParaRPr>
        </a:p>
      </dsp:txBody>
      <dsp:txXfrm rot="10800000">
        <a:off x="1212681" y="2085"/>
        <a:ext cx="7376056" cy="1269385"/>
      </dsp:txXfrm>
    </dsp:sp>
    <dsp:sp modelId="{0FD06609-4BE5-4F93-B6D8-B70ABCFC289C}">
      <dsp:nvSpPr>
        <dsp:cNvPr id="0" name=""/>
        <dsp:cNvSpPr/>
      </dsp:nvSpPr>
      <dsp:spPr>
        <a:xfrm>
          <a:off x="811561" y="2085"/>
          <a:ext cx="1269385" cy="1269385"/>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12ED986-AA04-44C4-A6B1-61C3CAC993A9}">
      <dsp:nvSpPr>
        <dsp:cNvPr id="0" name=""/>
        <dsp:cNvSpPr/>
      </dsp:nvSpPr>
      <dsp:spPr>
        <a:xfrm rot="10800000">
          <a:off x="895335" y="1650391"/>
          <a:ext cx="7693402" cy="1269385"/>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220980" rIns="412496"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rot="10800000">
        <a:off x="1212681" y="1650391"/>
        <a:ext cx="7376056" cy="1269385"/>
      </dsp:txXfrm>
    </dsp:sp>
    <dsp:sp modelId="{795B276A-07B4-4FA8-90B9-479921AF0D27}">
      <dsp:nvSpPr>
        <dsp:cNvPr id="0" name=""/>
        <dsp:cNvSpPr/>
      </dsp:nvSpPr>
      <dsp:spPr>
        <a:xfrm>
          <a:off x="811561" y="1650391"/>
          <a:ext cx="1269385" cy="1269385"/>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05FAB2-3278-41F6-9D2E-3FF1FABCBFAF}">
      <dsp:nvSpPr>
        <dsp:cNvPr id="0" name=""/>
        <dsp:cNvSpPr/>
      </dsp:nvSpPr>
      <dsp:spPr>
        <a:xfrm rot="10800000">
          <a:off x="895335" y="3298697"/>
          <a:ext cx="7693402" cy="1269385"/>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220980" rIns="412496"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rot="10800000">
        <a:off x="1212681" y="3298697"/>
        <a:ext cx="7376056" cy="1269385"/>
      </dsp:txXfrm>
    </dsp:sp>
    <dsp:sp modelId="{5298BBB7-EC89-4958-B3BE-45182600D6CE}">
      <dsp:nvSpPr>
        <dsp:cNvPr id="0" name=""/>
        <dsp:cNvSpPr/>
      </dsp:nvSpPr>
      <dsp:spPr>
        <a:xfrm>
          <a:off x="811561" y="3298697"/>
          <a:ext cx="1269385" cy="1269385"/>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99110-DFDF-4972-AB36-767454BD6250}">
      <dsp:nvSpPr>
        <dsp:cNvPr id="0" name=""/>
        <dsp:cNvSpPr/>
      </dsp:nvSpPr>
      <dsp:spPr>
        <a:xfrm rot="10800000">
          <a:off x="895335" y="2085"/>
          <a:ext cx="7693402" cy="1269385"/>
        </a:xfrm>
        <a:prstGeom prst="homePlate">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91440" rIns="170688" bIns="91440" numCol="1" spcCol="1270" anchor="ctr" anchorCtr="0">
          <a:noAutofit/>
        </a:bodyPr>
        <a:lstStyle/>
        <a:p>
          <a:pPr lvl="0" algn="ctr" defTabSz="1066800">
            <a:lnSpc>
              <a:spcPts val="2000"/>
            </a:lnSpc>
            <a:spcBef>
              <a:spcPct val="0"/>
            </a:spcBef>
            <a:spcAft>
              <a:spcPts val="0"/>
            </a:spcAft>
          </a:pPr>
          <a:endParaRPr lang="en-US" altLang="ja-JP" sz="2400" kern="1200" baseline="0" dirty="0">
            <a:latin typeface="Meiryo UI" pitchFamily="50" charset="-128"/>
            <a:ea typeface="メイリオ" pitchFamily="50" charset="-128"/>
          </a:endParaRPr>
        </a:p>
        <a:p>
          <a:pPr lvl="0" algn="ctr" defTabSz="1066800">
            <a:lnSpc>
              <a:spcPct val="90000"/>
            </a:lnSpc>
            <a:spcBef>
              <a:spcPct val="0"/>
            </a:spcBef>
            <a:spcAft>
              <a:spcPct val="35000"/>
            </a:spcAft>
          </a:pPr>
          <a:endParaRPr lang="en-US" sz="2800" kern="1200" baseline="0" dirty="0">
            <a:latin typeface="Meiryo UI" pitchFamily="50" charset="-128"/>
            <a:ea typeface="メイリオ" pitchFamily="50" charset="-128"/>
          </a:endParaRPr>
        </a:p>
      </dsp:txBody>
      <dsp:txXfrm rot="10800000">
        <a:off x="1212681" y="2085"/>
        <a:ext cx="7376056" cy="1269385"/>
      </dsp:txXfrm>
    </dsp:sp>
    <dsp:sp modelId="{0FD06609-4BE5-4F93-B6D8-B70ABCFC289C}">
      <dsp:nvSpPr>
        <dsp:cNvPr id="0" name=""/>
        <dsp:cNvSpPr/>
      </dsp:nvSpPr>
      <dsp:spPr>
        <a:xfrm>
          <a:off x="811561" y="2085"/>
          <a:ext cx="1269385" cy="1269385"/>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12ED986-AA04-44C4-A6B1-61C3CAC993A9}">
      <dsp:nvSpPr>
        <dsp:cNvPr id="0" name=""/>
        <dsp:cNvSpPr/>
      </dsp:nvSpPr>
      <dsp:spPr>
        <a:xfrm rot="10800000">
          <a:off x="888907" y="1650391"/>
          <a:ext cx="7706259" cy="1269385"/>
        </a:xfrm>
        <a:prstGeom prst="homePlate">
          <a:avLst/>
        </a:prstGeom>
        <a:gradFill rotWithShape="0">
          <a:gsLst>
            <a:gs pos="0">
              <a:schemeClr val="accent1">
                <a:shade val="80000"/>
                <a:hueOff val="153123"/>
                <a:satOff val="-2196"/>
                <a:lumOff val="12807"/>
                <a:alphaOff val="0"/>
                <a:shade val="51000"/>
                <a:satMod val="130000"/>
              </a:schemeClr>
            </a:gs>
            <a:gs pos="80000">
              <a:schemeClr val="accent1">
                <a:shade val="80000"/>
                <a:hueOff val="153123"/>
                <a:satOff val="-2196"/>
                <a:lumOff val="12807"/>
                <a:alphaOff val="0"/>
                <a:shade val="93000"/>
                <a:satMod val="130000"/>
              </a:schemeClr>
            </a:gs>
            <a:gs pos="100000">
              <a:schemeClr val="accent1">
                <a:shade val="80000"/>
                <a:hueOff val="153123"/>
                <a:satOff val="-2196"/>
                <a:lumOff val="128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220980" rIns="412496"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rot="10800000">
        <a:off x="1206253" y="1650391"/>
        <a:ext cx="7388913" cy="1269385"/>
      </dsp:txXfrm>
    </dsp:sp>
    <dsp:sp modelId="{795B276A-07B4-4FA8-90B9-479921AF0D27}">
      <dsp:nvSpPr>
        <dsp:cNvPr id="0" name=""/>
        <dsp:cNvSpPr/>
      </dsp:nvSpPr>
      <dsp:spPr>
        <a:xfrm>
          <a:off x="811561" y="1650391"/>
          <a:ext cx="1269385" cy="1269385"/>
        </a:xfrm>
        <a:prstGeom prst="ellipse">
          <a:avLst/>
        </a:prstGeom>
        <a:solidFill>
          <a:schemeClr val="accent1">
            <a:tint val="50000"/>
            <a:hueOff val="28195"/>
            <a:satOff val="-1322"/>
            <a:lumOff val="565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05FAB2-3278-41F6-9D2E-3FF1FABCBFAF}">
      <dsp:nvSpPr>
        <dsp:cNvPr id="0" name=""/>
        <dsp:cNvSpPr/>
      </dsp:nvSpPr>
      <dsp:spPr>
        <a:xfrm rot="10800000">
          <a:off x="895335" y="3298697"/>
          <a:ext cx="7693402" cy="1269385"/>
        </a:xfrm>
        <a:prstGeom prst="homePlate">
          <a:avLst/>
        </a:prstGeom>
        <a:gradFill rotWithShape="0">
          <a:gsLst>
            <a:gs pos="0">
              <a:srgbClr val="5B6D8B"/>
            </a:gs>
            <a:gs pos="80000">
              <a:srgbClr val="6B8DC3"/>
            </a:gs>
            <a:gs pos="100000">
              <a:srgbClr val="7090CA"/>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220980" rIns="412496"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rot="10800000">
        <a:off x="1212681" y="3298697"/>
        <a:ext cx="7376056" cy="1269385"/>
      </dsp:txXfrm>
    </dsp:sp>
    <dsp:sp modelId="{5298BBB7-EC89-4958-B3BE-45182600D6CE}">
      <dsp:nvSpPr>
        <dsp:cNvPr id="0" name=""/>
        <dsp:cNvSpPr/>
      </dsp:nvSpPr>
      <dsp:spPr>
        <a:xfrm>
          <a:off x="811561" y="3298697"/>
          <a:ext cx="1269385" cy="1269385"/>
        </a:xfrm>
        <a:prstGeom prst="ellipse">
          <a:avLst/>
        </a:prstGeom>
        <a:solidFill>
          <a:schemeClr val="accent1">
            <a:tint val="50000"/>
            <a:hueOff val="56391"/>
            <a:satOff val="-2645"/>
            <a:lumOff val="11299"/>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99110-DFDF-4972-AB36-767454BD6250}">
      <dsp:nvSpPr>
        <dsp:cNvPr id="0" name=""/>
        <dsp:cNvSpPr/>
      </dsp:nvSpPr>
      <dsp:spPr>
        <a:xfrm rot="10800000">
          <a:off x="895335" y="2085"/>
          <a:ext cx="7693402" cy="1269385"/>
        </a:xfrm>
        <a:prstGeom prst="homePlate">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91440" rIns="170688" bIns="91440" numCol="1" spcCol="1270" anchor="ctr" anchorCtr="0">
          <a:noAutofit/>
        </a:bodyPr>
        <a:lstStyle/>
        <a:p>
          <a:pPr lvl="0" algn="ctr" defTabSz="1066800">
            <a:lnSpc>
              <a:spcPts val="2000"/>
            </a:lnSpc>
            <a:spcBef>
              <a:spcPct val="0"/>
            </a:spcBef>
            <a:spcAft>
              <a:spcPts val="0"/>
            </a:spcAft>
          </a:pPr>
          <a:endParaRPr lang="en-US" altLang="ja-JP" sz="2400" kern="1200" baseline="0" dirty="0">
            <a:latin typeface="Meiryo UI" pitchFamily="50" charset="-128"/>
            <a:ea typeface="メイリオ" pitchFamily="50" charset="-128"/>
          </a:endParaRPr>
        </a:p>
        <a:p>
          <a:pPr lvl="0" algn="ctr" defTabSz="1066800">
            <a:lnSpc>
              <a:spcPct val="90000"/>
            </a:lnSpc>
            <a:spcBef>
              <a:spcPct val="0"/>
            </a:spcBef>
            <a:spcAft>
              <a:spcPct val="35000"/>
            </a:spcAft>
          </a:pPr>
          <a:endParaRPr lang="en-US" sz="2800" kern="1200" baseline="0" dirty="0">
            <a:latin typeface="Meiryo UI" pitchFamily="50" charset="-128"/>
            <a:ea typeface="メイリオ" pitchFamily="50" charset="-128"/>
          </a:endParaRPr>
        </a:p>
      </dsp:txBody>
      <dsp:txXfrm rot="10800000">
        <a:off x="1212681" y="2085"/>
        <a:ext cx="7376056" cy="1269385"/>
      </dsp:txXfrm>
    </dsp:sp>
    <dsp:sp modelId="{0FD06609-4BE5-4F93-B6D8-B70ABCFC289C}">
      <dsp:nvSpPr>
        <dsp:cNvPr id="0" name=""/>
        <dsp:cNvSpPr/>
      </dsp:nvSpPr>
      <dsp:spPr>
        <a:xfrm>
          <a:off x="811561" y="2085"/>
          <a:ext cx="1269385" cy="1269385"/>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012ED986-AA04-44C4-A6B1-61C3CAC993A9}">
      <dsp:nvSpPr>
        <dsp:cNvPr id="0" name=""/>
        <dsp:cNvSpPr/>
      </dsp:nvSpPr>
      <dsp:spPr>
        <a:xfrm rot="10800000">
          <a:off x="895335" y="1650391"/>
          <a:ext cx="7693402" cy="1269385"/>
        </a:xfrm>
        <a:prstGeom prst="homePlate">
          <a:avLst/>
        </a:prstGeom>
        <a:gradFill rotWithShape="0">
          <a:gsLst>
            <a:gs pos="0">
              <a:schemeClr val="accent1">
                <a:shade val="80000"/>
                <a:hueOff val="153123"/>
                <a:satOff val="-2196"/>
                <a:lumOff val="12807"/>
                <a:alphaOff val="0"/>
                <a:shade val="51000"/>
                <a:satMod val="130000"/>
              </a:schemeClr>
            </a:gs>
            <a:gs pos="80000">
              <a:schemeClr val="accent1">
                <a:shade val="80000"/>
                <a:hueOff val="153123"/>
                <a:satOff val="-2196"/>
                <a:lumOff val="12807"/>
                <a:alphaOff val="0"/>
                <a:shade val="93000"/>
                <a:satMod val="130000"/>
              </a:schemeClr>
            </a:gs>
            <a:gs pos="100000">
              <a:schemeClr val="accent1">
                <a:shade val="80000"/>
                <a:hueOff val="153123"/>
                <a:satOff val="-2196"/>
                <a:lumOff val="128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220980" rIns="412496"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rot="10800000">
        <a:off x="1212681" y="1650391"/>
        <a:ext cx="7376056" cy="1269385"/>
      </dsp:txXfrm>
    </dsp:sp>
    <dsp:sp modelId="{795B276A-07B4-4FA8-90B9-479921AF0D27}">
      <dsp:nvSpPr>
        <dsp:cNvPr id="0" name=""/>
        <dsp:cNvSpPr/>
      </dsp:nvSpPr>
      <dsp:spPr>
        <a:xfrm>
          <a:off x="811561" y="1650391"/>
          <a:ext cx="1269385" cy="1269385"/>
        </a:xfrm>
        <a:prstGeom prst="ellipse">
          <a:avLst/>
        </a:prstGeom>
        <a:solidFill>
          <a:schemeClr val="accent1">
            <a:tint val="50000"/>
            <a:hueOff val="28195"/>
            <a:satOff val="-1322"/>
            <a:lumOff val="565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C505FAB2-3278-41F6-9D2E-3FF1FABCBFAF}">
      <dsp:nvSpPr>
        <dsp:cNvPr id="0" name=""/>
        <dsp:cNvSpPr/>
      </dsp:nvSpPr>
      <dsp:spPr>
        <a:xfrm rot="10800000">
          <a:off x="895335" y="3298697"/>
          <a:ext cx="7693402" cy="1269385"/>
        </a:xfrm>
        <a:prstGeom prst="homePlate">
          <a:avLst/>
        </a:prstGeom>
        <a:gradFill rotWithShape="0">
          <a:gsLst>
            <a:gs pos="0">
              <a:srgbClr val="5B6D8B"/>
            </a:gs>
            <a:gs pos="80000">
              <a:srgbClr val="6B8DC3"/>
            </a:gs>
            <a:gs pos="100000">
              <a:srgbClr val="7090CA"/>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59764" tIns="220980" rIns="412496" bIns="220980" numCol="1" spcCol="1270" anchor="ctr" anchorCtr="0">
          <a:noAutofit/>
        </a:bodyPr>
        <a:lstStyle/>
        <a:p>
          <a:pPr lvl="0" algn="ctr" defTabSz="2578100">
            <a:lnSpc>
              <a:spcPct val="90000"/>
            </a:lnSpc>
            <a:spcBef>
              <a:spcPct val="0"/>
            </a:spcBef>
            <a:spcAft>
              <a:spcPct val="35000"/>
            </a:spcAft>
          </a:pPr>
          <a:endParaRPr lang="en-US" sz="5800" kern="1200" dirty="0"/>
        </a:p>
      </dsp:txBody>
      <dsp:txXfrm rot="10800000">
        <a:off x="1212681" y="3298697"/>
        <a:ext cx="7376056" cy="1269385"/>
      </dsp:txXfrm>
    </dsp:sp>
    <dsp:sp modelId="{5298BBB7-EC89-4958-B3BE-45182600D6CE}">
      <dsp:nvSpPr>
        <dsp:cNvPr id="0" name=""/>
        <dsp:cNvSpPr/>
      </dsp:nvSpPr>
      <dsp:spPr>
        <a:xfrm>
          <a:off x="811561" y="3298697"/>
          <a:ext cx="1269385" cy="1269385"/>
        </a:xfrm>
        <a:prstGeom prst="ellipse">
          <a:avLst/>
        </a:prstGeom>
        <a:solidFill>
          <a:schemeClr val="accent1">
            <a:tint val="50000"/>
            <a:hueOff val="56391"/>
            <a:satOff val="-2645"/>
            <a:lumOff val="11299"/>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50252" cy="497418"/>
          </a:xfrm>
          <a:prstGeom prst="rect">
            <a:avLst/>
          </a:prstGeom>
        </p:spPr>
        <p:txBody>
          <a:bodyPr vert="horz" wrap="square" lIns="93170" tIns="46586" rIns="93170" bIns="46586" numCol="1" anchor="t" anchorCtr="0" compatLnSpc="1">
            <a:prstTxWarp prst="textNoShape">
              <a:avLst/>
            </a:prstTxWarp>
          </a:bodyPr>
          <a:lstStyle>
            <a:lvl1pPr>
              <a:defRPr sz="1200"/>
            </a:lvl1pPr>
          </a:lstStyle>
          <a:p>
            <a:pPr>
              <a:defRPr/>
            </a:pPr>
            <a:endParaRPr lang="en-US" altLang="en-US" dirty="0">
              <a:latin typeface="Arial" panose="020B0604020202020204" pitchFamily="34" charset="0"/>
            </a:endParaRPr>
          </a:p>
        </p:txBody>
      </p:sp>
      <p:sp>
        <p:nvSpPr>
          <p:cNvPr id="3" name="Date Placeholder 2">
            <a:extLst/>
          </p:cNvPr>
          <p:cNvSpPr>
            <a:spLocks noGrp="1"/>
          </p:cNvSpPr>
          <p:nvPr>
            <p:ph type="dt" sz="quarter" idx="1"/>
          </p:nvPr>
        </p:nvSpPr>
        <p:spPr>
          <a:xfrm>
            <a:off x="3855787" y="0"/>
            <a:ext cx="2950252" cy="497418"/>
          </a:xfrm>
          <a:prstGeom prst="rect">
            <a:avLst/>
          </a:prstGeom>
        </p:spPr>
        <p:txBody>
          <a:bodyPr vert="horz" wrap="square" lIns="93170" tIns="46586" rIns="93170" bIns="46586" numCol="1" anchor="t" anchorCtr="0" compatLnSpc="1">
            <a:prstTxWarp prst="textNoShape">
              <a:avLst/>
            </a:prstTxWarp>
          </a:bodyPr>
          <a:lstStyle>
            <a:lvl1pPr algn="r">
              <a:defRPr sz="1200"/>
            </a:lvl1pPr>
          </a:lstStyle>
          <a:p>
            <a:pPr>
              <a:defRPr/>
            </a:pPr>
            <a:fld id="{259EE300-3F2C-4BD6-9847-85B6312B2D8A}" type="datetimeFigureOut">
              <a:rPr lang="en-US" altLang="en-US">
                <a:latin typeface="Arial" panose="020B0604020202020204" pitchFamily="34" charset="0"/>
              </a:rPr>
              <a:pPr>
                <a:defRPr/>
              </a:pPr>
              <a:t>2/14/2018</a:t>
            </a:fld>
            <a:endParaRPr lang="en-US" altLang="en-US" dirty="0">
              <a:latin typeface="Arial" panose="020B0604020202020204" pitchFamily="34" charset="0"/>
            </a:endParaRPr>
          </a:p>
        </p:txBody>
      </p:sp>
      <p:sp>
        <p:nvSpPr>
          <p:cNvPr id="4" name="Footer Placeholder 3">
            <a:extLst/>
          </p:cNvPr>
          <p:cNvSpPr>
            <a:spLocks noGrp="1"/>
          </p:cNvSpPr>
          <p:nvPr>
            <p:ph type="ftr" sz="quarter" idx="2"/>
          </p:nvPr>
        </p:nvSpPr>
        <p:spPr>
          <a:xfrm>
            <a:off x="0" y="9439670"/>
            <a:ext cx="2950252" cy="497418"/>
          </a:xfrm>
          <a:prstGeom prst="rect">
            <a:avLst/>
          </a:prstGeom>
        </p:spPr>
        <p:txBody>
          <a:bodyPr vert="horz" wrap="square" lIns="93170" tIns="46586" rIns="93170" bIns="46586" numCol="1" anchor="b" anchorCtr="0" compatLnSpc="1">
            <a:prstTxWarp prst="textNoShape">
              <a:avLst/>
            </a:prstTxWarp>
          </a:bodyPr>
          <a:lstStyle>
            <a:lvl1pPr>
              <a:defRPr sz="1200"/>
            </a:lvl1pPr>
          </a:lstStyle>
          <a:p>
            <a:pPr>
              <a:defRPr/>
            </a:pPr>
            <a:endParaRPr lang="en-US" altLang="en-US" dirty="0">
              <a:latin typeface="Arial" panose="020B0604020202020204" pitchFamily="34" charset="0"/>
            </a:endParaRPr>
          </a:p>
        </p:txBody>
      </p:sp>
      <p:sp>
        <p:nvSpPr>
          <p:cNvPr id="5" name="Slide Number Placeholder 4">
            <a:extLst/>
          </p:cNvPr>
          <p:cNvSpPr>
            <a:spLocks noGrp="1"/>
          </p:cNvSpPr>
          <p:nvPr>
            <p:ph type="sldNum" sz="quarter" idx="3"/>
          </p:nvPr>
        </p:nvSpPr>
        <p:spPr>
          <a:xfrm>
            <a:off x="3855787" y="9439670"/>
            <a:ext cx="2950252" cy="497418"/>
          </a:xfrm>
          <a:prstGeom prst="rect">
            <a:avLst/>
          </a:prstGeom>
        </p:spPr>
        <p:txBody>
          <a:bodyPr vert="horz" wrap="square" lIns="93170" tIns="46586" rIns="93170" bIns="46586" numCol="1" anchor="b" anchorCtr="0" compatLnSpc="1">
            <a:prstTxWarp prst="textNoShape">
              <a:avLst/>
            </a:prstTxWarp>
          </a:bodyPr>
          <a:lstStyle>
            <a:lvl1pPr algn="r">
              <a:defRPr sz="1200" smtClean="0"/>
            </a:lvl1pPr>
          </a:lstStyle>
          <a:p>
            <a:pPr>
              <a:defRPr/>
            </a:pPr>
            <a:fld id="{91CB18B4-AA10-454D-9B75-D31A53E26EFE}" type="slidenum">
              <a:rPr lang="en-US" altLang="en-US">
                <a:latin typeface="Arial" panose="020B0604020202020204" pitchFamily="34" charset="0"/>
              </a:rPr>
              <a:pPr>
                <a:defRPr/>
              </a:p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151815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p:cNvPr>
          <p:cNvSpPr>
            <a:spLocks noGrp="1"/>
          </p:cNvSpPr>
          <p:nvPr>
            <p:ph type="hdr" sz="quarter"/>
          </p:nvPr>
        </p:nvSpPr>
        <p:spPr>
          <a:xfrm>
            <a:off x="0" y="0"/>
            <a:ext cx="2950252" cy="497418"/>
          </a:xfrm>
          <a:prstGeom prst="rect">
            <a:avLst/>
          </a:prstGeom>
        </p:spPr>
        <p:txBody>
          <a:bodyPr vert="horz" wrap="square" lIns="93170" tIns="46586" rIns="93170" bIns="46586"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dirty="0"/>
          </a:p>
        </p:txBody>
      </p:sp>
      <p:sp>
        <p:nvSpPr>
          <p:cNvPr id="3" name="Date Placeholder 2">
            <a:extLst/>
          </p:cNvPr>
          <p:cNvSpPr>
            <a:spLocks noGrp="1"/>
          </p:cNvSpPr>
          <p:nvPr>
            <p:ph type="dt" idx="1"/>
          </p:nvPr>
        </p:nvSpPr>
        <p:spPr>
          <a:xfrm>
            <a:off x="3855787" y="0"/>
            <a:ext cx="2950252" cy="497418"/>
          </a:xfrm>
          <a:prstGeom prst="rect">
            <a:avLst/>
          </a:prstGeom>
        </p:spPr>
        <p:txBody>
          <a:bodyPr vert="horz" wrap="square" lIns="93170" tIns="46586" rIns="93170" bIns="46586" numCol="1" anchor="t" anchorCtr="0" compatLnSpc="1">
            <a:prstTxWarp prst="textNoShape">
              <a:avLst/>
            </a:prstTxWarp>
          </a:bodyPr>
          <a:lstStyle>
            <a:lvl1pPr algn="r" eaLnBrk="1" hangingPunct="1">
              <a:defRPr sz="1200">
                <a:latin typeface="Arial" panose="020B0604020202020204" pitchFamily="34" charset="0"/>
              </a:defRPr>
            </a:lvl1pPr>
          </a:lstStyle>
          <a:p>
            <a:pPr>
              <a:defRPr/>
            </a:pPr>
            <a:fld id="{84F374BC-DC38-4AD8-A5DE-17BD9B1147BB}" type="datetimeFigureOut">
              <a:rPr lang="en-US" altLang="en-US" smtClean="0"/>
              <a:pPr>
                <a:defRPr/>
              </a:pPr>
              <a:t>2/14/2018</a:t>
            </a:fld>
            <a:endParaRPr lang="en-US" altLang="en-US" dirty="0"/>
          </a:p>
        </p:txBody>
      </p:sp>
      <p:sp>
        <p:nvSpPr>
          <p:cNvPr id="4" name="Slide Image Placeholder 3">
            <a:extLst/>
          </p:cNvPr>
          <p:cNvSpPr>
            <a:spLocks noGrp="1" noRot="1" noChangeAspect="1"/>
          </p:cNvSpPr>
          <p:nvPr>
            <p:ph type="sldImg" idx="2"/>
          </p:nvPr>
        </p:nvSpPr>
        <p:spPr>
          <a:xfrm>
            <a:off x="919163" y="744538"/>
            <a:ext cx="4968875" cy="3727450"/>
          </a:xfrm>
          <a:prstGeom prst="rect">
            <a:avLst/>
          </a:prstGeom>
          <a:noFill/>
          <a:ln w="12700">
            <a:solidFill>
              <a:prstClr val="black"/>
            </a:solidFill>
          </a:ln>
        </p:spPr>
        <p:txBody>
          <a:bodyPr vert="horz" lIns="93170" tIns="46586" rIns="93170" bIns="46586" rtlCol="0" anchor="ctr"/>
          <a:lstStyle/>
          <a:p>
            <a:pPr lvl="0"/>
            <a:endParaRPr lang="en-US" noProof="0" dirty="0"/>
          </a:p>
        </p:txBody>
      </p:sp>
      <p:sp>
        <p:nvSpPr>
          <p:cNvPr id="5" name="Notes Placeholder 4">
            <a:extLst/>
          </p:cNvPr>
          <p:cNvSpPr>
            <a:spLocks noGrp="1"/>
          </p:cNvSpPr>
          <p:nvPr>
            <p:ph type="body" sz="quarter" idx="3"/>
          </p:nvPr>
        </p:nvSpPr>
        <p:spPr>
          <a:xfrm>
            <a:off x="681186" y="4722088"/>
            <a:ext cx="5444830" cy="4472253"/>
          </a:xfrm>
          <a:prstGeom prst="rect">
            <a:avLst/>
          </a:prstGeom>
        </p:spPr>
        <p:txBody>
          <a:bodyPr vert="horz" lIns="93170" tIns="46586" rIns="93170" bIns="46586"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p:cNvPr>
          <p:cNvSpPr>
            <a:spLocks noGrp="1"/>
          </p:cNvSpPr>
          <p:nvPr>
            <p:ph type="ftr" sz="quarter" idx="4"/>
          </p:nvPr>
        </p:nvSpPr>
        <p:spPr>
          <a:xfrm>
            <a:off x="0" y="9439670"/>
            <a:ext cx="2950252" cy="497418"/>
          </a:xfrm>
          <a:prstGeom prst="rect">
            <a:avLst/>
          </a:prstGeom>
        </p:spPr>
        <p:txBody>
          <a:bodyPr vert="horz" wrap="square" lIns="93170" tIns="46586" rIns="93170" bIns="46586"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dirty="0"/>
          </a:p>
        </p:txBody>
      </p:sp>
      <p:sp>
        <p:nvSpPr>
          <p:cNvPr id="7" name="Slide Number Placeholder 6">
            <a:extLst/>
          </p:cNvPr>
          <p:cNvSpPr>
            <a:spLocks noGrp="1"/>
          </p:cNvSpPr>
          <p:nvPr>
            <p:ph type="sldNum" sz="quarter" idx="5"/>
          </p:nvPr>
        </p:nvSpPr>
        <p:spPr>
          <a:xfrm>
            <a:off x="3855787" y="9439670"/>
            <a:ext cx="2950252" cy="497418"/>
          </a:xfrm>
          <a:prstGeom prst="rect">
            <a:avLst/>
          </a:prstGeom>
        </p:spPr>
        <p:txBody>
          <a:bodyPr vert="horz" wrap="square" lIns="93170" tIns="46586" rIns="93170" bIns="46586" numCol="1" anchor="b" anchorCtr="0" compatLnSpc="1">
            <a:prstTxWarp prst="textNoShape">
              <a:avLst/>
            </a:prstTxWarp>
          </a:bodyPr>
          <a:lstStyle>
            <a:lvl1pPr algn="r" eaLnBrk="1" hangingPunct="1">
              <a:defRPr sz="1200" smtClean="0">
                <a:latin typeface="Arial" panose="020B0604020202020204" pitchFamily="34" charset="0"/>
              </a:defRPr>
            </a:lvl1pPr>
          </a:lstStyle>
          <a:p>
            <a:pPr>
              <a:defRPr/>
            </a:pPr>
            <a:fld id="{65123FFA-D137-465C-BEEC-B458BB29D2D7}" type="slidenum">
              <a:rPr lang="en-US" altLang="en-US" smtClean="0"/>
              <a:pPr>
                <a:defRPr/>
              </a:pPr>
              <a:t>‹#›</a:t>
            </a:fld>
            <a:endParaRPr lang="en-US" altLang="en-US" dirty="0"/>
          </a:p>
        </p:txBody>
      </p:sp>
    </p:spTree>
    <p:extLst>
      <p:ext uri="{BB962C8B-B14F-4D97-AF65-F5344CB8AC3E}">
        <p14:creationId xmlns:p14="http://schemas.microsoft.com/office/powerpoint/2010/main" val="4208061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The associated cardiac and extracardiac factors are those pertinent to the etiology, tolerability, and history of prior management. </a:t>
            </a:r>
          </a:p>
          <a:p>
            <a:pPr eaLnBrk="1" hangingPunct="1">
              <a:spcBef>
                <a:spcPct val="0"/>
              </a:spcBef>
            </a:pPr>
            <a:endParaRPr lang="en-US" alt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57208DCE-B95B-4957-BA11-40389FB3DC2B}" type="slidenum">
              <a:rPr lang="en-US" altLang="en-US">
                <a:solidFill>
                  <a:srgbClr val="000000"/>
                </a:solidFill>
                <a:latin typeface="Arial" panose="020B0604020202020204" pitchFamily="34" charset="0"/>
              </a:rPr>
              <a:pPr>
                <a:spcBef>
                  <a:spcPct val="0"/>
                </a:spcBef>
              </a:pPr>
              <a:t>1</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897241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Fuster V et al.</a:t>
            </a:r>
            <a:r>
              <a:rPr lang="en-US" altLang="en-US" b="1" dirty="0"/>
              <a:t> </a:t>
            </a:r>
            <a:r>
              <a:rPr lang="en-US" altLang="en-US" dirty="0"/>
              <a:t>ACC/AHA/ESC 2011 Focused Updates Incorporated Into the ACC/AHA/ESC 2006 Guidelines for the Management of Patients With Atrial Fibrillation J Am Coll Cardiol 2011;57:e101-e98</a:t>
            </a:r>
          </a:p>
          <a:p>
            <a:pPr eaLnBrk="1" hangingPunct="1">
              <a:spcBef>
                <a:spcPct val="0"/>
              </a:spcBef>
            </a:pPr>
            <a:endParaRPr lang="en-US" altLang="en-US" dirty="0"/>
          </a:p>
          <a:p>
            <a:pPr eaLnBrk="1" hangingPunct="1">
              <a:spcBef>
                <a:spcPct val="0"/>
              </a:spcBef>
              <a:buFontTx/>
              <a:buChar char="•"/>
            </a:pPr>
            <a:r>
              <a:rPr lang="en-US" altLang="en-US" dirty="0"/>
              <a:t>The overall number of men and women with AF is about equal, but approximately 60% of AF patients over 75 years are female. </a:t>
            </a:r>
          </a:p>
          <a:p>
            <a:pPr eaLnBrk="1" hangingPunct="1">
              <a:spcBef>
                <a:spcPct val="0"/>
              </a:spcBef>
              <a:buFontTx/>
              <a:buChar char="•"/>
            </a:pPr>
            <a:r>
              <a:rPr lang="en-US" altLang="en-US" dirty="0"/>
              <a:t>Based on limited data, the age-adjusted risk of developing AF in blacks seems less than half that in whites. </a:t>
            </a:r>
          </a:p>
          <a:p>
            <a:pPr eaLnBrk="1" hangingPunct="1">
              <a:spcBef>
                <a:spcPct val="0"/>
              </a:spcBef>
              <a:buFontTx/>
              <a:buChar char="•"/>
            </a:pPr>
            <a:r>
              <a:rPr lang="en-US" altLang="en-US" dirty="0"/>
              <a:t>Also, with respect to heart failure, AF is less common among African-Americans than in Caucasians.</a:t>
            </a:r>
          </a:p>
          <a:p>
            <a:pPr eaLnBrk="1" hangingPunct="1">
              <a:spcBef>
                <a:spcPct val="0"/>
              </a:spcBef>
              <a:buFontTx/>
              <a:buChar char="•"/>
            </a:pPr>
            <a:r>
              <a:rPr lang="en-US" altLang="en-US" dirty="0"/>
              <a:t>Incidence in Japan rises from &lt;0.1% per year in those &lt;40 years to 1.5%-2% in those &gt;80 years (women and men, respectively  </a:t>
            </a:r>
          </a:p>
          <a:p>
            <a:pPr eaLnBrk="1" hangingPunct="1">
              <a:spcBef>
                <a:spcPct val="0"/>
              </a:spcBef>
            </a:pPr>
            <a:endParaRPr lang="en-US" altLang="en-US" dirty="0"/>
          </a:p>
          <a:p>
            <a:pPr eaLnBrk="1" hangingPunct="1">
              <a:spcBef>
                <a:spcPct val="0"/>
              </a:spcBef>
            </a:pPr>
            <a:r>
              <a:rPr lang="en-US" altLang="en-US" dirty="0"/>
              <a:t>Japanese Circulation Society. Guidelines for Pharmacotherapy of Atrial Fibrillation (JCS 2013). </a:t>
            </a:r>
            <a:r>
              <a:rPr lang="en-US" altLang="en-US" i="1" dirty="0"/>
              <a:t>Circulation Journal. </a:t>
            </a:r>
            <a:r>
              <a:rPr lang="en-US" altLang="en-US" dirty="0"/>
              <a:t>2014;78(8):1997-2021.</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5FCD15F8-3AA1-45D8-8940-E777C4C1E1A1}" type="slidenum">
              <a:rPr lang="en-US" altLang="en-US">
                <a:solidFill>
                  <a:prstClr val="black"/>
                </a:solidFill>
                <a:latin typeface="Arial" panose="020B0604020202020204" pitchFamily="34" charset="0"/>
              </a:rPr>
              <a:pPr>
                <a:spcBef>
                  <a:spcPct val="0"/>
                </a:spcBef>
              </a:pPr>
              <a:t>10</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056820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9728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1188B81B-0F97-4143-9C88-2994E0875789}" type="slidenum">
              <a:rPr lang="en-US" altLang="en-US">
                <a:latin typeface="Arial" panose="020B0604020202020204" pitchFamily="34" charset="0"/>
              </a:rPr>
              <a:pPr/>
              <a:t>11</a:t>
            </a:fld>
            <a:endParaRPr lang="en-US" altLang="en-US" dirty="0">
              <a:latin typeface="Arial" panose="020B0604020202020204" pitchFamily="34" charset="0"/>
            </a:endParaRPr>
          </a:p>
        </p:txBody>
      </p:sp>
    </p:spTree>
    <p:extLst>
      <p:ext uri="{BB962C8B-B14F-4D97-AF65-F5344CB8AC3E}">
        <p14:creationId xmlns:p14="http://schemas.microsoft.com/office/powerpoint/2010/main" val="1941037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9933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EBC5D185-9BAF-49F6-BE24-092828A95BEE}" type="slidenum">
              <a:rPr lang="en-US" altLang="en-US">
                <a:solidFill>
                  <a:prstClr val="black"/>
                </a:solidFill>
                <a:latin typeface="Arial" panose="020B0604020202020204" pitchFamily="34" charset="0"/>
              </a:rPr>
              <a:pPr/>
              <a:t>12</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03589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Vagal stimulation inhibits the heartbeat  </a:t>
            </a:r>
          </a:p>
          <a:p>
            <a:pPr eaLnBrk="1" hangingPunct="1">
              <a:spcBef>
                <a:spcPct val="0"/>
              </a:spcBef>
              <a:buFontTx/>
              <a:buChar char="•"/>
            </a:pPr>
            <a:r>
              <a:rPr lang="en-US" altLang="en-US" dirty="0"/>
              <a:t> High adrenergic tone facilitates AF early after cardiac surgery, as does pericarditis.</a:t>
            </a:r>
          </a:p>
          <a:p>
            <a:pPr eaLnBrk="1" hangingPunct="1">
              <a:spcBef>
                <a:spcPct val="0"/>
              </a:spcBef>
              <a:buFontTx/>
              <a:buChar char="•"/>
            </a:pPr>
            <a:r>
              <a:rPr lang="en-US" altLang="en-US" dirty="0"/>
              <a:t> Pericarditis is a swelling and irritation of the </a:t>
            </a:r>
            <a:r>
              <a:rPr lang="en-US" altLang="en-US" i="1" dirty="0"/>
              <a:t>pericardium</a:t>
            </a:r>
            <a:r>
              <a:rPr lang="en-US" altLang="en-US" dirty="0"/>
              <a:t>, the thin sac-like membrane surrounding the heart and its major blood vessels. </a:t>
            </a:r>
          </a:p>
          <a:p>
            <a:pPr eaLnBrk="1" hangingPunct="1">
              <a:spcBef>
                <a:spcPct val="0"/>
              </a:spcBef>
              <a:buFontTx/>
              <a:buChar char="•"/>
            </a:pPr>
            <a:endParaRPr lang="en-US" altLang="en-US" dirty="0"/>
          </a:p>
          <a:p>
            <a:pPr eaLnBrk="1" hangingPunct="1">
              <a:spcBef>
                <a:spcPct val="0"/>
              </a:spcBef>
              <a:buFontTx/>
              <a:buChar char="•"/>
            </a:pPr>
            <a:endParaRPr lang="en-US" altLang="en-US" dirty="0"/>
          </a:p>
          <a:p>
            <a:pPr eaLnBrk="1" hangingPunct="1">
              <a:spcBef>
                <a:spcPct val="0"/>
              </a:spcBef>
            </a:pPr>
            <a:r>
              <a:rPr lang="en-US" altLang="en-US" b="1" dirty="0"/>
              <a:t>Source</a:t>
            </a:r>
          </a:p>
          <a:p>
            <a:pPr eaLnBrk="1" hangingPunct="1">
              <a:spcBef>
                <a:spcPct val="0"/>
              </a:spcBef>
            </a:pPr>
            <a:r>
              <a:rPr lang="en-US" altLang="en-US" dirty="0"/>
              <a:t>Lip GYH, Brechin CM, Lane DA. The global burden of atrial fibrillation and stroke: a systematic review of the epidemiology of atrial fibrillation in regions outside North America and Europe. </a:t>
            </a:r>
            <a:r>
              <a:rPr lang="en-US" altLang="en-US" i="1" dirty="0"/>
              <a:t>Chest. </a:t>
            </a:r>
            <a:r>
              <a:rPr lang="en-US" altLang="en-US" dirty="0"/>
              <a:t>2012;142(6):1489-1498.</a:t>
            </a:r>
          </a:p>
          <a:p>
            <a:pPr eaLnBrk="1" hangingPunct="1">
              <a:spcBef>
                <a:spcPct val="0"/>
              </a:spcBef>
            </a:pPr>
            <a:r>
              <a:rPr lang="en-US" altLang="en-US" dirty="0">
                <a:solidFill>
                  <a:schemeClr val="tx2"/>
                </a:solidFill>
              </a:rPr>
              <a:t>Kodani E, Atarashi H. Prevalence of atrial fibrillation in Asia and the world. </a:t>
            </a:r>
            <a:r>
              <a:rPr lang="en-US" altLang="en-US" i="1" dirty="0">
                <a:solidFill>
                  <a:schemeClr val="tx2"/>
                </a:solidFill>
              </a:rPr>
              <a:t>Journal of Arrhythmia. </a:t>
            </a:r>
            <a:r>
              <a:rPr lang="en-US" altLang="en-US" dirty="0">
                <a:solidFill>
                  <a:schemeClr val="tx2"/>
                </a:solidFill>
              </a:rPr>
              <a:t>2012;28(6):330-337.</a:t>
            </a:r>
          </a:p>
          <a:p>
            <a:pPr eaLnBrk="1" hangingPunct="1">
              <a:spcBef>
                <a:spcPct val="0"/>
              </a:spcBef>
            </a:pPr>
            <a:endParaRPr lang="en-US" altLang="en-US" b="1" dirty="0"/>
          </a:p>
          <a:p>
            <a:pPr eaLnBrk="1" hangingPunct="1">
              <a:spcBef>
                <a:spcPct val="0"/>
              </a:spcBef>
            </a:pPr>
            <a:endParaRPr lang="en-US" altLang="en-US" b="1"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16C03286-20C5-4161-84EB-4942D6E3C008}" type="slidenum">
              <a:rPr lang="en-US" altLang="en-US">
                <a:solidFill>
                  <a:srgbClr val="000000"/>
                </a:solidFill>
                <a:latin typeface="Arial" panose="020B0604020202020204" pitchFamily="34" charset="0"/>
              </a:rPr>
              <a:pPr>
                <a:spcBef>
                  <a:spcPct val="0"/>
                </a:spcBef>
              </a:pPr>
              <a:t>13</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43860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The workup of a patient with suspected AF can usually take place and therapy can be initiated in a single outpatient encounter.</a:t>
            </a:r>
          </a:p>
          <a:p>
            <a:pPr eaLnBrk="1" hangingPunct="1">
              <a:spcBef>
                <a:spcPct val="0"/>
              </a:spcBef>
              <a:buFontTx/>
              <a:buChar char="•"/>
            </a:pPr>
            <a:r>
              <a:rPr lang="en-US" altLang="en-US" dirty="0"/>
              <a:t> His doctor assures Akira that they will get to the bottom of these symptoms.</a:t>
            </a:r>
          </a:p>
          <a:p>
            <a:pPr eaLnBrk="1" hangingPunct="1">
              <a:spcBef>
                <a:spcPct val="0"/>
              </a:spcBef>
              <a:buFontTx/>
              <a:buChar char="•"/>
            </a:pPr>
            <a:r>
              <a:rPr lang="en-US" altLang="en-US" dirty="0"/>
              <a:t> Because they have had a long-standing doctor-patient relationship built on openness, Akira’s physician tells him where the symptoms are pointing in terms of a potential diagnosis.</a:t>
            </a:r>
          </a:p>
          <a:p>
            <a:pPr eaLnBrk="1" hangingPunct="1">
              <a:spcBef>
                <a:spcPct val="0"/>
              </a:spcBef>
              <a:buFontTx/>
              <a:buChar char="•"/>
            </a:pPr>
            <a:r>
              <a:rPr lang="en-US" altLang="en-US" dirty="0"/>
              <a:t> He explains that the examination will be thorough and that they will need to go through family history again to see if it holds any clues for Akira’s current concerns.</a:t>
            </a:r>
          </a:p>
          <a:p>
            <a:pPr eaLnBrk="1" hangingPunct="1">
              <a:spcBef>
                <a:spcPct val="0"/>
              </a:spcBef>
              <a:buFontTx/>
              <a:buChar char="•"/>
            </a:pPr>
            <a:endParaRPr lang="en-US" altLang="en-US" dirty="0"/>
          </a:p>
          <a:p>
            <a:pPr eaLnBrk="1" hangingPunct="1">
              <a:spcBef>
                <a:spcPct val="0"/>
              </a:spcBef>
              <a:buFontTx/>
              <a:buChar char="•"/>
            </a:pPr>
            <a:endParaRPr lang="en-US" altLang="en-US" dirty="0"/>
          </a:p>
          <a:p>
            <a:pPr eaLnBrk="1" hangingPunct="1">
              <a:spcBef>
                <a:spcPct val="0"/>
              </a:spcBef>
            </a:pPr>
            <a:r>
              <a:rPr lang="en-US" altLang="en-US" b="1" dirty="0"/>
              <a:t>Sources</a:t>
            </a:r>
          </a:p>
          <a:p>
            <a:pPr eaLnBrk="1" hangingPunct="1">
              <a:spcBef>
                <a:spcPct val="0"/>
              </a:spcBef>
            </a:pPr>
            <a:r>
              <a:rPr lang="en-US" altLang="en-US" dirty="0"/>
              <a:t>January CT, Wann LS, Alpert JS, et al. 2014 AHA/ACC/HRS Guideline for the Management of Patients With Atrial Fibrillation: A Report of the American College of Cardiology/American Heart Association Task Force on Practice Guidelines and the Heart Rhythm Society. </a:t>
            </a:r>
            <a:r>
              <a:rPr lang="en-US" altLang="en-US" i="1" dirty="0"/>
              <a:t>Journal of the American College of Cardiology. </a:t>
            </a:r>
            <a:r>
              <a:rPr lang="en-US" altLang="en-US" dirty="0"/>
              <a:t>2014;64(21):DOI: 10.1016/j.jacc.2014.1003.1022.</a:t>
            </a:r>
          </a:p>
          <a:p>
            <a:pPr eaLnBrk="1" hangingPunct="1">
              <a:spcBef>
                <a:spcPct val="0"/>
              </a:spcBef>
            </a:pPr>
            <a:endParaRPr lang="en-US" altLang="en-US" b="1" dirty="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52E72C99-E58B-4B1C-9E7F-5B5BE711D512}" type="slidenum">
              <a:rPr lang="en-US" altLang="en-US">
                <a:solidFill>
                  <a:srgbClr val="000000"/>
                </a:solidFill>
                <a:latin typeface="Arial" panose="020B0604020202020204" pitchFamily="34" charset="0"/>
              </a:rPr>
              <a:pPr>
                <a:spcBef>
                  <a:spcPct val="0"/>
                </a:spcBef>
              </a:pPr>
              <a:t>14</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932019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BF99C8DE-5698-43A3-BC8E-870085A08F25}" type="slidenum">
              <a:rPr lang="en-US" altLang="en-US">
                <a:solidFill>
                  <a:srgbClr val="000000"/>
                </a:solidFill>
                <a:latin typeface="Arial" panose="020B0604020202020204" pitchFamily="34" charset="0"/>
              </a:rPr>
              <a:pPr>
                <a:spcBef>
                  <a:spcPct val="0"/>
                </a:spcBef>
              </a:pPr>
              <a:t>15</a:t>
            </a:fld>
            <a:endParaRPr lang="en-US" altLang="en-US" dirty="0">
              <a:solidFill>
                <a:srgbClr val="000000"/>
              </a:solidFill>
              <a:latin typeface="Arial" panose="020B0604020202020204" pitchFamily="34" charset="0"/>
            </a:endParaRPr>
          </a:p>
        </p:txBody>
      </p:sp>
      <p:sp>
        <p:nvSpPr>
          <p:cNvPr id="1013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13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174612" indent="-174612" eaLnBrk="1" hangingPunct="1">
              <a:spcBef>
                <a:spcPct val="0"/>
              </a:spcBef>
              <a:buFontTx/>
              <a:buChar char="•"/>
            </a:pPr>
            <a:r>
              <a:rPr lang="en-US" altLang="en-US" dirty="0"/>
              <a:t>The initial presentation of AF may be an embolic complication or exacerbation of HF.</a:t>
            </a:r>
          </a:p>
          <a:p>
            <a:pPr marL="174612" indent="-174612" eaLnBrk="1" hangingPunct="1">
              <a:spcBef>
                <a:spcPct val="0"/>
              </a:spcBef>
              <a:buFontTx/>
              <a:buChar char="•"/>
            </a:pPr>
            <a:r>
              <a:rPr lang="en-US" altLang="ja-JP" dirty="0">
                <a:ea typeface="ＭＳ ゴシック" panose="020B0609070205080204" pitchFamily="49" charset="-128"/>
              </a:rPr>
              <a:t>These are some of the signs and symptoms of atrial fibrillation – certainly none would solely point the clinician to atrial fibrillation.</a:t>
            </a:r>
          </a:p>
          <a:p>
            <a:pPr marL="174612" indent="-174612" eaLnBrk="1" hangingPunct="1">
              <a:spcBef>
                <a:spcPct val="0"/>
              </a:spcBef>
            </a:pPr>
            <a:endParaRPr lang="en-US" altLang="ja-JP" dirty="0">
              <a:ea typeface="ＭＳ ゴシック" panose="020B0609070205080204" pitchFamily="49" charset="-128"/>
            </a:endParaRPr>
          </a:p>
          <a:p>
            <a:pPr marL="174612" indent="-174612" eaLnBrk="1" hangingPunct="1">
              <a:spcBef>
                <a:spcPct val="0"/>
              </a:spcBef>
            </a:pPr>
            <a:r>
              <a:rPr lang="en-US" altLang="ja-JP" dirty="0">
                <a:ea typeface="ＭＳ ゴシック" panose="020B0609070205080204" pitchFamily="49" charset="-128"/>
              </a:rPr>
              <a:t>http://www.nhlbi.nih.gov/health/dci/Diseases/af/af_signs.html</a:t>
            </a:r>
            <a:r>
              <a:rPr lang="en-US" altLang="en-US" dirty="0"/>
              <a:t>, </a:t>
            </a:r>
            <a:r>
              <a:rPr lang="en-US" altLang="ja-JP" dirty="0">
                <a:ea typeface="ＭＳ ゴシック" panose="020B0609070205080204" pitchFamily="49" charset="-128"/>
              </a:rPr>
              <a:t>Mayo: http://www.mayoclinic.com/health/atrial-fibrillation/DS00291/DSECTION=symptoms</a:t>
            </a:r>
          </a:p>
          <a:p>
            <a:pPr marL="174612" indent="-174612" eaLnBrk="1" hangingPunct="1">
              <a:spcBef>
                <a:spcPct val="0"/>
              </a:spcBef>
            </a:pPr>
            <a:endParaRPr lang="en-US" altLang="ja-JP" dirty="0">
              <a:latin typeface="Times New Roman" pitchFamily="18" charset="0"/>
              <a:ea typeface="ＭＳ ゴシック" panose="020B0609070205080204" pitchFamily="49" charset="-128"/>
            </a:endParaRPr>
          </a:p>
        </p:txBody>
      </p:sp>
    </p:spTree>
    <p:extLst>
      <p:ext uri="{BB962C8B-B14F-4D97-AF65-F5344CB8AC3E}">
        <p14:creationId xmlns:p14="http://schemas.microsoft.com/office/powerpoint/2010/main" val="322516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BNP is becoming commonly ordered blood test in Japan—advisors say a chest xray may be needed to get reimbursement for BNP test for heart failure.</a:t>
            </a:r>
          </a:p>
          <a:p>
            <a:endParaRPr lang="en-US" altLang="en-US"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095C6DE2-6D9F-40AE-B24C-C56E35E5FD0F}" type="slidenum">
              <a:rPr lang="en-US" altLang="en-US">
                <a:solidFill>
                  <a:prstClr val="black"/>
                </a:solidFill>
                <a:latin typeface="Arial" panose="020B0604020202020204" pitchFamily="34" charset="0"/>
              </a:rPr>
              <a:pPr/>
              <a:t>16</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739219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This is particularly common among the elderly.</a:t>
            </a:r>
          </a:p>
          <a:p>
            <a:pPr eaLnBrk="1" hangingPunct="1">
              <a:spcBef>
                <a:spcPct val="0"/>
              </a:spcBef>
            </a:pPr>
            <a:endParaRPr lang="en-US" altLang="en-US" dirty="0"/>
          </a:p>
          <a:p>
            <a:pPr eaLnBrk="1" hangingPunct="1">
              <a:spcBef>
                <a:spcPct val="0"/>
              </a:spcBef>
            </a:pPr>
            <a:r>
              <a:rPr lang="en-US" altLang="en-US" b="1" dirty="0"/>
              <a:t>Images</a:t>
            </a:r>
          </a:p>
          <a:p>
            <a:pPr eaLnBrk="1" hangingPunct="1">
              <a:spcBef>
                <a:spcPct val="0"/>
              </a:spcBef>
            </a:pPr>
            <a:r>
              <a:rPr lang="en-US" altLang="en-US" dirty="0"/>
              <a:t>http://www.parama-tech.com/eng/products/products_01.html</a:t>
            </a:r>
          </a:p>
          <a:p>
            <a:pPr eaLnBrk="1" hangingPunct="1">
              <a:spcBef>
                <a:spcPct val="0"/>
              </a:spcBef>
            </a:pPr>
            <a:r>
              <a:rPr lang="en-US" altLang="en-US" dirty="0"/>
              <a:t>https://www.omron-healthcare.com/en/products/electrocardiograph</a:t>
            </a:r>
          </a:p>
        </p:txBody>
      </p:sp>
    </p:spTree>
    <p:extLst>
      <p:ext uri="{BB962C8B-B14F-4D97-AF65-F5344CB8AC3E}">
        <p14:creationId xmlns:p14="http://schemas.microsoft.com/office/powerpoint/2010/main" val="549412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Vagal stimulation inhibits the heartbeat  </a:t>
            </a:r>
          </a:p>
          <a:p>
            <a:pPr eaLnBrk="1" hangingPunct="1">
              <a:spcBef>
                <a:spcPct val="0"/>
              </a:spcBef>
              <a:buFontTx/>
              <a:buChar char="•"/>
            </a:pPr>
            <a:r>
              <a:rPr lang="en-US" altLang="en-US" dirty="0"/>
              <a:t> High adrenergic tone facilitates AF early after cardiac surgery, as does pericarditis.</a:t>
            </a:r>
          </a:p>
          <a:p>
            <a:pPr eaLnBrk="1" hangingPunct="1">
              <a:spcBef>
                <a:spcPct val="0"/>
              </a:spcBef>
              <a:buFontTx/>
              <a:buChar char="•"/>
            </a:pPr>
            <a:r>
              <a:rPr lang="en-US" altLang="en-US" dirty="0"/>
              <a:t> Pericarditis is a swelling and irritation of the </a:t>
            </a:r>
            <a:r>
              <a:rPr lang="en-US" altLang="en-US" i="1" dirty="0"/>
              <a:t>pericardium</a:t>
            </a:r>
            <a:r>
              <a:rPr lang="en-US" altLang="en-US" dirty="0"/>
              <a:t>, the thin sac-like membrane surrounding the heart and its major blood vessels. </a:t>
            </a:r>
          </a:p>
          <a:p>
            <a:pPr eaLnBrk="1" hangingPunct="1">
              <a:spcBef>
                <a:spcPct val="0"/>
              </a:spcBef>
              <a:buFontTx/>
              <a:buChar char="•"/>
            </a:pPr>
            <a:endParaRPr lang="en-US" altLang="en-US" dirty="0"/>
          </a:p>
          <a:p>
            <a:pPr eaLnBrk="1" hangingPunct="1">
              <a:spcBef>
                <a:spcPct val="0"/>
              </a:spcBef>
              <a:buFontTx/>
              <a:buChar char="•"/>
            </a:pPr>
            <a:endParaRPr lang="en-US" altLang="en-US" dirty="0"/>
          </a:p>
          <a:p>
            <a:pPr eaLnBrk="1" hangingPunct="1">
              <a:spcBef>
                <a:spcPct val="0"/>
              </a:spcBef>
            </a:pPr>
            <a:r>
              <a:rPr lang="en-US" altLang="en-US" b="1" dirty="0"/>
              <a:t>Source</a:t>
            </a:r>
          </a:p>
          <a:p>
            <a:pPr eaLnBrk="1" hangingPunct="1">
              <a:spcBef>
                <a:spcPct val="0"/>
              </a:spcBef>
            </a:pPr>
            <a:r>
              <a:rPr lang="en-US" altLang="en-US" dirty="0"/>
              <a:t>Lip GYH, Brechin CM, Lane DA. The global burden of atrial fibrillation and stroke: a systematic review of the epidemiology of atrial fibrillation in regions outside North America and Europe. </a:t>
            </a:r>
            <a:r>
              <a:rPr lang="en-US" altLang="en-US" i="1" dirty="0"/>
              <a:t>Chest. </a:t>
            </a:r>
            <a:r>
              <a:rPr lang="en-US" altLang="en-US" dirty="0"/>
              <a:t>2012;142(6):1489-1498.</a:t>
            </a:r>
          </a:p>
          <a:p>
            <a:pPr eaLnBrk="1" hangingPunct="1">
              <a:spcBef>
                <a:spcPct val="0"/>
              </a:spcBef>
            </a:pPr>
            <a:r>
              <a:rPr lang="en-US" altLang="en-US" dirty="0">
                <a:solidFill>
                  <a:schemeClr val="tx2"/>
                </a:solidFill>
              </a:rPr>
              <a:t>Kodani E, Atarashi H. Prevalence of atrial fibrillation in Asia and the world. </a:t>
            </a:r>
            <a:r>
              <a:rPr lang="en-US" altLang="en-US" i="1" dirty="0">
                <a:solidFill>
                  <a:schemeClr val="tx2"/>
                </a:solidFill>
              </a:rPr>
              <a:t>Journal of Arrhythmia. </a:t>
            </a:r>
            <a:r>
              <a:rPr lang="en-US" altLang="en-US" dirty="0">
                <a:solidFill>
                  <a:schemeClr val="tx2"/>
                </a:solidFill>
              </a:rPr>
              <a:t>2012;28(6):330-337.</a:t>
            </a:r>
          </a:p>
          <a:p>
            <a:pPr eaLnBrk="1" hangingPunct="1">
              <a:spcBef>
                <a:spcPct val="0"/>
              </a:spcBef>
            </a:pPr>
            <a:endParaRPr lang="en-US" altLang="en-US" b="1" dirty="0"/>
          </a:p>
          <a:p>
            <a:pPr eaLnBrk="1" hangingPunct="1">
              <a:spcBef>
                <a:spcPct val="0"/>
              </a:spcBef>
            </a:pPr>
            <a:endParaRPr lang="en-US" altLang="en-US" b="1"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16C03286-20C5-4161-84EB-4942D6E3C008}" type="slidenum">
              <a:rPr lang="en-US" altLang="en-US">
                <a:solidFill>
                  <a:srgbClr val="000000"/>
                </a:solidFill>
                <a:latin typeface="Arial" panose="020B0604020202020204" pitchFamily="34" charset="0"/>
              </a:rPr>
              <a:pPr>
                <a:spcBef>
                  <a:spcPct val="0"/>
                </a:spcBef>
              </a:pPr>
              <a:t>18</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4386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A chest radiograph may detect enlarged cardiac chambers or pulmonary pathology, and can evaluate pulmonary vasculature.  All AF patients should have 2-dimensional Doppler echocardiography to assess left atrial and left ventricular dimensions and left ventricular wall thickness and function, and to exclude valvular or pericardial disease and hypertrophic cardiomyopathy.</a:t>
            </a:r>
          </a:p>
          <a:p>
            <a:pPr eaLnBrk="1" hangingPunct="1">
              <a:spcBef>
                <a:spcPct val="0"/>
              </a:spcBef>
              <a:buFontTx/>
              <a:buChar char="•"/>
            </a:pPr>
            <a:r>
              <a:rPr lang="en-US" altLang="en-US" dirty="0"/>
              <a:t> Assessment of left ventricular systolic and diastolic performance can help guide antiarrhythmic and antithrombotic therapy decisions. </a:t>
            </a:r>
          </a:p>
          <a:p>
            <a:pPr eaLnBrk="1" hangingPunct="1">
              <a:spcBef>
                <a:spcPct val="0"/>
              </a:spcBef>
              <a:buFontTx/>
              <a:buChar char="•"/>
            </a:pPr>
            <a:endParaRPr lang="en-US" altLang="en-US" dirty="0"/>
          </a:p>
          <a:p>
            <a:pPr eaLnBrk="1" hangingPunct="1">
              <a:spcBef>
                <a:spcPct val="0"/>
              </a:spcBef>
            </a:pPr>
            <a:r>
              <a:rPr lang="en-US" altLang="en-US" b="1" dirty="0"/>
              <a:t>Image Source</a:t>
            </a:r>
          </a:p>
          <a:p>
            <a:pPr eaLnBrk="1" hangingPunct="1">
              <a:spcBef>
                <a:spcPct val="0"/>
              </a:spcBef>
              <a:buFontTx/>
              <a:buChar char="•"/>
            </a:pPr>
            <a:r>
              <a:rPr lang="en-US" altLang="en-US" dirty="0"/>
              <a:t>http://reference.medscape.com/features/slideshow/heart-palpitations</a:t>
            </a: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893" indent="-285728">
              <a:spcBef>
                <a:spcPct val="30000"/>
              </a:spcBef>
              <a:defRPr sz="1200">
                <a:solidFill>
                  <a:schemeClr val="tx1"/>
                </a:solidFill>
                <a:latin typeface="Calibri" pitchFamily="34" charset="0"/>
              </a:defRPr>
            </a:lvl2pPr>
            <a:lvl3pPr marL="1142914" indent="-228583">
              <a:spcBef>
                <a:spcPct val="30000"/>
              </a:spcBef>
              <a:defRPr sz="1200">
                <a:solidFill>
                  <a:schemeClr val="tx1"/>
                </a:solidFill>
                <a:latin typeface="Calibri" pitchFamily="34" charset="0"/>
              </a:defRPr>
            </a:lvl3pPr>
            <a:lvl4pPr marL="1600079" indent="-228583">
              <a:spcBef>
                <a:spcPct val="30000"/>
              </a:spcBef>
              <a:defRPr sz="1200">
                <a:solidFill>
                  <a:schemeClr val="tx1"/>
                </a:solidFill>
                <a:latin typeface="Calibri" pitchFamily="34" charset="0"/>
              </a:defRPr>
            </a:lvl4pPr>
            <a:lvl5pPr marL="2057245" indent="-228583">
              <a:spcBef>
                <a:spcPct val="30000"/>
              </a:spcBef>
              <a:defRPr sz="1200">
                <a:solidFill>
                  <a:schemeClr val="tx1"/>
                </a:solidFill>
                <a:latin typeface="Calibri" pitchFamily="34" charset="0"/>
              </a:defRPr>
            </a:lvl5pPr>
            <a:lvl6pPr marL="2514410" indent="-228583" eaLnBrk="0" fontAlgn="base" hangingPunct="0">
              <a:spcBef>
                <a:spcPct val="30000"/>
              </a:spcBef>
              <a:spcAft>
                <a:spcPct val="0"/>
              </a:spcAft>
              <a:defRPr sz="1200">
                <a:solidFill>
                  <a:schemeClr val="tx1"/>
                </a:solidFill>
                <a:latin typeface="Calibri" pitchFamily="34" charset="0"/>
              </a:defRPr>
            </a:lvl6pPr>
            <a:lvl7pPr marL="2971575" indent="-228583" eaLnBrk="0" fontAlgn="base" hangingPunct="0">
              <a:spcBef>
                <a:spcPct val="30000"/>
              </a:spcBef>
              <a:spcAft>
                <a:spcPct val="0"/>
              </a:spcAft>
              <a:defRPr sz="1200">
                <a:solidFill>
                  <a:schemeClr val="tx1"/>
                </a:solidFill>
                <a:latin typeface="Calibri" pitchFamily="34" charset="0"/>
              </a:defRPr>
            </a:lvl7pPr>
            <a:lvl8pPr marL="3428741" indent="-228583" eaLnBrk="0" fontAlgn="base" hangingPunct="0">
              <a:spcBef>
                <a:spcPct val="30000"/>
              </a:spcBef>
              <a:spcAft>
                <a:spcPct val="0"/>
              </a:spcAft>
              <a:defRPr sz="1200">
                <a:solidFill>
                  <a:schemeClr val="tx1"/>
                </a:solidFill>
                <a:latin typeface="Calibri" pitchFamily="34" charset="0"/>
              </a:defRPr>
            </a:lvl8pPr>
            <a:lvl9pPr marL="3885906" indent="-228583" eaLnBrk="0" fontAlgn="base" hangingPunct="0">
              <a:spcBef>
                <a:spcPct val="30000"/>
              </a:spcBef>
              <a:spcAft>
                <a:spcPct val="0"/>
              </a:spcAft>
              <a:defRPr sz="1200">
                <a:solidFill>
                  <a:schemeClr val="tx1"/>
                </a:solidFill>
                <a:latin typeface="Calibri" pitchFamily="34" charset="0"/>
              </a:defRPr>
            </a:lvl9pPr>
          </a:lstStyle>
          <a:p>
            <a:pPr>
              <a:spcBef>
                <a:spcPct val="0"/>
              </a:spcBef>
            </a:pPr>
            <a:fld id="{93AABAFF-A160-4E9B-984F-EE544905079B}" type="slidenum">
              <a:rPr lang="en-US" altLang="en-US">
                <a:solidFill>
                  <a:srgbClr val="000000"/>
                </a:solidFill>
                <a:latin typeface="Arial" panose="020B0604020202020204" pitchFamily="34" charset="0"/>
              </a:rPr>
              <a:pPr>
                <a:spcBef>
                  <a:spcPct val="0"/>
                </a:spcBef>
              </a:pPr>
              <a:t>19</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691055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8397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8E47711D-E0F7-4D99-A835-2D4B1EEF4D9D}" type="slidenum">
              <a:rPr lang="en-US" altLang="en-US">
                <a:solidFill>
                  <a:prstClr val="black"/>
                </a:solidFill>
                <a:latin typeface="Arial" panose="020B0604020202020204" pitchFamily="34" charset="0"/>
              </a:rPr>
              <a:pPr/>
              <a:t>2</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555026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 ECG, or other electrocardiographic recording, is the essential tool for confirming AF.</a:t>
            </a:r>
          </a:p>
          <a:p>
            <a:pPr eaLnBrk="1" hangingPunct="1">
              <a:spcBef>
                <a:spcPct val="0"/>
              </a:spcBef>
            </a:pPr>
            <a:endParaRPr lang="en-US" altLang="en-US" dirty="0">
              <a:solidFill>
                <a:srgbClr val="000000"/>
              </a:solidFill>
              <a:latin typeface="Arial" panose="020B0604020202020204" pitchFamily="34" charset="0"/>
            </a:endParaRPr>
          </a:p>
          <a:p>
            <a:pPr eaLnBrk="1" hangingPunct="1">
              <a:spcBef>
                <a:spcPct val="0"/>
              </a:spcBef>
            </a:pPr>
            <a:r>
              <a:rPr lang="en-US" altLang="en-US" dirty="0">
                <a:solidFill>
                  <a:srgbClr val="000000"/>
                </a:solidFill>
                <a:latin typeface="Arial" panose="020B0604020202020204" pitchFamily="34" charset="0"/>
              </a:rPr>
              <a:t>According to the guidelines, patients should undergo 2-dimensional Doppler echo to assess left atrium and left ventricular dimensions as well as LV wall thickness and function and exclude diseases such as hypertrophic cardiomyopathy. X-rays help clinicians to see enlargement of heart chambers and evaluate pulmonary vasculature. Neither MRIs or CT scans are conducted routinely in AF patients. </a:t>
            </a:r>
          </a:p>
          <a:p>
            <a:pPr eaLnBrk="1" hangingPunct="1">
              <a:spcBef>
                <a:spcPct val="0"/>
              </a:spcBef>
            </a:pPr>
            <a:endParaRPr lang="en-US" altLang="en-US" dirty="0">
              <a:solidFill>
                <a:srgbClr val="000000"/>
              </a:solidFill>
              <a:latin typeface="Arial" panose="020B0604020202020204" pitchFamily="34" charset="0"/>
            </a:endParaRPr>
          </a:p>
          <a:p>
            <a:pPr eaLnBrk="1" hangingPunct="1">
              <a:spcBef>
                <a:spcPct val="0"/>
              </a:spcBef>
            </a:pPr>
            <a:r>
              <a:rPr lang="en-US" altLang="en-US" dirty="0">
                <a:solidFill>
                  <a:srgbClr val="000000"/>
                </a:solidFill>
                <a:latin typeface="Arial" panose="020B0604020202020204" pitchFamily="34" charset="0"/>
              </a:rPr>
              <a:t>Other tests here are possible additional testing, if warranted. </a:t>
            </a:r>
          </a:p>
          <a:p>
            <a:pPr eaLnBrk="1" hangingPunct="1">
              <a:spcBef>
                <a:spcPct val="0"/>
              </a:spcBef>
            </a:pPr>
            <a:endParaRPr lang="en-US" altLang="en-US" dirty="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CAA46A0A-2C1A-424C-A5CD-BFB54CD24846}" type="slidenum">
              <a:rPr lang="en-US" altLang="en-US">
                <a:solidFill>
                  <a:srgbClr val="000000"/>
                </a:solidFill>
                <a:latin typeface="Arial" panose="020B0604020202020204" pitchFamily="34" charset="0"/>
              </a:rPr>
              <a:pPr/>
              <a:t>20</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64696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The associated cardiac and extracardiac factors are those pertinent to the etiology, tolerability, and history of prior management. </a:t>
            </a:r>
          </a:p>
          <a:p>
            <a:pPr eaLnBrk="1" hangingPunct="1">
              <a:spcBef>
                <a:spcPct val="0"/>
              </a:spcBef>
            </a:pPr>
            <a:endParaRPr lang="en-US" alt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57208DCE-B95B-4957-BA11-40389FB3DC2B}" type="slidenum">
              <a:rPr lang="en-US" altLang="en-US">
                <a:solidFill>
                  <a:srgbClr val="000000"/>
                </a:solidFill>
                <a:latin typeface="Arial" panose="020B0604020202020204" pitchFamily="34" charset="0"/>
              </a:rPr>
              <a:pPr>
                <a:spcBef>
                  <a:spcPct val="0"/>
                </a:spcBef>
              </a:pPr>
              <a:t>21</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897241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Fuster V et al.</a:t>
            </a:r>
            <a:r>
              <a:rPr lang="en-US" altLang="en-US" b="1" dirty="0"/>
              <a:t> </a:t>
            </a:r>
            <a:r>
              <a:rPr lang="en-US" altLang="en-US" dirty="0"/>
              <a:t>J Am Coll Cardiol 2011;57:e101-e98.</a:t>
            </a:r>
          </a:p>
          <a:p>
            <a:pPr eaLnBrk="1" hangingPunct="1">
              <a:spcBef>
                <a:spcPct val="0"/>
              </a:spcBef>
              <a:buFontTx/>
              <a:buChar char="•"/>
            </a:pPr>
            <a:endParaRPr lang="en-US" altLang="en-US" dirty="0"/>
          </a:p>
          <a:p>
            <a:pPr eaLnBrk="1" hangingPunct="1">
              <a:spcBef>
                <a:spcPct val="0"/>
              </a:spcBef>
              <a:buFontTx/>
              <a:buChar char="•"/>
            </a:pPr>
            <a:r>
              <a:rPr lang="en-US" altLang="en-US" dirty="0"/>
              <a:t> Now let’s look at the patterns or type of atrial fibrillation that may arise.</a:t>
            </a:r>
          </a:p>
          <a:p>
            <a:pPr eaLnBrk="1" hangingPunct="1">
              <a:spcBef>
                <a:spcPct val="0"/>
              </a:spcBef>
              <a:buFontTx/>
              <a:buChar char="•"/>
            </a:pPr>
            <a:r>
              <a:rPr lang="en-US" altLang="en-US" dirty="0"/>
              <a:t>Any AF incident beyond the first-detected episode is considered </a:t>
            </a:r>
            <a:r>
              <a:rPr lang="en-US" altLang="en-US" i="1" dirty="0"/>
              <a:t>recurrent AF</a:t>
            </a:r>
            <a:r>
              <a:rPr lang="en-US" altLang="en-US" dirty="0"/>
              <a:t>.</a:t>
            </a:r>
          </a:p>
          <a:p>
            <a:pPr eaLnBrk="1" hangingPunct="1">
              <a:spcBef>
                <a:spcPct val="0"/>
              </a:spcBef>
              <a:buFontTx/>
              <a:buChar char="•"/>
            </a:pPr>
            <a:r>
              <a:rPr lang="en-US" altLang="en-US" dirty="0"/>
              <a:t>If the arrhythmia terminates spontaneously, recurrent AF is designated </a:t>
            </a:r>
            <a:r>
              <a:rPr lang="en-US" altLang="en-US" i="1" dirty="0"/>
              <a:t>paroxysmal.</a:t>
            </a:r>
          </a:p>
          <a:p>
            <a:pPr eaLnBrk="1" hangingPunct="1">
              <a:spcBef>
                <a:spcPct val="0"/>
              </a:spcBef>
              <a:buFontTx/>
              <a:buChar char="•"/>
            </a:pPr>
            <a:r>
              <a:rPr lang="en-US" altLang="en-US" dirty="0"/>
              <a:t>if it is sustained beyond 7 days, it is termed </a:t>
            </a:r>
            <a:r>
              <a:rPr lang="en-US" altLang="en-US" i="1" dirty="0"/>
              <a:t>persistent</a:t>
            </a:r>
            <a:r>
              <a:rPr lang="en-US" altLang="en-US" dirty="0"/>
              <a:t>.</a:t>
            </a:r>
          </a:p>
          <a:p>
            <a:pPr eaLnBrk="1" hangingPunct="1">
              <a:spcBef>
                <a:spcPct val="0"/>
              </a:spcBef>
            </a:pPr>
            <a:endParaRPr lang="en-US" altLang="en-US" dirty="0">
              <a:latin typeface="GE Inspira Pitch"/>
            </a:endParaRPr>
          </a:p>
        </p:txBody>
      </p:sp>
    </p:spTree>
    <p:extLst>
      <p:ext uri="{BB962C8B-B14F-4D97-AF65-F5344CB8AC3E}">
        <p14:creationId xmlns:p14="http://schemas.microsoft.com/office/powerpoint/2010/main" val="1069573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Posteroanterior view: normal chest radiograph</a:t>
            </a:r>
          </a:p>
          <a:p>
            <a:endParaRPr lang="en-US" altLang="en-US" dirty="0"/>
          </a:p>
          <a:p>
            <a:r>
              <a:rPr lang="en-US" altLang="en-US" dirty="0"/>
              <a:t>CXR of a 65-year-old male with dyspnea and orthopnea demonstrates mild pulmonary vascular congestion, septal lymphatic distention (arrow), interstitial veiling, and enlarged hilar shadows (arrowhead), indicative of left ventricular decompensation.</a:t>
            </a:r>
          </a:p>
          <a:p>
            <a:endParaRPr lang="en-US" altLang="en-US" dirty="0"/>
          </a:p>
          <a:p>
            <a:r>
              <a:rPr lang="en-US" altLang="en-US" b="1" dirty="0"/>
              <a:t>Images</a:t>
            </a:r>
          </a:p>
          <a:p>
            <a:r>
              <a:rPr lang="en-US" altLang="en-US" dirty="0"/>
              <a:t>https://www.uptodate.com/contents/image?imageKey=CARD%2F61783&amp;topicKey=CARD%2F3497&amp;source=outline_link&amp;search=heart%20failure%20chest%20x-ray&amp;selectedTitle=1~150</a:t>
            </a:r>
          </a:p>
          <a:p>
            <a:endParaRPr lang="en-US" altLang="en-US" dirty="0"/>
          </a:p>
          <a:p>
            <a:r>
              <a:rPr lang="en-US" altLang="en-US" dirty="0"/>
              <a:t>Normal chest: Carol Black MD</a:t>
            </a:r>
          </a:p>
          <a:p>
            <a:r>
              <a:rPr lang="en-US" altLang="en-US" dirty="0"/>
              <a:t>HF: Jonathan Kruskal, MD</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E28B7A36-F688-426C-BB36-A78A2EB77CC0}" type="slidenum">
              <a:rPr lang="en-US" altLang="en-US">
                <a:latin typeface="Arial" panose="020B0604020202020204" pitchFamily="34" charset="0"/>
              </a:rPr>
              <a:pPr/>
              <a:t>23</a:t>
            </a:fld>
            <a:endParaRPr lang="en-US" altLang="en-US" dirty="0">
              <a:latin typeface="Arial" panose="020B0604020202020204" pitchFamily="34" charset="0"/>
            </a:endParaRPr>
          </a:p>
        </p:txBody>
      </p:sp>
    </p:spTree>
    <p:extLst>
      <p:ext uri="{BB962C8B-B14F-4D97-AF65-F5344CB8AC3E}">
        <p14:creationId xmlns:p14="http://schemas.microsoft.com/office/powerpoint/2010/main" val="4036894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n-US" altLang="ja-JP" sz="1100" dirty="0">
                <a:ea typeface="ＭＳ ゴシック" panose="020B0609070205080204" pitchFamily="49" charset="-128"/>
              </a:rPr>
              <a:t>The current guidelines on management of patients with AF recommend a standard two‐dimensional (2D) TTE and Doppler echocardiogram, with assessment of LA </a:t>
            </a:r>
            <a:r>
              <a:rPr lang="en-US" altLang="ja-JP" sz="1100" i="1" dirty="0">
                <a:ea typeface="ＭＳ ゴシック" panose="020B0609070205080204" pitchFamily="49" charset="-128"/>
              </a:rPr>
              <a:t>size and function</a:t>
            </a:r>
            <a:r>
              <a:rPr lang="en-US" altLang="ja-JP" sz="1100" dirty="0">
                <a:ea typeface="ＭＳ ゴシック" panose="020B0609070205080204" pitchFamily="49" charset="-128"/>
              </a:rPr>
              <a:t>, in the clinical evaluation of all patients with AF (not only before AF ablation) </a:t>
            </a:r>
          </a:p>
          <a:p>
            <a:pPr eaLnBrk="1" hangingPunct="1">
              <a:spcBef>
                <a:spcPct val="0"/>
              </a:spcBef>
            </a:pPr>
            <a:endParaRPr lang="en-US" altLang="ja-JP" sz="1100" dirty="0">
              <a:ea typeface="ＭＳ ゴシック" panose="020B0609070205080204" pitchFamily="49" charset="-128"/>
            </a:endParaRPr>
          </a:p>
          <a:p>
            <a:pPr eaLnBrk="1" hangingPunct="1">
              <a:spcBef>
                <a:spcPct val="0"/>
              </a:spcBef>
            </a:pPr>
            <a:r>
              <a:rPr lang="en-US" altLang="ja-JP" sz="1100" dirty="0">
                <a:ea typeface="ＭＳ ゴシック" panose="020B0609070205080204" pitchFamily="49" charset="-128"/>
              </a:rPr>
              <a:t>Biplane left atrial volume measurement by disk summation method in apical 4-chamber (a) and apical 2-chamber (b) views of bidimensional transthoracic echocardiography. LA: left atrium, LV: left ventricle, RA: right atrium, RV: right ventricle.</a:t>
            </a:r>
          </a:p>
          <a:p>
            <a:pPr eaLnBrk="1" hangingPunct="1">
              <a:spcBef>
                <a:spcPct val="0"/>
              </a:spcBef>
            </a:pPr>
            <a:endParaRPr lang="en-US" altLang="en-US" sz="1100" dirty="0"/>
          </a:p>
          <a:p>
            <a:pPr eaLnBrk="1" hangingPunct="1">
              <a:spcBef>
                <a:spcPct val="0"/>
              </a:spcBef>
            </a:pPr>
            <a:r>
              <a:rPr lang="en-US" altLang="en-US" sz="1100" b="1" dirty="0"/>
              <a:t>Image</a:t>
            </a:r>
          </a:p>
          <a:p>
            <a:pPr eaLnBrk="1" hangingPunct="1">
              <a:spcBef>
                <a:spcPct val="0"/>
              </a:spcBef>
            </a:pPr>
            <a:r>
              <a:rPr lang="en-US" altLang="en-US" sz="1100" dirty="0"/>
              <a:t>Mariana Floria and Maria Daniela Tanase (2016). Multimodality Echocardiographic Assessment of Patients Undergoing Atrial Fibrillation Ablation, Echocardiography in Heart Failure and Cardiac Electrophysiology, Dr Umashankar Lakshmanadoss (Ed.), InTech, DOI: 10.5772/64723. Available from: https://www.intechopen.com/books/echocardiography-in-heart-failure-and-cardiac-electrophysiology/multimodality-echocardiographic-assessment-of-patients-undergoing-atrial-fibrillation-ablation</a:t>
            </a:r>
          </a:p>
          <a:p>
            <a:pPr eaLnBrk="1" hangingPunct="1">
              <a:spcBef>
                <a:spcPct val="0"/>
              </a:spcBef>
            </a:pPr>
            <a:endParaRPr lang="en-US" altLang="en-US" sz="1100" dirty="0"/>
          </a:p>
          <a:p>
            <a:pPr eaLnBrk="1" hangingPunct="1">
              <a:spcBef>
                <a:spcPct val="0"/>
              </a:spcBef>
            </a:pPr>
            <a:r>
              <a:rPr lang="en-US" altLang="en-US" sz="1100" b="1" dirty="0"/>
              <a:t>Sources</a:t>
            </a:r>
          </a:p>
          <a:p>
            <a:pPr eaLnBrk="1" hangingPunct="1">
              <a:spcBef>
                <a:spcPct val="0"/>
              </a:spcBef>
            </a:pPr>
            <a:r>
              <a:rPr lang="en-US" altLang="ja-JP" sz="1100" dirty="0">
                <a:ea typeface="ＭＳ ゴシック" panose="020B0609070205080204" pitchFamily="49" charset="-128"/>
              </a:rPr>
              <a:t>Camm AJ, Lip GY, De Caterina R, Savelieva I, Atar D, Hohnloser SH, Hindricks G, Kirchhof P: ESC committee for practice guidelines-CPG; document reviewers: 2012 focused update of the ESC guidelines for the management of atrial fibrillation: an update of the 2010 ESC Guidelines for the management of atrial fibrillation. Europace 2012;</a:t>
            </a:r>
            <a:r>
              <a:rPr lang="en-US" altLang="ja-JP" sz="1100" b="1" dirty="0">
                <a:ea typeface="ＭＳ ゴシック" panose="020B0609070205080204" pitchFamily="49" charset="-128"/>
              </a:rPr>
              <a:t>14</a:t>
            </a:r>
            <a:r>
              <a:rPr lang="en-US" altLang="ja-JP" sz="1100" dirty="0">
                <a:ea typeface="ＭＳ ゴシック" panose="020B0609070205080204" pitchFamily="49" charset="-128"/>
              </a:rPr>
              <a:t>:1385–413.</a:t>
            </a:r>
            <a:endParaRPr lang="en-US" altLang="en-US" sz="1100" b="1" dirty="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5844CAE5-AF12-44BE-A153-DC5910AD1207}" type="slidenum">
              <a:rPr lang="en-US" altLang="en-US">
                <a:solidFill>
                  <a:srgbClr val="000000"/>
                </a:solidFill>
                <a:latin typeface="Arial" panose="020B0604020202020204" pitchFamily="34" charset="0"/>
              </a:rPr>
              <a:pPr>
                <a:spcBef>
                  <a:spcPct val="0"/>
                </a:spcBef>
              </a:pPr>
              <a:t>24</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712726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 ECG, or other electrocardiographic recording, is the essential tool for confirming AF.</a:t>
            </a:r>
          </a:p>
          <a:p>
            <a:pPr eaLnBrk="1" hangingPunct="1">
              <a:spcBef>
                <a:spcPct val="0"/>
              </a:spcBef>
            </a:pPr>
            <a:endParaRPr lang="en-US" altLang="en-US" dirty="0">
              <a:solidFill>
                <a:srgbClr val="000000"/>
              </a:solidFill>
              <a:latin typeface="Arial" panose="020B0604020202020204" pitchFamily="34" charset="0"/>
            </a:endParaRPr>
          </a:p>
          <a:p>
            <a:pPr eaLnBrk="1" hangingPunct="1">
              <a:spcBef>
                <a:spcPct val="0"/>
              </a:spcBef>
            </a:pPr>
            <a:r>
              <a:rPr lang="en-US" altLang="en-US" dirty="0">
                <a:solidFill>
                  <a:srgbClr val="000000"/>
                </a:solidFill>
                <a:latin typeface="Arial" panose="020B0604020202020204" pitchFamily="34" charset="0"/>
              </a:rPr>
              <a:t>According to the guidelines, patients should undergo 2-dimensional Doppler echo to assess left atrium and left ventricular dimensions as well as LV wall thickness and function and exclude diseases such as hypertrophic cardiomyopathy. X-rays help clinicians to see enlargement of heart chambers and evaluate pulmonary vasculature. Neither MRIs or CT scans are conducted routinely in AF patients. </a:t>
            </a:r>
          </a:p>
          <a:p>
            <a:pPr eaLnBrk="1" hangingPunct="1">
              <a:spcBef>
                <a:spcPct val="0"/>
              </a:spcBef>
            </a:pPr>
            <a:endParaRPr lang="en-US" altLang="en-US" dirty="0">
              <a:solidFill>
                <a:srgbClr val="000000"/>
              </a:solidFill>
              <a:latin typeface="Arial" panose="020B0604020202020204" pitchFamily="34" charset="0"/>
            </a:endParaRPr>
          </a:p>
          <a:p>
            <a:pPr eaLnBrk="1" hangingPunct="1">
              <a:spcBef>
                <a:spcPct val="0"/>
              </a:spcBef>
            </a:pPr>
            <a:r>
              <a:rPr lang="en-US" altLang="en-US" dirty="0">
                <a:solidFill>
                  <a:srgbClr val="000000"/>
                </a:solidFill>
                <a:latin typeface="Arial" panose="020B0604020202020204" pitchFamily="34" charset="0"/>
              </a:rPr>
              <a:t>Other tests here are possible additional testing, if warranted. </a:t>
            </a:r>
          </a:p>
          <a:p>
            <a:pPr eaLnBrk="1" hangingPunct="1">
              <a:spcBef>
                <a:spcPct val="0"/>
              </a:spcBef>
            </a:pPr>
            <a:endParaRPr lang="en-US" altLang="en-US" dirty="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C6260A0-19CE-4C4E-B7C2-D026C962D3E9}" type="slidenum">
              <a:rPr lang="en-US" altLang="en-US">
                <a:solidFill>
                  <a:srgbClr val="000000"/>
                </a:solidFill>
                <a:latin typeface="Arial" panose="020B0604020202020204" pitchFamily="34" charset="0"/>
              </a:rPr>
              <a:pPr/>
              <a:t>25</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57067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guidelines also recommend, as mentioned, blood tests of thyroid, renal, and hepatic function.</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23259F87-16E8-480A-A5B2-95A1EE180066}" type="slidenum">
              <a:rPr lang="en-US" altLang="en-US">
                <a:solidFill>
                  <a:srgbClr val="000000"/>
                </a:solidFill>
                <a:latin typeface="Arial" panose="020B0604020202020204" pitchFamily="34" charset="0"/>
              </a:rPr>
              <a:pPr>
                <a:spcBef>
                  <a:spcPct val="0"/>
                </a:spcBef>
              </a:pPr>
              <a:t>26</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205827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37" indent="-171437" eaLnBrk="1" hangingPunct="1">
              <a:spcBef>
                <a:spcPct val="0"/>
              </a:spcBef>
              <a:buFontTx/>
              <a:buChar char="•"/>
            </a:pPr>
            <a:r>
              <a:rPr lang="en-US" altLang="en-US" dirty="0"/>
              <a:t>A Holter monitor  is like a mini portable ECG one wears continually, usually for 24 to 48 hours.</a:t>
            </a:r>
          </a:p>
          <a:p>
            <a:pPr marL="171437" indent="-171437" eaLnBrk="1" hangingPunct="1">
              <a:spcBef>
                <a:spcPct val="0"/>
              </a:spcBef>
              <a:buFontTx/>
              <a:buChar char="•"/>
            </a:pPr>
            <a:r>
              <a:rPr lang="en-US" altLang="en-US" dirty="0"/>
              <a:t>It records the electrical activity of the heart, and stores the information electronically.</a:t>
            </a:r>
          </a:p>
          <a:p>
            <a:pPr marL="171437" indent="-171437" eaLnBrk="1" hangingPunct="1">
              <a:spcBef>
                <a:spcPct val="0"/>
              </a:spcBef>
              <a:buFontTx/>
              <a:buChar char="•"/>
            </a:pPr>
            <a:r>
              <a:rPr lang="en-US" altLang="en-US" dirty="0"/>
              <a:t>An event recorder is similar, but it only records  events, not every beat, and the patient has to manually press a button to record the event.</a:t>
            </a:r>
          </a:p>
          <a:p>
            <a:pPr marL="171437" indent="-171437" eaLnBrk="1" hangingPunct="1">
              <a:spcBef>
                <a:spcPct val="0"/>
              </a:spcBef>
              <a:buFontTx/>
              <a:buChar char="•"/>
            </a:pPr>
            <a:r>
              <a:rPr lang="en-US" altLang="en-US" dirty="0"/>
              <a:t>TEE provides clearer pictures of the heart because the scope with the transducer can get much closer to the heart versus the transthoracic echo.</a:t>
            </a:r>
          </a:p>
          <a:p>
            <a:pPr marL="171437" indent="-171437" eaLnBrk="1" hangingPunct="1">
              <a:spcBef>
                <a:spcPct val="0"/>
              </a:spcBef>
            </a:pPr>
            <a:endParaRPr lang="en-US" altLang="en-US" dirty="0"/>
          </a:p>
          <a:p>
            <a:pPr marL="171437" indent="-171437" eaLnBrk="1" hangingPunct="1">
              <a:spcBef>
                <a:spcPct val="0"/>
              </a:spcBef>
            </a:pPr>
            <a:r>
              <a:rPr lang="en-US" altLang="en-US" dirty="0"/>
              <a:t> This </a:t>
            </a:r>
            <a:r>
              <a:rPr lang="en-US" altLang="en-US" b="1" dirty="0"/>
              <a:t>TEE shows left atrial appendage thrombus and spontaneous echo contrast: </a:t>
            </a:r>
            <a:r>
              <a:rPr lang="en-US" altLang="en-US" dirty="0"/>
              <a:t>large mobile thrombus in the left atrial appendage, extending into the body of the left atrium. Spontaneous echo contrast can be seen in the left atrium.</a:t>
            </a:r>
          </a:p>
          <a:p>
            <a:pPr marL="171437" indent="-171437" eaLnBrk="1" hangingPunct="1">
              <a:spcBef>
                <a:spcPct val="0"/>
              </a:spcBef>
            </a:pPr>
            <a:endParaRPr lang="en-US" altLang="en-US" dirty="0"/>
          </a:p>
          <a:p>
            <a:pPr marL="171437" indent="-171437" eaLnBrk="1" hangingPunct="1">
              <a:spcBef>
                <a:spcPct val="0"/>
              </a:spcBef>
            </a:pPr>
            <a:r>
              <a:rPr lang="en-US" altLang="en-US" b="1" dirty="0"/>
              <a:t>Images</a:t>
            </a:r>
          </a:p>
          <a:p>
            <a:pPr marL="171437" indent="-171437" eaLnBrk="1" hangingPunct="1">
              <a:spcBef>
                <a:spcPct val="0"/>
              </a:spcBef>
            </a:pPr>
            <a:r>
              <a:rPr lang="en-US" altLang="en-US" dirty="0"/>
              <a:t>https://www.uptodate.com/contents/image?imageKey=CARD%2F66795&amp;topicKey=CARD%2F5326&amp;source=outline_link&amp;search=Ttransesophageal%20echocardiography%20of%20left%20atrial%20thrombus&amp;selectedTitle=2~150</a:t>
            </a:r>
          </a:p>
          <a:p>
            <a:pPr marL="171437" indent="-171437" eaLnBrk="1" hangingPunct="1">
              <a:spcBef>
                <a:spcPct val="0"/>
              </a:spcBef>
            </a:pPr>
            <a:r>
              <a:rPr lang="en-US" altLang="en-US" i="1" dirty="0"/>
              <a:t>Courtesy of Thomas Binder, MD. University of Vienna.</a:t>
            </a:r>
            <a:endParaRPr lang="en-US" altLang="en-US" dirty="0"/>
          </a:p>
        </p:txBody>
      </p:sp>
    </p:spTree>
    <p:extLst>
      <p:ext uri="{BB962C8B-B14F-4D97-AF65-F5344CB8AC3E}">
        <p14:creationId xmlns:p14="http://schemas.microsoft.com/office/powerpoint/2010/main" val="552114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The associated cardiac and extracardiac factors are those pertinent to the etiology, tolerability, and history of prior management. </a:t>
            </a:r>
          </a:p>
          <a:p>
            <a:pPr eaLnBrk="1" hangingPunct="1">
              <a:spcBef>
                <a:spcPct val="0"/>
              </a:spcBef>
            </a:pPr>
            <a:endParaRPr lang="en-US" alt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57208DCE-B95B-4957-BA11-40389FB3DC2B}" type="slidenum">
              <a:rPr lang="en-US" altLang="en-US">
                <a:solidFill>
                  <a:srgbClr val="000000"/>
                </a:solidFill>
                <a:latin typeface="Arial" panose="020B0604020202020204" pitchFamily="34" charset="0"/>
              </a:rPr>
              <a:pPr>
                <a:spcBef>
                  <a:spcPct val="0"/>
                </a:spcBef>
              </a:pPr>
              <a:t>28</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897241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114692"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BC2A4EFB-D5F2-4D7F-97D8-1995191181B6}" type="slidenum">
              <a:rPr lang="en-US" altLang="en-US">
                <a:latin typeface="Arial" panose="020B0604020202020204" pitchFamily="34" charset="0"/>
              </a:rPr>
              <a:pPr/>
              <a:t>29</a:t>
            </a:fld>
            <a:endParaRPr lang="en-US" altLang="en-US" dirty="0">
              <a:latin typeface="Arial" panose="020B0604020202020204" pitchFamily="34" charset="0"/>
            </a:endParaRPr>
          </a:p>
        </p:txBody>
      </p:sp>
    </p:spTree>
    <p:extLst>
      <p:ext uri="{BB962C8B-B14F-4D97-AF65-F5344CB8AC3E}">
        <p14:creationId xmlns:p14="http://schemas.microsoft.com/office/powerpoint/2010/main" val="1979265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Notes</a:t>
            </a:r>
          </a:p>
          <a:p>
            <a:r>
              <a:rPr lang="en-US" altLang="en-US" dirty="0"/>
              <a:t>Overall goal is to improve primary care physicians’ awareness, diagnosis and longitudinal management of atrial fibrillation and atrial flutter. </a:t>
            </a:r>
            <a:endParaRPr lang="en-US" altLang="en-US" b="1"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ECC1ABB4-1E4F-4196-96BD-A02ACD046982}" type="slidenum">
              <a:rPr lang="en-US" altLang="en-US">
                <a:solidFill>
                  <a:prstClr val="black"/>
                </a:solidFill>
                <a:latin typeface="Arial" panose="020B0604020202020204" pitchFamily="34" charset="0"/>
              </a:rPr>
              <a:pPr/>
              <a:t>3</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8962734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altLang="en-US" dirty="0"/>
              <a:t>Lip GYH, Edwards SJ. Stroke prevention with aspirin, warfarin and ximelagatran in patients with non-valvular atrial fibrillation: a systematic review and meta-analysis. Thromb Res 2006;118:321-33.</a:t>
            </a:r>
          </a:p>
          <a:p>
            <a:pPr>
              <a:defRPr/>
            </a:pPr>
            <a:endParaRPr lang="en-US" altLang="en-US" dirty="0"/>
          </a:p>
          <a:p>
            <a:pPr>
              <a:buFontTx/>
              <a:buChar char="•"/>
              <a:defRPr/>
            </a:pPr>
            <a:r>
              <a:rPr lang="en-US" altLang="en-US" dirty="0"/>
              <a:t>The combination of AF and stroke clearly results in even worse outcomes than either alone.</a:t>
            </a:r>
          </a:p>
          <a:p>
            <a:pPr>
              <a:buFontTx/>
              <a:buChar char="•"/>
              <a:defRPr/>
            </a:pPr>
            <a:endParaRPr lang="en-US" altLang="en-US" dirty="0"/>
          </a:p>
          <a:p>
            <a:pPr>
              <a:defRPr/>
            </a:pPr>
            <a:endParaRPr lang="hr-HR" altLang="en-US" dirty="0"/>
          </a:p>
          <a:p>
            <a:pPr>
              <a:defRPr/>
            </a:pPr>
            <a:endParaRPr lang="hr-HR" altLang="en-US" dirty="0"/>
          </a:p>
          <a:p>
            <a:pPr>
              <a:buClr>
                <a:srgbClr val="FF0000"/>
              </a:buClr>
              <a:buFont typeface="Wingdings" charset="2"/>
              <a:buChar char="§"/>
              <a:defRPr/>
            </a:pPr>
            <a:r>
              <a:rPr lang="en-US" altLang="en-US" sz="2400" dirty="0"/>
              <a:t>When AF occurs in association with stroke</a:t>
            </a:r>
          </a:p>
          <a:p>
            <a:pPr lvl="1">
              <a:buClr>
                <a:srgbClr val="FF0000"/>
              </a:buClr>
              <a:buFont typeface="Arial" charset="0"/>
              <a:buChar char="‒"/>
              <a:defRPr/>
            </a:pPr>
            <a:r>
              <a:rPr lang="en-US" altLang="en-US" sz="2400" dirty="0"/>
              <a:t>Higher mortality</a:t>
            </a:r>
          </a:p>
          <a:p>
            <a:pPr lvl="1">
              <a:buClr>
                <a:srgbClr val="FF0000"/>
              </a:buClr>
              <a:buFont typeface="Arial" charset="0"/>
              <a:buChar char="‒"/>
              <a:defRPr/>
            </a:pPr>
            <a:r>
              <a:rPr lang="en-US" altLang="en-US" sz="2400" dirty="0"/>
              <a:t>Greater disability </a:t>
            </a:r>
          </a:p>
          <a:p>
            <a:pPr lvl="1">
              <a:buClr>
                <a:srgbClr val="FF0000"/>
              </a:buClr>
              <a:buFont typeface="Arial" charset="0"/>
              <a:buChar char="‒"/>
              <a:defRPr/>
            </a:pPr>
            <a:r>
              <a:rPr lang="en-US" altLang="en-US" sz="2400" dirty="0"/>
              <a:t>Lower discharge rate home</a:t>
            </a:r>
          </a:p>
          <a:p>
            <a:pPr lvl="1">
              <a:buClr>
                <a:srgbClr val="FF0000"/>
              </a:buClr>
              <a:buFont typeface="Arial" charset="0"/>
              <a:buChar char="‒"/>
              <a:defRPr/>
            </a:pPr>
            <a:r>
              <a:rPr lang="en-US" altLang="en-US" sz="2400" dirty="0"/>
              <a:t>15% risk of stroke recurrence within 1 year, if untreated</a:t>
            </a:r>
            <a:r>
              <a:rPr lang="en-US" altLang="en-US" sz="2400" b="1" baseline="30000" dirty="0"/>
              <a:t>2</a:t>
            </a:r>
            <a:endParaRPr lang="en-US" altLang="en-US" sz="2400" dirty="0"/>
          </a:p>
          <a:p>
            <a:pPr>
              <a:defRPr/>
            </a:pPr>
            <a:endParaRPr lang="en-US" altLang="en-US" dirty="0"/>
          </a:p>
        </p:txBody>
      </p:sp>
    </p:spTree>
    <p:extLst>
      <p:ext uri="{BB962C8B-B14F-4D97-AF65-F5344CB8AC3E}">
        <p14:creationId xmlns:p14="http://schemas.microsoft.com/office/powerpoint/2010/main" val="16105636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Initial history and physical examination include the following:</a:t>
            </a:r>
          </a:p>
          <a:p>
            <a:pPr eaLnBrk="1" hangingPunct="1">
              <a:spcBef>
                <a:spcPct val="0"/>
              </a:spcBef>
            </a:pPr>
            <a:endParaRPr lang="en-US" altLang="en-US" dirty="0"/>
          </a:p>
          <a:p>
            <a:pPr eaLnBrk="1" hangingPunct="1">
              <a:spcBef>
                <a:spcPct val="0"/>
              </a:spcBef>
            </a:pPr>
            <a:r>
              <a:rPr lang="en-US" altLang="en-US" dirty="0"/>
              <a:t>    Documentation of clinical type of AF (paroxysmal, persistent, or permanent)</a:t>
            </a:r>
          </a:p>
          <a:p>
            <a:pPr eaLnBrk="1" hangingPunct="1">
              <a:spcBef>
                <a:spcPct val="0"/>
              </a:spcBef>
            </a:pPr>
            <a:r>
              <a:rPr lang="en-US" altLang="en-US" dirty="0"/>
              <a:t>    Assessment of type, duration, and frequency of symptoms</a:t>
            </a:r>
          </a:p>
          <a:p>
            <a:pPr eaLnBrk="1" hangingPunct="1">
              <a:spcBef>
                <a:spcPct val="0"/>
              </a:spcBef>
            </a:pPr>
            <a:r>
              <a:rPr lang="en-US" altLang="en-US" dirty="0"/>
              <a:t>    Assessment of precipitating factors (eg, exertion, sleep, caffeine, alcohol use)</a:t>
            </a:r>
          </a:p>
          <a:p>
            <a:pPr eaLnBrk="1" hangingPunct="1">
              <a:spcBef>
                <a:spcPct val="0"/>
              </a:spcBef>
            </a:pPr>
            <a:r>
              <a:rPr lang="en-US" altLang="en-US" dirty="0"/>
              <a:t>    Assessment of modes of termination (eg, vagal maneuvers)</a:t>
            </a:r>
          </a:p>
          <a:p>
            <a:pPr eaLnBrk="1" hangingPunct="1">
              <a:spcBef>
                <a:spcPct val="0"/>
              </a:spcBef>
            </a:pPr>
            <a:r>
              <a:rPr lang="en-US" altLang="en-US" dirty="0"/>
              <a:t>    Documentation of prior use of antiarrhythmics and rate-controlling agents</a:t>
            </a:r>
          </a:p>
          <a:p>
            <a:pPr eaLnBrk="1" hangingPunct="1">
              <a:spcBef>
                <a:spcPct val="0"/>
              </a:spcBef>
            </a:pPr>
            <a:r>
              <a:rPr lang="en-US" altLang="en-US" dirty="0"/>
              <a:t>    Assessment of presence of underlying heart disease</a:t>
            </a:r>
          </a:p>
          <a:p>
            <a:pPr eaLnBrk="1" hangingPunct="1">
              <a:spcBef>
                <a:spcPct val="0"/>
              </a:spcBef>
            </a:pPr>
            <a:r>
              <a:rPr lang="en-US" altLang="en-US" dirty="0"/>
              <a:t>    Documentation of any previous surgical or percutaneous AF ablation procedures</a:t>
            </a:r>
          </a:p>
          <a:p>
            <a:pPr eaLnBrk="1" hangingPunct="1">
              <a:spcBef>
                <a:spcPct val="0"/>
              </a:spcBef>
            </a:pPr>
            <a:r>
              <a:rPr lang="en-US" altLang="en-US" dirty="0"/>
              <a:t>    Airway, breathing, and circulation (ABCs)</a:t>
            </a:r>
          </a:p>
          <a:p>
            <a:pPr eaLnBrk="1" hangingPunct="1">
              <a:spcBef>
                <a:spcPct val="0"/>
              </a:spcBef>
            </a:pPr>
            <a:r>
              <a:rPr lang="en-US" altLang="en-US" dirty="0"/>
              <a:t>    Vital signs (particularly heart rate, blood pressure, respiratory rate, and oxygen saturation)</a:t>
            </a:r>
          </a:p>
          <a:p>
            <a:pPr eaLnBrk="1" hangingPunct="1">
              <a:spcBef>
                <a:spcPct val="0"/>
              </a:spcBef>
            </a:pPr>
            <a:r>
              <a:rPr lang="en-US" altLang="en-US" dirty="0"/>
              <a:t>    Evaluation of head and neck, lungs, heart, abdomen, lower extremities, and nervous system</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E04C153-DD69-4479-8933-B8C6898CE41D}" type="slidenum">
              <a:rPr lang="en-US" altLang="en-US">
                <a:solidFill>
                  <a:srgbClr val="000000"/>
                </a:solidFill>
                <a:latin typeface="Arial" panose="020B0604020202020204" pitchFamily="34" charset="0"/>
              </a:rPr>
              <a:pPr/>
              <a:t>31</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214917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37" indent="-171437" eaLnBrk="1" hangingPunct="1">
              <a:spcBef>
                <a:spcPct val="0"/>
              </a:spcBef>
              <a:buFontTx/>
              <a:buChar char="•"/>
            </a:pPr>
            <a:endParaRPr lang="en-US" altLang="en-US" dirty="0"/>
          </a:p>
          <a:p>
            <a:pPr marL="171437" indent="-171437" eaLnBrk="1" hangingPunct="1">
              <a:spcBef>
                <a:spcPct val="0"/>
              </a:spcBef>
              <a:buFontTx/>
              <a:buChar char="•"/>
            </a:pPr>
            <a:endParaRPr lang="en-US" altLang="en-US" dirty="0"/>
          </a:p>
          <a:p>
            <a:pPr marL="171437" indent="-171437" eaLnBrk="1" hangingPunct="1">
              <a:spcBef>
                <a:spcPct val="0"/>
              </a:spcBef>
              <a:buFontTx/>
              <a:buChar char="•"/>
            </a:pPr>
            <a:endParaRPr lang="en-US" alt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BF92479-6D14-42CD-B6A0-D172D07B2870}" type="slidenum">
              <a:rPr lang="en-US" altLang="en-US">
                <a:solidFill>
                  <a:srgbClr val="000000"/>
                </a:solidFill>
                <a:latin typeface="Arial" panose="020B0604020202020204" pitchFamily="34" charset="0"/>
              </a:rPr>
              <a:pPr/>
              <a:t>32</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179158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12" indent="-174612">
              <a:buFontTx/>
              <a:buChar char="•"/>
            </a:pPr>
            <a:r>
              <a:rPr lang="en-US" altLang="en-US" dirty="0"/>
              <a:t>Estimating the risk of stroke for individual AF patients is critical in the decision-making process regarding anticoagulation therapy.</a:t>
            </a:r>
          </a:p>
          <a:p>
            <a:pPr marL="174612" indent="-174612">
              <a:buFontTx/>
              <a:buChar char="•"/>
            </a:pPr>
            <a:r>
              <a:rPr lang="en-US" altLang="en-US" dirty="0"/>
              <a:t>However, the threshold of risk that warrants anticoagulation is controversial.</a:t>
            </a:r>
          </a:p>
          <a:p>
            <a:pPr marL="174612" indent="-174612">
              <a:buFontTx/>
              <a:buChar char="•"/>
            </a:pPr>
            <a:r>
              <a:rPr lang="en-US" altLang="en-US" dirty="0"/>
              <a:t>Not all patients will automatically benefit from anticoagulation and it is not warranted in individuals at very low risk of stroke.</a:t>
            </a:r>
          </a:p>
        </p:txBody>
      </p:sp>
    </p:spTree>
    <p:extLst>
      <p:ext uri="{BB962C8B-B14F-4D97-AF65-F5344CB8AC3E}">
        <p14:creationId xmlns:p14="http://schemas.microsoft.com/office/powerpoint/2010/main" val="208227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Clr>
                <a:srgbClr val="FF0000"/>
              </a:buClr>
              <a:buFont typeface="Wingdings" pitchFamily="2" charset="2"/>
              <a:buNone/>
            </a:pPr>
            <a:r>
              <a:rPr lang="en-US" altLang="en-US" dirty="0"/>
              <a:t>Gage BF, Waterman AD, Shannon W, Boechler M, Rich MW, Radford MJ. Validation of clinical classification schemes for predicting stroke: results of the National Registry of Atrial Fibrillation. </a:t>
            </a:r>
            <a:r>
              <a:rPr lang="en-US" altLang="en-US" i="1" dirty="0"/>
              <a:t>JAMA</a:t>
            </a:r>
            <a:r>
              <a:rPr lang="en-US" altLang="en-US" dirty="0"/>
              <a:t>. 2001;285: 2864-70.</a:t>
            </a:r>
          </a:p>
          <a:p>
            <a:pPr eaLnBrk="1" hangingPunct="1">
              <a:spcBef>
                <a:spcPct val="0"/>
              </a:spcBef>
              <a:buClr>
                <a:srgbClr val="FF0000"/>
              </a:buClr>
              <a:buFont typeface="Wingdings" pitchFamily="2" charset="2"/>
              <a:buChar char="§"/>
            </a:pPr>
            <a:endParaRPr lang="en-US" altLang="en-US" dirty="0"/>
          </a:p>
          <a:p>
            <a:pPr>
              <a:buFontTx/>
              <a:buChar char="•"/>
            </a:pPr>
            <a:r>
              <a:rPr lang="en-US" altLang="en-US" dirty="0"/>
              <a:t>Goal for creating new index: “a convenient and accurate classification scheme to estimate stroke risk.”</a:t>
            </a:r>
          </a:p>
          <a:p>
            <a:pPr>
              <a:buFontTx/>
              <a:buChar char="•"/>
            </a:pPr>
            <a:r>
              <a:rPr lang="en-US" altLang="en-US" dirty="0"/>
              <a:t>CHADS</a:t>
            </a:r>
            <a:r>
              <a:rPr lang="en-US" altLang="en-US" baseline="-25000" dirty="0"/>
              <a:t>2</a:t>
            </a:r>
            <a:r>
              <a:rPr lang="en-US" altLang="en-US" dirty="0"/>
              <a:t> represents an “amalgam” of AFI and SPAF.</a:t>
            </a:r>
          </a:p>
        </p:txBody>
      </p:sp>
    </p:spTree>
    <p:extLst>
      <p:ext uri="{BB962C8B-B14F-4D97-AF65-F5344CB8AC3E}">
        <p14:creationId xmlns:p14="http://schemas.microsoft.com/office/powerpoint/2010/main" val="3758492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Gage BF, Waterman AD, Shannon W, Boechler M, Rich MW, Radford MJ. Validation of clinical classification schemes for predicting stroke: results of the National Registry of Atrial Fibrillation. </a:t>
            </a:r>
            <a:r>
              <a:rPr lang="en-US" altLang="en-US" i="1" dirty="0"/>
              <a:t>JAMA</a:t>
            </a:r>
            <a:r>
              <a:rPr lang="en-US" altLang="en-US" dirty="0"/>
              <a:t>. 2001;285: 2864-70.</a:t>
            </a:r>
          </a:p>
          <a:p>
            <a:endParaRPr lang="en-US" altLang="en-US" dirty="0">
              <a:latin typeface="GE Inspira Pitch"/>
            </a:endParaRPr>
          </a:p>
          <a:p>
            <a:pPr>
              <a:buFontTx/>
              <a:buChar char="•"/>
            </a:pPr>
            <a:r>
              <a:rPr lang="en-US" altLang="en-US" dirty="0">
                <a:latin typeface="GE Inspira Pitch"/>
              </a:rPr>
              <a:t>As you can see, CHADS is an acronym for the 5 risk factors it includes.</a:t>
            </a:r>
          </a:p>
          <a:p>
            <a:pPr>
              <a:buFontTx/>
              <a:buChar char="•"/>
            </a:pPr>
            <a:r>
              <a:rPr lang="en-US" altLang="en-US" dirty="0">
                <a:latin typeface="GE Inspira Pitch"/>
              </a:rPr>
              <a:t>Each is scored 1 point except for prior stroke is 2, which is in line with other classification schemes in terms of the greater risk a previous stroke or TIA incurs. The highest score possible is 6.</a:t>
            </a:r>
          </a:p>
          <a:p>
            <a:pPr>
              <a:buFontTx/>
              <a:buChar char="•"/>
            </a:pPr>
            <a:r>
              <a:rPr lang="en-US" altLang="en-US" dirty="0">
                <a:latin typeface="GE Inspira Pitch"/>
              </a:rPr>
              <a:t>Using data from 7 states, the investigators then assembled the National Registry of AF (NRAF) of 1733 Medicare beneficiaries (65-95 years old) with nonrheumatic AF and no warfarin prescription upon hospital discharge.</a:t>
            </a:r>
          </a:p>
          <a:p>
            <a:pPr>
              <a:buFontTx/>
              <a:buChar char="•"/>
            </a:pPr>
            <a:r>
              <a:rPr lang="en-US" altLang="en-US" dirty="0">
                <a:latin typeface="GE Inspira Pitch"/>
              </a:rPr>
              <a:t>They then evaluated how well the 3 schemes quantified stroke risk.</a:t>
            </a:r>
          </a:p>
        </p:txBody>
      </p:sp>
    </p:spTree>
    <p:extLst>
      <p:ext uri="{BB962C8B-B14F-4D97-AF65-F5344CB8AC3E}">
        <p14:creationId xmlns:p14="http://schemas.microsoft.com/office/powerpoint/2010/main" val="863179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37" indent="-171437">
              <a:lnSpc>
                <a:spcPct val="90000"/>
              </a:lnSpc>
              <a:buFontTx/>
              <a:buChar char="•"/>
            </a:pPr>
            <a:r>
              <a:rPr lang="en-US" altLang="ja-JP" sz="1100" dirty="0">
                <a:ea typeface="ＭＳ ゴシック" panose="020B0609070205080204" pitchFamily="49" charset="-128"/>
              </a:rPr>
              <a:t>CHA</a:t>
            </a:r>
            <a:r>
              <a:rPr lang="en-US" altLang="ja-JP" sz="1100" baseline="-25000" dirty="0">
                <a:ea typeface="ＭＳ ゴシック" panose="020B0609070205080204" pitchFamily="49" charset="-128"/>
              </a:rPr>
              <a:t>2</a:t>
            </a:r>
            <a:r>
              <a:rPr lang="en-US" altLang="ja-JP" sz="1100" dirty="0">
                <a:ea typeface="ＭＳ ゴシック" panose="020B0609070205080204" pitchFamily="49" charset="-128"/>
              </a:rPr>
              <a:t>DS</a:t>
            </a:r>
            <a:r>
              <a:rPr lang="en-US" altLang="ja-JP" sz="1100" baseline="-25000" dirty="0">
                <a:ea typeface="ＭＳ ゴシック" panose="020B0609070205080204" pitchFamily="49" charset="-128"/>
              </a:rPr>
              <a:t>2</a:t>
            </a:r>
            <a:r>
              <a:rPr lang="en-US" altLang="ja-JP" sz="1100" dirty="0">
                <a:ea typeface="ＭＳ ゴシック" panose="020B0609070205080204" pitchFamily="49" charset="-128"/>
              </a:rPr>
              <a:t>-VASc score has been validated in several Asian cohorts</a:t>
            </a:r>
          </a:p>
          <a:p>
            <a:pPr marL="171437" indent="-171437">
              <a:lnSpc>
                <a:spcPct val="90000"/>
              </a:lnSpc>
              <a:buFontTx/>
              <a:buChar char="•"/>
            </a:pPr>
            <a:r>
              <a:rPr lang="en-US" altLang="ja-JP" sz="1100" dirty="0">
                <a:ea typeface="ＭＳ ゴシック" panose="020B0609070205080204" pitchFamily="49" charset="-128"/>
              </a:rPr>
              <a:t>ATRIA = </a:t>
            </a:r>
            <a:r>
              <a:rPr lang="en-US" altLang="ja-JP" sz="1100" dirty="0">
                <a:solidFill>
                  <a:schemeClr val="tx2"/>
                </a:solidFill>
                <a:ea typeface="ＭＳ ゴシック" panose="020B0609070205080204" pitchFamily="49" charset="-128"/>
              </a:rPr>
              <a:t>anticoagulation and risk factors in atrial fibrillation</a:t>
            </a:r>
            <a:endParaRPr lang="en-US" altLang="ja-JP" sz="1100" dirty="0">
              <a:ea typeface="ＭＳ ゴシック" panose="020B0609070205080204" pitchFamily="49" charset="-128"/>
            </a:endParaRPr>
          </a:p>
          <a:p>
            <a:pPr marL="171437" indent="-171437">
              <a:lnSpc>
                <a:spcPct val="90000"/>
              </a:lnSpc>
              <a:buFontTx/>
              <a:buChar char="•"/>
            </a:pPr>
            <a:endParaRPr lang="en-US" altLang="en-US" sz="1100" dirty="0"/>
          </a:p>
          <a:p>
            <a:pPr marL="171437" indent="-171437">
              <a:lnSpc>
                <a:spcPct val="90000"/>
              </a:lnSpc>
            </a:pPr>
            <a:endParaRPr lang="en-US" altLang="en-US" sz="1100" b="1" dirty="0"/>
          </a:p>
          <a:p>
            <a:pPr marL="171437" indent="-171437">
              <a:lnSpc>
                <a:spcPct val="90000"/>
              </a:lnSpc>
            </a:pPr>
            <a:r>
              <a:rPr lang="en-US" altLang="en-US" sz="1100" b="1" dirty="0"/>
              <a:t>Sources</a:t>
            </a:r>
          </a:p>
          <a:p>
            <a:pPr marL="171437" indent="-171437">
              <a:lnSpc>
                <a:spcPct val="90000"/>
              </a:lnSpc>
            </a:pPr>
            <a:r>
              <a:rPr lang="en-US" altLang="ja-JP" sz="1100" dirty="0">
                <a:ea typeface="ＭＳ ゴシック" panose="020B0609070205080204" pitchFamily="49" charset="-128"/>
              </a:rPr>
              <a:t>Lip GY, Nieuwlaat R, Pisters R, Lane DA, Crijns HJ. Refining clinical risk stratification for predicting stroke and thromboembolism in atrial fibrillation using a novel risk factor-based approach: the euro heart survey on atrial fibrillation. </a:t>
            </a:r>
            <a:r>
              <a:rPr lang="en-US" altLang="ja-JP" sz="1100" i="1" dirty="0">
                <a:ea typeface="ＭＳ ゴシック" panose="020B0609070205080204" pitchFamily="49" charset="-128"/>
              </a:rPr>
              <a:t>Chest. </a:t>
            </a:r>
            <a:r>
              <a:rPr lang="en-US" altLang="ja-JP" sz="1100" dirty="0">
                <a:ea typeface="ＭＳ ゴシック" panose="020B0609070205080204" pitchFamily="49" charset="-128"/>
              </a:rPr>
              <a:t>2010;137(2):263-272.</a:t>
            </a:r>
          </a:p>
          <a:p>
            <a:pPr marL="171437" indent="-171437">
              <a:lnSpc>
                <a:spcPct val="90000"/>
              </a:lnSpc>
            </a:pPr>
            <a:r>
              <a:rPr lang="en-US" altLang="ja-JP" sz="1100" dirty="0">
                <a:ea typeface="ＭＳ ゴシック" panose="020B0609070205080204" pitchFamily="49" charset="-128"/>
              </a:rPr>
              <a:t>Gomez-Molina M, Valdes M, Marin F. Oral anticoagulation in Japanese patients with atrial fibrillation - insight to the use of non-vitamin K antagonist oral anticoagulants. </a:t>
            </a:r>
            <a:r>
              <a:rPr lang="en-US" altLang="ja-JP" sz="1100" i="1" dirty="0">
                <a:ea typeface="ＭＳ ゴシック" panose="020B0609070205080204" pitchFamily="49" charset="-128"/>
              </a:rPr>
              <a:t>Circ J. </a:t>
            </a:r>
            <a:r>
              <a:rPr lang="en-US" altLang="ja-JP" sz="1100" dirty="0">
                <a:ea typeface="ＭＳ ゴシック" panose="020B0609070205080204" pitchFamily="49" charset="-128"/>
              </a:rPr>
              <a:t>2015;79(2):292-294.</a:t>
            </a:r>
          </a:p>
          <a:p>
            <a:pPr marL="171437" indent="-171437">
              <a:lnSpc>
                <a:spcPct val="90000"/>
              </a:lnSpc>
            </a:pPr>
            <a:r>
              <a:rPr lang="en-US" altLang="ja-JP" sz="1100" dirty="0">
                <a:ea typeface="ＭＳ ゴシック" panose="020B0609070205080204" pitchFamily="49" charset="-128"/>
              </a:rPr>
              <a:t>Chao TF, Liu CJ, Wang KL, et al. Using the CHA2DS2-VASc score for refining stroke risk stratification in 'low-risk' Asian patients with atrial fibrillation. </a:t>
            </a:r>
            <a:r>
              <a:rPr lang="en-US" altLang="ja-JP" sz="1100" i="1" dirty="0">
                <a:ea typeface="ＭＳ ゴシック" panose="020B0609070205080204" pitchFamily="49" charset="-128"/>
              </a:rPr>
              <a:t>Journal of the American College of Cardiology. </a:t>
            </a:r>
            <a:r>
              <a:rPr lang="en-US" altLang="ja-JP" sz="1100" dirty="0">
                <a:ea typeface="ＭＳ ゴシック" panose="020B0609070205080204" pitchFamily="49" charset="-128"/>
              </a:rPr>
              <a:t>2014;64(16):1658-1665.</a:t>
            </a:r>
          </a:p>
          <a:p>
            <a:pPr marL="171437" indent="-171437">
              <a:lnSpc>
                <a:spcPct val="90000"/>
              </a:lnSpc>
            </a:pPr>
            <a:r>
              <a:rPr lang="en-US" altLang="ja-JP" sz="1100" dirty="0">
                <a:ea typeface="ＭＳ ゴシック" panose="020B0609070205080204" pitchFamily="49" charset="-128"/>
              </a:rPr>
              <a:t>Chiang C-E, Okumura K, Zhang S, et al. 2017 consensus of the Asia Pacific Heart Rhythm Society on stroke prevention in atrial fibrillation. </a:t>
            </a:r>
            <a:r>
              <a:rPr lang="en-US" altLang="ja-JP" sz="1100" i="1" dirty="0">
                <a:ea typeface="ＭＳ ゴシック" panose="020B0609070205080204" pitchFamily="49" charset="-128"/>
              </a:rPr>
              <a:t>Journal of Arrhythmia. </a:t>
            </a:r>
            <a:r>
              <a:rPr lang="en-US" altLang="ja-JP" sz="1100" dirty="0">
                <a:ea typeface="ＭＳ ゴシック" panose="020B0609070205080204" pitchFamily="49" charset="-128"/>
              </a:rPr>
              <a:t>2017.</a:t>
            </a:r>
          </a:p>
          <a:p>
            <a:pPr marL="171437" indent="-171437">
              <a:lnSpc>
                <a:spcPct val="90000"/>
              </a:lnSpc>
            </a:pPr>
            <a:r>
              <a:rPr lang="en-US" altLang="ja-JP" sz="1100" dirty="0">
                <a:ea typeface="ＭＳ ゴシック" panose="020B0609070205080204" pitchFamily="49" charset="-128"/>
              </a:rPr>
              <a:t>Okumura K, Inoue H, Atarashi H, et al. Validation of CHA2DS2-VASc and HAS-BLED Scores in Japanese Patients With Nonvalvular Atrial Fibrillation. </a:t>
            </a:r>
            <a:r>
              <a:rPr lang="en-US" altLang="ja-JP" sz="1100" i="1" dirty="0">
                <a:ea typeface="ＭＳ ゴシック" panose="020B0609070205080204" pitchFamily="49" charset="-128"/>
              </a:rPr>
              <a:t>Circulation Journal. </a:t>
            </a:r>
            <a:r>
              <a:rPr lang="en-US" altLang="ja-JP" sz="1100" dirty="0">
                <a:ea typeface="ＭＳ ゴシック" panose="020B0609070205080204" pitchFamily="49" charset="-128"/>
              </a:rPr>
              <a:t>2014;78(7):1593-1599.</a:t>
            </a:r>
          </a:p>
          <a:p>
            <a:pPr marL="171437" indent="-171437">
              <a:lnSpc>
                <a:spcPct val="90000"/>
              </a:lnSpc>
            </a:pPr>
            <a:endParaRPr lang="en-US" altLang="ja-JP" sz="1100" dirty="0">
              <a:ea typeface="ＭＳ ゴシック" panose="020B0609070205080204" pitchFamily="49" charset="-128"/>
            </a:endParaRPr>
          </a:p>
          <a:p>
            <a:pPr marL="171437" indent="-171437">
              <a:lnSpc>
                <a:spcPct val="90000"/>
              </a:lnSpc>
            </a:pPr>
            <a:endParaRPr lang="en-US" altLang="ja-JP" sz="1100" dirty="0">
              <a:ea typeface="ＭＳ ゴシック" panose="020B0609070205080204" pitchFamily="49" charset="-128"/>
            </a:endParaRPr>
          </a:p>
          <a:p>
            <a:pPr marL="171437" indent="-171437">
              <a:lnSpc>
                <a:spcPct val="90000"/>
              </a:lnSpc>
            </a:pPr>
            <a:endParaRPr lang="en-US" altLang="ja-JP" sz="1100" dirty="0">
              <a:ea typeface="ＭＳ ゴシック" panose="020B0609070205080204" pitchFamily="49" charset="-128"/>
            </a:endParaRPr>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57410177-EAE1-4A23-B4C9-261E4EA51670}" type="slidenum">
              <a:rPr lang="en-US" altLang="en-US">
                <a:solidFill>
                  <a:prstClr val="black"/>
                </a:solidFill>
                <a:latin typeface="Arial" panose="020B0604020202020204" pitchFamily="34" charset="0"/>
              </a:rPr>
              <a:pPr/>
              <a:t>36</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616380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The associated cardiac and extracardiac factors are those pertinent to the etiology, tolerability, and history of prior management. </a:t>
            </a:r>
          </a:p>
          <a:p>
            <a:pPr eaLnBrk="1" hangingPunct="1">
              <a:spcBef>
                <a:spcPct val="0"/>
              </a:spcBef>
            </a:pPr>
            <a:endParaRPr lang="en-US" altLang="en-US"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57208DCE-B95B-4957-BA11-40389FB3DC2B}" type="slidenum">
              <a:rPr lang="en-US" altLang="en-US">
                <a:solidFill>
                  <a:srgbClr val="000000"/>
                </a:solidFill>
                <a:latin typeface="Arial" panose="020B0604020202020204" pitchFamily="34" charset="0"/>
              </a:rPr>
              <a:pPr>
                <a:spcBef>
                  <a:spcPct val="0"/>
                </a:spcBef>
              </a:pPr>
              <a:t>37</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897241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dirty="0">
                <a:ea typeface="ＭＳ ゴシック" panose="020B0609070205080204" pitchFamily="49" charset="-128"/>
              </a:rPr>
              <a:t>1. Stroke risk = high (≥2 is high risk)</a:t>
            </a:r>
          </a:p>
          <a:p>
            <a:pPr>
              <a:buFontTx/>
              <a:buChar char="•"/>
            </a:pPr>
            <a:r>
              <a:rPr lang="en-US" altLang="ja-JP" dirty="0">
                <a:ea typeface="ＭＳ ゴシック" panose="020B0609070205080204" pitchFamily="49" charset="-128"/>
              </a:rPr>
              <a:t>Age = 1 point</a:t>
            </a:r>
          </a:p>
          <a:p>
            <a:pPr>
              <a:buFontTx/>
              <a:buChar char="•"/>
            </a:pPr>
            <a:r>
              <a:rPr lang="en-US" altLang="ja-JP" dirty="0">
                <a:ea typeface="ＭＳ ゴシック" panose="020B0609070205080204" pitchFamily="49" charset="-128"/>
              </a:rPr>
              <a:t>diabetes = 1 point</a:t>
            </a:r>
          </a:p>
          <a:p>
            <a:pPr>
              <a:buFontTx/>
              <a:buChar char="•"/>
            </a:pPr>
            <a:r>
              <a:rPr lang="en-US" altLang="ja-JP" dirty="0">
                <a:ea typeface="ＭＳ ゴシック" panose="020B0609070205080204" pitchFamily="49" charset="-128"/>
              </a:rPr>
              <a:t>HTN = 1 point</a:t>
            </a:r>
          </a:p>
          <a:p>
            <a:pPr eaLnBrk="1" hangingPunct="1">
              <a:spcBef>
                <a:spcPct val="0"/>
              </a:spcBef>
            </a:pPr>
            <a:endParaRPr lang="en-US" altLang="en-US" dirty="0"/>
          </a:p>
          <a:p>
            <a:pPr>
              <a:buFontTx/>
              <a:buChar char="•"/>
            </a:pPr>
            <a:r>
              <a:rPr lang="en-US" altLang="ja-JP" dirty="0">
                <a:ea typeface="ＭＳ ゴシック" panose="020B0609070205080204" pitchFamily="49" charset="-128"/>
              </a:rPr>
              <a:t>CHADS2 score has been validated in multiple nonvalvular AF cohorts, with findings indicating approximately a 2.0% increase in stroke rate for each 1-point increase in CHADS2 score (from 1.9% with a score of 0 to 18.2% with a score of 6) -- ≥2 considered “high risk”</a:t>
            </a:r>
          </a:p>
          <a:p>
            <a:pPr eaLnBrk="1" hangingPunct="1">
              <a:spcBef>
                <a:spcPct val="0"/>
              </a:spcBef>
            </a:pPr>
            <a:endParaRPr lang="en-US" alt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80DD59A4-763E-4C4E-8412-A2F6A7A1E17B}" type="slidenum">
              <a:rPr lang="en-US" altLang="en-US">
                <a:solidFill>
                  <a:srgbClr val="000000"/>
                </a:solidFill>
                <a:latin typeface="Arial" panose="020B0604020202020204" pitchFamily="34" charset="0"/>
              </a:rPr>
              <a:pPr/>
              <a:t>38</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923349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1280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A457BFC-8060-4B19-B10F-41F972F9F21E}" type="slidenum">
              <a:rPr lang="en-US" altLang="en-US">
                <a:solidFill>
                  <a:prstClr val="black"/>
                </a:solidFill>
                <a:latin typeface="Arial" panose="020B0604020202020204" pitchFamily="34" charset="0"/>
              </a:rPr>
              <a:pPr/>
              <a:t>40</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393529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8704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DE19C258-8484-4FB2-9950-DCDA0F1B06BC}" type="slidenum">
              <a:rPr lang="en-US" altLang="en-US">
                <a:solidFill>
                  <a:prstClr val="black"/>
                </a:solidFill>
                <a:latin typeface="Arial" panose="020B0604020202020204" pitchFamily="34" charset="0"/>
              </a:rPr>
              <a:pPr/>
              <a:t>4</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793448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12800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A457BFC-8060-4B19-B10F-41F972F9F21E}" type="slidenum">
              <a:rPr lang="en-US" altLang="en-US">
                <a:solidFill>
                  <a:prstClr val="black"/>
                </a:solidFill>
                <a:latin typeface="Arial" panose="020B0604020202020204" pitchFamily="34" charset="0"/>
              </a:rPr>
              <a:pPr/>
              <a:t>41</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3935290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Brass LM et al. </a:t>
            </a:r>
            <a:r>
              <a:rPr lang="en-US" altLang="en-US" i="1" dirty="0"/>
              <a:t>Stroke</a:t>
            </a:r>
            <a:r>
              <a:rPr lang="en-US" altLang="en-US" dirty="0"/>
              <a:t> 1997;28:2382-2389. McCormick D et al. </a:t>
            </a:r>
            <a:r>
              <a:rPr lang="en-US" altLang="en-US" i="1" dirty="0"/>
              <a:t>Arch Int Med</a:t>
            </a:r>
            <a:r>
              <a:rPr lang="en-US" altLang="en-US" dirty="0"/>
              <a:t>. 2001;161:2458-2463.  Goto S et al. </a:t>
            </a:r>
            <a:r>
              <a:rPr lang="en-US" altLang="en-US" i="1" dirty="0"/>
              <a:t>Am Heart J.</a:t>
            </a:r>
            <a:r>
              <a:rPr lang="en-US" altLang="en-US" dirty="0"/>
              <a:t>  2008;156:855-863.  Lau E et al</a:t>
            </a:r>
            <a:r>
              <a:rPr lang="en-US" altLang="en-US" i="1" dirty="0"/>
              <a:t>. Am Ger Soc. </a:t>
            </a:r>
            <a:r>
              <a:rPr lang="en-US" altLang="en-US" dirty="0"/>
              <a:t>2004;52:428-433.</a:t>
            </a:r>
          </a:p>
          <a:p>
            <a:pPr>
              <a:buFontTx/>
              <a:buChar char="•"/>
            </a:pPr>
            <a:endParaRPr lang="en-US" altLang="en-US" dirty="0"/>
          </a:p>
          <a:p>
            <a:pPr>
              <a:buFontTx/>
              <a:buChar char="•"/>
            </a:pPr>
            <a:r>
              <a:rPr lang="en-US" altLang="en-US" dirty="0"/>
              <a:t>No one doubts that warfarin is an effective anticoagulant and it or other vitamin K antagonists are recommended for long-term use in AF patients in guidelines from major societies worldwide.</a:t>
            </a:r>
          </a:p>
          <a:p>
            <a:pPr>
              <a:buFontTx/>
              <a:buChar char="•"/>
            </a:pPr>
            <a:r>
              <a:rPr lang="en-US" altLang="en-US" dirty="0"/>
              <a:t>But it is not a convenient agent and requires constant monitoring to ensure patient is in therapeutic range (usually INR 2.0-3.0).</a:t>
            </a:r>
          </a:p>
          <a:p>
            <a:pPr>
              <a:buFontTx/>
              <a:buChar char="•"/>
            </a:pPr>
            <a:r>
              <a:rPr lang="en-US" altLang="en-US" dirty="0"/>
              <a:t>Home monitoring possible for patients able to handle the equipment and procedure.</a:t>
            </a:r>
          </a:p>
          <a:p>
            <a:pPr>
              <a:buFontTx/>
              <a:buChar char="•"/>
            </a:pPr>
            <a:r>
              <a:rPr lang="en-US" altLang="en-US" dirty="0"/>
              <a:t>However, many agents and foods interact with warfarin.</a:t>
            </a:r>
          </a:p>
          <a:p>
            <a:pPr>
              <a:buFontTx/>
              <a:buChar char="•"/>
            </a:pPr>
            <a:r>
              <a:rPr lang="en-US" altLang="en-US" dirty="0"/>
              <a:t>Numerous side effects from minor to major are common and warfarin is contraindicated in various patients, such as pregnant women.</a:t>
            </a:r>
          </a:p>
          <a:p>
            <a:pPr>
              <a:buFontTx/>
              <a:buChar char="•"/>
            </a:pPr>
            <a:r>
              <a:rPr lang="en-US" altLang="en-US" dirty="0"/>
              <a:t>Bleeding risk very real with such a powerful anticoagulant. Need to inform doctors/dentists when undergoing procedures.</a:t>
            </a:r>
          </a:p>
          <a:p>
            <a:endParaRPr lang="en-US" altLang="en-US" dirty="0"/>
          </a:p>
        </p:txBody>
      </p:sp>
    </p:spTree>
    <p:extLst>
      <p:ext uri="{BB962C8B-B14F-4D97-AF65-F5344CB8AC3E}">
        <p14:creationId xmlns:p14="http://schemas.microsoft.com/office/powerpoint/2010/main" val="405057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Brass LM et al. </a:t>
            </a:r>
            <a:r>
              <a:rPr lang="en-US" altLang="en-US" i="1" dirty="0"/>
              <a:t>Stroke</a:t>
            </a:r>
            <a:r>
              <a:rPr lang="en-US" altLang="en-US" dirty="0"/>
              <a:t> 1997;28:2382-2389. McCormick D et al. </a:t>
            </a:r>
            <a:r>
              <a:rPr lang="en-US" altLang="en-US" i="1" dirty="0"/>
              <a:t>Arch Int Med</a:t>
            </a:r>
            <a:r>
              <a:rPr lang="en-US" altLang="en-US" dirty="0"/>
              <a:t>. 2001;161:2458-2463.  Goto S et al. </a:t>
            </a:r>
            <a:r>
              <a:rPr lang="en-US" altLang="en-US" i="1" dirty="0"/>
              <a:t>Am Heart J.</a:t>
            </a:r>
            <a:r>
              <a:rPr lang="en-US" altLang="en-US" dirty="0"/>
              <a:t>  2008;156:855-863.  Lau E et al</a:t>
            </a:r>
            <a:r>
              <a:rPr lang="en-US" altLang="en-US" i="1" dirty="0"/>
              <a:t>. Am Ger Soc. </a:t>
            </a:r>
            <a:r>
              <a:rPr lang="en-US" altLang="en-US" dirty="0"/>
              <a:t>2004;52:428-433.</a:t>
            </a:r>
          </a:p>
          <a:p>
            <a:pPr>
              <a:buFontTx/>
              <a:buChar char="•"/>
            </a:pPr>
            <a:endParaRPr lang="en-US" altLang="en-US" dirty="0"/>
          </a:p>
          <a:p>
            <a:pPr>
              <a:buFontTx/>
              <a:buChar char="•"/>
            </a:pPr>
            <a:r>
              <a:rPr lang="en-US" altLang="en-US" dirty="0"/>
              <a:t>No one doubts that warfarin is an effective anticoagulant and it or other vitamin K antagonists are recommended for long-term use in AF patients in guidelines from major societies worldwide.</a:t>
            </a:r>
          </a:p>
          <a:p>
            <a:pPr>
              <a:buFontTx/>
              <a:buChar char="•"/>
            </a:pPr>
            <a:r>
              <a:rPr lang="en-US" altLang="en-US" dirty="0"/>
              <a:t>But it is not a convenient agent and requires constant monitoring to ensure patient is in therapeutic range (usually INR 2.0-3.0).</a:t>
            </a:r>
          </a:p>
          <a:p>
            <a:pPr>
              <a:buFontTx/>
              <a:buChar char="•"/>
            </a:pPr>
            <a:r>
              <a:rPr lang="en-US" altLang="en-US" dirty="0"/>
              <a:t>Home monitoring possible for patients able to handle the equipment and procedure.</a:t>
            </a:r>
          </a:p>
          <a:p>
            <a:pPr>
              <a:buFontTx/>
              <a:buChar char="•"/>
            </a:pPr>
            <a:r>
              <a:rPr lang="en-US" altLang="en-US" dirty="0"/>
              <a:t>However, many agents and foods interact with warfarin.</a:t>
            </a:r>
          </a:p>
          <a:p>
            <a:pPr>
              <a:buFontTx/>
              <a:buChar char="•"/>
            </a:pPr>
            <a:r>
              <a:rPr lang="en-US" altLang="en-US" dirty="0"/>
              <a:t>Numerous side effects from minor to major are common and warfarin is contraindicated in various patients, such as pregnant women.</a:t>
            </a:r>
          </a:p>
          <a:p>
            <a:pPr>
              <a:buFontTx/>
              <a:buChar char="•"/>
            </a:pPr>
            <a:r>
              <a:rPr lang="en-US" altLang="en-US" dirty="0"/>
              <a:t>Bleeding risk very real with such a powerful anticoagulant. Need to inform doctors/dentists when undergoing procedures.</a:t>
            </a:r>
          </a:p>
          <a:p>
            <a:endParaRPr lang="en-US" altLang="en-US" dirty="0"/>
          </a:p>
        </p:txBody>
      </p:sp>
    </p:spTree>
    <p:extLst>
      <p:ext uri="{BB962C8B-B14F-4D97-AF65-F5344CB8AC3E}">
        <p14:creationId xmlns:p14="http://schemas.microsoft.com/office/powerpoint/2010/main" val="9375578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FF0000"/>
              </a:buClr>
              <a:buFont typeface="Wingdings" pitchFamily="2" charset="2"/>
              <a:buNone/>
            </a:pPr>
            <a:r>
              <a:rPr lang="en-US" altLang="en-US" dirty="0">
                <a:latin typeface="Arial" panose="020B0604020202020204" pitchFamily="34" charset="0"/>
              </a:rPr>
              <a:t>Ezekowitz MD, Falk RH. Mayo Clin Proc. 2004;79:904-913. Turpie AG. Eur Heart J. 2008;29:155-165.</a:t>
            </a:r>
          </a:p>
          <a:p>
            <a:pPr>
              <a:buClr>
                <a:srgbClr val="FF0000"/>
              </a:buClr>
              <a:buFont typeface="Wingdings" pitchFamily="2" charset="2"/>
              <a:buNone/>
            </a:pPr>
            <a:endParaRPr lang="en-US" altLang="en-US" dirty="0">
              <a:latin typeface="Arial" panose="020B0604020202020204" pitchFamily="34" charset="0"/>
            </a:endParaRPr>
          </a:p>
          <a:p>
            <a:pPr>
              <a:buClr>
                <a:srgbClr val="FF0000"/>
              </a:buClr>
              <a:buFontTx/>
              <a:buChar char="•"/>
            </a:pPr>
            <a:r>
              <a:rPr lang="en-US" altLang="en-US" dirty="0">
                <a:latin typeface="Arial" panose="020B0604020202020204" pitchFamily="34" charset="0"/>
              </a:rPr>
              <a:t>Various articles have outlined elements for an ideal anticoagulant for long-term use in AF and other chronic conditions.</a:t>
            </a:r>
          </a:p>
          <a:p>
            <a:pPr>
              <a:buClr>
                <a:srgbClr val="FF0000"/>
              </a:buClr>
              <a:buFontTx/>
              <a:buChar char="•"/>
            </a:pPr>
            <a:r>
              <a:rPr lang="en-US" altLang="en-US" dirty="0">
                <a:latin typeface="Arial" panose="020B0604020202020204" pitchFamily="34" charset="0"/>
              </a:rPr>
              <a:t>Given some of the concerns with warfarin, these elements encompass many things warfarin cannot deliver.</a:t>
            </a:r>
          </a:p>
        </p:txBody>
      </p:sp>
    </p:spTree>
    <p:extLst>
      <p:ext uri="{BB962C8B-B14F-4D97-AF65-F5344CB8AC3E}">
        <p14:creationId xmlns:p14="http://schemas.microsoft.com/office/powerpoint/2010/main" val="24703884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FF0000"/>
              </a:buClr>
              <a:buFont typeface="Wingdings" pitchFamily="2" charset="2"/>
              <a:buNone/>
            </a:pPr>
            <a:r>
              <a:rPr lang="en-US" altLang="en-US" dirty="0">
                <a:latin typeface="Arial" panose="020B0604020202020204" pitchFamily="34" charset="0"/>
              </a:rPr>
              <a:t>Turpie AG. Eur Heart J. 2008;29:155-165.</a:t>
            </a:r>
          </a:p>
          <a:p>
            <a:pPr>
              <a:buClr>
                <a:srgbClr val="FF0000"/>
              </a:buClr>
              <a:buFont typeface="Wingdings" pitchFamily="2" charset="2"/>
              <a:buNone/>
            </a:pPr>
            <a:r>
              <a:rPr lang="en-US" altLang="en-US" dirty="0">
                <a:latin typeface="Arial" panose="020B0604020202020204" pitchFamily="34" charset="0"/>
              </a:rPr>
              <a:t>Turpie AG.  Arteriosclerosis, Thrombosis, and Vascular Biology. 2007;27:1238-47. </a:t>
            </a:r>
          </a:p>
          <a:p>
            <a:pPr>
              <a:buClr>
                <a:srgbClr val="FF0000"/>
              </a:buClr>
              <a:buFont typeface="Wingdings" pitchFamily="2" charset="2"/>
              <a:buNone/>
            </a:pPr>
            <a:endParaRPr lang="en-US" altLang="en-US" dirty="0">
              <a:latin typeface="Arial" panose="020B0604020202020204" pitchFamily="34" charset="0"/>
            </a:endParaRPr>
          </a:p>
          <a:p>
            <a:pPr>
              <a:buClr>
                <a:srgbClr val="FF0000"/>
              </a:buClr>
              <a:buFontTx/>
              <a:buChar char="•"/>
            </a:pPr>
            <a:r>
              <a:rPr lang="en-US" altLang="en-US" dirty="0">
                <a:latin typeface="Arial" panose="020B0604020202020204" pitchFamily="34" charset="0"/>
              </a:rPr>
              <a:t>The two classes of anticoagulants getting the most attention are direct thrombin inhibitors or DTIs and direct Factor Xa inhibitors.</a:t>
            </a:r>
          </a:p>
          <a:p>
            <a:pPr>
              <a:buClr>
                <a:srgbClr val="FF0000"/>
              </a:buClr>
              <a:buFontTx/>
              <a:buChar char="•"/>
            </a:pPr>
            <a:r>
              <a:rPr lang="en-US" altLang="en-US" dirty="0"/>
              <a:t>Only thrombin and FXa are common to both the intrinsic and extrinsic activation pathways, meaning that direct inhibitors of either of these enzymes may provide more effective anticoagulation than inhibitors of other enzymes in the cascade. </a:t>
            </a:r>
          </a:p>
          <a:p>
            <a:pPr>
              <a:buClr>
                <a:srgbClr val="FF0000"/>
              </a:buClr>
              <a:buFontTx/>
              <a:buChar char="•"/>
            </a:pPr>
            <a:endParaRPr lang="en-US" altLang="en-US" dirty="0">
              <a:latin typeface="Arial" panose="020B0604020202020204" pitchFamily="34" charset="0"/>
            </a:endParaRPr>
          </a:p>
          <a:p>
            <a:pPr>
              <a:buClr>
                <a:srgbClr val="FF0000"/>
              </a:buClr>
            </a:pPr>
            <a:r>
              <a:rPr lang="en-US" altLang="en-US" dirty="0"/>
              <a:t>January CT, Wann LS, Alpert JS, et al. 2014 AHA/ACC/HRS Guideline for the Management of Patients With Atrial Fibrillation: A Report of the American College of Cardiology/American Heart Association Task Force on Practice Guidelines and the Heart Rhythm Society. </a:t>
            </a:r>
            <a:r>
              <a:rPr lang="en-US" altLang="en-US" i="1" dirty="0"/>
              <a:t>Journal of the American College of Cardiology. </a:t>
            </a:r>
            <a:r>
              <a:rPr lang="en-US" altLang="en-US" dirty="0"/>
              <a:t>2014;64(21):DOI: 10.1016/j.jacc.2014.1003.1022.</a:t>
            </a:r>
          </a:p>
          <a:p>
            <a:pPr>
              <a:buClr>
                <a:srgbClr val="FF0000"/>
              </a:buClr>
            </a:pPr>
            <a:endParaRPr lang="en-US" altLang="en-US" dirty="0">
              <a:latin typeface="Arial" panose="020B0604020202020204" pitchFamily="34" charset="0"/>
            </a:endParaRPr>
          </a:p>
          <a:p>
            <a:endParaRPr lang="en-US" altLang="en-US" dirty="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E87EF2D2-6EC8-4C38-8AE4-DD5FEF290BEA}" type="slidenum">
              <a:rPr lang="en-US" altLang="en-US">
                <a:latin typeface="Arial" panose="020B0604020202020204" pitchFamily="34" charset="0"/>
              </a:rPr>
              <a:pPr/>
              <a:t>45</a:t>
            </a:fld>
            <a:endParaRPr lang="en-US" altLang="en-US" dirty="0">
              <a:latin typeface="Arial" panose="020B0604020202020204" pitchFamily="34" charset="0"/>
            </a:endParaRPr>
          </a:p>
        </p:txBody>
      </p:sp>
    </p:spTree>
    <p:extLst>
      <p:ext uri="{BB962C8B-B14F-4D97-AF65-F5344CB8AC3E}">
        <p14:creationId xmlns:p14="http://schemas.microsoft.com/office/powerpoint/2010/main" val="33057356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CD6253F6-51A7-4D33-8CAE-76E51E555996}" type="slidenum">
              <a:rPr lang="en-US" altLang="en-US">
                <a:latin typeface="Arial" panose="020B0604020202020204" pitchFamily="34" charset="0"/>
              </a:rPr>
              <a:pPr/>
              <a:t>46</a:t>
            </a:fld>
            <a:endParaRPr lang="en-US" altLang="en-US" dirty="0">
              <a:latin typeface="Arial" panose="020B0604020202020204" pitchFamily="34" charset="0"/>
            </a:endParaRPr>
          </a:p>
        </p:txBody>
      </p:sp>
    </p:spTree>
    <p:extLst>
      <p:ext uri="{BB962C8B-B14F-4D97-AF65-F5344CB8AC3E}">
        <p14:creationId xmlns:p14="http://schemas.microsoft.com/office/powerpoint/2010/main" val="3155678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EE9BA566-9D11-4979-9C1C-E706A618204E}" type="slidenum">
              <a:rPr lang="en-US" altLang="en-US">
                <a:latin typeface="Arial" panose="020B0604020202020204" pitchFamily="34" charset="0"/>
              </a:rPr>
              <a:pPr/>
              <a:t>47</a:t>
            </a:fld>
            <a:endParaRPr lang="en-US" altLang="en-US" dirty="0">
              <a:latin typeface="Arial" panose="020B0604020202020204" pitchFamily="34" charset="0"/>
            </a:endParaRPr>
          </a:p>
        </p:txBody>
      </p:sp>
    </p:spTree>
    <p:extLst>
      <p:ext uri="{BB962C8B-B14F-4D97-AF65-F5344CB8AC3E}">
        <p14:creationId xmlns:p14="http://schemas.microsoft.com/office/powerpoint/2010/main" val="2436852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583" indent="-228583" eaLnBrk="1" hangingPunct="1">
              <a:spcBef>
                <a:spcPct val="0"/>
              </a:spcBef>
              <a:buFont typeface="Calibri" pitchFamily="34" charset="0"/>
              <a:buAutoNum type="arabicPeriod"/>
            </a:pPr>
            <a:r>
              <a:rPr lang="en-US" altLang="ja-JP" dirty="0">
                <a:ea typeface="ＭＳ ゴシック" panose="020B0609070205080204" pitchFamily="49" charset="-128"/>
              </a:rPr>
              <a:t>Kovacs RJ, Flaker GC, Saxonhouse SJ, et al. Practical management of anticoagulation in patients with atrial fibrillation. </a:t>
            </a:r>
            <a:r>
              <a:rPr lang="en-US" altLang="ja-JP" i="1" dirty="0">
                <a:ea typeface="ＭＳ ゴシック" panose="020B0609070205080204" pitchFamily="49" charset="-128"/>
              </a:rPr>
              <a:t>Journal of the American College of Cardiology. </a:t>
            </a:r>
            <a:r>
              <a:rPr lang="en-US" altLang="ja-JP" dirty="0">
                <a:ea typeface="ＭＳ ゴシック" panose="020B0609070205080204" pitchFamily="49" charset="-128"/>
              </a:rPr>
              <a:t>2015;65(13):1340-1360.</a:t>
            </a:r>
          </a:p>
          <a:p>
            <a:pPr marL="228583" indent="-228583" eaLnBrk="1" hangingPunct="1">
              <a:spcBef>
                <a:spcPct val="0"/>
              </a:spcBef>
              <a:buFont typeface="Calibri" pitchFamily="34" charset="0"/>
              <a:buAutoNum type="arabicPeriod"/>
            </a:pPr>
            <a:r>
              <a:rPr lang="en-US" altLang="ja-JP" dirty="0">
                <a:ea typeface="ＭＳ ゴシック" panose="020B0609070205080204" pitchFamily="49" charset="-128"/>
              </a:rPr>
              <a:t>January CT, Wann LS, Alpert JS, et al. 2014 AHA/ACC/HRS Guideline for the Management of Patients With Atrial Fibrillation: A Report of the American College of Cardiology/American Heart Association Task Force on Practice Guidelines and the Heart Rhythm Society. </a:t>
            </a:r>
            <a:r>
              <a:rPr lang="en-US" altLang="ja-JP" i="1" dirty="0">
                <a:ea typeface="ＭＳ ゴシック" panose="020B0609070205080204" pitchFamily="49" charset="-128"/>
              </a:rPr>
              <a:t>Journal of the American College of Cardiology. </a:t>
            </a:r>
            <a:r>
              <a:rPr lang="en-US" altLang="ja-JP" dirty="0">
                <a:ea typeface="ＭＳ ゴシック" panose="020B0609070205080204" pitchFamily="49" charset="-128"/>
              </a:rPr>
              <a:t>2014;64(21):DOI: 10.1016/j.jacc.2014.1003.1022.</a:t>
            </a:r>
          </a:p>
          <a:p>
            <a:pPr marL="228583" indent="-228583"/>
            <a:endParaRPr lang="en-US" altLang="ja-JP" dirty="0">
              <a:ea typeface="ＭＳ ゴシック" panose="020B0609070205080204" pitchFamily="49" charset="-128"/>
            </a:endParaRPr>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FFED3655-1A08-46F5-AA76-6FD04F228A19}" type="slidenum">
              <a:rPr lang="en-US" altLang="en-US">
                <a:solidFill>
                  <a:prstClr val="black"/>
                </a:solidFill>
                <a:latin typeface="Arial" panose="020B0604020202020204" pitchFamily="34" charset="0"/>
              </a:rPr>
              <a:pPr/>
              <a:t>48</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6491515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91130CEC-0A22-4CA0-A75D-36CE7573174B}" type="slidenum">
              <a:rPr lang="en-US" altLang="en-US">
                <a:latin typeface="Arial" panose="020B0604020202020204" pitchFamily="34" charset="0"/>
              </a:rPr>
              <a:pPr/>
              <a:t>50</a:t>
            </a:fld>
            <a:endParaRPr lang="en-US" altLang="en-US" dirty="0">
              <a:latin typeface="Arial" panose="020B0604020202020204" pitchFamily="34" charset="0"/>
            </a:endParaRPr>
          </a:p>
        </p:txBody>
      </p:sp>
    </p:spTree>
    <p:extLst>
      <p:ext uri="{BB962C8B-B14F-4D97-AF65-F5344CB8AC3E}">
        <p14:creationId xmlns:p14="http://schemas.microsoft.com/office/powerpoint/2010/main" val="815325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Brass LM et al. </a:t>
            </a:r>
            <a:r>
              <a:rPr lang="en-US" altLang="en-US" i="1" dirty="0"/>
              <a:t>Stroke</a:t>
            </a:r>
            <a:r>
              <a:rPr lang="en-US" altLang="en-US" dirty="0"/>
              <a:t> 1997;28:2382-2389. McCormick D et al. </a:t>
            </a:r>
            <a:r>
              <a:rPr lang="en-US" altLang="en-US" i="1" dirty="0"/>
              <a:t>Arch Int Med</a:t>
            </a:r>
            <a:r>
              <a:rPr lang="en-US" altLang="en-US" dirty="0"/>
              <a:t>. 2001;161:2458-2463.  Goto S et al. </a:t>
            </a:r>
            <a:r>
              <a:rPr lang="en-US" altLang="en-US" i="1" dirty="0"/>
              <a:t>Am Heart J.</a:t>
            </a:r>
            <a:r>
              <a:rPr lang="en-US" altLang="en-US" dirty="0"/>
              <a:t>  2008;156:855-863.  Lau E et al</a:t>
            </a:r>
            <a:r>
              <a:rPr lang="en-US" altLang="en-US" i="1" dirty="0"/>
              <a:t>. Am Ger Soc. </a:t>
            </a:r>
            <a:r>
              <a:rPr lang="en-US" altLang="en-US" dirty="0"/>
              <a:t>2004;52:428-433.</a:t>
            </a:r>
          </a:p>
          <a:p>
            <a:pPr>
              <a:buFontTx/>
              <a:buChar char="•"/>
            </a:pPr>
            <a:endParaRPr lang="en-US" altLang="en-US" dirty="0"/>
          </a:p>
          <a:p>
            <a:pPr>
              <a:buFontTx/>
              <a:buChar char="•"/>
            </a:pPr>
            <a:r>
              <a:rPr lang="en-US" altLang="en-US" dirty="0"/>
              <a:t>No one doubts that warfarin is an effective anticoagulant and it or other vitamin K antagonists are recommended for long-term use in AF patients in guidelines from major societies worldwide.</a:t>
            </a:r>
          </a:p>
          <a:p>
            <a:pPr>
              <a:buFontTx/>
              <a:buChar char="•"/>
            </a:pPr>
            <a:r>
              <a:rPr lang="en-US" altLang="en-US" dirty="0"/>
              <a:t>But it is not a convenient agent and requires constant monitoring to ensure patient is in therapeutic range (usually INR 2.0-3.0).</a:t>
            </a:r>
          </a:p>
          <a:p>
            <a:pPr>
              <a:buFontTx/>
              <a:buChar char="•"/>
            </a:pPr>
            <a:r>
              <a:rPr lang="en-US" altLang="en-US" dirty="0"/>
              <a:t>Home monitoring possible for patients able to handle the equipment and procedure.</a:t>
            </a:r>
          </a:p>
          <a:p>
            <a:pPr>
              <a:buFontTx/>
              <a:buChar char="•"/>
            </a:pPr>
            <a:r>
              <a:rPr lang="en-US" altLang="en-US" dirty="0"/>
              <a:t>However, many agents and foods interact with warfarin.</a:t>
            </a:r>
          </a:p>
          <a:p>
            <a:pPr>
              <a:buFontTx/>
              <a:buChar char="•"/>
            </a:pPr>
            <a:r>
              <a:rPr lang="en-US" altLang="en-US" dirty="0"/>
              <a:t>Numerous side effects from minor to major are common and warfarin is contraindicated in various patients, such as pregnant women.</a:t>
            </a:r>
          </a:p>
          <a:p>
            <a:pPr>
              <a:buFontTx/>
              <a:buChar char="•"/>
            </a:pPr>
            <a:r>
              <a:rPr lang="en-US" altLang="en-US" dirty="0"/>
              <a:t>Bleeding risk very real with such a powerful anticoagulant. Need to inform doctors/dentists when undergoing procedures.</a:t>
            </a:r>
          </a:p>
          <a:p>
            <a:endParaRPr lang="en-US" altLang="en-US" dirty="0"/>
          </a:p>
        </p:txBody>
      </p:sp>
    </p:spTree>
    <p:extLst>
      <p:ext uri="{BB962C8B-B14F-4D97-AF65-F5344CB8AC3E}">
        <p14:creationId xmlns:p14="http://schemas.microsoft.com/office/powerpoint/2010/main" val="40505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8602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B3105D6A-0BB4-4F8F-B847-5DAF28F7DA55}" type="slidenum">
              <a:rPr lang="en-US" altLang="en-US">
                <a:solidFill>
                  <a:prstClr val="black"/>
                </a:solidFill>
                <a:latin typeface="Arial" panose="020B0604020202020204" pitchFamily="34" charset="0"/>
              </a:rPr>
              <a:pPr/>
              <a:t>5</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560302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data change as time goes by: Japan guidelines 2013, ACC/AHA 2014, ESC 2016</a:t>
            </a:r>
          </a:p>
          <a:p>
            <a:endParaRPr lang="en-US" altLang="en-US" dirty="0"/>
          </a:p>
          <a:p>
            <a:endParaRPr lang="en-US" altLang="en-US" dirty="0"/>
          </a:p>
          <a:p>
            <a:r>
              <a:rPr lang="en-US" altLang="en-US" dirty="0"/>
              <a:t>Kirchhof P, Benussi S, Kotecha D, et al. 2016 ESC Guidelines for the management of atrial fibrillation developed in collaboration with EACTS. </a:t>
            </a:r>
            <a:r>
              <a:rPr lang="en-US" altLang="en-US" i="1" dirty="0"/>
              <a:t>Eur Heart J. </a:t>
            </a:r>
            <a:r>
              <a:rPr lang="en-US" altLang="en-US" dirty="0"/>
              <a:t>2016;37(38):2893-2962.</a:t>
            </a:r>
          </a:p>
          <a:p>
            <a:r>
              <a:rPr lang="en-US" altLang="en-US" dirty="0"/>
              <a:t>January CT, Wann LS, Alpert JS, et al. 2014 AHA/ACC/HRS Guideline for the Management of Patients With Atrial Fibrillation: A Report of the American College of Cardiology/American Heart Association Task Force on Practice Guidelines and the Heart Rhythm Society. </a:t>
            </a:r>
            <a:r>
              <a:rPr lang="en-US" altLang="en-US" i="1" dirty="0"/>
              <a:t>Journal of the American College of Cardiology. </a:t>
            </a:r>
            <a:r>
              <a:rPr lang="en-US" altLang="en-US" dirty="0"/>
              <a:t>2014;64(21):DOI: 10.1016/j.jacc.2014.1003.1022.</a:t>
            </a:r>
          </a:p>
          <a:p>
            <a:endParaRPr lang="en-US" altLang="en-US" dirty="0"/>
          </a:p>
          <a:p>
            <a:endParaRPr lang="en-US" altLang="en-US" dirty="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630FBA10-2143-442E-8643-9CD870CC0553}" type="slidenum">
              <a:rPr lang="en-US" altLang="en-US">
                <a:solidFill>
                  <a:prstClr val="black"/>
                </a:solidFill>
                <a:latin typeface="Arial" panose="020B0604020202020204" pitchFamily="34" charset="0"/>
              </a:rPr>
              <a:pPr/>
              <a:t>52</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473504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solidFill>
                <a:srgbClr val="000000"/>
              </a:solidFill>
              <a:latin typeface="Arial" panose="020B0604020202020204" pitchFamily="34" charset="0"/>
            </a:endParaRPr>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3BDD43F2-F97A-4B08-A8A2-7BE99B791BD4}" type="slidenum">
              <a:rPr lang="en-US" altLang="en-US">
                <a:solidFill>
                  <a:srgbClr val="000000"/>
                </a:solidFill>
                <a:latin typeface="Arial" panose="020B0604020202020204" pitchFamily="34" charset="0"/>
              </a:rPr>
              <a:pPr/>
              <a:t>53</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196812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Bleeding risk = high (≥3 is high risk)</a:t>
            </a:r>
          </a:p>
          <a:p>
            <a:pPr eaLnBrk="1" hangingPunct="1">
              <a:spcBef>
                <a:spcPct val="0"/>
              </a:spcBef>
            </a:pPr>
            <a:endParaRPr lang="en-US" altLang="en-US"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2B38E0B-5682-4DA7-B94D-CCE1E723B33D}" type="slidenum">
              <a:rPr lang="en-US" altLang="en-US">
                <a:solidFill>
                  <a:srgbClr val="000000"/>
                </a:solidFill>
                <a:latin typeface="Arial" panose="020B0604020202020204" pitchFamily="34" charset="0"/>
              </a:rPr>
              <a:pPr/>
              <a:t>54</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75641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12" indent="-174612">
              <a:buFontTx/>
              <a:buChar char="•"/>
            </a:pPr>
            <a:r>
              <a:rPr lang="en-US" altLang="en-US" dirty="0"/>
              <a:t>That is not to say that bleeding risk does not exist – it does and the fact is bleeding risk can contribute to hemorrhagic stroke just as thromboembolism can contribute to ischemic stroke.</a:t>
            </a:r>
          </a:p>
          <a:p>
            <a:pPr marL="174612" indent="-174612">
              <a:buFontTx/>
              <a:buChar char="•"/>
            </a:pPr>
            <a:r>
              <a:rPr lang="en-US" altLang="en-US" dirty="0"/>
              <a:t>There are 4 major factors that are linked to bleeding due to oral anticoagulants.</a:t>
            </a:r>
          </a:p>
          <a:p>
            <a:pPr marL="174612" indent="-174612">
              <a:buFontTx/>
              <a:buChar char="•"/>
            </a:pPr>
            <a:r>
              <a:rPr lang="en-US" altLang="en-US" dirty="0"/>
              <a:t>Some of the data from which these were determined are from studies of AF patients but much also comes from studies of patients with other indications for anticoagulation (e.g., deep vein thrombosis, mechanical valve replacement).</a:t>
            </a:r>
          </a:p>
        </p:txBody>
      </p:sp>
    </p:spTree>
    <p:extLst>
      <p:ext uri="{BB962C8B-B14F-4D97-AF65-F5344CB8AC3E}">
        <p14:creationId xmlns:p14="http://schemas.microsoft.com/office/powerpoint/2010/main" val="3464064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it-IT" altLang="en-US" sz="1100" dirty="0"/>
              <a:t>Lip GYH et al. Europace 2011;13:723-46. </a:t>
            </a:r>
            <a:endParaRPr lang="en-US" altLang="en-US" sz="1100" dirty="0"/>
          </a:p>
          <a:p>
            <a:pPr eaLnBrk="1" hangingPunct="1">
              <a:spcBef>
                <a:spcPct val="0"/>
              </a:spcBef>
            </a:pPr>
            <a:endParaRPr lang="en-US" altLang="en-US" sz="1100" dirty="0">
              <a:ea typeface="ヒラギノ角ゴ Pro W3"/>
              <a:cs typeface="ヒラギノ角ゴ Pro W3"/>
            </a:endParaRPr>
          </a:p>
          <a:p>
            <a:pPr eaLnBrk="1" hangingPunct="1">
              <a:spcBef>
                <a:spcPct val="0"/>
              </a:spcBef>
              <a:buFontTx/>
              <a:buChar char="•"/>
            </a:pPr>
            <a:r>
              <a:rPr lang="en-US" altLang="en-US" sz="1100" dirty="0">
                <a:ea typeface="ヒラギノ角ゴ Pro W3"/>
                <a:cs typeface="ヒラギノ角ゴ Pro W3"/>
              </a:rPr>
              <a:t>The transient factors can be somewhat problematic in estimating bleeding risk because conditions become so variable.</a:t>
            </a:r>
          </a:p>
          <a:p>
            <a:pPr eaLnBrk="1" hangingPunct="1">
              <a:spcBef>
                <a:spcPct val="0"/>
              </a:spcBef>
              <a:buFontTx/>
              <a:buChar char="•"/>
            </a:pPr>
            <a:r>
              <a:rPr lang="en-US" altLang="en-US" sz="1100" dirty="0">
                <a:ea typeface="ヒラギノ角ゴ Pro W3"/>
                <a:cs typeface="ヒラギノ角ゴ Pro W3"/>
              </a:rPr>
              <a:t>Consider that eating a large salad of various leafy greens could throw off values because of the increased vitamin K intake and you can see that assessing bleeding risk becomes more difficult.</a:t>
            </a:r>
          </a:p>
          <a:p>
            <a:pPr eaLnBrk="1" hangingPunct="1">
              <a:spcBef>
                <a:spcPct val="0"/>
              </a:spcBef>
              <a:buFontTx/>
              <a:buChar char="•"/>
            </a:pPr>
            <a:r>
              <a:rPr lang="en-US" altLang="en-US" sz="1100" dirty="0">
                <a:ea typeface="ヒラギノ角ゴ Pro W3"/>
                <a:cs typeface="ヒラギノ角ゴ Pro W3"/>
              </a:rPr>
              <a:t>Still critical so patient can receive appropriate doses of antithrombotic therapy.</a:t>
            </a:r>
          </a:p>
          <a:p>
            <a:pPr eaLnBrk="1" hangingPunct="1">
              <a:spcBef>
                <a:spcPct val="0"/>
              </a:spcBef>
              <a:buFontTx/>
              <a:buChar char="•"/>
            </a:pPr>
            <a:r>
              <a:rPr lang="en-US" altLang="ja-JP" sz="1100" dirty="0">
                <a:ea typeface="ＭＳ ゴシック" panose="020B0609070205080204" pitchFamily="49" charset="-128"/>
              </a:rPr>
              <a:t>New specific antidotes (e.g. idarucizumab, andexanet alfa, and ciraparantag) show promising data, and may soon become available for clinical use. </a:t>
            </a:r>
          </a:p>
          <a:p>
            <a:pPr lvl="1" eaLnBrk="1" hangingPunct="1">
              <a:spcBef>
                <a:spcPct val="0"/>
              </a:spcBef>
              <a:buFontTx/>
              <a:buChar char="•"/>
            </a:pPr>
            <a:r>
              <a:rPr lang="en-US" altLang="ja-JP" sz="1100" dirty="0">
                <a:ea typeface="ＭＳ ゴシック" panose="020B0609070205080204" pitchFamily="49" charset="-128"/>
                <a:cs typeface="Arial" pitchFamily="34" charset="0"/>
              </a:rPr>
              <a:t>Idarucizumab is FDA-approved</a:t>
            </a:r>
            <a:endParaRPr lang="en-US" altLang="en-US" sz="1100" dirty="0">
              <a:ea typeface="ヒラギノ角ゴ Pro W3"/>
              <a:cs typeface="ヒラギノ角ゴ Pro W3"/>
            </a:endParaRPr>
          </a:p>
          <a:p>
            <a:pPr eaLnBrk="1" hangingPunct="1">
              <a:spcBef>
                <a:spcPct val="0"/>
              </a:spcBef>
            </a:pPr>
            <a:endParaRPr lang="en-US" altLang="en-US" sz="1100" dirty="0">
              <a:ea typeface="ヒラギノ角ゴ Pro W3"/>
              <a:cs typeface="ヒラギノ角ゴ Pro W3"/>
            </a:endParaRPr>
          </a:p>
          <a:p>
            <a:pPr eaLnBrk="1" hangingPunct="1">
              <a:spcBef>
                <a:spcPct val="0"/>
              </a:spcBef>
            </a:pPr>
            <a:r>
              <a:rPr lang="en-US" altLang="ja-JP" sz="1100" dirty="0">
                <a:ea typeface="ＭＳ ゴシック" panose="020B0609070205080204" pitchFamily="49" charset="-128"/>
              </a:rPr>
              <a:t>Kovacs RJ, Flaker GC, Saxonhouse SJ, et al. Practical management of anticoagulation in patients with atrial fibrillation. </a:t>
            </a:r>
            <a:r>
              <a:rPr lang="en-US" altLang="ja-JP" sz="1100" i="1" dirty="0">
                <a:ea typeface="ＭＳ ゴシック" panose="020B0609070205080204" pitchFamily="49" charset="-128"/>
              </a:rPr>
              <a:t>Journal of the American College of Cardiology. </a:t>
            </a:r>
            <a:r>
              <a:rPr lang="en-US" altLang="ja-JP" sz="1100" dirty="0">
                <a:ea typeface="ＭＳ ゴシック" panose="020B0609070205080204" pitchFamily="49" charset="-128"/>
              </a:rPr>
              <a:t>2015;65(13):1340-1360.</a:t>
            </a:r>
          </a:p>
          <a:p>
            <a:pPr eaLnBrk="1" hangingPunct="1">
              <a:spcBef>
                <a:spcPct val="0"/>
              </a:spcBef>
            </a:pPr>
            <a:r>
              <a:rPr lang="en-US" altLang="ja-JP" sz="1100" dirty="0">
                <a:ea typeface="ＭＳ ゴシック" panose="020B0609070205080204" pitchFamily="49" charset="-128"/>
              </a:rPr>
              <a:t>Enriquez A, Lip GY, Baranchuk A. Anticoagulation reversal in the era of the non-vitamin K oral anticoagulants. </a:t>
            </a:r>
            <a:r>
              <a:rPr lang="en-US" altLang="ja-JP" sz="1100" i="1" dirty="0">
                <a:ea typeface="ＭＳ ゴシック" panose="020B0609070205080204" pitchFamily="49" charset="-128"/>
              </a:rPr>
              <a:t>Europace : European pacing, arrhythmias, and cardiac electrophysiology : journal of the working groups on cardiac pacing, arrhythmias, and cardiac cellular electrophysiology of the European Society of Cardiology. </a:t>
            </a:r>
            <a:r>
              <a:rPr lang="en-US" altLang="ja-JP" sz="1100" dirty="0">
                <a:ea typeface="ＭＳ ゴシック" panose="020B0609070205080204" pitchFamily="49" charset="-128"/>
              </a:rPr>
              <a:t>2016;18(7):955-964.</a:t>
            </a:r>
          </a:p>
          <a:p>
            <a:pPr eaLnBrk="1" hangingPunct="1">
              <a:spcBef>
                <a:spcPct val="0"/>
              </a:spcBef>
            </a:pPr>
            <a:r>
              <a:rPr lang="en-US" altLang="ja-JP" sz="1100" dirty="0">
                <a:ea typeface="ＭＳ ゴシック" panose="020B0609070205080204" pitchFamily="49" charset="-128"/>
              </a:rPr>
              <a:t>Pollack CV, Jr., Reilly PA, van Ryn J, et al. Idarucizumab for Dabigatran Reversal - Full Cohort Analysis. </a:t>
            </a:r>
            <a:r>
              <a:rPr lang="en-US" altLang="ja-JP" sz="1100" i="1" dirty="0">
                <a:ea typeface="ＭＳ ゴシック" panose="020B0609070205080204" pitchFamily="49" charset="-128"/>
              </a:rPr>
              <a:t>The New England journal of medicine. </a:t>
            </a:r>
            <a:r>
              <a:rPr lang="en-US" altLang="ja-JP" sz="1100" dirty="0">
                <a:ea typeface="ＭＳ ゴシック" panose="020B0609070205080204" pitchFamily="49" charset="-128"/>
              </a:rPr>
              <a:t>2017.</a:t>
            </a:r>
            <a:r>
              <a:rPr lang="is-IS" altLang="ja-JP" sz="1100" dirty="0">
                <a:ea typeface="ＭＳ ゴシック" panose="020B0609070205080204" pitchFamily="49" charset="-128"/>
              </a:rPr>
              <a:t> DOI: 10.1056/NEJMoa1707278</a:t>
            </a:r>
            <a:endParaRPr lang="en-US" altLang="ja-JP" sz="1100" dirty="0">
              <a:ea typeface="ＭＳ ゴシック" panose="020B0609070205080204" pitchFamily="49" charset="-128"/>
            </a:endParaRPr>
          </a:p>
          <a:p>
            <a:pPr eaLnBrk="1" hangingPunct="1">
              <a:spcBef>
                <a:spcPct val="0"/>
              </a:spcBef>
            </a:pPr>
            <a:endParaRPr lang="en-US" altLang="ja-JP" sz="1100" dirty="0">
              <a:ea typeface="ＭＳ ゴシック" panose="020B0609070205080204" pitchFamily="49" charset="-128"/>
            </a:endParaRPr>
          </a:p>
          <a:p>
            <a:pPr eaLnBrk="1" hangingPunct="1">
              <a:spcBef>
                <a:spcPct val="0"/>
              </a:spcBef>
            </a:pPr>
            <a:endParaRPr lang="en-US" altLang="ja-JP" sz="1100" dirty="0">
              <a:ea typeface="ＭＳ ゴシック" panose="020B0609070205080204" pitchFamily="49" charset="-128"/>
            </a:endParaRPr>
          </a:p>
          <a:p>
            <a:pPr eaLnBrk="1" hangingPunct="1">
              <a:spcBef>
                <a:spcPct val="0"/>
              </a:spcBef>
            </a:pPr>
            <a:endParaRPr lang="en-US" altLang="en-US" sz="1100" dirty="0">
              <a:ea typeface="ヒラギノ角ゴ Pro W3"/>
              <a:cs typeface="ヒラギノ角ゴ Pro W3"/>
            </a:endParaRPr>
          </a:p>
          <a:p>
            <a:pPr eaLnBrk="1" hangingPunct="1">
              <a:spcBef>
                <a:spcPct val="0"/>
              </a:spcBef>
              <a:buFontTx/>
              <a:buChar char="•"/>
            </a:pPr>
            <a:endParaRPr lang="en-US" altLang="en-US" sz="1100" dirty="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893" indent="-285728">
              <a:spcBef>
                <a:spcPct val="30000"/>
              </a:spcBef>
              <a:defRPr sz="1200">
                <a:solidFill>
                  <a:schemeClr val="tx1"/>
                </a:solidFill>
                <a:latin typeface="Calibri" pitchFamily="34" charset="0"/>
              </a:defRPr>
            </a:lvl2pPr>
            <a:lvl3pPr marL="1142914" indent="-228583">
              <a:spcBef>
                <a:spcPct val="30000"/>
              </a:spcBef>
              <a:defRPr sz="1200">
                <a:solidFill>
                  <a:schemeClr val="tx1"/>
                </a:solidFill>
                <a:latin typeface="Calibri" pitchFamily="34" charset="0"/>
              </a:defRPr>
            </a:lvl3pPr>
            <a:lvl4pPr marL="1600079" indent="-228583">
              <a:spcBef>
                <a:spcPct val="30000"/>
              </a:spcBef>
              <a:defRPr sz="1200">
                <a:solidFill>
                  <a:schemeClr val="tx1"/>
                </a:solidFill>
                <a:latin typeface="Calibri" pitchFamily="34" charset="0"/>
              </a:defRPr>
            </a:lvl4pPr>
            <a:lvl5pPr marL="2057245" indent="-228583">
              <a:spcBef>
                <a:spcPct val="30000"/>
              </a:spcBef>
              <a:defRPr sz="1200">
                <a:solidFill>
                  <a:schemeClr val="tx1"/>
                </a:solidFill>
                <a:latin typeface="Calibri" pitchFamily="34" charset="0"/>
              </a:defRPr>
            </a:lvl5pPr>
            <a:lvl6pPr marL="2514410" indent="-228583" eaLnBrk="0" fontAlgn="base" hangingPunct="0">
              <a:spcBef>
                <a:spcPct val="30000"/>
              </a:spcBef>
              <a:spcAft>
                <a:spcPct val="0"/>
              </a:spcAft>
              <a:defRPr sz="1200">
                <a:solidFill>
                  <a:schemeClr val="tx1"/>
                </a:solidFill>
                <a:latin typeface="Calibri" pitchFamily="34" charset="0"/>
              </a:defRPr>
            </a:lvl6pPr>
            <a:lvl7pPr marL="2971575" indent="-228583" eaLnBrk="0" fontAlgn="base" hangingPunct="0">
              <a:spcBef>
                <a:spcPct val="30000"/>
              </a:spcBef>
              <a:spcAft>
                <a:spcPct val="0"/>
              </a:spcAft>
              <a:defRPr sz="1200">
                <a:solidFill>
                  <a:schemeClr val="tx1"/>
                </a:solidFill>
                <a:latin typeface="Calibri" pitchFamily="34" charset="0"/>
              </a:defRPr>
            </a:lvl7pPr>
            <a:lvl8pPr marL="3428741" indent="-228583" eaLnBrk="0" fontAlgn="base" hangingPunct="0">
              <a:spcBef>
                <a:spcPct val="30000"/>
              </a:spcBef>
              <a:spcAft>
                <a:spcPct val="0"/>
              </a:spcAft>
              <a:defRPr sz="1200">
                <a:solidFill>
                  <a:schemeClr val="tx1"/>
                </a:solidFill>
                <a:latin typeface="Calibri" pitchFamily="34" charset="0"/>
              </a:defRPr>
            </a:lvl8pPr>
            <a:lvl9pPr marL="3885906" indent="-228583" eaLnBrk="0" fontAlgn="base" hangingPunct="0">
              <a:spcBef>
                <a:spcPct val="30000"/>
              </a:spcBef>
              <a:spcAft>
                <a:spcPct val="0"/>
              </a:spcAft>
              <a:defRPr sz="1200">
                <a:solidFill>
                  <a:schemeClr val="tx1"/>
                </a:solidFill>
                <a:latin typeface="Calibri" pitchFamily="34" charset="0"/>
              </a:defRPr>
            </a:lvl9pPr>
          </a:lstStyle>
          <a:p>
            <a:pPr>
              <a:spcBef>
                <a:spcPct val="0"/>
              </a:spcBef>
            </a:pPr>
            <a:fld id="{CD5B2B70-222D-435B-9CBA-141E4350CC24}" type="slidenum">
              <a:rPr lang="en-US" altLang="en-US">
                <a:solidFill>
                  <a:srgbClr val="000000"/>
                </a:solidFill>
                <a:latin typeface="Arial" panose="020B0604020202020204" pitchFamily="34" charset="0"/>
              </a:rPr>
              <a:pPr>
                <a:spcBef>
                  <a:spcPct val="0"/>
                </a:spcBef>
              </a:pPr>
              <a:t>56</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7935956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xfrm>
            <a:off x="625475" y="933450"/>
            <a:ext cx="3729038" cy="2795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xfrm>
            <a:off x="678861" y="4013100"/>
            <a:ext cx="5595946" cy="5167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latin typeface="Arial" panose="020B0604020202020204" pitchFamily="34" charset="0"/>
              </a:rPr>
              <a:t>Lip GYH et al. Europace 2011;13:723-46. </a:t>
            </a:r>
            <a:endParaRPr lang="en-US" altLang="en-US" dirty="0">
              <a:latin typeface="Arial" panose="020B0604020202020204" pitchFamily="34" charset="0"/>
            </a:endParaRPr>
          </a:p>
          <a:p>
            <a:r>
              <a:rPr lang="en-US" altLang="en-US" dirty="0"/>
              <a:t>Kaatz S, Ahmad D, Spyropoulos AC, Schulman S, the Subcommittee on Control of A. Definition of clinically relevant non-major bleeding in studies of anticoagulants in atrial fibrillation and venous thromboembolic disease in non-surgical patients: communication from the SSC of the ISTH. </a:t>
            </a:r>
            <a:r>
              <a:rPr lang="en-US" altLang="en-US" i="1" dirty="0"/>
              <a:t>Journal of Thrombosis and Haemostasis. </a:t>
            </a:r>
            <a:r>
              <a:rPr lang="en-US" altLang="en-US" dirty="0"/>
              <a:t>2015;13(11):2119-2126.</a:t>
            </a:r>
          </a:p>
          <a:p>
            <a:pPr eaLnBrk="1" hangingPunct="1">
              <a:spcBef>
                <a:spcPct val="0"/>
              </a:spcBef>
            </a:pPr>
            <a:endParaRPr lang="en-US" altLang="en-US" dirty="0">
              <a:latin typeface="Arial" pitchFamily="34" charset="0"/>
              <a:ea typeface="ヒラギノ角ゴ Pro W3"/>
              <a:cs typeface="ヒラギノ角ゴ Pro W3"/>
            </a:endParaRPr>
          </a:p>
          <a:p>
            <a:pPr eaLnBrk="1" hangingPunct="1">
              <a:spcBef>
                <a:spcPct val="0"/>
              </a:spcBef>
              <a:buFontTx/>
              <a:buChar char="•"/>
            </a:pPr>
            <a:r>
              <a:rPr lang="en-US" altLang="en-US" dirty="0">
                <a:latin typeface="Arial" pitchFamily="34" charset="0"/>
                <a:ea typeface="ヒラギノ角ゴ Pro W3"/>
                <a:cs typeface="ヒラギノ角ゴ Pro W3"/>
              </a:rPr>
              <a:t>Position document on bleeding risk assessment and management from European Heart Rhythm Association (endorsed by ESC Working Group on Thrombosis)</a:t>
            </a:r>
          </a:p>
          <a:p>
            <a:pPr eaLnBrk="1" hangingPunct="1">
              <a:spcBef>
                <a:spcPct val="0"/>
              </a:spcBef>
              <a:buFontTx/>
              <a:buChar char="•"/>
            </a:pPr>
            <a:r>
              <a:rPr lang="en-US" altLang="en-US" dirty="0">
                <a:latin typeface="Arial" pitchFamily="34" charset="0"/>
                <a:ea typeface="ヒラギノ角ゴ Pro W3"/>
                <a:cs typeface="ヒラギノ角ゴ Pro W3"/>
              </a:rPr>
              <a:t>Definitions of bleeding have varies in trials and also varied in stratification schemes assessed.</a:t>
            </a:r>
          </a:p>
          <a:p>
            <a:pPr eaLnBrk="1" hangingPunct="1">
              <a:spcBef>
                <a:spcPct val="0"/>
              </a:spcBef>
              <a:buFontTx/>
              <a:buChar char="•"/>
            </a:pPr>
            <a:r>
              <a:rPr lang="en-US" altLang="en-US" dirty="0">
                <a:latin typeface="Arial" pitchFamily="34" charset="0"/>
                <a:ea typeface="ヒラギノ角ゴ Pro W3"/>
                <a:cs typeface="ヒラギノ角ゴ Pro W3"/>
              </a:rPr>
              <a:t>Looked at 5 published schemes specifically addressing AF.</a:t>
            </a:r>
          </a:p>
          <a:p>
            <a:pPr eaLnBrk="1" hangingPunct="1">
              <a:spcBef>
                <a:spcPct val="0"/>
              </a:spcBef>
              <a:buFontTx/>
              <a:buChar char="•"/>
            </a:pPr>
            <a:r>
              <a:rPr lang="en-US" altLang="en-US" dirty="0">
                <a:latin typeface="Arial" pitchFamily="34" charset="0"/>
                <a:ea typeface="ヒラギノ角ゴ Pro W3"/>
                <a:cs typeface="ヒラギノ角ゴ Pro W3"/>
              </a:rPr>
              <a:t>Wide variation in factors and/or cut points used as factors.</a:t>
            </a:r>
          </a:p>
          <a:p>
            <a:pPr eaLnBrk="1" hangingPunct="1">
              <a:spcBef>
                <a:spcPct val="0"/>
              </a:spcBef>
              <a:buFontTx/>
              <a:buChar char="•"/>
            </a:pPr>
            <a:r>
              <a:rPr lang="en-US" altLang="en-US" dirty="0">
                <a:latin typeface="Arial" pitchFamily="34" charset="0"/>
                <a:ea typeface="ヒラギノ角ゴ Pro W3"/>
                <a:cs typeface="ヒラギノ角ゴ Pro W3"/>
              </a:rPr>
              <a:t>All included age, but it was &gt;65 in 2, &gt;70 in 1, and </a:t>
            </a:r>
            <a:r>
              <a:rPr lang="en-US" altLang="en-US" u="sng" dirty="0">
                <a:latin typeface="Arial" pitchFamily="34" charset="0"/>
                <a:ea typeface="ヒラギノ角ゴ Pro W3"/>
                <a:cs typeface="ヒラギノ角ゴ Pro W3"/>
              </a:rPr>
              <a:t>&gt;</a:t>
            </a:r>
            <a:r>
              <a:rPr lang="en-US" altLang="en-US" dirty="0">
                <a:latin typeface="Arial" pitchFamily="34" charset="0"/>
                <a:ea typeface="ヒラギノ角ゴ Pro W3"/>
                <a:cs typeface="ヒラギノ角ゴ Pro W3"/>
              </a:rPr>
              <a:t>75 in 2.</a:t>
            </a:r>
          </a:p>
          <a:p>
            <a:pPr eaLnBrk="1" hangingPunct="1">
              <a:spcBef>
                <a:spcPct val="0"/>
              </a:spcBef>
              <a:buFontTx/>
              <a:buChar char="•"/>
            </a:pPr>
            <a:r>
              <a:rPr lang="en-US" altLang="en-US" dirty="0">
                <a:latin typeface="Arial" pitchFamily="34" charset="0"/>
                <a:ea typeface="ヒラギノ角ゴ Pro W3"/>
                <a:cs typeface="ヒラギノ角ゴ Pro W3"/>
              </a:rPr>
              <a:t>Other factors not consistent – some had diabetes, some hypertension, some renal/liver dysfunction, some recent bleeds, etc.</a:t>
            </a:r>
          </a:p>
          <a:p>
            <a:pPr eaLnBrk="1" hangingPunct="1">
              <a:spcBef>
                <a:spcPct val="0"/>
              </a:spcBef>
            </a:pPr>
            <a:endParaRPr lang="en-US" altLang="en-US" dirty="0">
              <a:latin typeface="Arial" pitchFamily="34" charset="0"/>
              <a:ea typeface="ヒラギノ角ゴ Pro W3"/>
              <a:cs typeface="ヒラギノ角ゴ Pro W3"/>
            </a:endParaRPr>
          </a:p>
        </p:txBody>
      </p:sp>
      <p:sp>
        <p:nvSpPr>
          <p:cNvPr id="145412" name="Rectangle 4"/>
          <p:cNvSpPr>
            <a:spLocks noChangeArrowheads="1"/>
          </p:cNvSpPr>
          <p:nvPr/>
        </p:nvSpPr>
        <p:spPr bwMode="auto">
          <a:xfrm>
            <a:off x="652125" y="8999212"/>
            <a:ext cx="5662204" cy="36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9860" tIns="44931" rIns="89860" bIns="44931" anchor="ctr">
            <a:spAutoFit/>
          </a:bodyPr>
          <a:lstStyle>
            <a:lvl1pPr defTabSz="898525">
              <a:defRPr>
                <a:solidFill>
                  <a:schemeClr val="tx1"/>
                </a:solidFill>
                <a:latin typeface="Calibri" pitchFamily="34" charset="0"/>
                <a:cs typeface="Arial" pitchFamily="34" charset="0"/>
              </a:defRPr>
            </a:lvl1pPr>
            <a:lvl2pPr marL="742950" indent="-285750" defTabSz="898525">
              <a:defRPr>
                <a:solidFill>
                  <a:schemeClr val="tx1"/>
                </a:solidFill>
                <a:latin typeface="Calibri" pitchFamily="34" charset="0"/>
                <a:cs typeface="Arial" pitchFamily="34" charset="0"/>
              </a:defRPr>
            </a:lvl2pPr>
            <a:lvl3pPr marL="1143000" indent="-228600" defTabSz="898525">
              <a:defRPr>
                <a:solidFill>
                  <a:schemeClr val="tx1"/>
                </a:solidFill>
                <a:latin typeface="Calibri" pitchFamily="34" charset="0"/>
                <a:cs typeface="Arial" pitchFamily="34" charset="0"/>
              </a:defRPr>
            </a:lvl3pPr>
            <a:lvl4pPr marL="1600200" indent="-228600" defTabSz="898525">
              <a:defRPr>
                <a:solidFill>
                  <a:schemeClr val="tx1"/>
                </a:solidFill>
                <a:latin typeface="Calibri" pitchFamily="34" charset="0"/>
                <a:cs typeface="Arial" pitchFamily="34" charset="0"/>
              </a:defRPr>
            </a:lvl4pPr>
            <a:lvl5pPr marL="2057400" indent="-228600" defTabSz="898525">
              <a:defRPr>
                <a:solidFill>
                  <a:schemeClr val="tx1"/>
                </a:solidFill>
                <a:latin typeface="Calibri" pitchFamily="34" charset="0"/>
                <a:cs typeface="Arial" pitchFamily="34" charset="0"/>
              </a:defRPr>
            </a:lvl5pPr>
            <a:lvl6pPr marL="2514600" indent="-228600" defTabSz="898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98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98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98525"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altLang="en-US" sz="900" dirty="0">
                <a:solidFill>
                  <a:srgbClr val="000000"/>
                </a:solidFill>
                <a:latin typeface="Times New Roman" pitchFamily="18" charset="0"/>
              </a:rPr>
              <a:t>Willems R, Exner DV. Do population studies confirm the benefit of oral anticoagulation in atrial fibrillation demonstrated in clinical trials? </a:t>
            </a:r>
            <a:r>
              <a:rPr lang="en-US" altLang="en-US" sz="900" i="1" dirty="0">
                <a:solidFill>
                  <a:srgbClr val="000000"/>
                </a:solidFill>
                <a:latin typeface="Times New Roman" pitchFamily="18" charset="0"/>
              </a:rPr>
              <a:t>J Interv Card Electrophysiol.</a:t>
            </a:r>
            <a:r>
              <a:rPr lang="en-US" altLang="en-US" sz="900" dirty="0">
                <a:solidFill>
                  <a:srgbClr val="000000"/>
                </a:solidFill>
                <a:latin typeface="Times New Roman" pitchFamily="18" charset="0"/>
              </a:rPr>
              <a:t> 2004;10:9-16.</a:t>
            </a:r>
          </a:p>
        </p:txBody>
      </p:sp>
    </p:spTree>
    <p:extLst>
      <p:ext uri="{BB962C8B-B14F-4D97-AF65-F5344CB8AC3E}">
        <p14:creationId xmlns:p14="http://schemas.microsoft.com/office/powerpoint/2010/main" val="4160260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solidFill>
                <a:srgbClr val="000000"/>
              </a:solidFill>
            </a:endParaRPr>
          </a:p>
          <a:p>
            <a:endParaRPr lang="en-US" altLang="en-US" dirty="0">
              <a:solidFill>
                <a:srgbClr val="000000"/>
              </a:solidFill>
            </a:endParaRPr>
          </a:p>
          <a:p>
            <a:endParaRPr lang="en-US" altLang="en-US" dirty="0">
              <a:solidFill>
                <a:srgbClr val="000000"/>
              </a:solidFill>
            </a:endParaRPr>
          </a:p>
          <a:p>
            <a:endParaRPr lang="en-US" altLang="en-US" dirty="0"/>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3B30652D-8DB6-4F7B-89BA-641E3E6D1E0E}" type="slidenum">
              <a:rPr lang="en-US" altLang="en-US">
                <a:solidFill>
                  <a:prstClr val="black"/>
                </a:solidFill>
                <a:latin typeface="Arial" panose="020B0604020202020204" pitchFamily="34" charset="0"/>
              </a:rPr>
              <a:pPr/>
              <a:t>58</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257404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0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BB3C97CD-0AE4-476F-AD7E-12A8DE978120}" type="slidenum">
              <a:rPr lang="en-US" altLang="en-US">
                <a:solidFill>
                  <a:prstClr val="black"/>
                </a:solidFill>
                <a:latin typeface="Arial" panose="020B0604020202020204" pitchFamily="34" charset="0"/>
              </a:rPr>
              <a:pPr/>
              <a:t>59</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472701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Standard-dose NOACs reduced major bleeding more in Asian than in non-Asian patients (OR, 0.57; 95% CI, 0.44–0.74; </a:t>
            </a:r>
            <a:r>
              <a:rPr lang="en-US" altLang="en-US" i="1" dirty="0"/>
              <a:t>P</a:t>
            </a:r>
            <a:r>
              <a:rPr lang="en-US" altLang="en-US" dirty="0"/>
              <a:t>&lt;0.001 for Asian patients; OR, 0.89; 95% CI, 0.76–1.04; </a:t>
            </a:r>
            <a:r>
              <a:rPr lang="en-US" altLang="en-US" i="1" dirty="0"/>
              <a:t>P</a:t>
            </a:r>
            <a:r>
              <a:rPr lang="en-US" altLang="en-US" dirty="0"/>
              <a:t>=0.143 for non-Asian patients; </a:t>
            </a:r>
            <a:r>
              <a:rPr lang="en-US" altLang="en-US" i="1" dirty="0"/>
              <a:t>P</a:t>
            </a:r>
            <a:r>
              <a:rPr lang="en-US" altLang="en-US" dirty="0"/>
              <a:t> interaction=0.004). ICH was significantly reduced in both with standard-dose NOACs (OR, 0.33; 95% CI, 0.22–0.50; </a:t>
            </a:r>
            <a:r>
              <a:rPr lang="en-US" altLang="en-US" i="1" dirty="0"/>
              <a:t>P</a:t>
            </a:r>
            <a:r>
              <a:rPr lang="en-US" altLang="en-US" dirty="0"/>
              <a:t>&lt;0.001 for Asian patients; OR, 0.52; 95% CI, 0.42–0.64; </a:t>
            </a:r>
            <a:r>
              <a:rPr lang="en-US" altLang="en-US" i="1" dirty="0"/>
              <a:t>P</a:t>
            </a:r>
            <a:r>
              <a:rPr lang="en-US" altLang="en-US" dirty="0"/>
              <a:t>&lt;0.001 for non-Asian patients; </a:t>
            </a:r>
            <a:r>
              <a:rPr lang="en-US" altLang="en-US" i="1" dirty="0"/>
              <a:t>P</a:t>
            </a:r>
            <a:r>
              <a:rPr lang="en-US" altLang="en-US" dirty="0"/>
              <a:t> interaction=0.059). Standard-dose NOACs had a substantial reduction in hemorrhagic stroke, which was more notable in Asian than in non-Asian patients (OR, 0.32; 95% CI, 0.19–0.52; </a:t>
            </a:r>
            <a:r>
              <a:rPr lang="en-US" altLang="en-US" i="1" dirty="0"/>
              <a:t>P</a:t>
            </a:r>
            <a:r>
              <a:rPr lang="en-US" altLang="en-US" dirty="0"/>
              <a:t>&lt;0.001 for Asian patients; OR, 0.56; 95% CI, 0.44–0.70; </a:t>
            </a:r>
            <a:r>
              <a:rPr lang="en-US" altLang="en-US" i="1" dirty="0"/>
              <a:t>P</a:t>
            </a:r>
            <a:r>
              <a:rPr lang="en-US" altLang="en-US" dirty="0"/>
              <a:t>&lt;0.001 for non-Asian patients; </a:t>
            </a:r>
            <a:r>
              <a:rPr lang="en-US" altLang="en-US" i="1" dirty="0"/>
              <a:t>P</a:t>
            </a:r>
            <a:r>
              <a:rPr lang="en-US" altLang="en-US" dirty="0"/>
              <a:t> interaction=0.046) compared with VKAs. Moreover, standard-dose NOACs increased the risk of gastrointestinal bleeding in non-Asian patients but not in Asian patients (OR, 1.44; 95% CI, 1.12–1.85; </a:t>
            </a:r>
            <a:r>
              <a:rPr lang="en-US" altLang="en-US" i="1" dirty="0"/>
              <a:t>P</a:t>
            </a:r>
            <a:r>
              <a:rPr lang="en-US" altLang="en-US" dirty="0"/>
              <a:t>=0.005 for non-Asian patients; OR, 0.79; 95% CI, 0.48–1.32; </a:t>
            </a:r>
            <a:r>
              <a:rPr lang="en-US" altLang="en-US" i="1" dirty="0"/>
              <a:t>P</a:t>
            </a:r>
            <a:r>
              <a:rPr lang="en-US" altLang="en-US" dirty="0"/>
              <a:t>=0.378 for Asian patients; </a:t>
            </a:r>
            <a:r>
              <a:rPr lang="en-US" altLang="en-US" i="1" dirty="0"/>
              <a:t>P</a:t>
            </a:r>
            <a:r>
              <a:rPr lang="en-US" altLang="en-US" dirty="0"/>
              <a:t> interaction=0.041).</a:t>
            </a:r>
          </a:p>
          <a:p>
            <a:endParaRPr lang="en-US" altLang="en-US" dirty="0"/>
          </a:p>
          <a:p>
            <a:r>
              <a:rPr lang="en-US" altLang="en-US" dirty="0"/>
              <a:t>Wang KL, Lip GY, Lin SJ, Chiang CE. Non-Vitamin K Antagonist Oral Anticoagulants for Stroke Prevention in Asian Patients With Nonvalvular Atrial Fibrillation: Meta-Analysis. </a:t>
            </a:r>
            <a:r>
              <a:rPr lang="en-US" altLang="en-US" i="1" dirty="0"/>
              <a:t>Stroke. </a:t>
            </a:r>
            <a:r>
              <a:rPr lang="en-US" altLang="en-US" dirty="0"/>
              <a:t>2015;46(9):2555-2561.</a:t>
            </a:r>
          </a:p>
          <a:p>
            <a:endParaRPr lang="en-US" alt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B26318FD-E826-47AD-99AB-F2FB4CA11382}" type="slidenum">
              <a:rPr lang="en-US" altLang="en-US">
                <a:solidFill>
                  <a:prstClr val="black"/>
                </a:solidFill>
                <a:latin typeface="Arial" panose="020B0604020202020204" pitchFamily="34" charset="0"/>
              </a:rPr>
              <a:pPr/>
              <a:t>60</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141338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Bleeding risk = high (≥3 is high risk)</a:t>
            </a:r>
          </a:p>
          <a:p>
            <a:pPr eaLnBrk="1" hangingPunct="1">
              <a:spcBef>
                <a:spcPct val="0"/>
              </a:spcBef>
            </a:pPr>
            <a:endParaRPr lang="en-US" altLang="en-US"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2B38E0B-5682-4DA7-B94D-CCE1E723B33D}" type="slidenum">
              <a:rPr lang="en-US" altLang="en-US">
                <a:solidFill>
                  <a:srgbClr val="000000"/>
                </a:solidFill>
                <a:latin typeface="Arial" panose="020B0604020202020204" pitchFamily="34" charset="0"/>
              </a:rPr>
              <a:pPr/>
              <a:t>61</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75641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Vagal stimulation inhibits the heartbeat  </a:t>
            </a:r>
          </a:p>
          <a:p>
            <a:pPr eaLnBrk="1" hangingPunct="1">
              <a:spcBef>
                <a:spcPct val="0"/>
              </a:spcBef>
              <a:buFontTx/>
              <a:buChar char="•"/>
            </a:pPr>
            <a:r>
              <a:rPr lang="en-US" altLang="en-US" dirty="0"/>
              <a:t> High adrenergic tone facilitates AF early after cardiac surgery, as does pericarditis.</a:t>
            </a:r>
          </a:p>
          <a:p>
            <a:pPr eaLnBrk="1" hangingPunct="1">
              <a:spcBef>
                <a:spcPct val="0"/>
              </a:spcBef>
              <a:buFontTx/>
              <a:buChar char="•"/>
            </a:pPr>
            <a:r>
              <a:rPr lang="en-US" altLang="en-US" dirty="0"/>
              <a:t> Pericarditis is a swelling and irritation of the </a:t>
            </a:r>
            <a:r>
              <a:rPr lang="en-US" altLang="en-US" i="1" dirty="0"/>
              <a:t>pericardium</a:t>
            </a:r>
            <a:r>
              <a:rPr lang="en-US" altLang="en-US" dirty="0"/>
              <a:t>, the thin sac-like membrane surrounding the heart and its major blood vessels. </a:t>
            </a:r>
          </a:p>
          <a:p>
            <a:pPr eaLnBrk="1" hangingPunct="1">
              <a:spcBef>
                <a:spcPct val="0"/>
              </a:spcBef>
              <a:buFontTx/>
              <a:buChar char="•"/>
            </a:pPr>
            <a:endParaRPr lang="en-US" altLang="en-US" dirty="0"/>
          </a:p>
          <a:p>
            <a:pPr eaLnBrk="1" hangingPunct="1">
              <a:spcBef>
                <a:spcPct val="0"/>
              </a:spcBef>
              <a:buFontTx/>
              <a:buChar char="•"/>
            </a:pPr>
            <a:endParaRPr lang="en-US" altLang="en-US" dirty="0"/>
          </a:p>
          <a:p>
            <a:pPr eaLnBrk="1" hangingPunct="1">
              <a:spcBef>
                <a:spcPct val="0"/>
              </a:spcBef>
            </a:pPr>
            <a:r>
              <a:rPr lang="en-US" altLang="en-US" b="1" dirty="0"/>
              <a:t>Source</a:t>
            </a:r>
          </a:p>
          <a:p>
            <a:pPr eaLnBrk="1" hangingPunct="1">
              <a:spcBef>
                <a:spcPct val="0"/>
              </a:spcBef>
            </a:pPr>
            <a:r>
              <a:rPr lang="en-US" altLang="en-US" dirty="0"/>
              <a:t>Lip GYH, Brechin CM, Lane DA. The global burden of atrial fibrillation and stroke: a systematic review of the epidemiology of atrial fibrillation in regions outside North America and Europe. </a:t>
            </a:r>
            <a:r>
              <a:rPr lang="en-US" altLang="en-US" i="1" dirty="0"/>
              <a:t>Chest. </a:t>
            </a:r>
            <a:r>
              <a:rPr lang="en-US" altLang="en-US" dirty="0"/>
              <a:t>2012;142(6):1489-1498.</a:t>
            </a:r>
          </a:p>
          <a:p>
            <a:pPr eaLnBrk="1" hangingPunct="1">
              <a:spcBef>
                <a:spcPct val="0"/>
              </a:spcBef>
            </a:pPr>
            <a:r>
              <a:rPr lang="en-US" altLang="en-US" dirty="0">
                <a:solidFill>
                  <a:schemeClr val="tx2"/>
                </a:solidFill>
              </a:rPr>
              <a:t>Kodani E, Atarashi H. Prevalence of atrial fibrillation in Asia and the world. </a:t>
            </a:r>
            <a:r>
              <a:rPr lang="en-US" altLang="en-US" i="1" dirty="0">
                <a:solidFill>
                  <a:schemeClr val="tx2"/>
                </a:solidFill>
              </a:rPr>
              <a:t>Journal of Arrhythmia. </a:t>
            </a:r>
            <a:r>
              <a:rPr lang="en-US" altLang="en-US" dirty="0">
                <a:solidFill>
                  <a:schemeClr val="tx2"/>
                </a:solidFill>
              </a:rPr>
              <a:t>2012;28(6):330-337.</a:t>
            </a:r>
          </a:p>
          <a:p>
            <a:pPr eaLnBrk="1" hangingPunct="1">
              <a:spcBef>
                <a:spcPct val="0"/>
              </a:spcBef>
            </a:pPr>
            <a:endParaRPr lang="en-US" altLang="en-US" b="1" dirty="0"/>
          </a:p>
          <a:p>
            <a:pPr eaLnBrk="1" hangingPunct="1">
              <a:spcBef>
                <a:spcPct val="0"/>
              </a:spcBef>
            </a:pPr>
            <a:endParaRPr lang="en-US" altLang="en-US" b="1"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16C03286-20C5-4161-84EB-4942D6E3C008}" type="slidenum">
              <a:rPr lang="en-US" altLang="en-US">
                <a:solidFill>
                  <a:srgbClr val="000000"/>
                </a:solidFill>
                <a:latin typeface="Arial" panose="020B0604020202020204" pitchFamily="34" charset="0"/>
              </a:rPr>
              <a:pPr>
                <a:spcBef>
                  <a:spcPct val="0"/>
                </a:spcBef>
              </a:pPr>
              <a:t>6</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438606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89E8ED0D-EDDB-4C36-98CB-A12175E52EED}" type="slidenum">
              <a:rPr lang="en-US" altLang="en-US">
                <a:latin typeface="Arial" panose="020B0604020202020204" pitchFamily="34" charset="0"/>
              </a:rPr>
              <a:pPr/>
              <a:t>62</a:t>
            </a:fld>
            <a:endParaRPr lang="en-US" altLang="en-US" dirty="0">
              <a:latin typeface="Arial" panose="020B0604020202020204" pitchFamily="34" charset="0"/>
            </a:endParaRPr>
          </a:p>
        </p:txBody>
      </p:sp>
    </p:spTree>
    <p:extLst>
      <p:ext uri="{BB962C8B-B14F-4D97-AF65-F5344CB8AC3E}">
        <p14:creationId xmlns:p14="http://schemas.microsoft.com/office/powerpoint/2010/main" val="29758299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89E8ED0D-EDDB-4C36-98CB-A12175E52EED}" type="slidenum">
              <a:rPr lang="en-US" altLang="en-US">
                <a:solidFill>
                  <a:prstClr val="black"/>
                </a:solidFill>
                <a:latin typeface="Arial" panose="020B0604020202020204" pitchFamily="34" charset="0"/>
              </a:rPr>
              <a:pPr/>
              <a:t>63</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758299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89E8ED0D-EDDB-4C36-98CB-A12175E52EED}" type="slidenum">
              <a:rPr lang="en-US" altLang="en-US">
                <a:solidFill>
                  <a:prstClr val="black"/>
                </a:solidFill>
                <a:latin typeface="Arial" panose="020B0604020202020204" pitchFamily="34" charset="0"/>
              </a:rPr>
              <a:pPr/>
              <a:t>64</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758299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89E8ED0D-EDDB-4C36-98CB-A12175E52EED}" type="slidenum">
              <a:rPr lang="en-US" altLang="en-US">
                <a:solidFill>
                  <a:prstClr val="black"/>
                </a:solidFill>
                <a:latin typeface="Arial" panose="020B0604020202020204" pitchFamily="34" charset="0"/>
              </a:rPr>
              <a:pPr/>
              <a:t>65</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758299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89E8ED0D-EDDB-4C36-98CB-A12175E52EED}" type="slidenum">
              <a:rPr lang="en-US" altLang="en-US">
                <a:solidFill>
                  <a:prstClr val="black"/>
                </a:solidFill>
                <a:latin typeface="Arial" panose="020B0604020202020204" pitchFamily="34" charset="0"/>
              </a:rPr>
              <a:pPr/>
              <a:t>66</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975829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Notes</a:t>
            </a:r>
          </a:p>
          <a:p>
            <a:r>
              <a:rPr lang="en-US" altLang="en-US" dirty="0"/>
              <a:t>Overall goal is to improve primary care physicians’ awareness, diagnosis and longitudinal management of atrial fibrillation and atrial flutter. </a:t>
            </a:r>
            <a:endParaRPr lang="en-US" altLang="en-US" b="1"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ECC1ABB4-1E4F-4196-96BD-A02ACD046982}" type="slidenum">
              <a:rPr lang="en-US" altLang="en-US">
                <a:solidFill>
                  <a:prstClr val="black"/>
                </a:solidFill>
                <a:latin typeface="Arial" panose="020B0604020202020204" pitchFamily="34" charset="0"/>
              </a:rPr>
              <a:pPr/>
              <a:t>67</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896273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Notes</a:t>
            </a:r>
          </a:p>
          <a:p>
            <a:r>
              <a:rPr lang="en-US" altLang="en-US" dirty="0"/>
              <a:t>Overall goal is to improve primary care physicians’ awareness, diagnosis and longitudinal management of atrial fibrillation and atrial flutter. </a:t>
            </a:r>
            <a:endParaRPr lang="en-US" altLang="en-US" b="1"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ECC1ABB4-1E4F-4196-96BD-A02ACD046982}" type="slidenum">
              <a:rPr lang="en-US" altLang="en-US">
                <a:solidFill>
                  <a:prstClr val="black"/>
                </a:solidFill>
                <a:latin typeface="Arial" panose="020B0604020202020204" pitchFamily="34" charset="0"/>
              </a:rPr>
              <a:pPr/>
              <a:t>68</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8962734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152580"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DEB37217-9363-4A99-A3A5-23EFAE3B703C}" type="slidenum">
              <a:rPr lang="en-US" altLang="en-US">
                <a:latin typeface="Arial" panose="020B0604020202020204" pitchFamily="34" charset="0"/>
              </a:rPr>
              <a:pPr/>
              <a:t>69</a:t>
            </a:fld>
            <a:endParaRPr lang="en-US" altLang="en-US" dirty="0">
              <a:latin typeface="Arial" panose="020B0604020202020204" pitchFamily="34" charset="0"/>
            </a:endParaRPr>
          </a:p>
        </p:txBody>
      </p:sp>
    </p:spTree>
    <p:extLst>
      <p:ext uri="{BB962C8B-B14F-4D97-AF65-F5344CB8AC3E}">
        <p14:creationId xmlns:p14="http://schemas.microsoft.com/office/powerpoint/2010/main" val="815971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xfrm>
            <a:off x="625475" y="933450"/>
            <a:ext cx="3729038" cy="2795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xfrm>
            <a:off x="678861" y="4013100"/>
            <a:ext cx="5595946" cy="5167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latin typeface="Arial" panose="020B0604020202020204" pitchFamily="34" charset="0"/>
              </a:rPr>
              <a:t>Lip GYH et al. Europace 2011;13:723-46. </a:t>
            </a:r>
            <a:endParaRPr lang="en-US" altLang="en-US" dirty="0">
              <a:latin typeface="Arial" panose="020B0604020202020204" pitchFamily="34" charset="0"/>
            </a:endParaRPr>
          </a:p>
          <a:p>
            <a:r>
              <a:rPr lang="en-US" altLang="en-US" dirty="0"/>
              <a:t>Kaatz S, Ahmad D, Spyropoulos AC, Schulman S, the Subcommittee on Control of A. Definition of clinically relevant non-major bleeding in studies of anticoagulants in atrial fibrillation and venous thromboembolic disease in non-surgical patients: communication from the SSC of the ISTH. </a:t>
            </a:r>
            <a:r>
              <a:rPr lang="en-US" altLang="en-US" i="1" dirty="0"/>
              <a:t>Journal of Thrombosis and Haemostasis. </a:t>
            </a:r>
            <a:r>
              <a:rPr lang="en-US" altLang="en-US" dirty="0"/>
              <a:t>2015;13(11):2119-2126.</a:t>
            </a:r>
          </a:p>
          <a:p>
            <a:pPr eaLnBrk="1" hangingPunct="1">
              <a:spcBef>
                <a:spcPct val="0"/>
              </a:spcBef>
            </a:pPr>
            <a:endParaRPr lang="en-US" altLang="en-US" dirty="0">
              <a:latin typeface="Arial" pitchFamily="34" charset="0"/>
              <a:ea typeface="ヒラギノ角ゴ Pro W3"/>
              <a:cs typeface="ヒラギノ角ゴ Pro W3"/>
            </a:endParaRPr>
          </a:p>
          <a:p>
            <a:pPr eaLnBrk="1" hangingPunct="1">
              <a:spcBef>
                <a:spcPct val="0"/>
              </a:spcBef>
              <a:buFontTx/>
              <a:buChar char="•"/>
            </a:pPr>
            <a:r>
              <a:rPr lang="en-US" altLang="en-US" dirty="0">
                <a:latin typeface="Arial" pitchFamily="34" charset="0"/>
                <a:ea typeface="ヒラギノ角ゴ Pro W3"/>
                <a:cs typeface="ヒラギノ角ゴ Pro W3"/>
              </a:rPr>
              <a:t>Position document on bleeding risk assessment and management from European Heart Rhythm Association (endorsed by ESC Working Group on Thrombosis)</a:t>
            </a:r>
          </a:p>
          <a:p>
            <a:pPr eaLnBrk="1" hangingPunct="1">
              <a:spcBef>
                <a:spcPct val="0"/>
              </a:spcBef>
              <a:buFontTx/>
              <a:buChar char="•"/>
            </a:pPr>
            <a:r>
              <a:rPr lang="en-US" altLang="en-US" dirty="0">
                <a:latin typeface="Arial" pitchFamily="34" charset="0"/>
                <a:ea typeface="ヒラギノ角ゴ Pro W3"/>
                <a:cs typeface="ヒラギノ角ゴ Pro W3"/>
              </a:rPr>
              <a:t>Definitions of bleeding have varies in trials and also varied in stratification schemes assessed.</a:t>
            </a:r>
          </a:p>
          <a:p>
            <a:pPr eaLnBrk="1" hangingPunct="1">
              <a:spcBef>
                <a:spcPct val="0"/>
              </a:spcBef>
              <a:buFontTx/>
              <a:buChar char="•"/>
            </a:pPr>
            <a:r>
              <a:rPr lang="en-US" altLang="en-US" dirty="0">
                <a:latin typeface="Arial" pitchFamily="34" charset="0"/>
                <a:ea typeface="ヒラギノ角ゴ Pro W3"/>
                <a:cs typeface="ヒラギノ角ゴ Pro W3"/>
              </a:rPr>
              <a:t>Looked at 5 published schemes specifically addressing AF.</a:t>
            </a:r>
          </a:p>
          <a:p>
            <a:pPr eaLnBrk="1" hangingPunct="1">
              <a:spcBef>
                <a:spcPct val="0"/>
              </a:spcBef>
              <a:buFontTx/>
              <a:buChar char="•"/>
            </a:pPr>
            <a:r>
              <a:rPr lang="en-US" altLang="en-US" dirty="0">
                <a:latin typeface="Arial" pitchFamily="34" charset="0"/>
                <a:ea typeface="ヒラギノ角ゴ Pro W3"/>
                <a:cs typeface="ヒラギノ角ゴ Pro W3"/>
              </a:rPr>
              <a:t>Wide variation in factors and/or cut points used as factors.</a:t>
            </a:r>
          </a:p>
          <a:p>
            <a:pPr eaLnBrk="1" hangingPunct="1">
              <a:spcBef>
                <a:spcPct val="0"/>
              </a:spcBef>
              <a:buFontTx/>
              <a:buChar char="•"/>
            </a:pPr>
            <a:r>
              <a:rPr lang="en-US" altLang="en-US" dirty="0">
                <a:latin typeface="Arial" pitchFamily="34" charset="0"/>
                <a:ea typeface="ヒラギノ角ゴ Pro W3"/>
                <a:cs typeface="ヒラギノ角ゴ Pro W3"/>
              </a:rPr>
              <a:t>All included age, but it was &gt;65 in 2, &gt;70 in 1, and </a:t>
            </a:r>
            <a:r>
              <a:rPr lang="en-US" altLang="en-US" u="sng" dirty="0">
                <a:latin typeface="Arial" pitchFamily="34" charset="0"/>
                <a:ea typeface="ヒラギノ角ゴ Pro W3"/>
                <a:cs typeface="ヒラギノ角ゴ Pro W3"/>
              </a:rPr>
              <a:t>&gt;</a:t>
            </a:r>
            <a:r>
              <a:rPr lang="en-US" altLang="en-US" dirty="0">
                <a:latin typeface="Arial" pitchFamily="34" charset="0"/>
                <a:ea typeface="ヒラギノ角ゴ Pro W3"/>
                <a:cs typeface="ヒラギノ角ゴ Pro W3"/>
              </a:rPr>
              <a:t>75 in 2.</a:t>
            </a:r>
          </a:p>
          <a:p>
            <a:pPr eaLnBrk="1" hangingPunct="1">
              <a:spcBef>
                <a:spcPct val="0"/>
              </a:spcBef>
              <a:buFontTx/>
              <a:buChar char="•"/>
            </a:pPr>
            <a:r>
              <a:rPr lang="en-US" altLang="en-US" dirty="0">
                <a:latin typeface="Arial" pitchFamily="34" charset="0"/>
                <a:ea typeface="ヒラギノ角ゴ Pro W3"/>
                <a:cs typeface="ヒラギノ角ゴ Pro W3"/>
              </a:rPr>
              <a:t>Other factors not consistent – some had diabetes, some hypertension, some renal/liver dysfunction, some recent bleeds, etc.</a:t>
            </a:r>
          </a:p>
          <a:p>
            <a:pPr eaLnBrk="1" hangingPunct="1">
              <a:spcBef>
                <a:spcPct val="0"/>
              </a:spcBef>
            </a:pPr>
            <a:endParaRPr lang="en-US" altLang="en-US" dirty="0">
              <a:latin typeface="Arial" pitchFamily="34" charset="0"/>
              <a:ea typeface="ヒラギノ角ゴ Pro W3"/>
              <a:cs typeface="ヒラギノ角ゴ Pro W3"/>
            </a:endParaRPr>
          </a:p>
        </p:txBody>
      </p:sp>
      <p:sp>
        <p:nvSpPr>
          <p:cNvPr id="145412" name="Rectangle 4"/>
          <p:cNvSpPr>
            <a:spLocks noChangeArrowheads="1"/>
          </p:cNvSpPr>
          <p:nvPr/>
        </p:nvSpPr>
        <p:spPr bwMode="auto">
          <a:xfrm>
            <a:off x="652125" y="8999212"/>
            <a:ext cx="5662204" cy="36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9860" tIns="44931" rIns="89860" bIns="44931" anchor="ctr">
            <a:spAutoFit/>
          </a:bodyPr>
          <a:lstStyle>
            <a:lvl1pPr defTabSz="898525">
              <a:defRPr>
                <a:solidFill>
                  <a:schemeClr val="tx1"/>
                </a:solidFill>
                <a:latin typeface="Calibri" pitchFamily="34" charset="0"/>
                <a:cs typeface="Arial" pitchFamily="34" charset="0"/>
              </a:defRPr>
            </a:lvl1pPr>
            <a:lvl2pPr marL="742950" indent="-285750" defTabSz="898525">
              <a:defRPr>
                <a:solidFill>
                  <a:schemeClr val="tx1"/>
                </a:solidFill>
                <a:latin typeface="Calibri" pitchFamily="34" charset="0"/>
                <a:cs typeface="Arial" pitchFamily="34" charset="0"/>
              </a:defRPr>
            </a:lvl2pPr>
            <a:lvl3pPr marL="1143000" indent="-228600" defTabSz="898525">
              <a:defRPr>
                <a:solidFill>
                  <a:schemeClr val="tx1"/>
                </a:solidFill>
                <a:latin typeface="Calibri" pitchFamily="34" charset="0"/>
                <a:cs typeface="Arial" pitchFamily="34" charset="0"/>
              </a:defRPr>
            </a:lvl3pPr>
            <a:lvl4pPr marL="1600200" indent="-228600" defTabSz="898525">
              <a:defRPr>
                <a:solidFill>
                  <a:schemeClr val="tx1"/>
                </a:solidFill>
                <a:latin typeface="Calibri" pitchFamily="34" charset="0"/>
                <a:cs typeface="Arial" pitchFamily="34" charset="0"/>
              </a:defRPr>
            </a:lvl4pPr>
            <a:lvl5pPr marL="2057400" indent="-228600" defTabSz="898525">
              <a:defRPr>
                <a:solidFill>
                  <a:schemeClr val="tx1"/>
                </a:solidFill>
                <a:latin typeface="Calibri" pitchFamily="34" charset="0"/>
                <a:cs typeface="Arial" pitchFamily="34" charset="0"/>
              </a:defRPr>
            </a:lvl5pPr>
            <a:lvl6pPr marL="2514600" indent="-228600" defTabSz="898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98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98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98525"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altLang="en-US" sz="900" dirty="0">
                <a:solidFill>
                  <a:srgbClr val="000000"/>
                </a:solidFill>
                <a:latin typeface="Times New Roman" pitchFamily="18" charset="0"/>
              </a:rPr>
              <a:t>Willems R, Exner DV. Do population studies confirm the benefit of oral anticoagulation in atrial fibrillation demonstrated in clinical trials? </a:t>
            </a:r>
            <a:r>
              <a:rPr lang="en-US" altLang="en-US" sz="900" i="1" dirty="0">
                <a:solidFill>
                  <a:srgbClr val="000000"/>
                </a:solidFill>
                <a:latin typeface="Times New Roman" pitchFamily="18" charset="0"/>
              </a:rPr>
              <a:t>J Interv Card Electrophysiol.</a:t>
            </a:r>
            <a:r>
              <a:rPr lang="en-US" altLang="en-US" sz="900" dirty="0">
                <a:solidFill>
                  <a:srgbClr val="000000"/>
                </a:solidFill>
                <a:latin typeface="Times New Roman" pitchFamily="18" charset="0"/>
              </a:rPr>
              <a:t> 2004;10:9-16.</a:t>
            </a:r>
          </a:p>
        </p:txBody>
      </p:sp>
    </p:spTree>
    <p:extLst>
      <p:ext uri="{BB962C8B-B14F-4D97-AF65-F5344CB8AC3E}">
        <p14:creationId xmlns:p14="http://schemas.microsoft.com/office/powerpoint/2010/main" val="41602608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xfrm>
            <a:off x="625475" y="933450"/>
            <a:ext cx="3729038" cy="2795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xfrm>
            <a:off x="678861" y="4013100"/>
            <a:ext cx="5595946" cy="5167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latin typeface="Arial" panose="020B0604020202020204" pitchFamily="34" charset="0"/>
              </a:rPr>
              <a:t>Lip GYH et al. Europace 2011;13:723-46. </a:t>
            </a:r>
            <a:endParaRPr lang="en-US" altLang="en-US" dirty="0">
              <a:latin typeface="Arial" panose="020B0604020202020204" pitchFamily="34" charset="0"/>
            </a:endParaRPr>
          </a:p>
          <a:p>
            <a:r>
              <a:rPr lang="en-US" altLang="en-US" dirty="0"/>
              <a:t>Kaatz S, Ahmad D, Spyropoulos AC, Schulman S, the Subcommittee on Control of A. Definition of clinically relevant non-major bleeding in studies of anticoagulants in atrial fibrillation and venous thromboembolic disease in non-surgical patients: communication from the SSC of the ISTH. </a:t>
            </a:r>
            <a:r>
              <a:rPr lang="en-US" altLang="en-US" i="1" dirty="0"/>
              <a:t>Journal of Thrombosis and Haemostasis. </a:t>
            </a:r>
            <a:r>
              <a:rPr lang="en-US" altLang="en-US" dirty="0"/>
              <a:t>2015;13(11):2119-2126.</a:t>
            </a:r>
          </a:p>
          <a:p>
            <a:pPr eaLnBrk="1" hangingPunct="1">
              <a:spcBef>
                <a:spcPct val="0"/>
              </a:spcBef>
            </a:pPr>
            <a:endParaRPr lang="en-US" altLang="en-US" dirty="0">
              <a:latin typeface="Arial" pitchFamily="34" charset="0"/>
              <a:ea typeface="ヒラギノ角ゴ Pro W3"/>
              <a:cs typeface="ヒラギノ角ゴ Pro W3"/>
            </a:endParaRPr>
          </a:p>
          <a:p>
            <a:pPr eaLnBrk="1" hangingPunct="1">
              <a:spcBef>
                <a:spcPct val="0"/>
              </a:spcBef>
              <a:buFontTx/>
              <a:buChar char="•"/>
            </a:pPr>
            <a:r>
              <a:rPr lang="en-US" altLang="en-US" dirty="0">
                <a:latin typeface="Arial" pitchFamily="34" charset="0"/>
                <a:ea typeface="ヒラギノ角ゴ Pro W3"/>
                <a:cs typeface="ヒラギノ角ゴ Pro W3"/>
              </a:rPr>
              <a:t>Position document on bleeding risk assessment and management from European Heart Rhythm Association (endorsed by ESC Working Group on Thrombosis)</a:t>
            </a:r>
          </a:p>
          <a:p>
            <a:pPr eaLnBrk="1" hangingPunct="1">
              <a:spcBef>
                <a:spcPct val="0"/>
              </a:spcBef>
              <a:buFontTx/>
              <a:buChar char="•"/>
            </a:pPr>
            <a:r>
              <a:rPr lang="en-US" altLang="en-US" dirty="0">
                <a:latin typeface="Arial" pitchFamily="34" charset="0"/>
                <a:ea typeface="ヒラギノ角ゴ Pro W3"/>
                <a:cs typeface="ヒラギノ角ゴ Pro W3"/>
              </a:rPr>
              <a:t>Definitions of bleeding have varies in trials and also varied in stratification schemes assessed.</a:t>
            </a:r>
          </a:p>
          <a:p>
            <a:pPr eaLnBrk="1" hangingPunct="1">
              <a:spcBef>
                <a:spcPct val="0"/>
              </a:spcBef>
              <a:buFontTx/>
              <a:buChar char="•"/>
            </a:pPr>
            <a:r>
              <a:rPr lang="en-US" altLang="en-US" dirty="0">
                <a:latin typeface="Arial" pitchFamily="34" charset="0"/>
                <a:ea typeface="ヒラギノ角ゴ Pro W3"/>
                <a:cs typeface="ヒラギノ角ゴ Pro W3"/>
              </a:rPr>
              <a:t>Looked at 5 published schemes specifically addressing AF.</a:t>
            </a:r>
          </a:p>
          <a:p>
            <a:pPr eaLnBrk="1" hangingPunct="1">
              <a:spcBef>
                <a:spcPct val="0"/>
              </a:spcBef>
              <a:buFontTx/>
              <a:buChar char="•"/>
            </a:pPr>
            <a:r>
              <a:rPr lang="en-US" altLang="en-US" dirty="0">
                <a:latin typeface="Arial" pitchFamily="34" charset="0"/>
                <a:ea typeface="ヒラギノ角ゴ Pro W3"/>
                <a:cs typeface="ヒラギノ角ゴ Pro W3"/>
              </a:rPr>
              <a:t>Wide variation in factors and/or cut points used as factors.</a:t>
            </a:r>
          </a:p>
          <a:p>
            <a:pPr eaLnBrk="1" hangingPunct="1">
              <a:spcBef>
                <a:spcPct val="0"/>
              </a:spcBef>
              <a:buFontTx/>
              <a:buChar char="•"/>
            </a:pPr>
            <a:r>
              <a:rPr lang="en-US" altLang="en-US" dirty="0">
                <a:latin typeface="Arial" pitchFamily="34" charset="0"/>
                <a:ea typeface="ヒラギノ角ゴ Pro W3"/>
                <a:cs typeface="ヒラギノ角ゴ Pro W3"/>
              </a:rPr>
              <a:t>All included age, but it was &gt;65 in 2, &gt;70 in 1, and </a:t>
            </a:r>
            <a:r>
              <a:rPr lang="en-US" altLang="en-US" u="sng" dirty="0">
                <a:latin typeface="Arial" pitchFamily="34" charset="0"/>
                <a:ea typeface="ヒラギノ角ゴ Pro W3"/>
                <a:cs typeface="ヒラギノ角ゴ Pro W3"/>
              </a:rPr>
              <a:t>&gt;</a:t>
            </a:r>
            <a:r>
              <a:rPr lang="en-US" altLang="en-US" dirty="0">
                <a:latin typeface="Arial" pitchFamily="34" charset="0"/>
                <a:ea typeface="ヒラギノ角ゴ Pro W3"/>
                <a:cs typeface="ヒラギノ角ゴ Pro W3"/>
              </a:rPr>
              <a:t>75 in 2.</a:t>
            </a:r>
          </a:p>
          <a:p>
            <a:pPr eaLnBrk="1" hangingPunct="1">
              <a:spcBef>
                <a:spcPct val="0"/>
              </a:spcBef>
              <a:buFontTx/>
              <a:buChar char="•"/>
            </a:pPr>
            <a:r>
              <a:rPr lang="en-US" altLang="en-US" dirty="0">
                <a:latin typeface="Arial" pitchFamily="34" charset="0"/>
                <a:ea typeface="ヒラギノ角ゴ Pro W3"/>
                <a:cs typeface="ヒラギノ角ゴ Pro W3"/>
              </a:rPr>
              <a:t>Other factors not consistent – some had diabetes, some hypertension, some renal/liver dysfunction, some recent bleeds, etc.</a:t>
            </a:r>
          </a:p>
          <a:p>
            <a:pPr eaLnBrk="1" hangingPunct="1">
              <a:spcBef>
                <a:spcPct val="0"/>
              </a:spcBef>
            </a:pPr>
            <a:endParaRPr lang="en-US" altLang="en-US" dirty="0">
              <a:latin typeface="Arial" pitchFamily="34" charset="0"/>
              <a:ea typeface="ヒラギノ角ゴ Pro W3"/>
              <a:cs typeface="ヒラギノ角ゴ Pro W3"/>
            </a:endParaRPr>
          </a:p>
        </p:txBody>
      </p:sp>
      <p:sp>
        <p:nvSpPr>
          <p:cNvPr id="145412" name="Rectangle 4"/>
          <p:cNvSpPr>
            <a:spLocks noChangeArrowheads="1"/>
          </p:cNvSpPr>
          <p:nvPr/>
        </p:nvSpPr>
        <p:spPr bwMode="auto">
          <a:xfrm>
            <a:off x="652125" y="8999212"/>
            <a:ext cx="5662204" cy="36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9860" tIns="44931" rIns="89860" bIns="44931" anchor="ctr">
            <a:spAutoFit/>
          </a:bodyPr>
          <a:lstStyle>
            <a:lvl1pPr defTabSz="898525">
              <a:defRPr>
                <a:solidFill>
                  <a:schemeClr val="tx1"/>
                </a:solidFill>
                <a:latin typeface="Calibri" pitchFamily="34" charset="0"/>
                <a:cs typeface="Arial" pitchFamily="34" charset="0"/>
              </a:defRPr>
            </a:lvl1pPr>
            <a:lvl2pPr marL="742950" indent="-285750" defTabSz="898525">
              <a:defRPr>
                <a:solidFill>
                  <a:schemeClr val="tx1"/>
                </a:solidFill>
                <a:latin typeface="Calibri" pitchFamily="34" charset="0"/>
                <a:cs typeface="Arial" pitchFamily="34" charset="0"/>
              </a:defRPr>
            </a:lvl2pPr>
            <a:lvl3pPr marL="1143000" indent="-228600" defTabSz="898525">
              <a:defRPr>
                <a:solidFill>
                  <a:schemeClr val="tx1"/>
                </a:solidFill>
                <a:latin typeface="Calibri" pitchFamily="34" charset="0"/>
                <a:cs typeface="Arial" pitchFamily="34" charset="0"/>
              </a:defRPr>
            </a:lvl3pPr>
            <a:lvl4pPr marL="1600200" indent="-228600" defTabSz="898525">
              <a:defRPr>
                <a:solidFill>
                  <a:schemeClr val="tx1"/>
                </a:solidFill>
                <a:latin typeface="Calibri" pitchFamily="34" charset="0"/>
                <a:cs typeface="Arial" pitchFamily="34" charset="0"/>
              </a:defRPr>
            </a:lvl4pPr>
            <a:lvl5pPr marL="2057400" indent="-228600" defTabSz="898525">
              <a:defRPr>
                <a:solidFill>
                  <a:schemeClr val="tx1"/>
                </a:solidFill>
                <a:latin typeface="Calibri" pitchFamily="34" charset="0"/>
                <a:cs typeface="Arial" pitchFamily="34" charset="0"/>
              </a:defRPr>
            </a:lvl5pPr>
            <a:lvl6pPr marL="2514600" indent="-228600" defTabSz="898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98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98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98525"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altLang="en-US" sz="900" dirty="0">
                <a:solidFill>
                  <a:srgbClr val="000000"/>
                </a:solidFill>
                <a:latin typeface="Times New Roman" pitchFamily="18" charset="0"/>
              </a:rPr>
              <a:t>Willems R, Exner DV. Do population studies confirm the benefit of oral anticoagulation in atrial fibrillation demonstrated in clinical trials? </a:t>
            </a:r>
            <a:r>
              <a:rPr lang="en-US" altLang="en-US" sz="900" i="1" dirty="0">
                <a:solidFill>
                  <a:srgbClr val="000000"/>
                </a:solidFill>
                <a:latin typeface="Times New Roman" pitchFamily="18" charset="0"/>
              </a:rPr>
              <a:t>J Interv Card Electrophysiol.</a:t>
            </a:r>
            <a:r>
              <a:rPr lang="en-US" altLang="en-US" sz="900" dirty="0">
                <a:solidFill>
                  <a:srgbClr val="000000"/>
                </a:solidFill>
                <a:latin typeface="Times New Roman" pitchFamily="18" charset="0"/>
              </a:rPr>
              <a:t> 2004;10:9-16.</a:t>
            </a:r>
          </a:p>
        </p:txBody>
      </p:sp>
    </p:spTree>
    <p:extLst>
      <p:ext uri="{BB962C8B-B14F-4D97-AF65-F5344CB8AC3E}">
        <p14:creationId xmlns:p14="http://schemas.microsoft.com/office/powerpoint/2010/main" val="4160260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Vagal stimulation inhibits the heartbeat  </a:t>
            </a:r>
          </a:p>
          <a:p>
            <a:pPr eaLnBrk="1" hangingPunct="1">
              <a:spcBef>
                <a:spcPct val="0"/>
              </a:spcBef>
              <a:buFontTx/>
              <a:buChar char="•"/>
            </a:pPr>
            <a:r>
              <a:rPr lang="en-US" altLang="en-US" dirty="0"/>
              <a:t> High adrenergic tone facilitates AF early after cardiac surgery, as does pericarditis.</a:t>
            </a:r>
          </a:p>
          <a:p>
            <a:pPr eaLnBrk="1" hangingPunct="1">
              <a:spcBef>
                <a:spcPct val="0"/>
              </a:spcBef>
              <a:buFontTx/>
              <a:buChar char="•"/>
            </a:pPr>
            <a:r>
              <a:rPr lang="en-US" altLang="en-US" dirty="0"/>
              <a:t> Pericarditis is a swelling and irritation of the </a:t>
            </a:r>
            <a:r>
              <a:rPr lang="en-US" altLang="en-US" i="1" dirty="0"/>
              <a:t>pericardium</a:t>
            </a:r>
            <a:r>
              <a:rPr lang="en-US" altLang="en-US" dirty="0"/>
              <a:t>, the thin sac-like membrane surrounding the heart and its major blood vessels. </a:t>
            </a:r>
          </a:p>
          <a:p>
            <a:pPr eaLnBrk="1" hangingPunct="1">
              <a:spcBef>
                <a:spcPct val="0"/>
              </a:spcBef>
              <a:buFontTx/>
              <a:buChar char="•"/>
            </a:pPr>
            <a:endParaRPr lang="en-US" altLang="en-US" dirty="0"/>
          </a:p>
          <a:p>
            <a:pPr eaLnBrk="1" hangingPunct="1">
              <a:spcBef>
                <a:spcPct val="0"/>
              </a:spcBef>
              <a:buFontTx/>
              <a:buChar char="•"/>
            </a:pPr>
            <a:endParaRPr lang="en-US" altLang="en-US" dirty="0"/>
          </a:p>
          <a:p>
            <a:pPr eaLnBrk="1" hangingPunct="1">
              <a:spcBef>
                <a:spcPct val="0"/>
              </a:spcBef>
            </a:pPr>
            <a:r>
              <a:rPr lang="en-US" altLang="en-US" b="1" dirty="0"/>
              <a:t>Source</a:t>
            </a:r>
          </a:p>
          <a:p>
            <a:pPr eaLnBrk="1" hangingPunct="1">
              <a:spcBef>
                <a:spcPct val="0"/>
              </a:spcBef>
            </a:pPr>
            <a:r>
              <a:rPr lang="en-US" altLang="en-US" dirty="0"/>
              <a:t>Lip GYH, Brechin CM, Lane DA. The global burden of atrial fibrillation and stroke: a systematic review of the epidemiology of atrial fibrillation in regions outside North America and Europe. </a:t>
            </a:r>
            <a:r>
              <a:rPr lang="en-US" altLang="en-US" i="1" dirty="0"/>
              <a:t>Chest. </a:t>
            </a:r>
            <a:r>
              <a:rPr lang="en-US" altLang="en-US" dirty="0"/>
              <a:t>2012;142(6):1489-1498.</a:t>
            </a:r>
          </a:p>
          <a:p>
            <a:pPr eaLnBrk="1" hangingPunct="1">
              <a:spcBef>
                <a:spcPct val="0"/>
              </a:spcBef>
            </a:pPr>
            <a:r>
              <a:rPr lang="en-US" altLang="en-US" dirty="0">
                <a:solidFill>
                  <a:schemeClr val="tx2"/>
                </a:solidFill>
              </a:rPr>
              <a:t>Kodani E, Atarashi H. Prevalence of atrial fibrillation in Asia and the world. </a:t>
            </a:r>
            <a:r>
              <a:rPr lang="en-US" altLang="en-US" i="1" dirty="0">
                <a:solidFill>
                  <a:schemeClr val="tx2"/>
                </a:solidFill>
              </a:rPr>
              <a:t>Journal of Arrhythmia. </a:t>
            </a:r>
            <a:r>
              <a:rPr lang="en-US" altLang="en-US" dirty="0">
                <a:solidFill>
                  <a:schemeClr val="tx2"/>
                </a:solidFill>
              </a:rPr>
              <a:t>2012;28(6):330-337.</a:t>
            </a:r>
          </a:p>
          <a:p>
            <a:pPr eaLnBrk="1" hangingPunct="1">
              <a:spcBef>
                <a:spcPct val="0"/>
              </a:spcBef>
            </a:pPr>
            <a:endParaRPr lang="en-US" altLang="en-US" b="1" dirty="0"/>
          </a:p>
          <a:p>
            <a:pPr eaLnBrk="1" hangingPunct="1">
              <a:spcBef>
                <a:spcPct val="0"/>
              </a:spcBef>
            </a:pPr>
            <a:endParaRPr lang="en-US" altLang="en-US" b="1"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16C03286-20C5-4161-84EB-4942D6E3C008}" type="slidenum">
              <a:rPr lang="en-US" altLang="en-US">
                <a:solidFill>
                  <a:srgbClr val="000000"/>
                </a:solidFill>
                <a:latin typeface="Arial" panose="020B0604020202020204" pitchFamily="34" charset="0"/>
              </a:rPr>
              <a:pPr>
                <a:spcBef>
                  <a:spcPct val="0"/>
                </a:spcBef>
              </a:pPr>
              <a:t>7</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43860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xfrm>
            <a:off x="625475" y="933450"/>
            <a:ext cx="3729038" cy="2795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xfrm>
            <a:off x="678861" y="4013100"/>
            <a:ext cx="5595946" cy="51677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en-US" dirty="0">
                <a:latin typeface="Arial" panose="020B0604020202020204" pitchFamily="34" charset="0"/>
              </a:rPr>
              <a:t>Lip GYH et al. Europace 2011;13:723-46. </a:t>
            </a:r>
            <a:endParaRPr lang="en-US" altLang="en-US" dirty="0">
              <a:latin typeface="Arial" panose="020B0604020202020204" pitchFamily="34" charset="0"/>
            </a:endParaRPr>
          </a:p>
          <a:p>
            <a:r>
              <a:rPr lang="en-US" altLang="en-US" dirty="0"/>
              <a:t>Kaatz S, Ahmad D, Spyropoulos AC, Schulman S, the Subcommittee on Control of A. Definition of clinically relevant non-major bleeding in studies of anticoagulants in atrial fibrillation and venous thromboembolic disease in non-surgical patients: communication from the SSC of the ISTH. </a:t>
            </a:r>
            <a:r>
              <a:rPr lang="en-US" altLang="en-US" i="1" dirty="0"/>
              <a:t>Journal of Thrombosis and Haemostasis. </a:t>
            </a:r>
            <a:r>
              <a:rPr lang="en-US" altLang="en-US" dirty="0"/>
              <a:t>2015;13(11):2119-2126.</a:t>
            </a:r>
          </a:p>
          <a:p>
            <a:pPr eaLnBrk="1" hangingPunct="1">
              <a:spcBef>
                <a:spcPct val="0"/>
              </a:spcBef>
            </a:pPr>
            <a:endParaRPr lang="en-US" altLang="en-US" dirty="0">
              <a:latin typeface="Arial" pitchFamily="34" charset="0"/>
              <a:ea typeface="ヒラギノ角ゴ Pro W3"/>
              <a:cs typeface="ヒラギノ角ゴ Pro W3"/>
            </a:endParaRPr>
          </a:p>
          <a:p>
            <a:pPr eaLnBrk="1" hangingPunct="1">
              <a:spcBef>
                <a:spcPct val="0"/>
              </a:spcBef>
              <a:buFontTx/>
              <a:buChar char="•"/>
            </a:pPr>
            <a:r>
              <a:rPr lang="en-US" altLang="en-US" dirty="0">
                <a:latin typeface="Arial" pitchFamily="34" charset="0"/>
                <a:ea typeface="ヒラギノ角ゴ Pro W3"/>
                <a:cs typeface="ヒラギノ角ゴ Pro W3"/>
              </a:rPr>
              <a:t>Position document on bleeding risk assessment and management from European Heart Rhythm Association (endorsed by ESC Working Group on Thrombosis)</a:t>
            </a:r>
          </a:p>
          <a:p>
            <a:pPr eaLnBrk="1" hangingPunct="1">
              <a:spcBef>
                <a:spcPct val="0"/>
              </a:spcBef>
              <a:buFontTx/>
              <a:buChar char="•"/>
            </a:pPr>
            <a:r>
              <a:rPr lang="en-US" altLang="en-US" dirty="0">
                <a:latin typeface="Arial" pitchFamily="34" charset="0"/>
                <a:ea typeface="ヒラギノ角ゴ Pro W3"/>
                <a:cs typeface="ヒラギノ角ゴ Pro W3"/>
              </a:rPr>
              <a:t>Definitions of bleeding have varies in trials and also varied in stratification schemes assessed.</a:t>
            </a:r>
          </a:p>
          <a:p>
            <a:pPr eaLnBrk="1" hangingPunct="1">
              <a:spcBef>
                <a:spcPct val="0"/>
              </a:spcBef>
              <a:buFontTx/>
              <a:buChar char="•"/>
            </a:pPr>
            <a:r>
              <a:rPr lang="en-US" altLang="en-US" dirty="0">
                <a:latin typeface="Arial" pitchFamily="34" charset="0"/>
                <a:ea typeface="ヒラギノ角ゴ Pro W3"/>
                <a:cs typeface="ヒラギノ角ゴ Pro W3"/>
              </a:rPr>
              <a:t>Looked at 5 published schemes specifically addressing AF.</a:t>
            </a:r>
          </a:p>
          <a:p>
            <a:pPr eaLnBrk="1" hangingPunct="1">
              <a:spcBef>
                <a:spcPct val="0"/>
              </a:spcBef>
              <a:buFontTx/>
              <a:buChar char="•"/>
            </a:pPr>
            <a:r>
              <a:rPr lang="en-US" altLang="en-US" dirty="0">
                <a:latin typeface="Arial" pitchFamily="34" charset="0"/>
                <a:ea typeface="ヒラギノ角ゴ Pro W3"/>
                <a:cs typeface="ヒラギノ角ゴ Pro W3"/>
              </a:rPr>
              <a:t>Wide variation in factors and/or cut points used as factors.</a:t>
            </a:r>
          </a:p>
          <a:p>
            <a:pPr eaLnBrk="1" hangingPunct="1">
              <a:spcBef>
                <a:spcPct val="0"/>
              </a:spcBef>
              <a:buFontTx/>
              <a:buChar char="•"/>
            </a:pPr>
            <a:r>
              <a:rPr lang="en-US" altLang="en-US" dirty="0">
                <a:latin typeface="Arial" pitchFamily="34" charset="0"/>
                <a:ea typeface="ヒラギノ角ゴ Pro W3"/>
                <a:cs typeface="ヒラギノ角ゴ Pro W3"/>
              </a:rPr>
              <a:t>All included age, but it was &gt;65 in 2, &gt;70 in 1, and </a:t>
            </a:r>
            <a:r>
              <a:rPr lang="en-US" altLang="en-US" u="sng" dirty="0">
                <a:latin typeface="Arial" pitchFamily="34" charset="0"/>
                <a:ea typeface="ヒラギノ角ゴ Pro W3"/>
                <a:cs typeface="ヒラギノ角ゴ Pro W3"/>
              </a:rPr>
              <a:t>&gt;</a:t>
            </a:r>
            <a:r>
              <a:rPr lang="en-US" altLang="en-US" dirty="0">
                <a:latin typeface="Arial" pitchFamily="34" charset="0"/>
                <a:ea typeface="ヒラギノ角ゴ Pro W3"/>
                <a:cs typeface="ヒラギノ角ゴ Pro W3"/>
              </a:rPr>
              <a:t>75 in 2.</a:t>
            </a:r>
          </a:p>
          <a:p>
            <a:pPr eaLnBrk="1" hangingPunct="1">
              <a:spcBef>
                <a:spcPct val="0"/>
              </a:spcBef>
              <a:buFontTx/>
              <a:buChar char="•"/>
            </a:pPr>
            <a:r>
              <a:rPr lang="en-US" altLang="en-US" dirty="0">
                <a:latin typeface="Arial" pitchFamily="34" charset="0"/>
                <a:ea typeface="ヒラギノ角ゴ Pro W3"/>
                <a:cs typeface="ヒラギノ角ゴ Pro W3"/>
              </a:rPr>
              <a:t>Other factors not consistent – some had diabetes, some hypertension, some renal/liver dysfunction, some recent bleeds, etc.</a:t>
            </a:r>
          </a:p>
          <a:p>
            <a:pPr eaLnBrk="1" hangingPunct="1">
              <a:spcBef>
                <a:spcPct val="0"/>
              </a:spcBef>
            </a:pPr>
            <a:endParaRPr lang="en-US" altLang="en-US" dirty="0">
              <a:latin typeface="Arial" pitchFamily="34" charset="0"/>
              <a:ea typeface="ヒラギノ角ゴ Pro W3"/>
              <a:cs typeface="ヒラギノ角ゴ Pro W3"/>
            </a:endParaRPr>
          </a:p>
        </p:txBody>
      </p:sp>
      <p:sp>
        <p:nvSpPr>
          <p:cNvPr id="145412" name="Rectangle 4"/>
          <p:cNvSpPr>
            <a:spLocks noChangeArrowheads="1"/>
          </p:cNvSpPr>
          <p:nvPr/>
        </p:nvSpPr>
        <p:spPr bwMode="auto">
          <a:xfrm>
            <a:off x="652125" y="8999212"/>
            <a:ext cx="5662204" cy="367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89860" tIns="44931" rIns="89860" bIns="44931" anchor="ctr">
            <a:spAutoFit/>
          </a:bodyPr>
          <a:lstStyle>
            <a:lvl1pPr defTabSz="898525">
              <a:defRPr>
                <a:solidFill>
                  <a:schemeClr val="tx1"/>
                </a:solidFill>
                <a:latin typeface="Calibri" pitchFamily="34" charset="0"/>
                <a:cs typeface="Arial" pitchFamily="34" charset="0"/>
              </a:defRPr>
            </a:lvl1pPr>
            <a:lvl2pPr marL="742950" indent="-285750" defTabSz="898525">
              <a:defRPr>
                <a:solidFill>
                  <a:schemeClr val="tx1"/>
                </a:solidFill>
                <a:latin typeface="Calibri" pitchFamily="34" charset="0"/>
                <a:cs typeface="Arial" pitchFamily="34" charset="0"/>
              </a:defRPr>
            </a:lvl2pPr>
            <a:lvl3pPr marL="1143000" indent="-228600" defTabSz="898525">
              <a:defRPr>
                <a:solidFill>
                  <a:schemeClr val="tx1"/>
                </a:solidFill>
                <a:latin typeface="Calibri" pitchFamily="34" charset="0"/>
                <a:cs typeface="Arial" pitchFamily="34" charset="0"/>
              </a:defRPr>
            </a:lvl3pPr>
            <a:lvl4pPr marL="1600200" indent="-228600" defTabSz="898525">
              <a:defRPr>
                <a:solidFill>
                  <a:schemeClr val="tx1"/>
                </a:solidFill>
                <a:latin typeface="Calibri" pitchFamily="34" charset="0"/>
                <a:cs typeface="Arial" pitchFamily="34" charset="0"/>
              </a:defRPr>
            </a:lvl4pPr>
            <a:lvl5pPr marL="2057400" indent="-228600" defTabSz="898525">
              <a:defRPr>
                <a:solidFill>
                  <a:schemeClr val="tx1"/>
                </a:solidFill>
                <a:latin typeface="Calibri" pitchFamily="34" charset="0"/>
                <a:cs typeface="Arial" pitchFamily="34" charset="0"/>
              </a:defRPr>
            </a:lvl5pPr>
            <a:lvl6pPr marL="2514600" indent="-228600" defTabSz="8985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985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985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98525"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altLang="en-US" sz="900" dirty="0">
                <a:solidFill>
                  <a:srgbClr val="000000"/>
                </a:solidFill>
                <a:latin typeface="Times New Roman" pitchFamily="18" charset="0"/>
              </a:rPr>
              <a:t>Willems R, Exner DV. Do population studies confirm the benefit of oral anticoagulation in atrial fibrillation demonstrated in clinical trials? </a:t>
            </a:r>
            <a:r>
              <a:rPr lang="en-US" altLang="en-US" sz="900" i="1" dirty="0">
                <a:solidFill>
                  <a:srgbClr val="000000"/>
                </a:solidFill>
                <a:latin typeface="Times New Roman" pitchFamily="18" charset="0"/>
              </a:rPr>
              <a:t>J Interv Card Electrophysiol.</a:t>
            </a:r>
            <a:r>
              <a:rPr lang="en-US" altLang="en-US" sz="900" dirty="0">
                <a:solidFill>
                  <a:srgbClr val="000000"/>
                </a:solidFill>
                <a:latin typeface="Times New Roman" pitchFamily="18" charset="0"/>
              </a:rPr>
              <a:t> 2004;10:9-16.</a:t>
            </a:r>
          </a:p>
        </p:txBody>
      </p:sp>
    </p:spTree>
    <p:extLst>
      <p:ext uri="{BB962C8B-B14F-4D97-AF65-F5344CB8AC3E}">
        <p14:creationId xmlns:p14="http://schemas.microsoft.com/office/powerpoint/2010/main" val="4160260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583" indent="-228583">
              <a:buFont typeface="Calibri" pitchFamily="34" charset="0"/>
              <a:buAutoNum type="arabicPeriod"/>
            </a:pPr>
            <a:r>
              <a:rPr lang="en-US" altLang="ja-JP" dirty="0">
                <a:ea typeface="ＭＳ ゴシック" panose="020B0609070205080204" pitchFamily="49" charset="-128"/>
              </a:rPr>
              <a:t>Mant J, Hobbs FD, Fletcher K, et al. Warfarin versus aspirin for stroke prevention in an elderly community population with atrial fibrillation (the Birmingham Atrial Fibrillation Treatment of the Aged Study, BAFTA): a randomised controlled trial. </a:t>
            </a:r>
            <a:r>
              <a:rPr lang="en-US" altLang="ja-JP" i="1" dirty="0">
                <a:ea typeface="ＭＳ ゴシック" panose="020B0609070205080204" pitchFamily="49" charset="-128"/>
              </a:rPr>
              <a:t>Lancet (London, England). </a:t>
            </a:r>
            <a:r>
              <a:rPr lang="en-US" altLang="ja-JP" dirty="0">
                <a:ea typeface="ＭＳ ゴシック" panose="020B0609070205080204" pitchFamily="49" charset="-128"/>
              </a:rPr>
              <a:t>2007;370(9586):493-503.</a:t>
            </a:r>
          </a:p>
          <a:p>
            <a:pPr marL="228583" indent="-228583">
              <a:buFont typeface="Calibri" pitchFamily="34" charset="0"/>
              <a:buAutoNum type="arabicPeriod"/>
            </a:pPr>
            <a:r>
              <a:rPr lang="en-US" altLang="ja-JP" dirty="0">
                <a:ea typeface="ＭＳ ゴシック" panose="020B0609070205080204" pitchFamily="49" charset="-128"/>
              </a:rPr>
              <a:t>Ng KH, Shestakovska O, Connolly SJ, et al. Efficacy and safety of apixaban compared with aspirin in the elderly: a subgroup analysis from the AVERROES trial. </a:t>
            </a:r>
            <a:r>
              <a:rPr lang="en-US" altLang="ja-JP" i="1" dirty="0">
                <a:ea typeface="ＭＳ ゴシック" panose="020B0609070205080204" pitchFamily="49" charset="-128"/>
              </a:rPr>
              <a:t>Age and ageing. </a:t>
            </a:r>
            <a:r>
              <a:rPr lang="en-US" altLang="ja-JP" dirty="0">
                <a:ea typeface="ＭＳ ゴシック" panose="020B0609070205080204" pitchFamily="49" charset="-128"/>
              </a:rPr>
              <a:t>2016;45(1):77-83.</a:t>
            </a:r>
          </a:p>
          <a:p>
            <a:pPr marL="228583" indent="-228583"/>
            <a:endParaRPr lang="en-US" altLang="ja-JP" dirty="0">
              <a:ea typeface="ＭＳ ゴシック" panose="020B0609070205080204" pitchFamily="49" charset="-128"/>
            </a:endParaRPr>
          </a:p>
          <a:p>
            <a:pPr marL="228583" indent="-228583"/>
            <a:endParaRPr lang="en-US" altLang="ja-JP" dirty="0">
              <a:ea typeface="ＭＳ ゴシック" panose="020B0609070205080204" pitchFamily="49" charset="-128"/>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90B0307B-5635-47FA-A1EE-BC01DC42CCE9}" type="slidenum">
              <a:rPr lang="en-US" altLang="en-US">
                <a:solidFill>
                  <a:prstClr val="black"/>
                </a:solidFill>
                <a:latin typeface="Arial" panose="020B0604020202020204" pitchFamily="34" charset="0"/>
              </a:rPr>
              <a:pPr/>
              <a:t>73</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935057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pPr>
            <a:r>
              <a:rPr lang="en-US" altLang="ja-JP" sz="600" b="1" dirty="0">
                <a:ea typeface="ＭＳ ゴシック" panose="020B0609070205080204" pitchFamily="49" charset="-128"/>
              </a:rPr>
              <a:t>Notes</a:t>
            </a:r>
          </a:p>
          <a:p>
            <a:pPr>
              <a:lnSpc>
                <a:spcPct val="80000"/>
              </a:lnSpc>
              <a:buFontTx/>
              <a:buChar char="•"/>
            </a:pPr>
            <a:r>
              <a:rPr lang="en-US" altLang="ja-JP" sz="600" dirty="0">
                <a:ea typeface="ＭＳ ゴシック" panose="020B0609070205080204" pitchFamily="49" charset="-128"/>
              </a:rPr>
              <a:t>Step 1: Risk stratification based in hemodynamic stability, source of bleeding, degree of blood loss</a:t>
            </a:r>
          </a:p>
          <a:p>
            <a:pPr>
              <a:lnSpc>
                <a:spcPct val="80000"/>
              </a:lnSpc>
              <a:buFontTx/>
              <a:buChar char="•"/>
            </a:pPr>
            <a:r>
              <a:rPr lang="en-US" altLang="ja-JP" sz="600" dirty="0">
                <a:ea typeface="ＭＳ ゴシック" panose="020B0609070205080204" pitchFamily="49" charset="-128"/>
              </a:rPr>
              <a:t>Step 2: Supportive measures--Gastric lavage for recent ingestion; </a:t>
            </a:r>
            <a:r>
              <a:rPr lang="en-US" altLang="ja-JP" sz="1100" dirty="0">
                <a:ea typeface="ＭＳ ゴシック" panose="020B0609070205080204" pitchFamily="49" charset="-128"/>
              </a:rPr>
              <a:t>Activated charcoal (within 2-6 hours of ingestion); Dialysis (dabigatran) 49-57% cleared from plasma-Other NOACs are highly protein-bound so dialysis is unlikely to be effective</a:t>
            </a:r>
          </a:p>
          <a:p>
            <a:pPr>
              <a:lnSpc>
                <a:spcPct val="80000"/>
              </a:lnSpc>
              <a:buFontTx/>
              <a:buChar char="•"/>
            </a:pPr>
            <a:r>
              <a:rPr lang="en-US" altLang="ja-JP" sz="1100" dirty="0">
                <a:ea typeface="ＭＳ ゴシック" panose="020B0609070205080204" pitchFamily="49" charset="-128"/>
              </a:rPr>
              <a:t>Step 3: </a:t>
            </a:r>
            <a:r>
              <a:rPr lang="en-US" altLang="ja-JP" sz="1300" dirty="0">
                <a:ea typeface="ＭＳ ゴシック" panose="020B0609070205080204" pitchFamily="49" charset="-128"/>
              </a:rPr>
              <a:t>s</a:t>
            </a:r>
            <a:r>
              <a:rPr lang="en-US" altLang="en-US" sz="1300" dirty="0"/>
              <a:t>urgical or endoscopic hemostatsis (if GI bleed)</a:t>
            </a:r>
          </a:p>
          <a:p>
            <a:pPr>
              <a:lnSpc>
                <a:spcPct val="80000"/>
              </a:lnSpc>
              <a:buFontTx/>
              <a:buChar char="•"/>
            </a:pPr>
            <a:r>
              <a:rPr lang="en-US" altLang="en-US" sz="1300" dirty="0"/>
              <a:t>Step 4: </a:t>
            </a:r>
            <a:r>
              <a:rPr lang="en-US" altLang="ja-JP" sz="600" dirty="0">
                <a:ea typeface="ＭＳ ゴシック" panose="020B0609070205080204" pitchFamily="49" charset="-128"/>
              </a:rPr>
              <a:t>Reversal therapies may be necessary for major bleeding</a:t>
            </a:r>
          </a:p>
          <a:p>
            <a:pPr marL="628603" lvl="1" indent="-171437" eaLnBrk="1" hangingPunct="1">
              <a:lnSpc>
                <a:spcPct val="80000"/>
              </a:lnSpc>
              <a:spcBef>
                <a:spcPct val="0"/>
              </a:spcBef>
              <a:buFontTx/>
              <a:buChar char="•"/>
            </a:pPr>
            <a:r>
              <a:rPr lang="en-US" altLang="ja-JP" sz="600" dirty="0">
                <a:solidFill>
                  <a:schemeClr val="bg1"/>
                </a:solidFill>
                <a:ea typeface="ＭＳ ゴシック" panose="020B0609070205080204" pitchFamily="49" charset="-128"/>
              </a:rPr>
              <a:t>Warfarin may be reversed with fresh frozen plasma and vitamin K: </a:t>
            </a:r>
            <a:r>
              <a:rPr lang="en-US" altLang="ja-JP" sz="600" dirty="0">
                <a:ea typeface="ＭＳ ゴシック" panose="020B0609070205080204" pitchFamily="49" charset="-128"/>
              </a:rPr>
              <a:t>major bleeding &amp; INR &gt;/= to 1.5.  Vit K 5-10 mg slowly by IV infusion.</a:t>
            </a:r>
          </a:p>
          <a:p>
            <a:pPr marL="1085768" lvl="2" indent="-171437">
              <a:lnSpc>
                <a:spcPct val="80000"/>
              </a:lnSpc>
              <a:buFont typeface="Wingdings" pitchFamily="2" charset="2"/>
              <a:buChar char="§"/>
            </a:pPr>
            <a:r>
              <a:rPr lang="en-US" altLang="ja-JP" sz="600" dirty="0">
                <a:ea typeface="ＭＳ ゴシック" panose="020B0609070205080204" pitchFamily="49" charset="-128"/>
              </a:rPr>
              <a:t>However potential disadvantage to pts with HF or renal failure.</a:t>
            </a:r>
          </a:p>
          <a:p>
            <a:pPr marL="1085768" lvl="2" indent="-171437">
              <a:lnSpc>
                <a:spcPct val="80000"/>
              </a:lnSpc>
              <a:buFont typeface="Wingdings" pitchFamily="2" charset="2"/>
              <a:buChar char="§"/>
            </a:pPr>
            <a:r>
              <a:rPr lang="en-US" altLang="ja-JP" sz="600" dirty="0">
                <a:ea typeface="ＭＳ ゴシック" panose="020B0609070205080204" pitchFamily="49" charset="-128"/>
              </a:rPr>
              <a:t>FFP may have to be thawed.</a:t>
            </a:r>
          </a:p>
          <a:p>
            <a:pPr marL="1085768" lvl="2" indent="-171437">
              <a:lnSpc>
                <a:spcPct val="80000"/>
              </a:lnSpc>
              <a:buFont typeface="Wingdings" pitchFamily="2" charset="2"/>
              <a:buChar char="§"/>
            </a:pPr>
            <a:r>
              <a:rPr lang="en-US" altLang="ja-JP" sz="600" dirty="0">
                <a:ea typeface="ＭＳ ゴシック" panose="020B0609070205080204" pitchFamily="49" charset="-128"/>
              </a:rPr>
              <a:t>For high INR in a pt with active bleeding, need to give &gt; 1,500 ml of FFP to meaningfully increase coag factors.  </a:t>
            </a:r>
          </a:p>
          <a:p>
            <a:pPr marL="1085768" lvl="2" indent="-171437">
              <a:lnSpc>
                <a:spcPct val="80000"/>
              </a:lnSpc>
              <a:buFont typeface="Wingdings" pitchFamily="2" charset="2"/>
              <a:buChar char="§"/>
            </a:pPr>
            <a:r>
              <a:rPr lang="en-US" altLang="ja-JP" sz="600" dirty="0">
                <a:ea typeface="ＭＳ ゴシック" panose="020B0609070205080204" pitchFamily="49" charset="-128"/>
              </a:rPr>
              <a:t>For pts with INR elevated (getting warfarin). 10-30 min infusion of PCC improves INR within minutes &amp; lasts 12-24 hrs</a:t>
            </a:r>
          </a:p>
          <a:p>
            <a:pPr marL="1085768" lvl="2" indent="-171437">
              <a:lnSpc>
                <a:spcPct val="80000"/>
              </a:lnSpc>
              <a:buFont typeface="Wingdings" pitchFamily="2" charset="2"/>
              <a:buChar char="§"/>
            </a:pPr>
            <a:r>
              <a:rPr lang="en-US" altLang="ja-JP" sz="600" dirty="0">
                <a:ea typeface="ＭＳ ゴシック" panose="020B0609070205080204" pitchFamily="49" charset="-128"/>
              </a:rPr>
              <a:t>Vit K is recommended for use with PCC to sustain the reversal effects.</a:t>
            </a:r>
          </a:p>
          <a:p>
            <a:pPr marL="628603" lvl="1" indent="-171437" eaLnBrk="1" hangingPunct="1">
              <a:lnSpc>
                <a:spcPct val="80000"/>
              </a:lnSpc>
              <a:spcBef>
                <a:spcPct val="0"/>
              </a:spcBef>
              <a:buFontTx/>
              <a:buChar char="•"/>
            </a:pPr>
            <a:r>
              <a:rPr lang="en-US" altLang="ja-JP" sz="600" dirty="0">
                <a:ea typeface="ＭＳ ゴシック" panose="020B0609070205080204" pitchFamily="49" charset="-128"/>
              </a:rPr>
              <a:t>Prothrombin complex concentrate</a:t>
            </a:r>
            <a:endParaRPr lang="en-US" altLang="ja-JP" sz="600" dirty="0">
              <a:solidFill>
                <a:schemeClr val="bg1"/>
              </a:solidFill>
              <a:ea typeface="ＭＳ ゴシック" panose="020B0609070205080204" pitchFamily="49" charset="-128"/>
            </a:endParaRPr>
          </a:p>
          <a:p>
            <a:pPr marL="1085768" lvl="2" indent="-171437" eaLnBrk="1" hangingPunct="1">
              <a:lnSpc>
                <a:spcPct val="80000"/>
              </a:lnSpc>
              <a:spcBef>
                <a:spcPct val="0"/>
              </a:spcBef>
              <a:buFont typeface="Wingdings" pitchFamily="2" charset="2"/>
              <a:buChar char="§"/>
            </a:pPr>
            <a:r>
              <a:rPr lang="en-US" altLang="ja-JP" sz="700" dirty="0">
                <a:solidFill>
                  <a:srgbClr val="000000"/>
                </a:solidFill>
                <a:ea typeface="ＭＳ ゴシック" panose="020B0609070205080204" pitchFamily="49" charset="-128"/>
              </a:rPr>
              <a:t>PCC efficacy in treating NOAC-associated bleeding has not been validated in prospective clinical trials. </a:t>
            </a:r>
          </a:p>
          <a:p>
            <a:pPr marL="1085768" lvl="2" indent="-171437" eaLnBrk="1" hangingPunct="1">
              <a:lnSpc>
                <a:spcPct val="80000"/>
              </a:lnSpc>
              <a:spcBef>
                <a:spcPct val="0"/>
              </a:spcBef>
              <a:buFont typeface="Wingdings" pitchFamily="2" charset="2"/>
              <a:buChar char="§"/>
            </a:pPr>
            <a:r>
              <a:rPr lang="en-US" altLang="ja-JP" sz="700" dirty="0">
                <a:solidFill>
                  <a:srgbClr val="000000"/>
                </a:solidFill>
                <a:ea typeface="ＭＳ ゴシック" panose="020B0609070205080204" pitchFamily="49" charset="-128"/>
              </a:rPr>
              <a:t>PCC recommended as treatment option in acute/perioperative setting.</a:t>
            </a:r>
            <a:endParaRPr lang="en-US" altLang="ja-JP" sz="500" dirty="0">
              <a:ea typeface="ＭＳ ゴシック" panose="020B0609070205080204" pitchFamily="49" charset="-128"/>
            </a:endParaRPr>
          </a:p>
          <a:p>
            <a:pPr marL="1085768" lvl="2" indent="-171437" eaLnBrk="1" hangingPunct="1">
              <a:lnSpc>
                <a:spcPct val="80000"/>
              </a:lnSpc>
              <a:spcBef>
                <a:spcPct val="0"/>
              </a:spcBef>
              <a:buFont typeface="Wingdings" pitchFamily="2" charset="2"/>
              <a:buChar char="§"/>
            </a:pPr>
            <a:r>
              <a:rPr lang="en-US" altLang="ja-JP" sz="600" dirty="0">
                <a:ea typeface="ＭＳ ゴシック" panose="020B0609070205080204" pitchFamily="49" charset="-128"/>
              </a:rPr>
              <a:t>Don’t normalize aPTT, ecarin clotting time, or thrombin time in healthy volunteers for dabigatran</a:t>
            </a:r>
          </a:p>
          <a:p>
            <a:pPr marL="1085768" lvl="2" indent="-171437" eaLnBrk="1" hangingPunct="1">
              <a:lnSpc>
                <a:spcPct val="80000"/>
              </a:lnSpc>
              <a:spcBef>
                <a:spcPct val="0"/>
              </a:spcBef>
              <a:buFont typeface="Wingdings" pitchFamily="2" charset="2"/>
              <a:buChar char="§"/>
            </a:pPr>
            <a:r>
              <a:rPr lang="en-US" altLang="ja-JP" sz="600" dirty="0">
                <a:ea typeface="ＭＳ ゴシック" panose="020B0609070205080204" pitchFamily="49" charset="-128"/>
              </a:rPr>
              <a:t>But immed reversed prolonged PT and an abnormal thrombin in healthy volunteers for rivaroxaban.  Occurs within 15 min but may differ with other Fxa inhibitors.</a:t>
            </a:r>
          </a:p>
          <a:p>
            <a:pPr marL="1085768" lvl="2" indent="-171437" eaLnBrk="1" hangingPunct="1">
              <a:lnSpc>
                <a:spcPct val="80000"/>
              </a:lnSpc>
              <a:spcBef>
                <a:spcPct val="0"/>
              </a:spcBef>
              <a:buFont typeface="Wingdings" pitchFamily="2" charset="2"/>
              <a:buChar char="§"/>
            </a:pPr>
            <a:r>
              <a:rPr lang="en-US" altLang="ja-JP" sz="600" dirty="0">
                <a:ea typeface="ＭＳ ゴシック" panose="020B0609070205080204" pitchFamily="49" charset="-128"/>
              </a:rPr>
              <a:t>PCC reverse anticoa in dabigatran and rivaroxaban within 2 hrs in a recent study.</a:t>
            </a:r>
          </a:p>
          <a:p>
            <a:pPr marL="1085768" lvl="2" indent="-171437" eaLnBrk="1" hangingPunct="1">
              <a:lnSpc>
                <a:spcPct val="80000"/>
              </a:lnSpc>
              <a:spcBef>
                <a:spcPct val="0"/>
              </a:spcBef>
              <a:buFont typeface="Wingdings" pitchFamily="2" charset="2"/>
              <a:buChar char="§"/>
            </a:pPr>
            <a:r>
              <a:rPr lang="en-US" altLang="ja-JP" sz="600" dirty="0">
                <a:ea typeface="ＭＳ ゴシック" panose="020B0609070205080204" pitchFamily="49" charset="-128"/>
              </a:rPr>
              <a:t>For rivaroxaban 3 factor PCC restored thrombin generation better than 4 factor PCC but 4 factor PCC producted larger reducation in mean prothrombin time within 30 min.</a:t>
            </a:r>
          </a:p>
          <a:p>
            <a:pPr marL="628603" lvl="1" indent="-171437">
              <a:lnSpc>
                <a:spcPct val="80000"/>
              </a:lnSpc>
              <a:buFontTx/>
              <a:buChar char="•"/>
            </a:pPr>
            <a:r>
              <a:rPr lang="en-US" altLang="ja-JP" sz="600" dirty="0">
                <a:ea typeface="ＭＳ ゴシック" panose="020B0609070205080204" pitchFamily="49" charset="-128"/>
              </a:rPr>
              <a:t>Recombinant factor VIIa </a:t>
            </a:r>
          </a:p>
          <a:p>
            <a:pPr marL="1085768" lvl="2" indent="-171437">
              <a:lnSpc>
                <a:spcPct val="80000"/>
              </a:lnSpc>
              <a:buFont typeface="Wingdings" pitchFamily="2" charset="2"/>
              <a:buChar char="§"/>
            </a:pPr>
            <a:r>
              <a:rPr lang="en-US" altLang="ja-JP" sz="600" dirty="0">
                <a:ea typeface="ＭＳ ゴシック" panose="020B0609070205080204" pitchFamily="49" charset="-128"/>
              </a:rPr>
              <a:t>Impact on VKA within minutes and lasts 2-6 hr but effect on bleeding consequences undetermined and risk for thrombosis.</a:t>
            </a:r>
          </a:p>
          <a:p>
            <a:pPr>
              <a:lnSpc>
                <a:spcPct val="80000"/>
              </a:lnSpc>
            </a:pPr>
            <a:endParaRPr lang="en-US" altLang="ja-JP" sz="600" dirty="0">
              <a:ea typeface="ＭＳ ゴシック" panose="020B0609070205080204" pitchFamily="49" charset="-128"/>
            </a:endParaRPr>
          </a:p>
          <a:p>
            <a:pPr>
              <a:lnSpc>
                <a:spcPct val="80000"/>
              </a:lnSpc>
            </a:pPr>
            <a:r>
              <a:rPr lang="en-US" altLang="ja-JP" sz="600" dirty="0">
                <a:ea typeface="ＭＳ ゴシック" panose="020B0609070205080204" pitchFamily="49" charset="-128"/>
              </a:rPr>
              <a:t>Kovacs RJ, Flaker GC, Saxonhouse SJ, et al. Practical management of anticoagulation in patients with atrial fibrillation. </a:t>
            </a:r>
            <a:r>
              <a:rPr lang="en-US" altLang="ja-JP" sz="600" i="1" dirty="0">
                <a:ea typeface="ＭＳ ゴシック" panose="020B0609070205080204" pitchFamily="49" charset="-128"/>
              </a:rPr>
              <a:t>Journal of the American College of Cardiology. </a:t>
            </a:r>
            <a:r>
              <a:rPr lang="en-US" altLang="ja-JP" sz="600" dirty="0">
                <a:ea typeface="ＭＳ ゴシック" panose="020B0609070205080204" pitchFamily="49" charset="-128"/>
              </a:rPr>
              <a:t>2015;65(13):1340-1360.</a:t>
            </a:r>
          </a:p>
          <a:p>
            <a:pPr>
              <a:lnSpc>
                <a:spcPct val="80000"/>
              </a:lnSpc>
            </a:pPr>
            <a:r>
              <a:rPr lang="en-US" altLang="ja-JP" sz="600" dirty="0">
                <a:ea typeface="ＭＳ ゴシック" panose="020B0609070205080204" pitchFamily="49" charset="-128"/>
              </a:rPr>
              <a:t>Enriquez A, Lip GY, Baranchuk A. Anticoagulation reversal in the era of the non-vitamin K oral anticoagulants. </a:t>
            </a:r>
            <a:r>
              <a:rPr lang="en-US" altLang="ja-JP" sz="600" i="1" dirty="0">
                <a:ea typeface="ＭＳ ゴシック" panose="020B0609070205080204" pitchFamily="49" charset="-128"/>
              </a:rPr>
              <a:t>Europace : European pacing, arrhythmias, and cardiac electrophysiology : journal of the working groups on cardiac pacing, arrhythmias, and cardiac cellular electrophysiology of the European Society of Cardiology. </a:t>
            </a:r>
            <a:r>
              <a:rPr lang="en-US" altLang="ja-JP" sz="600" dirty="0">
                <a:ea typeface="ＭＳ ゴシック" panose="020B0609070205080204" pitchFamily="49" charset="-128"/>
              </a:rPr>
              <a:t>2016;18(7):955-964.</a:t>
            </a:r>
          </a:p>
          <a:p>
            <a:pPr>
              <a:lnSpc>
                <a:spcPct val="80000"/>
              </a:lnSpc>
            </a:pPr>
            <a:endParaRPr lang="en-US" altLang="ja-JP" sz="600" dirty="0">
              <a:ea typeface="ＭＳ ゴシック" panose="020B0609070205080204" pitchFamily="49" charset="-128"/>
            </a:endParaRPr>
          </a:p>
          <a:p>
            <a:pPr>
              <a:lnSpc>
                <a:spcPct val="80000"/>
              </a:lnSpc>
            </a:pPr>
            <a:endParaRPr lang="en-US" altLang="ja-JP" sz="600" dirty="0">
              <a:ea typeface="ＭＳ ゴシック" panose="020B0609070205080204" pitchFamily="49" charset="-128"/>
            </a:endParaRPr>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7E09773B-7556-4CC9-8703-E04FAEDBAEDA}" type="slidenum">
              <a:rPr lang="en-US" altLang="en-US">
                <a:latin typeface="Arial" panose="020B0604020202020204" pitchFamily="34" charset="0"/>
              </a:rPr>
              <a:pPr/>
              <a:t>74</a:t>
            </a:fld>
            <a:endParaRPr lang="en-US" altLang="en-US" dirty="0">
              <a:latin typeface="Arial" panose="020B0604020202020204" pitchFamily="34" charset="0"/>
            </a:endParaRPr>
          </a:p>
        </p:txBody>
      </p:sp>
    </p:spTree>
    <p:extLst>
      <p:ext uri="{BB962C8B-B14F-4D97-AF65-F5344CB8AC3E}">
        <p14:creationId xmlns:p14="http://schemas.microsoft.com/office/powerpoint/2010/main" val="17820472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b="1" dirty="0">
                <a:ea typeface="ＭＳ ゴシック" panose="020B0609070205080204" pitchFamily="49" charset="-128"/>
              </a:rPr>
              <a:t>Sources</a:t>
            </a:r>
          </a:p>
          <a:p>
            <a:pPr>
              <a:buFont typeface="Calibri" pitchFamily="34" charset="0"/>
              <a:buAutoNum type="arabicPeriod"/>
            </a:pPr>
            <a:r>
              <a:rPr lang="en-US" altLang="ja-JP" dirty="0">
                <a:ea typeface="ＭＳ ゴシック" panose="020B0609070205080204" pitchFamily="49" charset="-128"/>
              </a:rPr>
              <a:t>Pollack CV Jr, Reilly PA, Eikelboom J, et al. Idarucizumab for Dabigatran Reversal. N Engl J Med. 2015;373:511-520. </a:t>
            </a:r>
          </a:p>
          <a:p>
            <a:pPr>
              <a:buFont typeface="Calibri" pitchFamily="34" charset="0"/>
              <a:buAutoNum type="arabicPeriod"/>
            </a:pPr>
            <a:r>
              <a:rPr lang="en-US" altLang="ja-JP" dirty="0">
                <a:ea typeface="ＭＳ ゴシック" panose="020B0609070205080204" pitchFamily="49" charset="-128"/>
              </a:rPr>
              <a:t>Hu TY, Vaidya VR, Asirvatham SJ. Reversing anticoagulant effects of novel oral anticoagulants: role of ciraparantag, andexanet alfa, and idarucizumab. </a:t>
            </a:r>
            <a:r>
              <a:rPr lang="en-US" altLang="ja-JP" i="1" dirty="0">
                <a:ea typeface="ＭＳ ゴシック" panose="020B0609070205080204" pitchFamily="49" charset="-128"/>
              </a:rPr>
              <a:t>Vasc Health Risk Manag. </a:t>
            </a:r>
            <a:r>
              <a:rPr lang="en-US" altLang="ja-JP" dirty="0">
                <a:ea typeface="ＭＳ ゴシック" panose="020B0609070205080204" pitchFamily="49" charset="-128"/>
              </a:rPr>
              <a:t>2016;12:35-44.</a:t>
            </a:r>
          </a:p>
          <a:p>
            <a:pPr>
              <a:buFont typeface="Calibri" pitchFamily="34" charset="0"/>
              <a:buAutoNum type="arabicPeriod"/>
            </a:pPr>
            <a:r>
              <a:rPr lang="en-US" altLang="ja-JP" dirty="0">
                <a:ea typeface="ＭＳ ゴシック" panose="020B0609070205080204" pitchFamily="49" charset="-128"/>
              </a:rPr>
              <a:t>Siegal DM, Curnutte JT, Connolly SJ, et al. Andexanet Alfa for the Reversal of Factor Xa Inhibitor Activity. N Engl J Med 2015;373:2413-2424</a:t>
            </a:r>
          </a:p>
          <a:p>
            <a:pPr>
              <a:buFont typeface="Calibri" pitchFamily="34" charset="0"/>
              <a:buAutoNum type="arabicPeriod"/>
            </a:pPr>
            <a:endParaRPr lang="en-US" altLang="ja-JP" dirty="0">
              <a:ea typeface="ＭＳ ゴシック" panose="020B0609070205080204" pitchFamily="49" charset="-128"/>
            </a:endParaRPr>
          </a:p>
          <a:p>
            <a:endParaRPr lang="en-US" altLang="ja-JP" b="1" dirty="0">
              <a:ea typeface="ＭＳ ゴシック" panose="020B0609070205080204" pitchFamily="49" charset="-128"/>
            </a:endParaRPr>
          </a:p>
        </p:txBody>
      </p:sp>
      <p:sp>
        <p:nvSpPr>
          <p:cNvPr id="160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36F0429F-9451-4F6C-BAE0-46612F092E91}" type="slidenum">
              <a:rPr lang="en-US" altLang="en-US">
                <a:latin typeface="Arial" panose="020B0604020202020204" pitchFamily="34" charset="0"/>
              </a:rPr>
              <a:pPr/>
              <a:t>75</a:t>
            </a:fld>
            <a:endParaRPr lang="en-US" altLang="en-US" dirty="0">
              <a:latin typeface="Arial" panose="020B0604020202020204" pitchFamily="34" charset="0"/>
            </a:endParaRPr>
          </a:p>
        </p:txBody>
      </p:sp>
    </p:spTree>
    <p:extLst>
      <p:ext uri="{BB962C8B-B14F-4D97-AF65-F5344CB8AC3E}">
        <p14:creationId xmlns:p14="http://schemas.microsoft.com/office/powerpoint/2010/main" val="15292153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4612" indent="-174612">
              <a:buFontTx/>
              <a:buChar char="•"/>
            </a:pPr>
            <a:r>
              <a:rPr lang="en-US" altLang="en-US" dirty="0"/>
              <a:t>Given the significant morbidity associated with this common</a:t>
            </a:r>
            <a:r>
              <a:rPr lang="en-US" altLang="en-US" baseline="30000" dirty="0"/>
              <a:t> </a:t>
            </a:r>
            <a:r>
              <a:rPr lang="en-US" altLang="en-US" dirty="0"/>
              <a:t>arrhythmia, several surgical and catheter ablation techniques have been developed to treat AF. </a:t>
            </a:r>
          </a:p>
          <a:p>
            <a:pPr marL="174612" indent="-174612">
              <a:buFontTx/>
              <a:buChar char="•"/>
            </a:pPr>
            <a:r>
              <a:rPr lang="en-US" altLang="en-US" dirty="0"/>
              <a:t>These include trying to prevent stroke through LAA occlusion, rhythm control strategies, which include surgical or percutaneous ablation therapies, suppression of AF through pacing, and atrial defibrillators. </a:t>
            </a:r>
          </a:p>
          <a:p>
            <a:pPr marL="174612" indent="-174612">
              <a:buFontTx/>
              <a:buChar char="•"/>
            </a:pPr>
            <a:r>
              <a:rPr lang="en-US" altLang="en-US" dirty="0"/>
              <a:t>There is also strategies that work on rate control, just as in AF pharmacology, and these include AV junctional ablation with permanent pacing and AV junctional modification.</a:t>
            </a:r>
          </a:p>
          <a:p>
            <a:pPr marL="174612" indent="-174612">
              <a:buFontTx/>
              <a:buChar char="•"/>
            </a:pPr>
            <a:r>
              <a:rPr lang="en-US" altLang="en-US" dirty="0"/>
              <a:t>We’ll talk about all of these today, starting with left atrial appendage occlusion.</a:t>
            </a:r>
          </a:p>
          <a:p>
            <a:pPr marL="174612" indent="-174612"/>
            <a:endParaRPr lang="en-US" altLang="en-US" dirty="0"/>
          </a:p>
          <a:p>
            <a:pPr marL="174612" indent="-174612"/>
            <a:endParaRPr lang="en-US" altLang="en-US" dirty="0"/>
          </a:p>
          <a:p>
            <a:pPr marL="174612" indent="-174612"/>
            <a:endParaRPr lang="en-US" altLang="en-US" dirty="0"/>
          </a:p>
        </p:txBody>
      </p:sp>
    </p:spTree>
    <p:extLst>
      <p:ext uri="{BB962C8B-B14F-4D97-AF65-F5344CB8AC3E}">
        <p14:creationId xmlns:p14="http://schemas.microsoft.com/office/powerpoint/2010/main" val="41844770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79</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962588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80</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0317669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81</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2897791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610EDA68-11CA-4A7A-B13B-E65D5231DF85}" type="slidenum">
              <a:rPr lang="en-US" altLang="en-US">
                <a:solidFill>
                  <a:prstClr val="black"/>
                </a:solidFill>
                <a:latin typeface="Arial" panose="020B0604020202020204" pitchFamily="34" charset="0"/>
              </a:rPr>
              <a:pPr/>
              <a:t>82</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0627836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83</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98757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 Vagal stimulation inhibits the heartbeat  </a:t>
            </a:r>
          </a:p>
          <a:p>
            <a:pPr eaLnBrk="1" hangingPunct="1">
              <a:spcBef>
                <a:spcPct val="0"/>
              </a:spcBef>
              <a:buFontTx/>
              <a:buChar char="•"/>
            </a:pPr>
            <a:r>
              <a:rPr lang="en-US" altLang="en-US" dirty="0"/>
              <a:t> High adrenergic tone facilitates AF early after cardiac surgery, as does pericarditis.</a:t>
            </a:r>
          </a:p>
          <a:p>
            <a:pPr eaLnBrk="1" hangingPunct="1">
              <a:spcBef>
                <a:spcPct val="0"/>
              </a:spcBef>
              <a:buFontTx/>
              <a:buChar char="•"/>
            </a:pPr>
            <a:r>
              <a:rPr lang="en-US" altLang="en-US" dirty="0"/>
              <a:t> Pericarditis is a swelling and irritation of the </a:t>
            </a:r>
            <a:r>
              <a:rPr lang="en-US" altLang="en-US" i="1" dirty="0"/>
              <a:t>pericardium</a:t>
            </a:r>
            <a:r>
              <a:rPr lang="en-US" altLang="en-US" dirty="0"/>
              <a:t>, the thin sac-like membrane surrounding the heart and its major blood vessels. </a:t>
            </a:r>
          </a:p>
          <a:p>
            <a:pPr eaLnBrk="1" hangingPunct="1">
              <a:spcBef>
                <a:spcPct val="0"/>
              </a:spcBef>
              <a:buFontTx/>
              <a:buChar char="•"/>
            </a:pPr>
            <a:endParaRPr lang="en-US" altLang="en-US" dirty="0"/>
          </a:p>
          <a:p>
            <a:pPr eaLnBrk="1" hangingPunct="1">
              <a:spcBef>
                <a:spcPct val="0"/>
              </a:spcBef>
              <a:buFontTx/>
              <a:buChar char="•"/>
            </a:pPr>
            <a:endParaRPr lang="en-US" altLang="en-US" dirty="0"/>
          </a:p>
          <a:p>
            <a:pPr eaLnBrk="1" hangingPunct="1">
              <a:spcBef>
                <a:spcPct val="0"/>
              </a:spcBef>
            </a:pPr>
            <a:r>
              <a:rPr lang="en-US" altLang="en-US" b="1" dirty="0"/>
              <a:t>Source</a:t>
            </a:r>
          </a:p>
          <a:p>
            <a:pPr eaLnBrk="1" hangingPunct="1">
              <a:spcBef>
                <a:spcPct val="0"/>
              </a:spcBef>
            </a:pPr>
            <a:r>
              <a:rPr lang="en-US" altLang="en-US" dirty="0"/>
              <a:t>Lip GYH, Brechin CM, Lane DA. The global burden of atrial fibrillation and stroke: a systematic review of the epidemiology of atrial fibrillation in regions outside North America and Europe. </a:t>
            </a:r>
            <a:r>
              <a:rPr lang="en-US" altLang="en-US" i="1" dirty="0"/>
              <a:t>Chest. </a:t>
            </a:r>
            <a:r>
              <a:rPr lang="en-US" altLang="en-US" dirty="0"/>
              <a:t>2012;142(6):1489-1498.</a:t>
            </a:r>
          </a:p>
          <a:p>
            <a:pPr eaLnBrk="1" hangingPunct="1">
              <a:spcBef>
                <a:spcPct val="0"/>
              </a:spcBef>
            </a:pPr>
            <a:r>
              <a:rPr lang="en-US" altLang="en-US" dirty="0">
                <a:solidFill>
                  <a:schemeClr val="tx2"/>
                </a:solidFill>
              </a:rPr>
              <a:t>Kodani E, Atarashi H. Prevalence of atrial fibrillation in Asia and the world. </a:t>
            </a:r>
            <a:r>
              <a:rPr lang="en-US" altLang="en-US" i="1" dirty="0">
                <a:solidFill>
                  <a:schemeClr val="tx2"/>
                </a:solidFill>
              </a:rPr>
              <a:t>Journal of Arrhythmia. </a:t>
            </a:r>
            <a:r>
              <a:rPr lang="en-US" altLang="en-US" dirty="0">
                <a:solidFill>
                  <a:schemeClr val="tx2"/>
                </a:solidFill>
              </a:rPr>
              <a:t>2012;28(6):330-337.</a:t>
            </a:r>
          </a:p>
          <a:p>
            <a:pPr eaLnBrk="1" hangingPunct="1">
              <a:spcBef>
                <a:spcPct val="0"/>
              </a:spcBef>
            </a:pPr>
            <a:endParaRPr lang="en-US" altLang="en-US" b="1" dirty="0"/>
          </a:p>
          <a:p>
            <a:pPr eaLnBrk="1" hangingPunct="1">
              <a:spcBef>
                <a:spcPct val="0"/>
              </a:spcBef>
            </a:pPr>
            <a:endParaRPr lang="en-US" altLang="en-US" b="1"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55593" indent="-290491">
              <a:spcBef>
                <a:spcPct val="30000"/>
              </a:spcBef>
              <a:defRPr sz="1200">
                <a:solidFill>
                  <a:schemeClr val="tx1"/>
                </a:solidFill>
                <a:latin typeface="Calibri" pitchFamily="34" charset="0"/>
              </a:defRPr>
            </a:lvl2pPr>
            <a:lvl3pPr marL="1163550" indent="-231758">
              <a:spcBef>
                <a:spcPct val="30000"/>
              </a:spcBef>
              <a:defRPr sz="1200">
                <a:solidFill>
                  <a:schemeClr val="tx1"/>
                </a:solidFill>
                <a:latin typeface="Calibri" pitchFamily="34" charset="0"/>
              </a:defRPr>
            </a:lvl3pPr>
            <a:lvl4pPr marL="1630240" indent="-231758">
              <a:spcBef>
                <a:spcPct val="30000"/>
              </a:spcBef>
              <a:defRPr sz="1200">
                <a:solidFill>
                  <a:schemeClr val="tx1"/>
                </a:solidFill>
                <a:latin typeface="Calibri" pitchFamily="34" charset="0"/>
              </a:defRPr>
            </a:lvl4pPr>
            <a:lvl5pPr marL="2095341" indent="-231758">
              <a:spcBef>
                <a:spcPct val="30000"/>
              </a:spcBef>
              <a:defRPr sz="1200">
                <a:solidFill>
                  <a:schemeClr val="tx1"/>
                </a:solidFill>
                <a:latin typeface="Calibri" pitchFamily="34" charset="0"/>
              </a:defRPr>
            </a:lvl5pPr>
            <a:lvl6pPr marL="2552507" indent="-231758" eaLnBrk="0" fontAlgn="base" hangingPunct="0">
              <a:spcBef>
                <a:spcPct val="30000"/>
              </a:spcBef>
              <a:spcAft>
                <a:spcPct val="0"/>
              </a:spcAft>
              <a:defRPr sz="1200">
                <a:solidFill>
                  <a:schemeClr val="tx1"/>
                </a:solidFill>
                <a:latin typeface="Calibri" pitchFamily="34" charset="0"/>
              </a:defRPr>
            </a:lvl6pPr>
            <a:lvl7pPr marL="3009672" indent="-231758" eaLnBrk="0" fontAlgn="base" hangingPunct="0">
              <a:spcBef>
                <a:spcPct val="30000"/>
              </a:spcBef>
              <a:spcAft>
                <a:spcPct val="0"/>
              </a:spcAft>
              <a:defRPr sz="1200">
                <a:solidFill>
                  <a:schemeClr val="tx1"/>
                </a:solidFill>
                <a:latin typeface="Calibri" pitchFamily="34" charset="0"/>
              </a:defRPr>
            </a:lvl7pPr>
            <a:lvl8pPr marL="3466837" indent="-231758" eaLnBrk="0" fontAlgn="base" hangingPunct="0">
              <a:spcBef>
                <a:spcPct val="30000"/>
              </a:spcBef>
              <a:spcAft>
                <a:spcPct val="0"/>
              </a:spcAft>
              <a:defRPr sz="1200">
                <a:solidFill>
                  <a:schemeClr val="tx1"/>
                </a:solidFill>
                <a:latin typeface="Calibri" pitchFamily="34" charset="0"/>
              </a:defRPr>
            </a:lvl8pPr>
            <a:lvl9pPr marL="3924003" indent="-231758" eaLnBrk="0" fontAlgn="base" hangingPunct="0">
              <a:spcBef>
                <a:spcPct val="30000"/>
              </a:spcBef>
              <a:spcAft>
                <a:spcPct val="0"/>
              </a:spcAft>
              <a:defRPr sz="1200">
                <a:solidFill>
                  <a:schemeClr val="tx1"/>
                </a:solidFill>
                <a:latin typeface="Calibri" pitchFamily="34" charset="0"/>
              </a:defRPr>
            </a:lvl9pPr>
          </a:lstStyle>
          <a:p>
            <a:pPr>
              <a:spcBef>
                <a:spcPct val="0"/>
              </a:spcBef>
            </a:pPr>
            <a:fld id="{16C03286-20C5-4161-84EB-4942D6E3C008}" type="slidenum">
              <a:rPr lang="en-US" altLang="en-US">
                <a:solidFill>
                  <a:srgbClr val="000000"/>
                </a:solidFill>
                <a:latin typeface="Arial" panose="020B0604020202020204" pitchFamily="34" charset="0"/>
              </a:rPr>
              <a:pPr>
                <a:spcBef>
                  <a:spcPct val="0"/>
                </a:spcBef>
              </a:pPr>
              <a:t>8</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41438606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84</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6764014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85</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2560960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86</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66901215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610EDA68-11CA-4A7A-B13B-E65D5231DF85}" type="slidenum">
              <a:rPr lang="en-US" altLang="en-US">
                <a:latin typeface="Arial" panose="020B0604020202020204" pitchFamily="34" charset="0"/>
              </a:rPr>
              <a:pPr/>
              <a:t>87</a:t>
            </a:fld>
            <a:endParaRPr lang="en-US" altLang="en-US" dirty="0">
              <a:latin typeface="Arial" panose="020B0604020202020204" pitchFamily="34" charset="0"/>
            </a:endParaRPr>
          </a:p>
        </p:txBody>
      </p:sp>
    </p:spTree>
    <p:extLst>
      <p:ext uri="{BB962C8B-B14F-4D97-AF65-F5344CB8AC3E}">
        <p14:creationId xmlns:p14="http://schemas.microsoft.com/office/powerpoint/2010/main" val="12024550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88</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8811879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89</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8665609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90</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3813238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91</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4296256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610EDA68-11CA-4A7A-B13B-E65D5231DF85}" type="slidenum">
              <a:rPr lang="en-US" altLang="en-US">
                <a:solidFill>
                  <a:prstClr val="black"/>
                </a:solidFill>
                <a:latin typeface="Arial" panose="020B0604020202020204" pitchFamily="34" charset="0"/>
              </a:rPr>
              <a:pPr/>
              <a:t>92</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38142642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93</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59845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Some of these also are considered causes of AF, as we will discuss shortly.</a:t>
            </a:r>
          </a:p>
          <a:p>
            <a:endParaRPr lang="en-US" altLang="en-US" dirty="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2893" indent="-285728">
              <a:defRPr>
                <a:solidFill>
                  <a:schemeClr val="tx1"/>
                </a:solidFill>
                <a:latin typeface="Calibri" pitchFamily="34" charset="0"/>
                <a:cs typeface="Arial" pitchFamily="34" charset="0"/>
              </a:defRPr>
            </a:lvl2pPr>
            <a:lvl3pPr marL="1142914" indent="-228583">
              <a:defRPr>
                <a:solidFill>
                  <a:schemeClr val="tx1"/>
                </a:solidFill>
                <a:latin typeface="Calibri" pitchFamily="34" charset="0"/>
                <a:cs typeface="Arial" pitchFamily="34" charset="0"/>
              </a:defRPr>
            </a:lvl3pPr>
            <a:lvl4pPr marL="1600079" indent="-228583">
              <a:defRPr>
                <a:solidFill>
                  <a:schemeClr val="tx1"/>
                </a:solidFill>
                <a:latin typeface="Calibri" pitchFamily="34" charset="0"/>
                <a:cs typeface="Arial" pitchFamily="34" charset="0"/>
              </a:defRPr>
            </a:lvl4pPr>
            <a:lvl5pPr marL="2057245" indent="-228583">
              <a:defRPr>
                <a:solidFill>
                  <a:schemeClr val="tx1"/>
                </a:solidFill>
                <a:latin typeface="Calibri" pitchFamily="34" charset="0"/>
                <a:cs typeface="Arial" pitchFamily="34" charset="0"/>
              </a:defRPr>
            </a:lvl5pPr>
            <a:lvl6pPr marL="2514410" indent="-228583" eaLnBrk="0" fontAlgn="base" hangingPunct="0">
              <a:spcBef>
                <a:spcPct val="0"/>
              </a:spcBef>
              <a:spcAft>
                <a:spcPct val="0"/>
              </a:spcAft>
              <a:defRPr>
                <a:solidFill>
                  <a:schemeClr val="tx1"/>
                </a:solidFill>
                <a:latin typeface="Calibri" pitchFamily="34" charset="0"/>
                <a:cs typeface="Arial" pitchFamily="34" charset="0"/>
              </a:defRPr>
            </a:lvl6pPr>
            <a:lvl7pPr marL="2971575" indent="-228583" eaLnBrk="0" fontAlgn="base" hangingPunct="0">
              <a:spcBef>
                <a:spcPct val="0"/>
              </a:spcBef>
              <a:spcAft>
                <a:spcPct val="0"/>
              </a:spcAft>
              <a:defRPr>
                <a:solidFill>
                  <a:schemeClr val="tx1"/>
                </a:solidFill>
                <a:latin typeface="Calibri" pitchFamily="34" charset="0"/>
                <a:cs typeface="Arial" pitchFamily="34" charset="0"/>
              </a:defRPr>
            </a:lvl7pPr>
            <a:lvl8pPr marL="3428741" indent="-228583" eaLnBrk="0" fontAlgn="base" hangingPunct="0">
              <a:spcBef>
                <a:spcPct val="0"/>
              </a:spcBef>
              <a:spcAft>
                <a:spcPct val="0"/>
              </a:spcAft>
              <a:defRPr>
                <a:solidFill>
                  <a:schemeClr val="tx1"/>
                </a:solidFill>
                <a:latin typeface="Calibri" pitchFamily="34" charset="0"/>
                <a:cs typeface="Arial" pitchFamily="34" charset="0"/>
              </a:defRPr>
            </a:lvl8pPr>
            <a:lvl9pPr marL="3885906" indent="-228583" eaLnBrk="0" fontAlgn="base" hangingPunct="0">
              <a:spcBef>
                <a:spcPct val="0"/>
              </a:spcBef>
              <a:spcAft>
                <a:spcPct val="0"/>
              </a:spcAft>
              <a:defRPr>
                <a:solidFill>
                  <a:schemeClr val="tx1"/>
                </a:solidFill>
                <a:latin typeface="Calibri" pitchFamily="34" charset="0"/>
                <a:cs typeface="Arial" pitchFamily="34" charset="0"/>
              </a:defRPr>
            </a:lvl9pPr>
          </a:lstStyle>
          <a:p>
            <a:fld id="{40C034F9-CC18-414C-B6FE-D4F0F38FAE44}" type="slidenum">
              <a:rPr lang="en-US" altLang="en-US">
                <a:solidFill>
                  <a:prstClr val="black"/>
                </a:solidFill>
                <a:latin typeface="Arial" panose="020B0604020202020204" pitchFamily="34" charset="0"/>
              </a:rPr>
              <a:pPr/>
              <a:t>9</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0234812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94</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6231934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95</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8462017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a:p>
            <a:pPr marL="172942" indent="-172942" eaLnBrk="1" hangingPunct="1">
              <a:spcBef>
                <a:spcPct val="0"/>
              </a:spcBef>
              <a:buFontTx/>
              <a:buChar char="•"/>
            </a:pPr>
            <a:endParaRPr lang="en-US" altLang="en-US"/>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72B0063C-95F4-468D-A246-E0653F6D648B}" type="slidenum">
              <a:rPr lang="en-US" altLang="en-US">
                <a:solidFill>
                  <a:srgbClr val="000000"/>
                </a:solidFill>
                <a:latin typeface="Arial" panose="020B0604020202020204" pitchFamily="34" charset="0"/>
              </a:rPr>
              <a:pPr/>
              <a:t>96</a:t>
            </a:fld>
            <a:endParaRPr lang="en-US" alt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29629443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kumimoji="1" lang="ja-JP" altLang="en-US" dirty="0">
              <a:ea typeface="ＭＳ ゴシック" panose="020B0609070205080204" pitchFamily="49" charset="-128"/>
            </a:endParaRPr>
          </a:p>
        </p:txBody>
      </p:sp>
      <p:sp>
        <p:nvSpPr>
          <p:cNvPr id="921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49414" indent="-288236">
              <a:defRPr>
                <a:solidFill>
                  <a:schemeClr val="tx1"/>
                </a:solidFill>
                <a:latin typeface="Calibri" pitchFamily="34" charset="0"/>
                <a:cs typeface="Arial" pitchFamily="34" charset="0"/>
              </a:defRPr>
            </a:lvl2pPr>
            <a:lvl3pPr marL="1152944" indent="-230589">
              <a:defRPr>
                <a:solidFill>
                  <a:schemeClr val="tx1"/>
                </a:solidFill>
                <a:latin typeface="Calibri" pitchFamily="34" charset="0"/>
                <a:cs typeface="Arial" pitchFamily="34" charset="0"/>
              </a:defRPr>
            </a:lvl3pPr>
            <a:lvl4pPr marL="1614122" indent="-230589">
              <a:defRPr>
                <a:solidFill>
                  <a:schemeClr val="tx1"/>
                </a:solidFill>
                <a:latin typeface="Calibri" pitchFamily="34" charset="0"/>
                <a:cs typeface="Arial" pitchFamily="34" charset="0"/>
              </a:defRPr>
            </a:lvl4pPr>
            <a:lvl5pPr marL="2075299" indent="-230589">
              <a:defRPr>
                <a:solidFill>
                  <a:schemeClr val="tx1"/>
                </a:solidFill>
                <a:latin typeface="Calibri" pitchFamily="34" charset="0"/>
                <a:cs typeface="Arial" pitchFamily="34" charset="0"/>
              </a:defRPr>
            </a:lvl5pPr>
            <a:lvl6pPr marL="2536477" indent="-230589" eaLnBrk="0" fontAlgn="base" hangingPunct="0">
              <a:spcBef>
                <a:spcPct val="0"/>
              </a:spcBef>
              <a:spcAft>
                <a:spcPct val="0"/>
              </a:spcAft>
              <a:defRPr>
                <a:solidFill>
                  <a:schemeClr val="tx1"/>
                </a:solidFill>
                <a:latin typeface="Calibri" pitchFamily="34" charset="0"/>
                <a:cs typeface="Arial" pitchFamily="34" charset="0"/>
              </a:defRPr>
            </a:lvl6pPr>
            <a:lvl7pPr marL="2997655" indent="-230589" eaLnBrk="0" fontAlgn="base" hangingPunct="0">
              <a:spcBef>
                <a:spcPct val="0"/>
              </a:spcBef>
              <a:spcAft>
                <a:spcPct val="0"/>
              </a:spcAft>
              <a:defRPr>
                <a:solidFill>
                  <a:schemeClr val="tx1"/>
                </a:solidFill>
                <a:latin typeface="Calibri" pitchFamily="34" charset="0"/>
                <a:cs typeface="Arial" pitchFamily="34" charset="0"/>
              </a:defRPr>
            </a:lvl7pPr>
            <a:lvl8pPr marL="3458832" indent="-230589" eaLnBrk="0" fontAlgn="base" hangingPunct="0">
              <a:spcBef>
                <a:spcPct val="0"/>
              </a:spcBef>
              <a:spcAft>
                <a:spcPct val="0"/>
              </a:spcAft>
              <a:defRPr>
                <a:solidFill>
                  <a:schemeClr val="tx1"/>
                </a:solidFill>
                <a:latin typeface="Calibri" pitchFamily="34" charset="0"/>
                <a:cs typeface="Arial" pitchFamily="34" charset="0"/>
              </a:defRPr>
            </a:lvl8pPr>
            <a:lvl9pPr marL="3920010" indent="-230589" eaLnBrk="0" fontAlgn="base" hangingPunct="0">
              <a:spcBef>
                <a:spcPct val="0"/>
              </a:spcBef>
              <a:spcAft>
                <a:spcPct val="0"/>
              </a:spcAft>
              <a:defRPr>
                <a:solidFill>
                  <a:schemeClr val="tx1"/>
                </a:solidFill>
                <a:latin typeface="Calibri" pitchFamily="34" charset="0"/>
                <a:cs typeface="Arial" pitchFamily="34" charset="0"/>
              </a:defRPr>
            </a:lvl9pPr>
          </a:lstStyle>
          <a:p>
            <a:fld id="{610EDA68-11CA-4A7A-B13B-E65D5231DF85}" type="slidenum">
              <a:rPr lang="en-US" altLang="en-US">
                <a:solidFill>
                  <a:prstClr val="black"/>
                </a:solidFill>
                <a:latin typeface="Arial" panose="020B0604020202020204" pitchFamily="34" charset="0"/>
              </a:rPr>
              <a:pPr/>
              <a:t>97</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2549064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15.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3697838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21115269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36097407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12394712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41443785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11708740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16341441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3835673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3794656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79936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400439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2124265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0674"/>
            <a:ext cx="7772400" cy="1470025"/>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16420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852868"/>
            <a:ext cx="8229600" cy="3975399"/>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94326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510537"/>
            <a:ext cx="7772400" cy="1362075"/>
          </a:xfrm>
        </p:spPr>
        <p:txBody>
          <a:bodyPr anchor="t"/>
          <a:lstStyle>
            <a:lvl1pPr algn="l">
              <a:spcAft>
                <a:spcPts val="1200"/>
              </a:spcAft>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722313" y="1010350"/>
            <a:ext cx="7772400" cy="1500187"/>
          </a:xfrm>
        </p:spPr>
        <p:txBody>
          <a:bodyPr anchor="b"/>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2962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8229600" cy="4228067"/>
          </a:xfrm>
        </p:spPr>
        <p:txBody>
          <a:bodyPr>
            <a:normAutofit/>
          </a:bodyPr>
          <a:lstStyle>
            <a:lvl1pPr>
              <a:defRPr sz="2800"/>
            </a:lvl1pPr>
            <a:lvl2pPr>
              <a:defRPr sz="2800"/>
            </a:lvl2pPr>
            <a:lvl3pPr>
              <a:defRPr sz="2000">
                <a:ea typeface="ＭＳ ゴシック" panose="020B0609070205080204" pitchFamily="49" charset="-128"/>
              </a:defRPr>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84827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8229600" cy="639762"/>
          </a:xfrm>
        </p:spPr>
        <p:txBody>
          <a:bodyPr>
            <a:normAutofit/>
          </a:bodyPr>
          <a:lstStyle>
            <a:lvl1pPr marL="0" indent="0">
              <a:buNone/>
              <a:defRPr sz="2800" b="0">
                <a:ln>
                  <a:noFill/>
                </a:ln>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8229600" cy="3731682"/>
          </a:xfrm>
        </p:spPr>
        <p:txBody>
          <a:bodyPr>
            <a:normAutofit/>
          </a:bodyPr>
          <a:lstStyle>
            <a:lvl1pPr>
              <a:defRPr sz="2800"/>
            </a:lvl1pPr>
            <a:lvl2pPr>
              <a:defRPr sz="2800"/>
            </a:lvl2pPr>
            <a:lvl3pPr>
              <a:defRPr sz="2000"/>
            </a:lvl3pPr>
            <a:lvl4pPr>
              <a:defRPr sz="20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59249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386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4143" y="5083969"/>
            <a:ext cx="8357093" cy="566738"/>
          </a:xfrm>
        </p:spPr>
        <p:txBody>
          <a:bodyPr anchor="t"/>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384143" y="612775"/>
            <a:ext cx="8357093" cy="430287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52719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オブジェクト 6" hidden="1"/>
          <p:cNvGraphicFramePr>
            <a:graphicFrameLocks noChangeAspect="1"/>
          </p:cNvGraphicFramePr>
          <p:nvPr userDrawn="1">
            <p:custDataLst>
              <p:tags r:id="rId2"/>
            </p:custDataLst>
            <p:extLst>
              <p:ext uri="{D42A27DB-BD31-4B8C-83A1-F6EECF244321}">
                <p14:modId xmlns:p14="http://schemas.microsoft.com/office/powerpoint/2010/main" val="937275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5930"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765382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p:cNvPr>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z="3200">
                <a:solidFill>
                  <a:srgbClr val="000000"/>
                </a:solidFill>
                <a:latin typeface="GE Inspira Pitch"/>
              </a:defRPr>
            </a:lvl1pPr>
          </a:lstStyle>
          <a:p>
            <a:pPr>
              <a:defRPr/>
            </a:pPr>
            <a:fld id="{3F69877A-8DA0-4EB0-98A0-CD38802255C1}" type="datetime1">
              <a:rPr lang="en-US" altLang="en-US"/>
              <a:pPr>
                <a:defRPr/>
              </a:pPr>
              <a:t>2/14/2018</a:t>
            </a:fld>
            <a:endParaRPr lang="en-US" altLang="en-US" dirty="0"/>
          </a:p>
        </p:txBody>
      </p:sp>
      <p:sp>
        <p:nvSpPr>
          <p:cNvPr id="3" name="Rectangle 5">
            <a:extLst/>
          </p:cNvPr>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z="3200">
                <a:solidFill>
                  <a:srgbClr val="000000"/>
                </a:solidFill>
                <a:latin typeface="GE Inspira Pitch"/>
              </a:defRPr>
            </a:lvl1pPr>
          </a:lstStyle>
          <a:p>
            <a:pPr>
              <a:defRPr/>
            </a:pPr>
            <a:endParaRPr lang="en-US" altLang="en-US" dirty="0"/>
          </a:p>
        </p:txBody>
      </p:sp>
      <p:sp>
        <p:nvSpPr>
          <p:cNvPr id="4" name="Rectangle 6">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sz="3200" smtClean="0">
                <a:solidFill>
                  <a:srgbClr val="000000"/>
                </a:solidFill>
                <a:latin typeface="GE Inspira Pitch"/>
              </a:defRPr>
            </a:lvl1pPr>
          </a:lstStyle>
          <a:p>
            <a:pPr>
              <a:defRPr/>
            </a:pPr>
            <a:fld id="{0BE5EEA1-46AF-46B5-B266-DB51754B5B6E}" type="slidenum">
              <a:rPr lang="en-US" altLang="en-US"/>
              <a:pPr>
                <a:defRPr/>
              </a:pPr>
              <a:t>‹#›</a:t>
            </a:fld>
            <a:endParaRPr lang="en-US" altLang="en-US" dirty="0"/>
          </a:p>
        </p:txBody>
      </p:sp>
    </p:spTree>
    <p:extLst>
      <p:ext uri="{BB962C8B-B14F-4D97-AF65-F5344CB8AC3E}">
        <p14:creationId xmlns:p14="http://schemas.microsoft.com/office/powerpoint/2010/main" val="1705491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12256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5662"/>
          </a:xfrm>
        </p:spPr>
        <p:txBody>
          <a:bodyPr/>
          <a:lstStyle/>
          <a:p>
            <a:r>
              <a:rPr lang="en-US"/>
              <a:t>Click to edit Master title style</a:t>
            </a:r>
          </a:p>
        </p:txBody>
      </p:sp>
      <p:sp>
        <p:nvSpPr>
          <p:cNvPr id="3" name="Content Placeholder 2"/>
          <p:cNvSpPr>
            <a:spLocks noGrp="1"/>
          </p:cNvSpPr>
          <p:nvPr>
            <p:ph idx="1"/>
          </p:nvPr>
        </p:nvSpPr>
        <p:spPr>
          <a:xfrm>
            <a:off x="457200" y="1852613"/>
            <a:ext cx="8229600" cy="3932237"/>
          </a:xfrm>
        </p:spPr>
        <p:txBody>
          <a:bodyPr/>
          <a:lstStyle>
            <a:lvl3pPr>
              <a:defRPr>
                <a:ea typeface="ＭＳ ゴシック" panose="020B0609070205080204" pitchFamily="49" charset="-128"/>
              </a:defRPr>
            </a:lvl3pPr>
            <a:lvl4pPr>
              <a:defRPr>
                <a:ea typeface="ＭＳ ゴシック" panose="020B0609070205080204" pitchFamily="49" charset="-128"/>
              </a:defRPr>
            </a:lvl4pPr>
            <a:lvl5pPr>
              <a:defRPr>
                <a:ea typeface="ＭＳ ゴシック" panose="020B0609070205080204" pitchFamily="49"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610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3170765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349297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1468798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1634982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16409144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1881951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328729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2684515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2691250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34769237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3005528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37158381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671322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3621802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18034601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オブジェクト 6" hidden="1"/>
          <p:cNvGraphicFramePr>
            <a:graphicFrameLocks noChangeAspect="1"/>
          </p:cNvGraphicFramePr>
          <p:nvPr userDrawn="1">
            <p:custDataLst>
              <p:tags r:id="rId2"/>
            </p:custDataLst>
            <p:extLst>
              <p:ext uri="{D42A27DB-BD31-4B8C-83A1-F6EECF244321}">
                <p14:modId xmlns:p14="http://schemas.microsoft.com/office/powerpoint/2010/main" val="397302374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0026"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3939366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36009614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306677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2132531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1665947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2697481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224804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4242574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797436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5724223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32434207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718306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195593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オブジェクト 6" hidden="1"/>
          <p:cNvGraphicFramePr>
            <a:graphicFrameLocks noChangeAspect="1"/>
          </p:cNvGraphicFramePr>
          <p:nvPr userDrawn="1">
            <p:custDataLst>
              <p:tags r:id="rId2"/>
            </p:custDataLst>
            <p:extLst>
              <p:ext uri="{D42A27DB-BD31-4B8C-83A1-F6EECF244321}">
                <p14:modId xmlns:p14="http://schemas.microsoft.com/office/powerpoint/2010/main" val="10715536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074"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368939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2406422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39360850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2691365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16352377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23936327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2973265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10571215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2575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2394208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11701124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3201962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32954681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2557706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オブジェクト 6" hidden="1"/>
          <p:cNvGraphicFramePr>
            <a:graphicFrameLocks noChangeAspect="1"/>
          </p:cNvGraphicFramePr>
          <p:nvPr userDrawn="1">
            <p:custDataLst>
              <p:tags r:id="rId2"/>
            </p:custDataLst>
            <p:extLst>
              <p:ext uri="{D42A27DB-BD31-4B8C-83A1-F6EECF244321}">
                <p14:modId xmlns:p14="http://schemas.microsoft.com/office/powerpoint/2010/main" val="42996718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122"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3915388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3844130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26470635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1166368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2076054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240935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27472646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40508670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1163587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34654059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3927545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2875707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27972450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オブジェクト 6" hidden="1"/>
          <p:cNvGraphicFramePr>
            <a:graphicFrameLocks noChangeAspect="1"/>
          </p:cNvGraphicFramePr>
          <p:nvPr userDrawn="1">
            <p:custDataLst>
              <p:tags r:id="rId2"/>
            </p:custDataLst>
            <p:extLst>
              <p:ext uri="{D42A27DB-BD31-4B8C-83A1-F6EECF244321}">
                <p14:modId xmlns:p14="http://schemas.microsoft.com/office/powerpoint/2010/main" val="82089328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6168"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12410383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8303505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3476715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3795660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692429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2424965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657109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29766171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22588189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3108274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15611203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2943895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5641820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オブジェクト 6" hidden="1"/>
          <p:cNvGraphicFramePr>
            <a:graphicFrameLocks noChangeAspect="1"/>
          </p:cNvGraphicFramePr>
          <p:nvPr userDrawn="1">
            <p:custDataLst>
              <p:tags r:id="rId2"/>
            </p:custDataLst>
            <p:extLst>
              <p:ext uri="{D42A27DB-BD31-4B8C-83A1-F6EECF244321}">
                <p14:modId xmlns:p14="http://schemas.microsoft.com/office/powerpoint/2010/main" val="23957515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8216"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2760478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32489041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13086637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a:lvl1pPr>
          </a:lstStyle>
          <a:p>
            <a:pPr>
              <a:defRPr/>
            </a:pPr>
            <a:fld id="{A00C5065-27AF-45E8-B3E6-5D990563C7D8}" type="datetime1">
              <a:rPr lang="en-US" altLang="en-US"/>
              <a:pPr>
                <a:defRPr/>
              </a:pPr>
              <a:t>2/14/2018</a:t>
            </a:fld>
            <a:endParaRPr lang="en-US" altLang="en-US" dirty="0"/>
          </a:p>
        </p:txBody>
      </p:sp>
      <p:sp>
        <p:nvSpPr>
          <p:cNvPr id="8"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9" name="Slide Number Placeholder 5">
            <a:extLst/>
          </p:cNvPr>
          <p:cNvSpPr>
            <a:spLocks noGrp="1"/>
          </p:cNvSpPr>
          <p:nvPr>
            <p:ph type="sldNum" sz="quarter" idx="12"/>
          </p:nvPr>
        </p:nvSpPr>
        <p:spPr/>
        <p:txBody>
          <a:bodyPr/>
          <a:lstStyle>
            <a:lvl1pPr>
              <a:defRPr/>
            </a:lvl1pPr>
          </a:lstStyle>
          <a:p>
            <a:pPr>
              <a:defRPr/>
            </a:pPr>
            <a:fld id="{CDA423AA-B87C-4D39-91C2-933F0D484861}" type="slidenum">
              <a:rPr lang="en-US" altLang="en-US"/>
              <a:pPr>
                <a:defRPr/>
              </a:pPr>
              <a:t>‹#›</a:t>
            </a:fld>
            <a:endParaRPr lang="en-US" altLang="en-US" dirty="0"/>
          </a:p>
        </p:txBody>
      </p:sp>
    </p:spTree>
    <p:extLst>
      <p:ext uri="{BB962C8B-B14F-4D97-AF65-F5344CB8AC3E}">
        <p14:creationId xmlns:p14="http://schemas.microsoft.com/office/powerpoint/2010/main" val="2430000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a:lvl1pPr>
          </a:lstStyle>
          <a:p>
            <a:pPr>
              <a:defRPr/>
            </a:pPr>
            <a:fld id="{4D67B193-E7C0-418D-8151-E5A00AB17B61}" type="datetime1">
              <a:rPr lang="en-US" altLang="en-US"/>
              <a:pPr>
                <a:defRPr/>
              </a:pPr>
              <a:t>2/14/2018</a:t>
            </a:fld>
            <a:endParaRPr lang="en-US" altLang="en-US" dirty="0"/>
          </a:p>
        </p:txBody>
      </p:sp>
      <p:sp>
        <p:nvSpPr>
          <p:cNvPr id="4"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5" name="Slide Number Placeholder 5">
            <a:extLst/>
          </p:cNvPr>
          <p:cNvSpPr>
            <a:spLocks noGrp="1"/>
          </p:cNvSpPr>
          <p:nvPr>
            <p:ph type="sldNum" sz="quarter" idx="12"/>
          </p:nvPr>
        </p:nvSpPr>
        <p:spPr/>
        <p:txBody>
          <a:bodyPr/>
          <a:lstStyle>
            <a:lvl1pPr>
              <a:defRPr/>
            </a:lvl1pPr>
          </a:lstStyle>
          <a:p>
            <a:pPr>
              <a:defRPr/>
            </a:pPr>
            <a:fld id="{EA5EC2AC-627B-4A8D-8E6C-5B85E248AD42}" type="slidenum">
              <a:rPr lang="en-US" altLang="en-US"/>
              <a:pPr>
                <a:defRPr/>
              </a:pPr>
              <a:t>‹#›</a:t>
            </a:fld>
            <a:endParaRPr lang="en-US" altLang="en-US" dirty="0"/>
          </a:p>
        </p:txBody>
      </p:sp>
    </p:spTree>
    <p:extLst>
      <p:ext uri="{BB962C8B-B14F-4D97-AF65-F5344CB8AC3E}">
        <p14:creationId xmlns:p14="http://schemas.microsoft.com/office/powerpoint/2010/main" val="1647919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959564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a:lvl1pPr>
          </a:lstStyle>
          <a:p>
            <a:pPr>
              <a:defRPr/>
            </a:pPr>
            <a:fld id="{A0846529-ECE1-4381-B3FF-1069A58065A8}" type="datetime1">
              <a:rPr lang="en-US" altLang="en-US"/>
              <a:pPr>
                <a:defRPr/>
              </a:pPr>
              <a:t>2/14/2018</a:t>
            </a:fld>
            <a:endParaRPr lang="en-US" altLang="en-US" dirty="0"/>
          </a:p>
        </p:txBody>
      </p:sp>
      <p:sp>
        <p:nvSpPr>
          <p:cNvPr id="3"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4" name="Slide Number Placeholder 5">
            <a:extLst/>
          </p:cNvPr>
          <p:cNvSpPr>
            <a:spLocks noGrp="1"/>
          </p:cNvSpPr>
          <p:nvPr>
            <p:ph type="sldNum" sz="quarter" idx="12"/>
          </p:nvPr>
        </p:nvSpPr>
        <p:spPr/>
        <p:txBody>
          <a:bodyPr/>
          <a:lstStyle>
            <a:lvl1pPr>
              <a:defRPr/>
            </a:lvl1pPr>
          </a:lstStyle>
          <a:p>
            <a:pPr>
              <a:defRPr/>
            </a:pPr>
            <a:fld id="{2F590B5D-B5C2-4543-8EE5-18819EAC3629}" type="slidenum">
              <a:rPr lang="en-US" altLang="en-US"/>
              <a:pPr>
                <a:defRPr/>
              </a:pPr>
              <a:t>‹#›</a:t>
            </a:fld>
            <a:endParaRPr lang="en-US" altLang="en-US" dirty="0"/>
          </a:p>
        </p:txBody>
      </p:sp>
    </p:spTree>
    <p:extLst>
      <p:ext uri="{BB962C8B-B14F-4D97-AF65-F5344CB8AC3E}">
        <p14:creationId xmlns:p14="http://schemas.microsoft.com/office/powerpoint/2010/main" val="19477991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042C8083-EA33-4EB0-B0F8-6E951D736CF8}"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1150ADDD-2BDE-429B-A74D-ED9AE4E57C5B}" type="slidenum">
              <a:rPr lang="en-US" altLang="en-US"/>
              <a:pPr>
                <a:defRPr/>
              </a:pPr>
              <a:t>‹#›</a:t>
            </a:fld>
            <a:endParaRPr lang="en-US" altLang="en-US" dirty="0"/>
          </a:p>
        </p:txBody>
      </p:sp>
    </p:spTree>
    <p:extLst>
      <p:ext uri="{BB962C8B-B14F-4D97-AF65-F5344CB8AC3E}">
        <p14:creationId xmlns:p14="http://schemas.microsoft.com/office/powerpoint/2010/main" val="34107236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a:lvl1pPr>
          </a:lstStyle>
          <a:p>
            <a:pPr>
              <a:defRPr/>
            </a:pPr>
            <a:fld id="{5B1F775D-19B7-4F47-B6C2-F812FDFD264E}"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D6C8729A-8766-4CE8-A329-1922FC943FD1}" type="slidenum">
              <a:rPr lang="en-US" altLang="en-US"/>
              <a:pPr>
                <a:defRPr/>
              </a:pPr>
              <a:t>‹#›</a:t>
            </a:fld>
            <a:endParaRPr lang="en-US" altLang="en-US" dirty="0"/>
          </a:p>
        </p:txBody>
      </p:sp>
    </p:spTree>
    <p:extLst>
      <p:ext uri="{BB962C8B-B14F-4D97-AF65-F5344CB8AC3E}">
        <p14:creationId xmlns:p14="http://schemas.microsoft.com/office/powerpoint/2010/main" val="7064676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AAFB52A-2324-4FB0-96F7-92430CFE77C2}"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E64B9D0-8761-43EB-A3C8-19992245DB52}" type="slidenum">
              <a:rPr lang="en-US" altLang="en-US"/>
              <a:pPr>
                <a:defRPr/>
              </a:pPr>
              <a:t>‹#›</a:t>
            </a:fld>
            <a:endParaRPr lang="en-US" altLang="en-US" dirty="0"/>
          </a:p>
        </p:txBody>
      </p:sp>
    </p:spTree>
    <p:extLst>
      <p:ext uri="{BB962C8B-B14F-4D97-AF65-F5344CB8AC3E}">
        <p14:creationId xmlns:p14="http://schemas.microsoft.com/office/powerpoint/2010/main" val="541471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22BDEDBD-40C3-4E42-AF20-20B1876D1EB5}"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3376879A-CAA2-4B00-B6DE-DB183B662A25}" type="slidenum">
              <a:rPr lang="en-US" altLang="en-US"/>
              <a:pPr>
                <a:defRPr/>
              </a:pPr>
              <a:t>‹#›</a:t>
            </a:fld>
            <a:endParaRPr lang="en-US" altLang="en-US" dirty="0"/>
          </a:p>
        </p:txBody>
      </p:sp>
    </p:spTree>
    <p:extLst>
      <p:ext uri="{BB962C8B-B14F-4D97-AF65-F5344CB8AC3E}">
        <p14:creationId xmlns:p14="http://schemas.microsoft.com/office/powerpoint/2010/main" val="37288588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7CF054FE-94A9-4D30-8B44-1B2491EAC589}"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6DC5AB1D-7D97-408D-9C39-A4409964FFAF}" type="slidenum">
              <a:rPr lang="en-US" altLang="en-US"/>
              <a:pPr>
                <a:defRPr/>
              </a:pPr>
              <a:t>‹#›</a:t>
            </a:fld>
            <a:endParaRPr lang="en-US" altLang="en-US" dirty="0"/>
          </a:p>
        </p:txBody>
      </p:sp>
    </p:spTree>
    <p:extLst>
      <p:ext uri="{BB962C8B-B14F-4D97-AF65-F5344CB8AC3E}">
        <p14:creationId xmlns:p14="http://schemas.microsoft.com/office/powerpoint/2010/main" val="41574018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a:lvl1pPr>
          </a:lstStyle>
          <a:p>
            <a:pPr>
              <a:defRPr/>
            </a:pPr>
            <a:fld id="{95E3EFC0-B53E-4805-A4DB-AF2A104834AA}"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745C7713-B1FF-4355-B3D0-54736642EC2B}" type="slidenum">
              <a:rPr lang="en-US" altLang="en-US"/>
              <a:pPr>
                <a:defRPr/>
              </a:pPr>
              <a:t>‹#›</a:t>
            </a:fld>
            <a:endParaRPr lang="en-US" altLang="en-US" dirty="0"/>
          </a:p>
        </p:txBody>
      </p:sp>
    </p:spTree>
    <p:extLst>
      <p:ext uri="{BB962C8B-B14F-4D97-AF65-F5344CB8AC3E}">
        <p14:creationId xmlns:p14="http://schemas.microsoft.com/office/powerpoint/2010/main" val="21530671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7" name="オブジェクト 6" hidden="1"/>
          <p:cNvGraphicFramePr>
            <a:graphicFrameLocks noChangeAspect="1"/>
          </p:cNvGraphicFramePr>
          <p:nvPr userDrawn="1">
            <p:custDataLst>
              <p:tags r:id="rId2"/>
            </p:custDataLst>
            <p:extLst>
              <p:ext uri="{D42A27DB-BD31-4B8C-83A1-F6EECF244321}">
                <p14:modId xmlns:p14="http://schemas.microsoft.com/office/powerpoint/2010/main" val="20008690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0261"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a:lvl1pPr>
          </a:lstStyle>
          <a:p>
            <a:pPr>
              <a:defRPr/>
            </a:pPr>
            <a:fld id="{A5DE9216-E0C1-4FB8-BA39-75529B834618}"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90D42ABB-CC6F-4073-BBFD-D356627D554F}" type="slidenum">
              <a:rPr lang="en-US" altLang="en-US"/>
              <a:pPr>
                <a:defRPr/>
              </a:pPr>
              <a:t>‹#›</a:t>
            </a:fld>
            <a:endParaRPr lang="en-US" altLang="en-US" dirty="0"/>
          </a:p>
        </p:txBody>
      </p:sp>
    </p:spTree>
    <p:extLst>
      <p:ext uri="{BB962C8B-B14F-4D97-AF65-F5344CB8AC3E}">
        <p14:creationId xmlns:p14="http://schemas.microsoft.com/office/powerpoint/2010/main" val="20542411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a:lvl1pPr>
          </a:lstStyle>
          <a:p>
            <a:pPr>
              <a:defRPr/>
            </a:pPr>
            <a:fld id="{FBCDDD51-2910-4F5D-BA2B-0C81DC491DA4}" type="datetime1">
              <a:rPr lang="en-US" altLang="en-US"/>
              <a:pPr>
                <a:defRPr/>
              </a:pPr>
              <a:t>2/14/2018</a:t>
            </a:fld>
            <a:endParaRPr lang="en-US" altLang="en-US" dirty="0"/>
          </a:p>
        </p:txBody>
      </p:sp>
      <p:sp>
        <p:nvSpPr>
          <p:cNvPr id="5"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6" name="Slide Number Placeholder 5">
            <a:extLst/>
          </p:cNvPr>
          <p:cNvSpPr>
            <a:spLocks noGrp="1"/>
          </p:cNvSpPr>
          <p:nvPr>
            <p:ph type="sldNum" sz="quarter" idx="12"/>
          </p:nvPr>
        </p:nvSpPr>
        <p:spPr/>
        <p:txBody>
          <a:bodyPr/>
          <a:lstStyle>
            <a:lvl1pPr>
              <a:defRPr/>
            </a:lvl1pPr>
          </a:lstStyle>
          <a:p>
            <a:pPr>
              <a:defRPr/>
            </a:pPr>
            <a:fld id="{AF72065D-E0B4-4C98-BB26-65A9D4BD3F08}" type="slidenum">
              <a:rPr lang="en-US" altLang="en-US"/>
              <a:pPr>
                <a:defRPr/>
              </a:pPr>
              <a:t>‹#›</a:t>
            </a:fld>
            <a:endParaRPr lang="en-US" altLang="en-US" dirty="0"/>
          </a:p>
        </p:txBody>
      </p:sp>
    </p:spTree>
    <p:extLst>
      <p:ext uri="{BB962C8B-B14F-4D97-AF65-F5344CB8AC3E}">
        <p14:creationId xmlns:p14="http://schemas.microsoft.com/office/powerpoint/2010/main" val="16414050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a:lvl1pPr>
          </a:lstStyle>
          <a:p>
            <a:pPr>
              <a:defRPr/>
            </a:pPr>
            <a:fld id="{5691B367-187F-4793-829D-38D3B4C1B3B1}" type="datetime1">
              <a:rPr lang="en-US" altLang="en-US"/>
              <a:pPr>
                <a:defRPr/>
              </a:pPr>
              <a:t>2/14/2018</a:t>
            </a:fld>
            <a:endParaRPr lang="en-US" altLang="en-US" dirty="0"/>
          </a:p>
        </p:txBody>
      </p:sp>
      <p:sp>
        <p:nvSpPr>
          <p:cNvPr id="6" name="Footer Placeholder 4">
            <a:extLst/>
          </p:cNvPr>
          <p:cNvSpPr>
            <a:spLocks noGrp="1"/>
          </p:cNvSpPr>
          <p:nvPr>
            <p:ph type="ftr" sz="quarter" idx="11"/>
          </p:nvPr>
        </p:nvSpPr>
        <p:spPr/>
        <p:txBody>
          <a:bodyPr/>
          <a:lstStyle>
            <a:lvl1pPr>
              <a:defRPr/>
            </a:lvl1pPr>
          </a:lstStyle>
          <a:p>
            <a:pPr>
              <a:defRPr/>
            </a:pPr>
            <a:endParaRPr lang="en-US" altLang="en-US" dirty="0"/>
          </a:p>
        </p:txBody>
      </p:sp>
      <p:sp>
        <p:nvSpPr>
          <p:cNvPr id="7" name="Slide Number Placeholder 5">
            <a:extLst/>
          </p:cNvPr>
          <p:cNvSpPr>
            <a:spLocks noGrp="1"/>
          </p:cNvSpPr>
          <p:nvPr>
            <p:ph type="sldNum" sz="quarter" idx="12"/>
          </p:nvPr>
        </p:nvSpPr>
        <p:spPr/>
        <p:txBody>
          <a:bodyPr/>
          <a:lstStyle>
            <a:lvl1pPr>
              <a:defRPr/>
            </a:lvl1pPr>
          </a:lstStyle>
          <a:p>
            <a:pPr>
              <a:defRPr/>
            </a:pPr>
            <a:fld id="{BAB878D9-3681-49AB-8682-6DDA4B7DBCD0}" type="slidenum">
              <a:rPr lang="en-US" altLang="en-US"/>
              <a:pPr>
                <a:defRPr/>
              </a:pPr>
              <a:t>‹#›</a:t>
            </a:fld>
            <a:endParaRPr lang="en-US" altLang="en-US" dirty="0"/>
          </a:p>
        </p:txBody>
      </p:sp>
    </p:spTree>
    <p:extLst>
      <p:ext uri="{BB962C8B-B14F-4D97-AF65-F5344CB8AC3E}">
        <p14:creationId xmlns:p14="http://schemas.microsoft.com/office/powerpoint/2010/main" val="2470997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18" Type="http://schemas.openxmlformats.org/officeDocument/2006/relationships/image" Target="../media/image1.emf"/><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oleObject" Target="../embeddings/oleObject3.bin"/><Relationship Id="rId2" Type="http://schemas.openxmlformats.org/officeDocument/2006/relationships/slideLayout" Target="../slideLayouts/slideLayout37.xml"/><Relationship Id="rId16" Type="http://schemas.openxmlformats.org/officeDocument/2006/relationships/image" Target="../media/image2.jpe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ags" Target="../tags/tag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vmlDrawing" Target="../drawings/vmlDrawing3.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image" Target="../media/image1.emf"/><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oleObject" Target="../embeddings/oleObject5.bin"/><Relationship Id="rId2" Type="http://schemas.openxmlformats.org/officeDocument/2006/relationships/slideLayout" Target="../slideLayouts/slideLayout49.xml"/><Relationship Id="rId16" Type="http://schemas.openxmlformats.org/officeDocument/2006/relationships/image" Target="../media/image2.jpe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ags" Target="../tags/tag6.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vmlDrawing" Target="../drawings/vmlDrawing5.v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18" Type="http://schemas.openxmlformats.org/officeDocument/2006/relationships/image" Target="../media/image1.emf"/><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oleObject" Target="../embeddings/oleObject7.bin"/><Relationship Id="rId2" Type="http://schemas.openxmlformats.org/officeDocument/2006/relationships/slideLayout" Target="../slideLayouts/slideLayout61.xml"/><Relationship Id="rId16" Type="http://schemas.openxmlformats.org/officeDocument/2006/relationships/image" Target="../media/image2.jpe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tags" Target="../tags/tag8.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vmlDrawing" Target="../drawings/vmlDrawing7.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18" Type="http://schemas.openxmlformats.org/officeDocument/2006/relationships/image" Target="../media/image1.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oleObject" Target="../embeddings/oleObject9.bin"/><Relationship Id="rId2" Type="http://schemas.openxmlformats.org/officeDocument/2006/relationships/slideLayout" Target="../slideLayouts/slideLayout73.xml"/><Relationship Id="rId16" Type="http://schemas.openxmlformats.org/officeDocument/2006/relationships/image" Target="../media/image2.jpe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ags" Target="../tags/tag10.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vmlDrawing" Target="../drawings/vmlDrawing9.v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18" Type="http://schemas.openxmlformats.org/officeDocument/2006/relationships/image" Target="../media/image1.emf"/><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oleObject" Target="../embeddings/oleObject11.bin"/><Relationship Id="rId2" Type="http://schemas.openxmlformats.org/officeDocument/2006/relationships/slideLayout" Target="../slideLayouts/slideLayout85.xml"/><Relationship Id="rId16" Type="http://schemas.openxmlformats.org/officeDocument/2006/relationships/image" Target="../media/image2.jpe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tags" Target="../tags/tag12.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vmlDrawing" Target="../drawings/vmlDrawing11.v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18" Type="http://schemas.openxmlformats.org/officeDocument/2006/relationships/image" Target="../media/image1.emf"/><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oleObject" Target="../embeddings/oleObject13.bin"/><Relationship Id="rId2" Type="http://schemas.openxmlformats.org/officeDocument/2006/relationships/slideLayout" Target="../slideLayouts/slideLayout97.xml"/><Relationship Id="rId16" Type="http://schemas.openxmlformats.org/officeDocument/2006/relationships/image" Target="../media/image2.jpe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tags" Target="../tags/tag14.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vmlDrawing" Target="../drawings/vmlDrawing13.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5"/>
            </p:custDataLst>
            <p:extLst>
              <p:ext uri="{D42A27DB-BD31-4B8C-83A1-F6EECF244321}">
                <p14:modId xmlns:p14="http://schemas.microsoft.com/office/powerpoint/2010/main" val="8942967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4906" name="think-cell Slide" r:id="rId17" imgW="322" imgH="290" progId="TCLayout.ActiveDocument.1">
                  <p:embed/>
                </p:oleObj>
              </mc:Choice>
              <mc:Fallback>
                <p:oleObj name="think-cell Slide" r:id="rId17" imgW="322" imgH="29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5611" r:id="rId1"/>
    <p:sldLayoutId id="2147485612" r:id="rId2"/>
    <p:sldLayoutId id="2147485613" r:id="rId3"/>
    <p:sldLayoutId id="2147485614" r:id="rId4"/>
    <p:sldLayoutId id="2147485615" r:id="rId5"/>
    <p:sldLayoutId id="2147485616" r:id="rId6"/>
    <p:sldLayoutId id="2147485617" r:id="rId7"/>
    <p:sldLayoutId id="2147485618" r:id="rId8"/>
    <p:sldLayoutId id="2147485619" r:id="rId9"/>
    <p:sldLayoutId id="2147485620" r:id="rId10"/>
    <p:sldLayoutId id="2147485621" r:id="rId11"/>
    <p:sldLayoutId id="2147485622"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Title</a:t>
            </a:r>
            <a:br>
              <a:rPr lang="en-US" altLang="en-US" dirty="0"/>
            </a:br>
            <a:endParaRPr lang="en-US" altLang="en-US" dirty="0"/>
          </a:p>
        </p:txBody>
      </p:sp>
      <p:sp>
        <p:nvSpPr>
          <p:cNvPr id="2051" name="Text Placeholder 2"/>
          <p:cNvSpPr>
            <a:spLocks noGrp="1"/>
          </p:cNvSpPr>
          <p:nvPr>
            <p:ph type="body" idx="1"/>
          </p:nvPr>
        </p:nvSpPr>
        <p:spPr bwMode="auto">
          <a:xfrm>
            <a:off x="457200" y="1852613"/>
            <a:ext cx="8229600"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p:txBody>
      </p:sp>
    </p:spTree>
  </p:cSld>
  <p:clrMap bg1="lt1" tx1="dk1" bg2="lt2" tx2="dk2" accent1="accent1" accent2="accent2" accent3="accent3" accent4="accent4" accent5="accent5" accent6="accent6" hlink="hlink" folHlink="folHlink"/>
  <p:sldLayoutIdLst>
    <p:sldLayoutId id="2147485623" r:id="rId1"/>
    <p:sldLayoutId id="2147485624" r:id="rId2"/>
    <p:sldLayoutId id="2147485625" r:id="rId3"/>
    <p:sldLayoutId id="2147485626" r:id="rId4"/>
    <p:sldLayoutId id="2147485627" r:id="rId5"/>
    <p:sldLayoutId id="2147485628" r:id="rId6"/>
    <p:sldLayoutId id="2147485629" r:id="rId7"/>
    <p:sldLayoutId id="2147485631" r:id="rId8"/>
    <p:sldLayoutId id="2147485632" r:id="rId9"/>
    <p:sldLayoutId id="2147485633" r:id="rId10"/>
    <p:sldLayoutId id="2147485689" r:id="rId11"/>
  </p:sldLayoutIdLst>
  <p:hf sldNum="0" hdr="0" ftr="0" dt="0"/>
  <p:txStyles>
    <p:titleStyle>
      <a:lvl1pPr algn="l" defTabSz="457200" rtl="0" eaLnBrk="0" fontAlgn="base" hangingPunct="0">
        <a:spcBef>
          <a:spcPct val="0"/>
        </a:spcBef>
        <a:spcAft>
          <a:spcPct val="0"/>
        </a:spcAft>
        <a:defRPr sz="4000" kern="1200">
          <a:solidFill>
            <a:srgbClr val="003479"/>
          </a:solidFill>
          <a:latin typeface="Times New Roman"/>
          <a:ea typeface="ＭＳ ゴシック" panose="020B0609070205080204" pitchFamily="49" charset="-128"/>
          <a:cs typeface="ＭＳ ゴシック" panose="020B0609070205080204" pitchFamily="49" charset="-128"/>
        </a:defRPr>
      </a:lvl1pPr>
      <a:lvl2pPr algn="l" defTabSz="457200" rtl="0" eaLnBrk="0" fontAlgn="base" hangingPunct="0">
        <a:spcBef>
          <a:spcPct val="0"/>
        </a:spcBef>
        <a:spcAft>
          <a:spcPct val="0"/>
        </a:spcAft>
        <a:defRPr sz="4000">
          <a:solidFill>
            <a:srgbClr val="003479"/>
          </a:solidFill>
          <a:latin typeface="Times New Roman" pitchFamily="32" charset="0"/>
          <a:ea typeface="ＭＳ Ｐゴシック" panose="020B0600070205080204" pitchFamily="34" charset="-128"/>
          <a:cs typeface="ＭＳ Ｐゴシック" pitchFamily="34" charset="-128"/>
        </a:defRPr>
      </a:lvl2pPr>
      <a:lvl3pPr algn="l" defTabSz="457200" rtl="0" eaLnBrk="0" fontAlgn="base" hangingPunct="0">
        <a:spcBef>
          <a:spcPct val="0"/>
        </a:spcBef>
        <a:spcAft>
          <a:spcPct val="0"/>
        </a:spcAft>
        <a:defRPr sz="4000">
          <a:solidFill>
            <a:srgbClr val="003479"/>
          </a:solidFill>
          <a:latin typeface="Times New Roman" pitchFamily="32" charset="0"/>
          <a:ea typeface="ＭＳ Ｐゴシック" panose="020B0600070205080204" pitchFamily="34" charset="-128"/>
          <a:cs typeface="ＭＳ Ｐゴシック" pitchFamily="34" charset="-128"/>
        </a:defRPr>
      </a:lvl3pPr>
      <a:lvl4pPr algn="l" defTabSz="457200" rtl="0" eaLnBrk="0" fontAlgn="base" hangingPunct="0">
        <a:spcBef>
          <a:spcPct val="0"/>
        </a:spcBef>
        <a:spcAft>
          <a:spcPct val="0"/>
        </a:spcAft>
        <a:defRPr sz="4000">
          <a:solidFill>
            <a:srgbClr val="003479"/>
          </a:solidFill>
          <a:latin typeface="Times New Roman" pitchFamily="32" charset="0"/>
          <a:ea typeface="ＭＳ Ｐゴシック" panose="020B0600070205080204" pitchFamily="34" charset="-128"/>
          <a:cs typeface="ＭＳ Ｐゴシック" pitchFamily="34" charset="-128"/>
        </a:defRPr>
      </a:lvl4pPr>
      <a:lvl5pPr algn="l" defTabSz="457200" rtl="0" eaLnBrk="0" fontAlgn="base" hangingPunct="0">
        <a:spcBef>
          <a:spcPct val="0"/>
        </a:spcBef>
        <a:spcAft>
          <a:spcPct val="0"/>
        </a:spcAft>
        <a:defRPr sz="4000">
          <a:solidFill>
            <a:srgbClr val="003479"/>
          </a:solidFill>
          <a:latin typeface="Times New Roman" pitchFamily="32" charset="0"/>
          <a:ea typeface="ＭＳ Ｐゴシック" panose="020B0600070205080204" pitchFamily="34" charset="-128"/>
          <a:cs typeface="ＭＳ Ｐゴシック" pitchFamily="34" charset="-128"/>
        </a:defRPr>
      </a:lvl5pPr>
      <a:lvl6pPr marL="457200" algn="l" defTabSz="457200" rtl="0" eaLnBrk="1" fontAlgn="base" hangingPunct="1">
        <a:spcBef>
          <a:spcPct val="0"/>
        </a:spcBef>
        <a:spcAft>
          <a:spcPct val="0"/>
        </a:spcAft>
        <a:defRPr sz="2800">
          <a:solidFill>
            <a:srgbClr val="003479"/>
          </a:solidFill>
          <a:latin typeface="Times New Roman" pitchFamily="32" charset="0"/>
          <a:ea typeface="ＭＳ Ｐゴシック" pitchFamily="32" charset="-128"/>
        </a:defRPr>
      </a:lvl6pPr>
      <a:lvl7pPr marL="914400" algn="l" defTabSz="457200" rtl="0" eaLnBrk="1" fontAlgn="base" hangingPunct="1">
        <a:spcBef>
          <a:spcPct val="0"/>
        </a:spcBef>
        <a:spcAft>
          <a:spcPct val="0"/>
        </a:spcAft>
        <a:defRPr sz="2800">
          <a:solidFill>
            <a:srgbClr val="003479"/>
          </a:solidFill>
          <a:latin typeface="Times New Roman" pitchFamily="32" charset="0"/>
          <a:ea typeface="ＭＳ Ｐゴシック" pitchFamily="32" charset="-128"/>
        </a:defRPr>
      </a:lvl7pPr>
      <a:lvl8pPr marL="1371600" algn="l" defTabSz="457200" rtl="0" eaLnBrk="1" fontAlgn="base" hangingPunct="1">
        <a:spcBef>
          <a:spcPct val="0"/>
        </a:spcBef>
        <a:spcAft>
          <a:spcPct val="0"/>
        </a:spcAft>
        <a:defRPr sz="2800">
          <a:solidFill>
            <a:srgbClr val="003479"/>
          </a:solidFill>
          <a:latin typeface="Times New Roman" pitchFamily="32" charset="0"/>
          <a:ea typeface="ＭＳ Ｐゴシック" pitchFamily="32" charset="-128"/>
        </a:defRPr>
      </a:lvl8pPr>
      <a:lvl9pPr marL="1828800" algn="l" defTabSz="457200" rtl="0" eaLnBrk="1" fontAlgn="base" hangingPunct="1">
        <a:spcBef>
          <a:spcPct val="0"/>
        </a:spcBef>
        <a:spcAft>
          <a:spcPct val="0"/>
        </a:spcAft>
        <a:defRPr sz="2800">
          <a:solidFill>
            <a:srgbClr val="003479"/>
          </a:solidFill>
          <a:latin typeface="Times New Roman" pitchFamily="32" charset="0"/>
          <a:ea typeface="ＭＳ Ｐゴシック" pitchFamily="32" charset="-128"/>
        </a:defRPr>
      </a:lvl9pPr>
    </p:titleStyle>
    <p:body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a:pPr>
                <a:defRPr/>
              </a:pPr>
              <a:t>‹#›</a:t>
            </a:fld>
            <a:endParaRPr lang="en-US" altLang="en-US" dirty="0"/>
          </a:p>
        </p:txBody>
      </p:sp>
    </p:spTree>
    <p:extLst>
      <p:ext uri="{BB962C8B-B14F-4D97-AF65-F5344CB8AC3E}">
        <p14:creationId xmlns:p14="http://schemas.microsoft.com/office/powerpoint/2010/main" val="3659973748"/>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 id="2147485702"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5"/>
            </p:custDataLst>
            <p:extLst>
              <p:ext uri="{D42A27DB-BD31-4B8C-83A1-F6EECF244321}">
                <p14:modId xmlns:p14="http://schemas.microsoft.com/office/powerpoint/2010/main" val="31771994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9002" name="think-cell Slide" r:id="rId17" imgW="322" imgH="290" progId="TCLayout.ActiveDocument.1">
                  <p:embed/>
                </p:oleObj>
              </mc:Choice>
              <mc:Fallback>
                <p:oleObj name="think-cell Slide" r:id="rId17" imgW="322" imgH="29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a:pPr>
                <a:defRPr/>
              </a:pPr>
              <a:t>‹#›</a:t>
            </a:fld>
            <a:endParaRPr lang="en-US" altLang="en-US" dirty="0"/>
          </a:p>
        </p:txBody>
      </p:sp>
    </p:spTree>
    <p:extLst>
      <p:ext uri="{BB962C8B-B14F-4D97-AF65-F5344CB8AC3E}">
        <p14:creationId xmlns:p14="http://schemas.microsoft.com/office/powerpoint/2010/main" val="221833032"/>
      </p:ext>
    </p:extLst>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 id="2147485715"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5"/>
            </p:custDataLst>
            <p:extLst>
              <p:ext uri="{D42A27DB-BD31-4B8C-83A1-F6EECF244321}">
                <p14:modId xmlns:p14="http://schemas.microsoft.com/office/powerpoint/2010/main" val="5958058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051" name="think-cell Slide" r:id="rId17" imgW="322" imgH="290" progId="TCLayout.ActiveDocument.1">
                  <p:embed/>
                </p:oleObj>
              </mc:Choice>
              <mc:Fallback>
                <p:oleObj name="think-cell Slide" r:id="rId17" imgW="322" imgH="29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a:pPr>
                <a:defRPr/>
              </a:pPr>
              <a:t>‹#›</a:t>
            </a:fld>
            <a:endParaRPr lang="en-US" altLang="en-US" dirty="0"/>
          </a:p>
        </p:txBody>
      </p:sp>
    </p:spTree>
    <p:extLst>
      <p:ext uri="{BB962C8B-B14F-4D97-AF65-F5344CB8AC3E}">
        <p14:creationId xmlns:p14="http://schemas.microsoft.com/office/powerpoint/2010/main" val="2017803853"/>
      </p:ext>
    </p:extLst>
  </p:cSld>
  <p:clrMap bg1="lt1" tx1="dk1" bg2="lt2" tx2="dk2" accent1="accent1" accent2="accent2" accent3="accent3" accent4="accent4" accent5="accent5" accent6="accent6" hlink="hlink" folHlink="folHlink"/>
  <p:sldLayoutIdLst>
    <p:sldLayoutId id="2147485717" r:id="rId1"/>
    <p:sldLayoutId id="2147485718" r:id="rId2"/>
    <p:sldLayoutId id="2147485719" r:id="rId3"/>
    <p:sldLayoutId id="2147485720" r:id="rId4"/>
    <p:sldLayoutId id="2147485721" r:id="rId5"/>
    <p:sldLayoutId id="2147485722" r:id="rId6"/>
    <p:sldLayoutId id="2147485723" r:id="rId7"/>
    <p:sldLayoutId id="2147485724" r:id="rId8"/>
    <p:sldLayoutId id="2147485725" r:id="rId9"/>
    <p:sldLayoutId id="2147485726" r:id="rId10"/>
    <p:sldLayoutId id="2147485727" r:id="rId11"/>
    <p:sldLayoutId id="2147485728"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5"/>
            </p:custDataLst>
            <p:extLst>
              <p:ext uri="{D42A27DB-BD31-4B8C-83A1-F6EECF244321}">
                <p14:modId xmlns:p14="http://schemas.microsoft.com/office/powerpoint/2010/main" val="397426040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3098" name="think-cell Slide" r:id="rId17" imgW="322" imgH="290" progId="TCLayout.ActiveDocument.1">
                  <p:embed/>
                </p:oleObj>
              </mc:Choice>
              <mc:Fallback>
                <p:oleObj name="think-cell Slide" r:id="rId17" imgW="322" imgH="29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a:pPr>
                <a:defRPr/>
              </a:pPr>
              <a:t>‹#›</a:t>
            </a:fld>
            <a:endParaRPr lang="en-US" altLang="en-US" dirty="0"/>
          </a:p>
        </p:txBody>
      </p:sp>
    </p:spTree>
    <p:extLst>
      <p:ext uri="{BB962C8B-B14F-4D97-AF65-F5344CB8AC3E}">
        <p14:creationId xmlns:p14="http://schemas.microsoft.com/office/powerpoint/2010/main" val="3521225645"/>
      </p:ext>
    </p:extLst>
  </p:cSld>
  <p:clrMap bg1="lt1" tx1="dk1" bg2="lt2" tx2="dk2" accent1="accent1" accent2="accent2" accent3="accent3" accent4="accent4" accent5="accent5" accent6="accent6" hlink="hlink" folHlink="folHlink"/>
  <p:sldLayoutIdLst>
    <p:sldLayoutId id="2147485730" r:id="rId1"/>
    <p:sldLayoutId id="2147485731" r:id="rId2"/>
    <p:sldLayoutId id="2147485732" r:id="rId3"/>
    <p:sldLayoutId id="2147485733" r:id="rId4"/>
    <p:sldLayoutId id="2147485734" r:id="rId5"/>
    <p:sldLayoutId id="2147485735" r:id="rId6"/>
    <p:sldLayoutId id="2147485736" r:id="rId7"/>
    <p:sldLayoutId id="2147485737" r:id="rId8"/>
    <p:sldLayoutId id="2147485738" r:id="rId9"/>
    <p:sldLayoutId id="2147485739" r:id="rId10"/>
    <p:sldLayoutId id="2147485740" r:id="rId11"/>
    <p:sldLayoutId id="2147485741"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5"/>
            </p:custDataLst>
            <p:extLst>
              <p:ext uri="{D42A27DB-BD31-4B8C-83A1-F6EECF244321}">
                <p14:modId xmlns:p14="http://schemas.microsoft.com/office/powerpoint/2010/main" val="73120311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5144" name="think-cell Slide" r:id="rId17" imgW="322" imgH="290" progId="TCLayout.ActiveDocument.1">
                  <p:embed/>
                </p:oleObj>
              </mc:Choice>
              <mc:Fallback>
                <p:oleObj name="think-cell Slide" r:id="rId17" imgW="322" imgH="29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a:pPr>
                <a:defRPr/>
              </a:pPr>
              <a:t>‹#›</a:t>
            </a:fld>
            <a:endParaRPr lang="en-US" altLang="en-US" dirty="0"/>
          </a:p>
        </p:txBody>
      </p:sp>
    </p:spTree>
    <p:extLst>
      <p:ext uri="{BB962C8B-B14F-4D97-AF65-F5344CB8AC3E}">
        <p14:creationId xmlns:p14="http://schemas.microsoft.com/office/powerpoint/2010/main" val="1851003737"/>
      </p:ext>
    </p:extLst>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 id="2147485754"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5"/>
            </p:custDataLst>
            <p:extLst>
              <p:ext uri="{D42A27DB-BD31-4B8C-83A1-F6EECF244321}">
                <p14:modId xmlns:p14="http://schemas.microsoft.com/office/powerpoint/2010/main" val="3089686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7192" name="think-cell Slide" r:id="rId17" imgW="322" imgH="290" progId="TCLayout.ActiveDocument.1">
                  <p:embed/>
                </p:oleObj>
              </mc:Choice>
              <mc:Fallback>
                <p:oleObj name="think-cell Slide" r:id="rId17" imgW="322" imgH="29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a:pPr>
                <a:defRPr/>
              </a:pPr>
              <a:t>‹#›</a:t>
            </a:fld>
            <a:endParaRPr lang="en-US" altLang="en-US" dirty="0"/>
          </a:p>
        </p:txBody>
      </p:sp>
    </p:spTree>
    <p:extLst>
      <p:ext uri="{BB962C8B-B14F-4D97-AF65-F5344CB8AC3E}">
        <p14:creationId xmlns:p14="http://schemas.microsoft.com/office/powerpoint/2010/main" val="788155009"/>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 id="2147485767"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graphicFrame>
        <p:nvGraphicFramePr>
          <p:cNvPr id="2" name="オブジェクト 1" hidden="1"/>
          <p:cNvGraphicFramePr>
            <a:graphicFrameLocks noChangeAspect="1"/>
          </p:cNvGraphicFramePr>
          <p:nvPr userDrawn="1">
            <p:custDataLst>
              <p:tags r:id="rId15"/>
            </p:custDataLst>
            <p:extLst>
              <p:ext uri="{D42A27DB-BD31-4B8C-83A1-F6EECF244321}">
                <p14:modId xmlns:p14="http://schemas.microsoft.com/office/powerpoint/2010/main" val="17985135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9237" name="think-cell Slide" r:id="rId17" imgW="322" imgH="290" progId="TCLayout.ActiveDocument.1">
                  <p:embed/>
                </p:oleObj>
              </mc:Choice>
              <mc:Fallback>
                <p:oleObj name="think-cell Slide" r:id="rId17" imgW="322" imgH="290" progId="TCLayout.ActiveDocument.1">
                  <p:embed/>
                  <p:pic>
                    <p:nvPicPr>
                      <p:cNvPr id="0" name=""/>
                      <p:cNvPicPr/>
                      <p:nvPr/>
                    </p:nvPicPr>
                    <p:blipFill>
                      <a:blip r:embed="rId18"/>
                      <a:stretch>
                        <a:fillRect/>
                      </a:stretch>
                    </p:blipFill>
                    <p:spPr>
                      <a:xfrm>
                        <a:off x="1588" y="1588"/>
                        <a:ext cx="1587" cy="1587"/>
                      </a:xfrm>
                      <a:prstGeom prst="rect">
                        <a:avLst/>
                      </a:prstGeom>
                    </p:spPr>
                  </p:pic>
                </p:oleObj>
              </mc:Fallback>
            </mc:AlternateContent>
          </a:graphicData>
        </a:graphic>
      </p:graphicFrame>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fld id="{48794355-E725-4ED3-A67D-782BF76A99E4}" type="datetime1">
              <a:rPr lang="en-US" altLang="en-US" smtClean="0"/>
              <a:pPr>
                <a:defRPr/>
              </a:pPr>
              <a:t>2/14/2018</a:t>
            </a:fld>
            <a:endParaRPr lang="en-US" altLang="en-US" dirty="0"/>
          </a:p>
        </p:txBody>
      </p:sp>
      <p:sp>
        <p:nvSpPr>
          <p:cNvPr id="5" name="Footer Placeholder 4">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aseline="0">
                <a:solidFill>
                  <a:srgbClr val="898989"/>
                </a:solidFill>
                <a:latin typeface="Arial" panose="020B0604020202020204" pitchFamily="34" charset="0"/>
                <a:ea typeface="ＭＳ ゴシック" panose="020B0609070205080204" pitchFamily="49" charset="-128"/>
              </a:defRPr>
            </a:lvl1pPr>
          </a:lstStyle>
          <a:p>
            <a:pPr>
              <a:defRPr/>
            </a:pPr>
            <a:endParaRPr lang="en-US" altLang="en-US" dirty="0"/>
          </a:p>
        </p:txBody>
      </p:sp>
      <p:sp>
        <p:nvSpPr>
          <p:cNvPr id="6" name="Slide Number Placeholder 5">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aseline="0" smtClean="0">
                <a:solidFill>
                  <a:srgbClr val="898989"/>
                </a:solidFill>
                <a:latin typeface="Arial" panose="020B0604020202020204" pitchFamily="34" charset="0"/>
                <a:ea typeface="ＭＳ ゴシック" panose="020B0609070205080204" pitchFamily="49" charset="-128"/>
              </a:defRPr>
            </a:lvl1pPr>
          </a:lstStyle>
          <a:p>
            <a:pPr>
              <a:defRPr/>
            </a:pPr>
            <a:fld id="{E3133B5D-8F3E-4939-B9A1-3EBC1626A878}" type="slidenum">
              <a:rPr lang="en-US" altLang="en-US"/>
              <a:pPr>
                <a:defRPr/>
              </a:pPr>
              <a:t>‹#›</a:t>
            </a:fld>
            <a:endParaRPr lang="en-US" altLang="en-US" dirty="0"/>
          </a:p>
        </p:txBody>
      </p:sp>
    </p:spTree>
    <p:extLst>
      <p:ext uri="{BB962C8B-B14F-4D97-AF65-F5344CB8AC3E}">
        <p14:creationId xmlns:p14="http://schemas.microsoft.com/office/powerpoint/2010/main" val="42408885"/>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Lst>
  <p:hf sldNum="0" hdr="0" ftr="0" dt="0"/>
  <p:txStyles>
    <p:title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6.emf"/></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26.emf"/><Relationship Id="rId5" Type="http://schemas.openxmlformats.org/officeDocument/2006/relationships/image" Target="../media/image1.emf"/><Relationship Id="rId4" Type="http://schemas.openxmlformats.org/officeDocument/2006/relationships/oleObject" Target="../embeddings/oleObject15.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7.emf"/><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5.xml"/><Relationship Id="rId1" Type="http://schemas.openxmlformats.org/officeDocument/2006/relationships/vmlDrawing" Target="../drawings/vmlDrawing17.vml"/><Relationship Id="rId5" Type="http://schemas.openxmlformats.org/officeDocument/2006/relationships/image" Target="../media/image30.png"/><Relationship Id="rId4" Type="http://schemas.openxmlformats.org/officeDocument/2006/relationships/oleObject" Target="../embeddings/oleObject17.bin"/></Relationships>
</file>

<file path=ppt/slides/_rels/slide5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2.xml"/><Relationship Id="rId1" Type="http://schemas.openxmlformats.org/officeDocument/2006/relationships/slideLayout" Target="../slideLayouts/slideLayout49.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6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5.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6.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notesSlide" Target="../notesSlides/notesSlide8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notesSlide" Target="../notesSlides/notesSlide8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notesSlide" Target="../notesSlides/notesSlide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5775020"/>
            <a:ext cx="3833091" cy="1082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54" name="Content Placeholder 2"/>
          <p:cNvSpPr>
            <a:spLocks noGrp="1"/>
          </p:cNvSpPr>
          <p:nvPr>
            <p:ph idx="1"/>
          </p:nvPr>
        </p:nvSpPr>
        <p:spPr>
          <a:xfrm>
            <a:off x="644243" y="1318498"/>
            <a:ext cx="7221681" cy="2110502"/>
          </a:xfrm>
        </p:spPr>
        <p:txBody>
          <a:bodyPr/>
          <a:lstStyle/>
          <a:p>
            <a:pPr eaLnBrk="1" hangingPunct="1">
              <a:spcBef>
                <a:spcPts val="0"/>
              </a:spcBef>
              <a:spcAft>
                <a:spcPts val="1200"/>
              </a:spcAft>
              <a:buClr>
                <a:schemeClr val="tx1"/>
              </a:buClr>
            </a:pPr>
            <a:r>
              <a:rPr lang="ja-JP" altLang="en-US" sz="2800" b="1" dirty="0">
                <a:latin typeface="Meiryo UI" pitchFamily="50" charset="-128"/>
                <a:ea typeface="メイリオ" pitchFamily="50" charset="-128"/>
              </a:rPr>
              <a:t>循環器疾患の長期予後の改善</a:t>
            </a:r>
            <a:endParaRPr lang="en-US" altLang="ja-JP" sz="2800" b="1" dirty="0">
              <a:latin typeface="Meiryo UI" pitchFamily="50" charset="-128"/>
              <a:ea typeface="メイリオ" pitchFamily="50" charset="-128"/>
            </a:endParaRPr>
          </a:p>
          <a:p>
            <a:pPr marL="360363" indent="0" eaLnBrk="1" hangingPunct="1">
              <a:spcBef>
                <a:spcPts val="0"/>
              </a:spcBef>
              <a:spcAft>
                <a:spcPts val="1200"/>
              </a:spcAft>
              <a:buClr>
                <a:schemeClr val="tx1"/>
              </a:buClr>
              <a:buNone/>
            </a:pPr>
            <a:r>
              <a:rPr lang="en-US" altLang="ja-JP" sz="2800" dirty="0">
                <a:latin typeface="Meiryo UI" pitchFamily="50" charset="-128"/>
                <a:ea typeface="メイリオ" pitchFamily="50" charset="-128"/>
              </a:rPr>
              <a:t>WHO</a:t>
            </a:r>
            <a:r>
              <a:rPr lang="ja-JP" altLang="en-US" sz="2800" dirty="0">
                <a:latin typeface="Meiryo UI" pitchFamily="50" charset="-128"/>
                <a:ea typeface="メイリオ" pitchFamily="50" charset="-128"/>
              </a:rPr>
              <a:t>（世界保健機関）は，循環器疾患 による死亡を</a:t>
            </a:r>
            <a:r>
              <a:rPr lang="en-US" altLang="ja-JP" sz="2800" dirty="0">
                <a:latin typeface="Meiryo UI" pitchFamily="50" charset="-128"/>
                <a:ea typeface="メイリオ" pitchFamily="50" charset="-128"/>
              </a:rPr>
              <a:t>2020</a:t>
            </a:r>
            <a:r>
              <a:rPr lang="ja-JP" altLang="en-US" sz="2800" dirty="0">
                <a:latin typeface="Meiryo UI" pitchFamily="50" charset="-128"/>
                <a:ea typeface="メイリオ" pitchFamily="50" charset="-128"/>
              </a:rPr>
              <a:t>年までに</a:t>
            </a:r>
            <a:r>
              <a:rPr lang="en-US" altLang="ja-JP" sz="2800" dirty="0">
                <a:latin typeface="Meiryo UI" pitchFamily="50" charset="-128"/>
                <a:ea typeface="メイリオ" pitchFamily="50" charset="-128"/>
              </a:rPr>
              <a:t>20</a:t>
            </a:r>
            <a:r>
              <a:rPr lang="ja-JP" altLang="en-US" sz="2800" dirty="0">
                <a:latin typeface="Meiryo UI" pitchFamily="50" charset="-128"/>
                <a:ea typeface="メイリオ" pitchFamily="50" charset="-128"/>
              </a:rPr>
              <a:t>％減らす という大目標（いわゆる </a:t>
            </a:r>
            <a:r>
              <a:rPr lang="en-US" altLang="ja-JP" sz="2800" b="1" dirty="0">
                <a:latin typeface="Meiryo UI" pitchFamily="50" charset="-128"/>
                <a:ea typeface="メイリオ" pitchFamily="50" charset="-128"/>
              </a:rPr>
              <a:t>20/20</a:t>
            </a:r>
            <a:r>
              <a:rPr lang="ja-JP" altLang="en-US" sz="2800" dirty="0">
                <a:latin typeface="Meiryo UI" pitchFamily="50" charset="-128"/>
                <a:ea typeface="メイリオ" pitchFamily="50" charset="-128"/>
              </a:rPr>
              <a:t>）を設定</a:t>
            </a:r>
            <a:endParaRPr lang="en-US" altLang="ja-JP" sz="2800" dirty="0">
              <a:latin typeface="Meiryo UI" pitchFamily="50" charset="-128"/>
              <a:ea typeface="メイリオ" pitchFamily="50" charset="-128"/>
            </a:endParaRPr>
          </a:p>
        </p:txBody>
      </p:sp>
      <p:sp>
        <p:nvSpPr>
          <p:cNvPr id="23555"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rPr>
              <a:t>循環器疾患の「予後」を改善する</a:t>
            </a:r>
            <a:endParaRPr lang="en-US" altLang="en-US" sz="3600" b="1" dirty="0">
              <a:solidFill>
                <a:srgbClr val="1F497D"/>
              </a:solidFill>
              <a:latin typeface="Meiryo UI" pitchFamily="50" charset="-128"/>
              <a:ea typeface="メイリオ" pitchFamily="50" charset="-128"/>
            </a:endParaRPr>
          </a:p>
        </p:txBody>
      </p:sp>
      <p:cxnSp>
        <p:nvCxnSpPr>
          <p:cNvPr id="5"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Content Placeholder 2"/>
          <p:cNvSpPr txBox="1">
            <a:spLocks/>
          </p:cNvSpPr>
          <p:nvPr/>
        </p:nvSpPr>
        <p:spPr bwMode="auto">
          <a:xfrm>
            <a:off x="644243" y="4904509"/>
            <a:ext cx="8139540" cy="162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indent="0" eaLnBrk="1" hangingPunct="1">
              <a:spcBef>
                <a:spcPts val="0"/>
              </a:spcBef>
              <a:spcAft>
                <a:spcPts val="1200"/>
              </a:spcAft>
              <a:buClr>
                <a:schemeClr val="tx1"/>
              </a:buClr>
              <a:buNone/>
            </a:pPr>
            <a:r>
              <a:rPr lang="ja-JP" altLang="en-US" sz="2800" dirty="0">
                <a:latin typeface="Meiryo UI" pitchFamily="50" charset="-128"/>
                <a:ea typeface="メイリオ" pitchFamily="50" charset="-128"/>
              </a:rPr>
              <a:t>適切な診断とリスク評価が予後改善をもたらす可能性が示されている</a:t>
            </a:r>
          </a:p>
          <a:p>
            <a:pPr marL="809625" indent="-449263" eaLnBrk="1" hangingPunct="1">
              <a:spcBef>
                <a:spcPts val="0"/>
              </a:spcBef>
              <a:spcAft>
                <a:spcPts val="1200"/>
              </a:spcAft>
              <a:buClr>
                <a:schemeClr val="tx1"/>
              </a:buClr>
              <a:buNone/>
            </a:pP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目標達成には循環器内科に加え，</a:t>
            </a:r>
            <a:r>
              <a:rPr lang="ja-JP" altLang="en-US" sz="2400" b="1" dirty="0">
                <a:latin typeface="Meiryo UI" pitchFamily="50" charset="-128"/>
                <a:ea typeface="メイリオ" pitchFamily="50" charset="-128"/>
              </a:rPr>
              <a:t>複数領域の専門家 の協力</a:t>
            </a:r>
            <a:r>
              <a:rPr lang="ja-JP" altLang="en-US" sz="2400" dirty="0">
                <a:latin typeface="Meiryo UI" pitchFamily="50" charset="-128"/>
                <a:ea typeface="メイリオ" pitchFamily="50" charset="-128"/>
              </a:rPr>
              <a:t>が必要</a:t>
            </a:r>
          </a:p>
          <a:p>
            <a:pPr marL="0" indent="0" eaLnBrk="1" hangingPunct="1">
              <a:buClr>
                <a:srgbClr val="FF0000"/>
              </a:buClr>
              <a:buFont typeface="Arial" pitchFamily="34" charset="0"/>
              <a:buNone/>
            </a:pPr>
            <a:endParaRPr lang="en-US" altLang="en-US" dirty="0">
              <a:latin typeface="Meiryo UI" pitchFamily="50" charset="-128"/>
              <a:ea typeface="メイリオ" pitchFamily="50" charset="-128"/>
            </a:endParaRPr>
          </a:p>
        </p:txBody>
      </p:sp>
      <p:sp>
        <p:nvSpPr>
          <p:cNvPr id="7" name="Content Placeholder 2"/>
          <p:cNvSpPr txBox="1">
            <a:spLocks/>
          </p:cNvSpPr>
          <p:nvPr/>
        </p:nvSpPr>
        <p:spPr bwMode="auto">
          <a:xfrm>
            <a:off x="2715499" y="3906969"/>
            <a:ext cx="5472545" cy="51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363" indent="0" eaLnBrk="1" hangingPunct="1">
              <a:spcBef>
                <a:spcPts val="0"/>
              </a:spcBef>
              <a:spcAft>
                <a:spcPts val="1200"/>
              </a:spcAft>
              <a:buClr>
                <a:schemeClr val="tx1"/>
              </a:buClr>
              <a:buNone/>
            </a:pPr>
            <a:r>
              <a:rPr lang="ja-JP" altLang="en-US" sz="2400" dirty="0">
                <a:latin typeface="Meiryo UI" pitchFamily="50" charset="-128"/>
                <a:ea typeface="メイリオ" pitchFamily="50" charset="-128"/>
              </a:rPr>
              <a:t>近年の</a:t>
            </a:r>
            <a:r>
              <a:rPr lang="en-US" altLang="ja-JP" sz="2400" dirty="0">
                <a:latin typeface="Meiryo UI" pitchFamily="50" charset="-128"/>
                <a:ea typeface="メイリオ" pitchFamily="50" charset="-128"/>
              </a:rPr>
              <a:t>AF</a:t>
            </a:r>
            <a:r>
              <a:rPr lang="ja-JP" altLang="en-US" sz="2400" dirty="0">
                <a:latin typeface="Meiryo UI" pitchFamily="50" charset="-128"/>
                <a:ea typeface="メイリオ" pitchFamily="50" charset="-128"/>
              </a:rPr>
              <a:t>管理における重要な進展</a:t>
            </a:r>
            <a:endParaRPr lang="en-US" altLang="en-US" sz="2400" dirty="0">
              <a:latin typeface="Meiryo UI" pitchFamily="50" charset="-128"/>
              <a:ea typeface="メイリオ" pitchFamily="50" charset="-128"/>
            </a:endParaRPr>
          </a:p>
        </p:txBody>
      </p:sp>
      <p:pic>
        <p:nvPicPr>
          <p:cNvPr id="12" name="Picture 8" descr="「who」の画像検索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2311" y="1362653"/>
            <a:ext cx="1161472" cy="1161472"/>
          </a:xfrm>
          <a:prstGeom prst="rect">
            <a:avLst/>
          </a:prstGeom>
          <a:noFill/>
          <a:extLst>
            <a:ext uri="{909E8E84-426E-40DD-AFC4-6F175D3DCCD1}">
              <a14:hiddenFill xmlns:a14="http://schemas.microsoft.com/office/drawing/2010/main">
                <a:solidFill>
                  <a:srgbClr val="FFFFFF"/>
                </a:solidFill>
              </a14:hiddenFill>
            </a:ext>
          </a:extLst>
        </p:spPr>
      </p:pic>
      <p:sp>
        <p:nvSpPr>
          <p:cNvPr id="9" name="ストライプ矢印 8"/>
          <p:cNvSpPr/>
          <p:nvPr/>
        </p:nvSpPr>
        <p:spPr>
          <a:xfrm rot="5400000">
            <a:off x="1958110" y="3739566"/>
            <a:ext cx="1136072" cy="1004459"/>
          </a:xfrm>
          <a:prstGeom prst="stripedRightArrow">
            <a:avLst/>
          </a:prstGeom>
          <a:solidFill>
            <a:srgbClr val="FF9D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2"/>
          <p:cNvSpPr txBox="1">
            <a:spLocks noChangeArrowheads="1"/>
          </p:cNvSpPr>
          <p:nvPr/>
        </p:nvSpPr>
        <p:spPr bwMode="auto">
          <a:xfrm>
            <a:off x="6657113" y="6561997"/>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1542216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txBox="1">
            <a:spLocks/>
          </p:cNvSpPr>
          <p:nvPr/>
        </p:nvSpPr>
        <p:spPr bwMode="auto">
          <a:xfrm>
            <a:off x="4572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003479"/>
                </a:solidFill>
                <a:latin typeface="Meiryo UI" pitchFamily="50" charset="-128"/>
                <a:ea typeface="メイリオ" pitchFamily="50" charset="-128"/>
                <a:cs typeface="Times New Roman" pitchFamily="18" charset="0"/>
              </a:rPr>
              <a:t>年齢・性別</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rgbClr val="003479"/>
              </a:solidFill>
              <a:latin typeface="Meiryo UI" pitchFamily="50" charset="-128"/>
              <a:ea typeface="メイリオ" pitchFamily="50" charset="-128"/>
              <a:cs typeface="Times New Roman" pitchFamily="18" charset="0"/>
            </a:endParaRPr>
          </a:p>
        </p:txBody>
      </p:sp>
      <p:sp>
        <p:nvSpPr>
          <p:cNvPr id="29700" name="Rectangle 6">
            <a:extLst/>
          </p:cNvPr>
          <p:cNvSpPr>
            <a:spLocks noChangeArrowheads="1"/>
          </p:cNvSpPr>
          <p:nvPr/>
        </p:nvSpPr>
        <p:spPr bwMode="auto">
          <a:xfrm>
            <a:off x="4779034" y="6247794"/>
            <a:ext cx="42982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eaLnBrk="1" hangingPunct="1">
              <a:spcBef>
                <a:spcPct val="0"/>
              </a:spcBef>
              <a:buFontTx/>
              <a:buNone/>
              <a:defRPr/>
            </a:pPr>
            <a:r>
              <a:rPr lang="en-US" altLang="en-US" sz="1000" dirty="0">
                <a:solidFill>
                  <a:prstClr val="black"/>
                </a:solidFill>
                <a:latin typeface="Meiryo UI" pitchFamily="50" charset="-128"/>
                <a:ea typeface="Meiryo UI" pitchFamily="50" charset="-128"/>
                <a:cs typeface="Meiryo UI" pitchFamily="50" charset="-128"/>
              </a:rPr>
              <a:t>Fuster V, et al.</a:t>
            </a:r>
            <a:r>
              <a:rPr lang="en-US" altLang="en-US" sz="1000" b="1" dirty="0">
                <a:solidFill>
                  <a:prstClr val="black"/>
                </a:solidFill>
                <a:latin typeface="Meiryo UI" pitchFamily="50" charset="-128"/>
                <a:ea typeface="Meiryo UI" pitchFamily="50" charset="-128"/>
                <a:cs typeface="Meiryo UI" pitchFamily="50" charset="-128"/>
              </a:rPr>
              <a:t> </a:t>
            </a:r>
            <a:r>
              <a:rPr lang="en-US" altLang="en-US" sz="1000" i="1" dirty="0">
                <a:solidFill>
                  <a:prstClr val="black"/>
                </a:solidFill>
                <a:latin typeface="Meiryo UI" pitchFamily="50" charset="-128"/>
                <a:ea typeface="Meiryo UI" pitchFamily="50" charset="-128"/>
                <a:cs typeface="Meiryo UI" pitchFamily="50" charset="-128"/>
              </a:rPr>
              <a:t>J Am Coll Cardiol .</a:t>
            </a:r>
            <a:r>
              <a:rPr lang="en-US" altLang="en-US" sz="1000" dirty="0">
                <a:solidFill>
                  <a:prstClr val="black"/>
                </a:solidFill>
                <a:latin typeface="Meiryo UI" pitchFamily="50" charset="-128"/>
                <a:ea typeface="Meiryo UI" pitchFamily="50" charset="-128"/>
                <a:cs typeface="Meiryo UI" pitchFamily="50" charset="-128"/>
              </a:rPr>
              <a:t>2011;57(11):e101-e198.</a:t>
            </a:r>
          </a:p>
          <a:p>
            <a:pPr eaLnBrk="1" hangingPunct="1">
              <a:spcBef>
                <a:spcPct val="0"/>
              </a:spcBef>
              <a:buFont typeface="Arial" charset="0"/>
              <a:buNone/>
              <a:defRPr/>
            </a:pPr>
            <a:r>
              <a:rPr lang="en-US" altLang="x-none" sz="1000" dirty="0">
                <a:solidFill>
                  <a:prstClr val="black"/>
                </a:solidFill>
                <a:latin typeface="Meiryo UI" pitchFamily="50" charset="-128"/>
                <a:ea typeface="Meiryo UI" pitchFamily="50" charset="-128"/>
                <a:cs typeface="Meiryo UI" pitchFamily="50" charset="-128"/>
              </a:rPr>
              <a:t>*Japanese Circulation Society. </a:t>
            </a:r>
            <a:r>
              <a:rPr lang="en-US" altLang="x-none" sz="1000" i="1" dirty="0">
                <a:solidFill>
                  <a:prstClr val="black"/>
                </a:solidFill>
                <a:latin typeface="Meiryo UI" pitchFamily="50" charset="-128"/>
                <a:ea typeface="Meiryo UI" pitchFamily="50" charset="-128"/>
                <a:cs typeface="Meiryo UI" pitchFamily="50" charset="-128"/>
              </a:rPr>
              <a:t>Circ J. </a:t>
            </a:r>
            <a:r>
              <a:rPr lang="en-US" altLang="x-none" sz="1000" dirty="0">
                <a:solidFill>
                  <a:prstClr val="black"/>
                </a:solidFill>
                <a:latin typeface="Meiryo UI" pitchFamily="50" charset="-128"/>
                <a:ea typeface="Meiryo UI" pitchFamily="50" charset="-128"/>
                <a:cs typeface="Meiryo UI" pitchFamily="50" charset="-128"/>
              </a:rPr>
              <a:t>2014;78(8):1997-2021.</a:t>
            </a:r>
          </a:p>
        </p:txBody>
      </p:sp>
      <p:sp>
        <p:nvSpPr>
          <p:cNvPr id="8" name="角丸四角形 7"/>
          <p:cNvSpPr/>
          <p:nvPr/>
        </p:nvSpPr>
        <p:spPr>
          <a:xfrm>
            <a:off x="1001907" y="1180556"/>
            <a:ext cx="4915814"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正方形/長方形 8"/>
          <p:cNvSpPr/>
          <p:nvPr/>
        </p:nvSpPr>
        <p:spPr>
          <a:xfrm>
            <a:off x="768372" y="1370337"/>
            <a:ext cx="7607256" cy="147242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テキスト ボックス 9"/>
          <p:cNvSpPr txBox="1"/>
          <p:nvPr/>
        </p:nvSpPr>
        <p:spPr>
          <a:xfrm>
            <a:off x="1147088" y="1240939"/>
            <a:ext cx="4425576"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米国における推定有病率</a:t>
            </a:r>
          </a:p>
        </p:txBody>
      </p:sp>
      <p:sp>
        <p:nvSpPr>
          <p:cNvPr id="11" name="テキスト ボックス 10"/>
          <p:cNvSpPr txBox="1"/>
          <p:nvPr/>
        </p:nvSpPr>
        <p:spPr>
          <a:xfrm>
            <a:off x="1147088" y="1765548"/>
            <a:ext cx="5221628" cy="1077218"/>
          </a:xfrm>
          <a:prstGeom prst="rect">
            <a:avLst/>
          </a:prstGeom>
          <a:noFill/>
        </p:spPr>
        <p:txBody>
          <a:bodyPr wrap="square" rtlCol="0">
            <a:spAutoFit/>
          </a:bodyPr>
          <a:lstStyle/>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加齢とともに </a:t>
            </a:r>
            <a:r>
              <a:rPr lang="en-US" altLang="ja-JP" dirty="0">
                <a:solidFill>
                  <a:prstClr val="black"/>
                </a:solidFill>
                <a:latin typeface="Meiryo UI" pitchFamily="50" charset="-128"/>
                <a:ea typeface="メイリオ" pitchFamily="50" charset="-128"/>
              </a:rPr>
              <a:t>0.4</a:t>
            </a:r>
            <a:r>
              <a:rPr lang="ja-JP" altLang="en-US" dirty="0">
                <a:solidFill>
                  <a:prstClr val="black"/>
                </a:solidFill>
                <a:latin typeface="Meiryo UI" pitchFamily="50" charset="-128"/>
                <a:ea typeface="メイリオ" pitchFamily="50" charset="-128"/>
              </a:rPr>
              <a:t>～</a:t>
            </a:r>
            <a:r>
              <a:rPr lang="en-US" altLang="ja-JP" dirty="0">
                <a:solidFill>
                  <a:prstClr val="black"/>
                </a:solidFill>
                <a:latin typeface="Meiryo UI" pitchFamily="50" charset="-128"/>
                <a:ea typeface="メイリオ" pitchFamily="50" charset="-128"/>
              </a:rPr>
              <a:t>1%</a:t>
            </a:r>
            <a:r>
              <a:rPr lang="ja-JP" altLang="en-US" dirty="0">
                <a:solidFill>
                  <a:prstClr val="black"/>
                </a:solidFill>
                <a:latin typeface="Meiryo UI" pitchFamily="50" charset="-128"/>
                <a:ea typeface="メイリオ" pitchFamily="50" charset="-128"/>
              </a:rPr>
              <a:t>増加</a:t>
            </a:r>
          </a:p>
          <a:p>
            <a:pPr marL="180975" indent="-180975">
              <a:spcAft>
                <a:spcPts val="600"/>
              </a:spcAft>
              <a:buFont typeface="Arial" pitchFamily="34" charset="0"/>
              <a:buChar char="•"/>
            </a:pPr>
            <a:r>
              <a:rPr lang="en-US" altLang="ja-JP" dirty="0">
                <a:solidFill>
                  <a:prstClr val="black"/>
                </a:solidFill>
                <a:latin typeface="Meiryo UI" pitchFamily="50" charset="-128"/>
                <a:ea typeface="メイリオ" pitchFamily="50" charset="-128"/>
              </a:rPr>
              <a:t>60</a:t>
            </a:r>
            <a:r>
              <a:rPr lang="ja-JP" altLang="en-US" dirty="0">
                <a:solidFill>
                  <a:prstClr val="black"/>
                </a:solidFill>
                <a:latin typeface="Meiryo UI" pitchFamily="50" charset="-128"/>
                <a:ea typeface="メイリオ" pitchFamily="50" charset="-128"/>
              </a:rPr>
              <a:t>歳未満では有病率が低い</a:t>
            </a:r>
          </a:p>
          <a:p>
            <a:pPr marL="180975" indent="-180975">
              <a:spcAft>
                <a:spcPts val="600"/>
              </a:spcAft>
              <a:buFont typeface="Arial" pitchFamily="34" charset="0"/>
              <a:buChar char="•"/>
            </a:pPr>
            <a:r>
              <a:rPr lang="en-US" altLang="ja-JP" dirty="0">
                <a:solidFill>
                  <a:prstClr val="black"/>
                </a:solidFill>
                <a:latin typeface="Meiryo UI" pitchFamily="50" charset="-128"/>
                <a:ea typeface="メイリオ" pitchFamily="50" charset="-128"/>
              </a:rPr>
              <a:t>80</a:t>
            </a:r>
            <a:r>
              <a:rPr lang="ja-JP" altLang="en-US" dirty="0">
                <a:solidFill>
                  <a:prstClr val="black"/>
                </a:solidFill>
                <a:latin typeface="Meiryo UI" pitchFamily="50" charset="-128"/>
                <a:ea typeface="メイリオ" pitchFamily="50" charset="-128"/>
              </a:rPr>
              <a:t>歳超では</a:t>
            </a:r>
            <a:r>
              <a:rPr lang="en-US" altLang="ja-JP" dirty="0">
                <a:solidFill>
                  <a:prstClr val="black"/>
                </a:solidFill>
                <a:latin typeface="Meiryo UI" pitchFamily="50" charset="-128"/>
                <a:ea typeface="メイリオ" pitchFamily="50" charset="-128"/>
              </a:rPr>
              <a:t>8%</a:t>
            </a:r>
            <a:r>
              <a:rPr lang="ja-JP" altLang="en-US" dirty="0">
                <a:solidFill>
                  <a:prstClr val="black"/>
                </a:solidFill>
                <a:latin typeface="Meiryo UI" pitchFamily="50" charset="-128"/>
                <a:ea typeface="メイリオ" pitchFamily="50" charset="-128"/>
              </a:rPr>
              <a:t>に増加</a:t>
            </a:r>
          </a:p>
        </p:txBody>
      </p:sp>
      <p:sp>
        <p:nvSpPr>
          <p:cNvPr id="12" name="角丸四角形 11"/>
          <p:cNvSpPr/>
          <p:nvPr/>
        </p:nvSpPr>
        <p:spPr>
          <a:xfrm>
            <a:off x="1001907" y="3000738"/>
            <a:ext cx="4915814"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正方形/長方形 12"/>
          <p:cNvSpPr/>
          <p:nvPr/>
        </p:nvSpPr>
        <p:spPr>
          <a:xfrm>
            <a:off x="768372" y="3190519"/>
            <a:ext cx="7607256" cy="123484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テキスト ボックス 13"/>
          <p:cNvSpPr txBox="1"/>
          <p:nvPr/>
        </p:nvSpPr>
        <p:spPr>
          <a:xfrm>
            <a:off x="1147088" y="3061121"/>
            <a:ext cx="4425576"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年齢で補正した有病率 </a:t>
            </a:r>
          </a:p>
        </p:txBody>
      </p:sp>
      <p:sp>
        <p:nvSpPr>
          <p:cNvPr id="15" name="テキスト ボックス 14"/>
          <p:cNvSpPr txBox="1"/>
          <p:nvPr/>
        </p:nvSpPr>
        <p:spPr>
          <a:xfrm>
            <a:off x="1147087" y="3585730"/>
            <a:ext cx="5781091" cy="723275"/>
          </a:xfrm>
          <a:prstGeom prst="rect">
            <a:avLst/>
          </a:prstGeom>
          <a:noFill/>
        </p:spPr>
        <p:txBody>
          <a:bodyPr wrap="square" rtlCol="0">
            <a:spAutoFit/>
          </a:bodyPr>
          <a:lstStyle/>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男性の方が高く</a:t>
            </a:r>
            <a:r>
              <a:rPr lang="en-US" altLang="ja-JP" dirty="0">
                <a:solidFill>
                  <a:prstClr val="black"/>
                </a:solidFill>
                <a:latin typeface="Meiryo UI" pitchFamily="50" charset="-128"/>
                <a:ea typeface="メイリオ" pitchFamily="50" charset="-128"/>
              </a:rPr>
              <a:t>1970</a:t>
            </a:r>
            <a:r>
              <a:rPr lang="ja-JP" altLang="en-US" dirty="0">
                <a:solidFill>
                  <a:prstClr val="black"/>
                </a:solidFill>
                <a:latin typeface="Meiryo UI" pitchFamily="50" charset="-128"/>
                <a:ea typeface="メイリオ" pitchFamily="50" charset="-128"/>
              </a:rPr>
              <a:t>～</a:t>
            </a:r>
            <a:r>
              <a:rPr lang="en-US" altLang="ja-JP" dirty="0">
                <a:solidFill>
                  <a:prstClr val="black"/>
                </a:solidFill>
                <a:latin typeface="Meiryo UI" pitchFamily="50" charset="-128"/>
                <a:ea typeface="メイリオ" pitchFamily="50" charset="-128"/>
              </a:rPr>
              <a:t>1990</a:t>
            </a:r>
            <a:r>
              <a:rPr lang="ja-JP" altLang="en-US" dirty="0">
                <a:solidFill>
                  <a:prstClr val="black"/>
                </a:solidFill>
                <a:latin typeface="Meiryo UI" pitchFamily="50" charset="-128"/>
                <a:ea typeface="メイリオ" pitchFamily="50" charset="-128"/>
              </a:rPr>
              <a:t>年代で</a:t>
            </a:r>
            <a:r>
              <a:rPr lang="en-US" altLang="ja-JP" dirty="0">
                <a:solidFill>
                  <a:prstClr val="black"/>
                </a:solidFill>
                <a:latin typeface="Meiryo UI" pitchFamily="50" charset="-128"/>
                <a:ea typeface="メイリオ" pitchFamily="50" charset="-128"/>
              </a:rPr>
              <a:t>2</a:t>
            </a:r>
            <a:r>
              <a:rPr lang="ja-JP" altLang="en-US" dirty="0">
                <a:solidFill>
                  <a:prstClr val="black"/>
                </a:solidFill>
                <a:latin typeface="Meiryo UI" pitchFamily="50" charset="-128"/>
                <a:ea typeface="メイリオ" pitchFamily="50" charset="-128"/>
              </a:rPr>
              <a:t>倍超に増加</a:t>
            </a:r>
          </a:p>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女性の有病率は変化なし </a:t>
            </a:r>
          </a:p>
        </p:txBody>
      </p:sp>
      <p:sp>
        <p:nvSpPr>
          <p:cNvPr id="16" name="角丸四角形 15"/>
          <p:cNvSpPr/>
          <p:nvPr/>
        </p:nvSpPr>
        <p:spPr>
          <a:xfrm>
            <a:off x="1001907" y="4553493"/>
            <a:ext cx="4915814"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正方形/長方形 16"/>
          <p:cNvSpPr/>
          <p:nvPr/>
        </p:nvSpPr>
        <p:spPr>
          <a:xfrm>
            <a:off x="768372" y="4743274"/>
            <a:ext cx="7607256" cy="85526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テキスト ボックス 17"/>
          <p:cNvSpPr txBox="1"/>
          <p:nvPr/>
        </p:nvSpPr>
        <p:spPr>
          <a:xfrm>
            <a:off x="1147088" y="4613876"/>
            <a:ext cx="4425576" cy="400110"/>
          </a:xfrm>
          <a:prstGeom prst="rect">
            <a:avLst/>
          </a:prstGeom>
          <a:noFill/>
        </p:spPr>
        <p:txBody>
          <a:bodyPr wrap="square" rtlCol="0">
            <a:spAutoFit/>
          </a:bodyPr>
          <a:lstStyle/>
          <a:p>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患者の年齢中央値は約</a:t>
            </a:r>
            <a:r>
              <a:rPr lang="en-US" altLang="ja-JP" sz="2000" b="1" dirty="0">
                <a:solidFill>
                  <a:prstClr val="white"/>
                </a:solidFill>
                <a:latin typeface="Meiryo UI" pitchFamily="50" charset="-128"/>
                <a:ea typeface="メイリオ" pitchFamily="50" charset="-128"/>
              </a:rPr>
              <a:t>75</a:t>
            </a:r>
            <a:r>
              <a:rPr lang="ja-JP" altLang="en-US" sz="2000" b="1" dirty="0">
                <a:solidFill>
                  <a:prstClr val="white"/>
                </a:solidFill>
                <a:latin typeface="Meiryo UI" pitchFamily="50" charset="-128"/>
                <a:ea typeface="メイリオ" pitchFamily="50" charset="-128"/>
              </a:rPr>
              <a:t>歳</a:t>
            </a:r>
          </a:p>
        </p:txBody>
      </p:sp>
      <p:sp>
        <p:nvSpPr>
          <p:cNvPr id="19" name="テキスト ボックス 18"/>
          <p:cNvSpPr txBox="1"/>
          <p:nvPr/>
        </p:nvSpPr>
        <p:spPr>
          <a:xfrm>
            <a:off x="1147087" y="5138485"/>
            <a:ext cx="5781091" cy="369332"/>
          </a:xfrm>
          <a:prstGeom prst="rect">
            <a:avLst/>
          </a:prstGeom>
          <a:noFill/>
        </p:spPr>
        <p:txBody>
          <a:bodyPr wrap="square" rtlCol="0">
            <a:spAutoFit/>
          </a:bodyPr>
          <a:lstStyle/>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約</a:t>
            </a:r>
            <a:r>
              <a:rPr lang="en-US" altLang="ja-JP" dirty="0">
                <a:solidFill>
                  <a:prstClr val="black"/>
                </a:solidFill>
                <a:latin typeface="Meiryo UI" pitchFamily="50" charset="-128"/>
                <a:ea typeface="メイリオ" pitchFamily="50" charset="-128"/>
              </a:rPr>
              <a:t>70%</a:t>
            </a:r>
            <a:r>
              <a:rPr lang="ja-JP" altLang="en-US" dirty="0">
                <a:solidFill>
                  <a:prstClr val="black"/>
                </a:solidFill>
                <a:latin typeface="Meiryo UI" pitchFamily="50" charset="-128"/>
                <a:ea typeface="メイリオ" pitchFamily="50" charset="-128"/>
              </a:rPr>
              <a:t>が</a:t>
            </a:r>
            <a:r>
              <a:rPr lang="en-US" altLang="ja-JP" dirty="0">
                <a:solidFill>
                  <a:prstClr val="black"/>
                </a:solidFill>
                <a:latin typeface="Meiryo UI" pitchFamily="50" charset="-128"/>
                <a:ea typeface="メイリオ" pitchFamily="50" charset="-128"/>
              </a:rPr>
              <a:t>65</a:t>
            </a:r>
            <a:r>
              <a:rPr lang="ja-JP" altLang="en-US" dirty="0">
                <a:solidFill>
                  <a:prstClr val="black"/>
                </a:solidFill>
                <a:latin typeface="Meiryo UI" pitchFamily="50" charset="-128"/>
                <a:ea typeface="メイリオ" pitchFamily="50" charset="-128"/>
              </a:rPr>
              <a:t>～</a:t>
            </a:r>
            <a:r>
              <a:rPr lang="en-US" altLang="ja-JP" dirty="0">
                <a:solidFill>
                  <a:prstClr val="black"/>
                </a:solidFill>
                <a:latin typeface="Meiryo UI" pitchFamily="50" charset="-128"/>
                <a:ea typeface="メイリオ" pitchFamily="50" charset="-128"/>
              </a:rPr>
              <a:t>85</a:t>
            </a:r>
            <a:r>
              <a:rPr lang="ja-JP" altLang="en-US" dirty="0">
                <a:solidFill>
                  <a:prstClr val="black"/>
                </a:solidFill>
                <a:latin typeface="Meiryo UI" pitchFamily="50" charset="-128"/>
                <a:ea typeface="メイリオ" pitchFamily="50" charset="-128"/>
              </a:rPr>
              <a:t>歳</a:t>
            </a:r>
          </a:p>
        </p:txBody>
      </p:sp>
      <p:cxnSp>
        <p:nvCxnSpPr>
          <p:cNvPr id="20"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Rounded Rectangle 3">
            <a:extLst/>
          </p:cNvPr>
          <p:cNvSpPr/>
          <p:nvPr/>
        </p:nvSpPr>
        <p:spPr>
          <a:xfrm>
            <a:off x="6273204" y="2547851"/>
            <a:ext cx="2590800" cy="928688"/>
          </a:xfrm>
          <a:prstGeom prst="roundRect">
            <a:avLst/>
          </a:prstGeom>
          <a:solidFill>
            <a:schemeClr val="accent1">
              <a:lumMod val="40000"/>
              <a:lumOff val="60000"/>
            </a:schemeClr>
          </a:soli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ja-JP" altLang="en-US" dirty="0">
                <a:solidFill>
                  <a:prstClr val="black"/>
                </a:solidFill>
                <a:latin typeface="Arial" panose="020B0604020202020204" pitchFamily="34" charset="0"/>
                <a:ea typeface="ＭＳ ゴシック" panose="020B0609070205080204" pitchFamily="49" charset="-128"/>
              </a:rPr>
              <a:t>日本における</a:t>
            </a:r>
            <a:br>
              <a:rPr lang="en-US" altLang="ja-JP" dirty="0">
                <a:solidFill>
                  <a:prstClr val="black"/>
                </a:solidFill>
                <a:latin typeface="Arial" panose="020B0604020202020204" pitchFamily="34" charset="0"/>
                <a:ea typeface="ＭＳ ゴシック" panose="020B0609070205080204" pitchFamily="49" charset="-128"/>
              </a:rPr>
            </a:br>
            <a:r>
              <a:rPr lang="ja-JP" altLang="en-US" dirty="0">
                <a:solidFill>
                  <a:prstClr val="black"/>
                </a:solidFill>
                <a:latin typeface="Arial" panose="020B0604020202020204" pitchFamily="34" charset="0"/>
                <a:ea typeface="ＭＳ ゴシック" panose="020B0609070205080204" pitchFamily="49" charset="-128"/>
              </a:rPr>
              <a:t>推定有病率は</a:t>
            </a:r>
            <a:r>
              <a:rPr lang="en-US" altLang="ja-JP" dirty="0">
                <a:solidFill>
                  <a:prstClr val="black"/>
                </a:solidFill>
                <a:latin typeface="Arial" panose="020B0604020202020204" pitchFamily="34" charset="0"/>
                <a:ea typeface="ＭＳ ゴシック" panose="020B0609070205080204" pitchFamily="49" charset="-128"/>
              </a:rPr>
              <a:t>80</a:t>
            </a:r>
            <a:r>
              <a:rPr lang="ja-JP" altLang="en-US" dirty="0">
                <a:solidFill>
                  <a:prstClr val="black"/>
                </a:solidFill>
                <a:latin typeface="Arial" panose="020B0604020202020204" pitchFamily="34" charset="0"/>
                <a:ea typeface="ＭＳ ゴシック" panose="020B0609070205080204" pitchFamily="49" charset="-128"/>
              </a:rPr>
              <a:t>歳超で 約</a:t>
            </a:r>
            <a:r>
              <a:rPr lang="en-US" altLang="ja-JP" dirty="0">
                <a:solidFill>
                  <a:prstClr val="black"/>
                </a:solidFill>
                <a:latin typeface="Arial" panose="020B0604020202020204" pitchFamily="34" charset="0"/>
                <a:ea typeface="ＭＳ ゴシック" panose="020B0609070205080204" pitchFamily="49" charset="-128"/>
              </a:rPr>
              <a:t>3%*</a:t>
            </a:r>
            <a:endParaRPr lang="ja-JP" altLang="en-US" dirty="0">
              <a:solidFill>
                <a:prstClr val="black"/>
              </a:solidFill>
              <a:latin typeface="Arial" panose="020B0604020202020204" pitchFamily="34" charset="0"/>
              <a:ea typeface="ＭＳ ゴシック" panose="020B0609070205080204" pitchFamily="49" charset="-128"/>
            </a:endParaRPr>
          </a:p>
        </p:txBody>
      </p:sp>
      <p:sp>
        <p:nvSpPr>
          <p:cNvPr id="22"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14519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ctrTitle"/>
          </p:nvPr>
        </p:nvSpPr>
        <p:spPr>
          <a:xfrm>
            <a:off x="685803" y="1578332"/>
            <a:ext cx="7772400" cy="1470025"/>
          </a:xfrm>
        </p:spPr>
        <p:txBody>
          <a:bodyPr/>
          <a:lstStyle/>
          <a:p>
            <a:r>
              <a:rPr lang="en-US" altLang="ja-JP" b="1" dirty="0">
                <a:solidFill>
                  <a:schemeClr val="tx2"/>
                </a:solidFill>
                <a:latin typeface="Meiryo UI" pitchFamily="50" charset="-128"/>
                <a:ea typeface="メイリオ" pitchFamily="50" charset="-128"/>
              </a:rPr>
              <a:t>AF</a:t>
            </a:r>
            <a:r>
              <a:rPr lang="ja-JP" altLang="en-US" b="1" dirty="0">
                <a:solidFill>
                  <a:schemeClr val="tx2"/>
                </a:solidFill>
                <a:latin typeface="Meiryo UI" pitchFamily="50" charset="-128"/>
                <a:ea typeface="メイリオ" pitchFamily="50" charset="-128"/>
              </a:rPr>
              <a:t>の臨床評価</a:t>
            </a:r>
            <a:endParaRPr lang="en-US" altLang="en-US" b="1" dirty="0">
              <a:solidFill>
                <a:schemeClr val="tx2"/>
              </a:solidFill>
              <a:latin typeface="Meiryo UI" pitchFamily="50" charset="-128"/>
              <a:ea typeface="メイリオ" pitchFamily="50" charset="-128"/>
            </a:endParaRPr>
          </a:p>
        </p:txBody>
      </p:sp>
    </p:spTree>
    <p:extLst>
      <p:ext uri="{BB962C8B-B14F-4D97-AF65-F5344CB8AC3E}">
        <p14:creationId xmlns:p14="http://schemas.microsoft.com/office/powerpoint/2010/main" val="396473791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txBox="1">
            <a:spLocks/>
          </p:cNvSpPr>
          <p:nvPr/>
        </p:nvSpPr>
        <p:spPr bwMode="auto">
          <a:xfrm>
            <a:off x="587175" y="134938"/>
            <a:ext cx="794742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solidFill>
                  <a:srgbClr val="1F497D"/>
                </a:solidFill>
                <a:latin typeface="Meiryo UI" pitchFamily="50" charset="-128"/>
                <a:ea typeface="メイリオ" pitchFamily="50" charset="-128"/>
                <a:cs typeface="Times New Roman" pitchFamily="18" charset="0"/>
              </a:rPr>
              <a:t>AF</a:t>
            </a:r>
            <a:r>
              <a:rPr lang="ja-JP" altLang="en-US" sz="3600" b="1" dirty="0">
                <a:solidFill>
                  <a:srgbClr val="1F497D"/>
                </a:solidFill>
                <a:latin typeface="Meiryo UI" pitchFamily="50" charset="-128"/>
                <a:ea typeface="メイリオ" pitchFamily="50" charset="-128"/>
                <a:cs typeface="Times New Roman" pitchFamily="18" charset="0"/>
              </a:rPr>
              <a:t>の診断時の重要点</a:t>
            </a:r>
            <a:endParaRPr lang="en-US" altLang="en-US" sz="3600" b="1" dirty="0">
              <a:solidFill>
                <a:srgbClr val="1F497D"/>
              </a:solidFill>
              <a:latin typeface="Meiryo UI" pitchFamily="50" charset="-128"/>
              <a:ea typeface="メイリオ" pitchFamily="50" charset="-128"/>
              <a:cs typeface="Times New Roman" pitchFamily="18" charset="0"/>
            </a:endParaRPr>
          </a:p>
        </p:txBody>
      </p:sp>
      <p:cxnSp>
        <p:nvCxnSpPr>
          <p:cNvPr id="12"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3" name="グループ化 2"/>
          <p:cNvGrpSpPr/>
          <p:nvPr/>
        </p:nvGrpSpPr>
        <p:grpSpPr>
          <a:xfrm>
            <a:off x="4218785" y="3422168"/>
            <a:ext cx="4889959" cy="3262313"/>
            <a:chOff x="4218785" y="3595594"/>
            <a:chExt cx="4889959" cy="3262313"/>
          </a:xfrm>
        </p:grpSpPr>
        <p:pic>
          <p:nvPicPr>
            <p:cNvPr id="19461" name="Content Placeholder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7056" y="3595594"/>
              <a:ext cx="46116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9"/>
            <p:cNvSpPr txBox="1"/>
            <p:nvPr/>
          </p:nvSpPr>
          <p:spPr>
            <a:xfrm>
              <a:off x="7493300" y="4717663"/>
              <a:ext cx="1524000" cy="176032"/>
            </a:xfrm>
            <a:prstGeom prst="rect">
              <a:avLst/>
            </a:prstGeom>
            <a:solidFill>
              <a:schemeClr val="bg1"/>
            </a:solidFill>
          </p:spPr>
          <p:txBody>
            <a:bodyPr wrap="square" lIns="18000" tIns="0" rIns="18000" bIns="0" rtlCol="0">
              <a:noAutofit/>
            </a:bodyPr>
            <a:lstStyle/>
            <a:p>
              <a:pPr eaLnBrk="1"/>
              <a:r>
                <a:rPr kumimoji="1" lang="ja-JP" altLang="en-US" sz="1200" dirty="0">
                  <a:solidFill>
                    <a:prstClr val="black"/>
                  </a:solidFill>
                  <a:latin typeface="Meiryo UI" pitchFamily="50" charset="-128"/>
                  <a:ea typeface="メイリオ" pitchFamily="50" charset="-128"/>
                </a:rPr>
                <a:t>左房</a:t>
              </a:r>
            </a:p>
          </p:txBody>
        </p:sp>
        <p:sp>
          <p:nvSpPr>
            <p:cNvPr id="8" name="テキスト ボックス 7"/>
            <p:cNvSpPr txBox="1"/>
            <p:nvPr/>
          </p:nvSpPr>
          <p:spPr>
            <a:xfrm>
              <a:off x="5916281" y="3712677"/>
              <a:ext cx="1524000" cy="176032"/>
            </a:xfrm>
            <a:prstGeom prst="rect">
              <a:avLst/>
            </a:prstGeom>
            <a:solidFill>
              <a:schemeClr val="bg1"/>
            </a:solidFill>
          </p:spPr>
          <p:txBody>
            <a:bodyPr wrap="square" lIns="18000" tIns="0" rIns="18000" bIns="0" rtlCol="0">
              <a:noAutofit/>
            </a:bodyPr>
            <a:lstStyle/>
            <a:p>
              <a:pPr eaLnBrk="1"/>
              <a:r>
                <a:rPr kumimoji="1" lang="ja-JP" altLang="en-US" sz="1200" dirty="0">
                  <a:solidFill>
                    <a:prstClr val="black"/>
                  </a:solidFill>
                  <a:latin typeface="Meiryo UI" pitchFamily="50" charset="-128"/>
                  <a:ea typeface="メイリオ" pitchFamily="50" charset="-128"/>
                </a:rPr>
                <a:t>不規則なインパルス</a:t>
              </a:r>
            </a:p>
          </p:txBody>
        </p:sp>
        <p:sp>
          <p:nvSpPr>
            <p:cNvPr id="9" name="テキスト ボックス 8"/>
            <p:cNvSpPr txBox="1"/>
            <p:nvPr/>
          </p:nvSpPr>
          <p:spPr>
            <a:xfrm>
              <a:off x="7584744" y="4333021"/>
              <a:ext cx="1444625" cy="176032"/>
            </a:xfrm>
            <a:prstGeom prst="rect">
              <a:avLst/>
            </a:prstGeom>
            <a:solidFill>
              <a:schemeClr val="bg1"/>
            </a:solidFill>
          </p:spPr>
          <p:txBody>
            <a:bodyPr wrap="square" lIns="18000" tIns="0" rIns="18000" bIns="0" rtlCol="0">
              <a:noAutofit/>
            </a:bodyPr>
            <a:lstStyle/>
            <a:p>
              <a:pPr algn="ctr" eaLnBrk="1"/>
              <a:r>
                <a:rPr kumimoji="1" lang="en-US" altLang="ja-JP" sz="1200" dirty="0">
                  <a:solidFill>
                    <a:prstClr val="black"/>
                  </a:solidFill>
                  <a:latin typeface="Meiryo UI" pitchFamily="50" charset="-128"/>
                  <a:ea typeface="メイリオ" pitchFamily="50" charset="-128"/>
                </a:rPr>
                <a:t>AF</a:t>
              </a:r>
              <a:endParaRPr kumimoji="1" lang="ja-JP" altLang="en-US" sz="1200" dirty="0">
                <a:solidFill>
                  <a:prstClr val="black"/>
                </a:solidFill>
                <a:latin typeface="Meiryo UI" pitchFamily="50" charset="-128"/>
                <a:ea typeface="メイリオ" pitchFamily="50" charset="-128"/>
              </a:endParaRPr>
            </a:p>
          </p:txBody>
        </p:sp>
        <p:sp>
          <p:nvSpPr>
            <p:cNvPr id="11" name="テキスト ボックス 10"/>
            <p:cNvSpPr txBox="1"/>
            <p:nvPr/>
          </p:nvSpPr>
          <p:spPr>
            <a:xfrm>
              <a:off x="7532988" y="5005832"/>
              <a:ext cx="1524000" cy="376866"/>
            </a:xfrm>
            <a:prstGeom prst="rect">
              <a:avLst/>
            </a:prstGeom>
            <a:solidFill>
              <a:schemeClr val="bg1"/>
            </a:solidFill>
          </p:spPr>
          <p:txBody>
            <a:bodyPr wrap="square" lIns="18000" tIns="0" rIns="18000" bIns="0" rtlCol="0">
              <a:noAutofit/>
            </a:bodyPr>
            <a:lstStyle/>
            <a:p>
              <a:pPr eaLnBrk="1"/>
              <a:r>
                <a:rPr kumimoji="1" lang="zh-TW" altLang="en-US" sz="1200" dirty="0">
                  <a:solidFill>
                    <a:prstClr val="black"/>
                  </a:solidFill>
                  <a:latin typeface="Meiryo UI" pitchFamily="50" charset="-128"/>
                  <a:ea typeface="メイリオ" pitchFamily="50" charset="-128"/>
                </a:rPr>
                <a:t>房室（</a:t>
              </a:r>
              <a:r>
                <a:rPr kumimoji="1" lang="en-US" altLang="zh-TW" sz="1200" dirty="0">
                  <a:solidFill>
                    <a:prstClr val="black"/>
                  </a:solidFill>
                  <a:latin typeface="Meiryo UI" pitchFamily="50" charset="-128"/>
                  <a:ea typeface="メイリオ" pitchFamily="50" charset="-128"/>
                </a:rPr>
                <a:t>AV</a:t>
              </a:r>
              <a:r>
                <a:rPr kumimoji="1" lang="zh-TW" altLang="en-US" sz="1200" dirty="0">
                  <a:solidFill>
                    <a:prstClr val="black"/>
                  </a:solidFill>
                  <a:latin typeface="Meiryo UI" pitchFamily="50" charset="-128"/>
                  <a:ea typeface="メイリオ" pitchFamily="50" charset="-128"/>
                </a:rPr>
                <a:t>）結節</a:t>
              </a:r>
              <a:endParaRPr kumimoji="1" lang="ja-JP" altLang="en-US" sz="1200" dirty="0">
                <a:solidFill>
                  <a:prstClr val="black"/>
                </a:solidFill>
                <a:latin typeface="Meiryo UI" pitchFamily="50" charset="-128"/>
                <a:ea typeface="メイリオ" pitchFamily="50" charset="-128"/>
              </a:endParaRPr>
            </a:p>
          </p:txBody>
        </p:sp>
        <p:sp>
          <p:nvSpPr>
            <p:cNvPr id="4" name="正方形/長方形 3"/>
            <p:cNvSpPr/>
            <p:nvPr/>
          </p:nvSpPr>
          <p:spPr>
            <a:xfrm>
              <a:off x="4451227" y="4166558"/>
              <a:ext cx="809941" cy="490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正方形/長方形 13"/>
            <p:cNvSpPr/>
            <p:nvPr/>
          </p:nvSpPr>
          <p:spPr>
            <a:xfrm>
              <a:off x="4218785" y="4747222"/>
              <a:ext cx="809941" cy="490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正方形/長方形 14"/>
            <p:cNvSpPr/>
            <p:nvPr/>
          </p:nvSpPr>
          <p:spPr>
            <a:xfrm>
              <a:off x="5136788" y="4974024"/>
              <a:ext cx="254244" cy="135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7" name="テキスト ボックス 6"/>
            <p:cNvSpPr txBox="1"/>
            <p:nvPr/>
          </p:nvSpPr>
          <p:spPr>
            <a:xfrm>
              <a:off x="4497056" y="4797733"/>
              <a:ext cx="547698" cy="395193"/>
            </a:xfrm>
            <a:prstGeom prst="rect">
              <a:avLst/>
            </a:prstGeom>
            <a:solidFill>
              <a:schemeClr val="bg1"/>
            </a:solidFill>
          </p:spPr>
          <p:txBody>
            <a:bodyPr wrap="square" lIns="18000" tIns="0" rIns="18000" bIns="0" rtlCol="0">
              <a:noAutofit/>
            </a:bodyPr>
            <a:lstStyle/>
            <a:p>
              <a:pPr algn="r" eaLnBrk="1"/>
              <a:endParaRPr kumimoji="1" lang="en-US" altLang="zh-TW" sz="1200" dirty="0">
                <a:solidFill>
                  <a:prstClr val="black"/>
                </a:solidFill>
                <a:latin typeface="Meiryo UI" pitchFamily="50" charset="-128"/>
                <a:ea typeface="メイリオ" pitchFamily="50" charset="-128"/>
              </a:endParaRPr>
            </a:p>
            <a:p>
              <a:pPr algn="r" eaLnBrk="1"/>
              <a:r>
                <a:rPr kumimoji="1" lang="zh-TW" altLang="en-US" sz="1200">
                  <a:solidFill>
                    <a:prstClr val="black"/>
                  </a:solidFill>
                  <a:latin typeface="Meiryo UI" pitchFamily="50" charset="-128"/>
                  <a:ea typeface="メイリオ" pitchFamily="50" charset="-128"/>
                </a:rPr>
                <a:t>右房</a:t>
              </a:r>
              <a:r>
                <a:rPr kumimoji="1" lang="ja-JP" altLang="en-US" sz="1200" dirty="0">
                  <a:solidFill>
                    <a:prstClr val="black"/>
                  </a:solidFill>
                  <a:latin typeface="Meiryo UI" pitchFamily="50" charset="-128"/>
                  <a:ea typeface="メイリオ" pitchFamily="50" charset="-128"/>
                </a:rPr>
                <a:t> </a:t>
              </a:r>
            </a:p>
          </p:txBody>
        </p:sp>
        <p:sp>
          <p:nvSpPr>
            <p:cNvPr id="2" name="テキスト ボックス 1"/>
            <p:cNvSpPr txBox="1"/>
            <p:nvPr/>
          </p:nvSpPr>
          <p:spPr>
            <a:xfrm>
              <a:off x="4523402" y="4399017"/>
              <a:ext cx="861198" cy="382540"/>
            </a:xfrm>
            <a:prstGeom prst="rect">
              <a:avLst/>
            </a:prstGeom>
            <a:noFill/>
          </p:spPr>
          <p:txBody>
            <a:bodyPr wrap="square" lIns="18000" tIns="0" rIns="18000" bIns="0" rtlCol="0">
              <a:noAutofit/>
            </a:bodyPr>
            <a:lstStyle/>
            <a:p>
              <a:pPr algn="r" eaLnBrk="1"/>
              <a:r>
                <a:rPr kumimoji="1" lang="zh-TW" altLang="en-US" sz="1200" dirty="0">
                  <a:solidFill>
                    <a:prstClr val="black"/>
                  </a:solidFill>
                  <a:latin typeface="Meiryo UI" pitchFamily="50" charset="-128"/>
                  <a:ea typeface="メイリオ" pitchFamily="50" charset="-128"/>
                </a:rPr>
                <a:t>洞房（</a:t>
              </a:r>
              <a:r>
                <a:rPr kumimoji="1" lang="en-US" altLang="zh-TW" sz="1200" dirty="0">
                  <a:solidFill>
                    <a:prstClr val="black"/>
                  </a:solidFill>
                  <a:latin typeface="Meiryo UI" pitchFamily="50" charset="-128"/>
                  <a:ea typeface="メイリオ" pitchFamily="50" charset="-128"/>
                </a:rPr>
                <a:t>SA</a:t>
              </a:r>
              <a:r>
                <a:rPr kumimoji="1" lang="zh-TW" altLang="en-US" sz="1200" dirty="0">
                  <a:solidFill>
                    <a:prstClr val="black"/>
                  </a:solidFill>
                  <a:latin typeface="Meiryo UI" pitchFamily="50" charset="-128"/>
                  <a:ea typeface="メイリオ" pitchFamily="50" charset="-128"/>
                </a:rPr>
                <a:t>）</a:t>
              </a:r>
              <a:endParaRPr kumimoji="1" lang="en-US" altLang="zh-TW" sz="1200" dirty="0">
                <a:solidFill>
                  <a:prstClr val="black"/>
                </a:solidFill>
                <a:latin typeface="Meiryo UI" pitchFamily="50" charset="-128"/>
                <a:ea typeface="メイリオ" pitchFamily="50" charset="-128"/>
              </a:endParaRPr>
            </a:p>
            <a:p>
              <a:pPr algn="r" eaLnBrk="1"/>
              <a:r>
                <a:rPr kumimoji="1" lang="zh-TW" altLang="en-US" sz="1200" dirty="0">
                  <a:solidFill>
                    <a:prstClr val="black"/>
                  </a:solidFill>
                  <a:latin typeface="Meiryo UI" pitchFamily="50" charset="-128"/>
                  <a:ea typeface="メイリオ" pitchFamily="50" charset="-128"/>
                </a:rPr>
                <a:t>結節</a:t>
              </a:r>
              <a:endParaRPr kumimoji="1" lang="ja-JP" altLang="en-US" sz="1200" dirty="0">
                <a:solidFill>
                  <a:prstClr val="black"/>
                </a:solidFill>
                <a:latin typeface="Meiryo UI" pitchFamily="50" charset="-128"/>
                <a:ea typeface="メイリオ" pitchFamily="50" charset="-128"/>
              </a:endParaRPr>
            </a:p>
          </p:txBody>
        </p:sp>
        <p:sp>
          <p:nvSpPr>
            <p:cNvPr id="16" name="正方形/長方形 15"/>
            <p:cNvSpPr/>
            <p:nvPr/>
          </p:nvSpPr>
          <p:spPr>
            <a:xfrm>
              <a:off x="7196931" y="4068246"/>
              <a:ext cx="254243" cy="1353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17" name="Content Placeholder 2"/>
          <p:cNvSpPr>
            <a:spLocks noGrp="1"/>
          </p:cNvSpPr>
          <p:nvPr>
            <p:ph idx="1"/>
          </p:nvPr>
        </p:nvSpPr>
        <p:spPr>
          <a:xfrm>
            <a:off x="374033" y="1254451"/>
            <a:ext cx="7659478" cy="1398793"/>
          </a:xfrm>
        </p:spPr>
        <p:txBody>
          <a:bodyPr/>
          <a:lstStyle/>
          <a:p>
            <a:pPr>
              <a:spcBef>
                <a:spcPts val="0"/>
              </a:spcBef>
              <a:spcAft>
                <a:spcPts val="600"/>
              </a:spcAft>
            </a:pPr>
            <a:r>
              <a:rPr lang="ja-JP" altLang="en-US" sz="2400" dirty="0">
                <a:latin typeface="Meiryo UI" pitchFamily="50" charset="-128"/>
                <a:ea typeface="メイリオ" pitchFamily="50" charset="-128"/>
              </a:rPr>
              <a:t>症候性と無症候性の</a:t>
            </a:r>
            <a:r>
              <a:rPr lang="en-US" altLang="ja-JP" sz="2400" dirty="0">
                <a:latin typeface="Meiryo UI" pitchFamily="50" charset="-128"/>
                <a:ea typeface="メイリオ" pitchFamily="50" charset="-128"/>
              </a:rPr>
              <a:t>AF</a:t>
            </a:r>
            <a:r>
              <a:rPr lang="ja-JP" altLang="en-US" sz="2400" dirty="0">
                <a:latin typeface="Meiryo UI" pitchFamily="50" charset="-128"/>
                <a:ea typeface="メイリオ" pitchFamily="50" charset="-128"/>
              </a:rPr>
              <a:t>があり，同じ患者でも症状を伴う場合と伴わない場合がある</a:t>
            </a:r>
            <a:endParaRPr lang="en-US" altLang="ja-JP" sz="2400" dirty="0">
              <a:latin typeface="Meiryo UI" pitchFamily="50" charset="-128"/>
              <a:ea typeface="メイリオ" pitchFamily="50" charset="-128"/>
            </a:endParaRPr>
          </a:p>
          <a:p>
            <a:pPr>
              <a:spcAft>
                <a:spcPts val="600"/>
              </a:spcAft>
            </a:pPr>
            <a:r>
              <a:rPr lang="ja-JP" altLang="en-US" sz="2400" dirty="0">
                <a:latin typeface="Meiryo UI" pitchFamily="50" charset="-128"/>
                <a:ea typeface="メイリオ" pitchFamily="50" charset="-128"/>
              </a:rPr>
              <a:t>症状がきわめて多様である</a:t>
            </a:r>
            <a:r>
              <a:rPr lang="en-US" altLang="en-US" sz="2400" dirty="0">
                <a:latin typeface="Meiryo UI" pitchFamily="50" charset="-128"/>
                <a:ea typeface="メイリオ" pitchFamily="50" charset="-128"/>
              </a:rPr>
              <a:t> </a:t>
            </a:r>
          </a:p>
        </p:txBody>
      </p:sp>
      <p:sp>
        <p:nvSpPr>
          <p:cNvPr id="18" name="Content Placeholder 2"/>
          <p:cNvSpPr txBox="1">
            <a:spLocks/>
          </p:cNvSpPr>
          <p:nvPr/>
        </p:nvSpPr>
        <p:spPr bwMode="auto">
          <a:xfrm>
            <a:off x="378287" y="2653244"/>
            <a:ext cx="8248128" cy="82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ja-JP" altLang="en-US" sz="2400" dirty="0">
                <a:solidFill>
                  <a:prstClr val="black"/>
                </a:solidFill>
                <a:latin typeface="Meiryo UI" pitchFamily="50" charset="-128"/>
                <a:ea typeface="メイリオ" pitchFamily="50" charset="-128"/>
              </a:rPr>
              <a:t>前述のリスク因子を評価することにより，</a:t>
            </a:r>
            <a:r>
              <a:rPr lang="en-US" altLang="en-US" sz="2400" dirty="0">
                <a:solidFill>
                  <a:prstClr val="black"/>
                </a:solidFill>
                <a:latin typeface="Meiryo UI" pitchFamily="50" charset="-128"/>
                <a:ea typeface="メイリオ" pitchFamily="50" charset="-128"/>
              </a:rPr>
              <a:t>AF</a:t>
            </a:r>
            <a:r>
              <a:rPr lang="ja-JP" altLang="en-US" sz="2400" dirty="0">
                <a:solidFill>
                  <a:prstClr val="black"/>
                </a:solidFill>
                <a:latin typeface="Meiryo UI" pitchFamily="50" charset="-128"/>
                <a:ea typeface="メイリオ" pitchFamily="50" charset="-128"/>
              </a:rPr>
              <a:t>を発見しやすくなる</a:t>
            </a:r>
            <a:endParaRPr lang="en-US" altLang="ja-JP" sz="2400" dirty="0">
              <a:solidFill>
                <a:prstClr val="black"/>
              </a:solidFill>
              <a:latin typeface="Meiryo UI" pitchFamily="50" charset="-128"/>
              <a:ea typeface="メイリオ" pitchFamily="50" charset="-128"/>
            </a:endParaRPr>
          </a:p>
        </p:txBody>
      </p:sp>
      <p:sp>
        <p:nvSpPr>
          <p:cNvPr id="19" name="Content Placeholder 2"/>
          <p:cNvSpPr txBox="1">
            <a:spLocks/>
          </p:cNvSpPr>
          <p:nvPr/>
        </p:nvSpPr>
        <p:spPr bwMode="auto">
          <a:xfrm>
            <a:off x="395539" y="3077336"/>
            <a:ext cx="4176461" cy="192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ltLang="ja-JP" sz="2400" dirty="0">
              <a:solidFill>
                <a:prstClr val="black"/>
              </a:solidFill>
              <a:latin typeface="Meiryo UI" pitchFamily="50" charset="-128"/>
              <a:ea typeface="メイリオ" pitchFamily="50" charset="-128"/>
            </a:endParaRPr>
          </a:p>
          <a:p>
            <a:r>
              <a:rPr lang="en-US" altLang="en-US" sz="2400" dirty="0">
                <a:solidFill>
                  <a:prstClr val="black"/>
                </a:solidFill>
                <a:latin typeface="Meiryo UI" pitchFamily="50" charset="-128"/>
                <a:ea typeface="メイリオ" pitchFamily="50" charset="-128"/>
              </a:rPr>
              <a:t>A</a:t>
            </a:r>
            <a:r>
              <a:rPr lang="en-US" altLang="ja-JP" sz="2400" dirty="0">
                <a:solidFill>
                  <a:prstClr val="black"/>
                </a:solidFill>
                <a:latin typeface="Meiryo UI" pitchFamily="50" charset="-128"/>
                <a:ea typeface="メイリオ" pitchFamily="50" charset="-128"/>
              </a:rPr>
              <a:t>F</a:t>
            </a:r>
            <a:r>
              <a:rPr lang="ja-JP" altLang="en-US" sz="2400" dirty="0">
                <a:solidFill>
                  <a:prstClr val="black"/>
                </a:solidFill>
                <a:latin typeface="Meiryo UI" pitchFamily="50" charset="-128"/>
                <a:ea typeface="メイリオ" pitchFamily="50" charset="-128"/>
              </a:rPr>
              <a:t>の可能性を考慮しなければ</a:t>
            </a:r>
            <a:r>
              <a:rPr lang="en-US" altLang="ja-JP" sz="2400" dirty="0">
                <a:solidFill>
                  <a:prstClr val="black"/>
                </a:solidFill>
                <a:latin typeface="Meiryo UI" pitchFamily="50" charset="-128"/>
                <a:ea typeface="メイリオ" pitchFamily="50" charset="-128"/>
              </a:rPr>
              <a:t>AF</a:t>
            </a:r>
            <a:r>
              <a:rPr lang="ja-JP" altLang="en-US" sz="2400" dirty="0">
                <a:solidFill>
                  <a:prstClr val="black"/>
                </a:solidFill>
                <a:latin typeface="Meiryo UI" pitchFamily="50" charset="-128"/>
                <a:ea typeface="メイリオ" pitchFamily="50" charset="-128"/>
              </a:rPr>
              <a:t>の診断には至らないということを念頭に置く</a:t>
            </a:r>
            <a:endParaRPr lang="en-US" altLang="en-US" sz="2400" dirty="0">
              <a:solidFill>
                <a:prstClr val="black"/>
              </a:solidFill>
              <a:latin typeface="Meiryo UI" pitchFamily="50" charset="-128"/>
              <a:ea typeface="メイリオ" pitchFamily="50" charset="-128"/>
            </a:endParaRPr>
          </a:p>
        </p:txBody>
      </p:sp>
      <p:sp>
        <p:nvSpPr>
          <p:cNvPr id="21" name="TextBox 2"/>
          <p:cNvSpPr txBox="1">
            <a:spLocks noChangeArrowheads="1"/>
          </p:cNvSpPr>
          <p:nvPr/>
        </p:nvSpPr>
        <p:spPr bwMode="auto">
          <a:xfrm>
            <a:off x="6748323" y="6653498"/>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91454750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rPr>
              <a:t>塞栓症の発症リスク</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rgbClr val="1F497D"/>
              </a:solidFill>
              <a:latin typeface="Meiryo UI" pitchFamily="50" charset="-128"/>
              <a:ea typeface="メイリオ" pitchFamily="50" charset="-128"/>
            </a:endParaRPr>
          </a:p>
        </p:txBody>
      </p:sp>
      <p:sp>
        <p:nvSpPr>
          <p:cNvPr id="18" name="Content Placeholder 2"/>
          <p:cNvSpPr txBox="1">
            <a:spLocks/>
          </p:cNvSpPr>
          <p:nvPr/>
        </p:nvSpPr>
        <p:spPr bwMode="auto">
          <a:xfrm rot="16200000">
            <a:off x="-325953" y="3824975"/>
            <a:ext cx="2547572" cy="353256"/>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prstClr val="black"/>
              </a:buClr>
              <a:buFont typeface="Arial" pitchFamily="34" charset="0"/>
              <a:buNone/>
            </a:pPr>
            <a:r>
              <a:rPr lang="ja-JP" altLang="en-US" sz="1400" b="1" dirty="0">
                <a:solidFill>
                  <a:prstClr val="black"/>
                </a:solidFill>
                <a:latin typeface="Meiryo UI" pitchFamily="50" charset="-128"/>
                <a:ea typeface="メイリオ" pitchFamily="50" charset="-128"/>
              </a:rPr>
              <a:t>脳梗塞・全身性塞栓症発症率</a:t>
            </a:r>
            <a:endParaRPr lang="en-US" altLang="ja-JP" sz="1400" b="1" dirty="0">
              <a:solidFill>
                <a:prstClr val="black"/>
              </a:solidFill>
              <a:latin typeface="Meiryo UI" pitchFamily="50" charset="-128"/>
              <a:ea typeface="メイリオ" pitchFamily="50" charset="-128"/>
            </a:endParaRPr>
          </a:p>
        </p:txBody>
      </p:sp>
      <p:sp>
        <p:nvSpPr>
          <p:cNvPr id="19" name="正方形/長方形 18"/>
          <p:cNvSpPr/>
          <p:nvPr/>
        </p:nvSpPr>
        <p:spPr>
          <a:xfrm>
            <a:off x="0" y="5775020"/>
            <a:ext cx="5514975" cy="10829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20" name="図 19"/>
          <p:cNvPicPr>
            <a:picLocks noChangeAspect="1"/>
          </p:cNvPicPr>
          <p:nvPr/>
        </p:nvPicPr>
        <p:blipFill>
          <a:blip r:embed="rId3"/>
          <a:stretch>
            <a:fillRect/>
          </a:stretch>
        </p:blipFill>
        <p:spPr>
          <a:xfrm>
            <a:off x="1124461" y="2268926"/>
            <a:ext cx="6400291" cy="4287726"/>
          </a:xfrm>
          <a:prstGeom prst="rect">
            <a:avLst/>
          </a:prstGeom>
        </p:spPr>
      </p:pic>
      <p:sp>
        <p:nvSpPr>
          <p:cNvPr id="21" name="テキスト ボックス 20"/>
          <p:cNvSpPr txBox="1"/>
          <p:nvPr/>
        </p:nvSpPr>
        <p:spPr>
          <a:xfrm>
            <a:off x="4133850" y="3090446"/>
            <a:ext cx="3229731" cy="584775"/>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srgbClr val="0070C0"/>
                </a:solidFill>
                <a:effectLst/>
                <a:uLnTx/>
                <a:uFillTx/>
                <a:latin typeface="Meiryo UI" pitchFamily="50" charset="-128"/>
                <a:ea typeface="メイリオ" pitchFamily="50" charset="-128"/>
              </a:rPr>
              <a:t>潜在性心房頻脈性不整脈</a:t>
            </a:r>
            <a:endParaRPr kumimoji="1" lang="en-US" altLang="ja-JP" sz="1600" b="1" i="0" u="none" strike="noStrike" kern="0" cap="none" spc="0" normalizeH="0" baseline="0" noProof="0" dirty="0">
              <a:ln>
                <a:noFill/>
              </a:ln>
              <a:solidFill>
                <a:srgbClr val="0070C0"/>
              </a:solidFill>
              <a:effectLst/>
              <a:uLnTx/>
              <a:uFillTx/>
              <a:latin typeface="Meiryo UI" pitchFamily="50" charset="-128"/>
              <a:ea typeface="メイリオ" pitchFamily="50" charset="-128"/>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err="1">
                <a:ln>
                  <a:noFill/>
                </a:ln>
                <a:solidFill>
                  <a:srgbClr val="0070C0"/>
                </a:solidFill>
                <a:effectLst/>
                <a:uLnTx/>
                <a:uFillTx/>
                <a:latin typeface="Meiryo UI" pitchFamily="50" charset="-128"/>
                <a:ea typeface="メイリオ" pitchFamily="50" charset="-128"/>
              </a:rPr>
              <a:t>が検</a:t>
            </a:r>
            <a:r>
              <a:rPr kumimoji="1" lang="ja-JP" altLang="en-US" sz="1600" b="1" i="0" u="none" strike="noStrike" kern="0" cap="none" spc="0" normalizeH="0" baseline="0" noProof="0" dirty="0">
                <a:ln>
                  <a:noFill/>
                </a:ln>
                <a:solidFill>
                  <a:srgbClr val="0070C0"/>
                </a:solidFill>
                <a:effectLst/>
                <a:uLnTx/>
                <a:uFillTx/>
                <a:latin typeface="Meiryo UI" pitchFamily="50" charset="-128"/>
                <a:ea typeface="メイリオ" pitchFamily="50" charset="-128"/>
              </a:rPr>
              <a:t>出された群</a:t>
            </a:r>
          </a:p>
        </p:txBody>
      </p:sp>
      <p:sp>
        <p:nvSpPr>
          <p:cNvPr id="22" name="テキスト ボックス 21"/>
          <p:cNvSpPr txBox="1"/>
          <p:nvPr/>
        </p:nvSpPr>
        <p:spPr>
          <a:xfrm>
            <a:off x="6438989" y="3889569"/>
            <a:ext cx="2444959" cy="52322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a:ln>
                  <a:noFill/>
                </a:ln>
                <a:solidFill>
                  <a:srgbClr val="CC3300"/>
                </a:solidFill>
                <a:effectLst/>
                <a:uLnTx/>
                <a:uFillTx/>
                <a:latin typeface="Meiryo UI" pitchFamily="50" charset="-128"/>
                <a:ea typeface="メイリオ" pitchFamily="50" charset="-128"/>
              </a:rPr>
              <a:t>潜在性心房頻脈性不整脈</a:t>
            </a:r>
            <a:endParaRPr kumimoji="1" lang="en-US" altLang="ja-JP" sz="1400" b="1" i="0" u="none" strike="noStrike" kern="0" cap="none" spc="0" normalizeH="0" baseline="0" noProof="0" dirty="0">
              <a:ln>
                <a:noFill/>
              </a:ln>
              <a:solidFill>
                <a:srgbClr val="CC3300"/>
              </a:solidFill>
              <a:effectLst/>
              <a:uLnTx/>
              <a:uFillTx/>
              <a:latin typeface="Meiryo UI" pitchFamily="50" charset="-128"/>
              <a:ea typeface="メイリオ"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0" normalizeH="0" baseline="0" noProof="0" dirty="0" err="1">
                <a:ln>
                  <a:noFill/>
                </a:ln>
                <a:solidFill>
                  <a:srgbClr val="CC3300"/>
                </a:solidFill>
                <a:effectLst/>
                <a:uLnTx/>
                <a:uFillTx/>
                <a:latin typeface="Meiryo UI" pitchFamily="50" charset="-128"/>
                <a:ea typeface="メイリオ" pitchFamily="50" charset="-128"/>
              </a:rPr>
              <a:t>が検</a:t>
            </a:r>
            <a:r>
              <a:rPr kumimoji="1" lang="ja-JP" altLang="en-US" sz="1400" b="1" i="0" u="none" strike="noStrike" kern="0" cap="none" spc="0" normalizeH="0" baseline="0" noProof="0" dirty="0">
                <a:ln>
                  <a:noFill/>
                </a:ln>
                <a:solidFill>
                  <a:srgbClr val="CC3300"/>
                </a:solidFill>
                <a:effectLst/>
                <a:uLnTx/>
                <a:uFillTx/>
                <a:latin typeface="Meiryo UI" pitchFamily="50" charset="-128"/>
                <a:ea typeface="メイリオ" pitchFamily="50" charset="-128"/>
              </a:rPr>
              <a:t>出されなかった群</a:t>
            </a:r>
          </a:p>
        </p:txBody>
      </p:sp>
      <p:sp>
        <p:nvSpPr>
          <p:cNvPr id="23" name="フリーフォーム 22"/>
          <p:cNvSpPr/>
          <p:nvPr/>
        </p:nvSpPr>
        <p:spPr>
          <a:xfrm>
            <a:off x="5558970" y="4627137"/>
            <a:ext cx="2028069" cy="315160"/>
          </a:xfrm>
          <a:custGeom>
            <a:avLst/>
            <a:gdLst>
              <a:gd name="connsiteX0" fmla="*/ 100058 w 1841394"/>
              <a:gd name="connsiteY0" fmla="*/ 63611 h 423863"/>
              <a:gd name="connsiteX1" fmla="*/ 100058 w 1841394"/>
              <a:gd name="connsiteY1" fmla="*/ 63611 h 423863"/>
              <a:gd name="connsiteX2" fmla="*/ 290890 w 1841394"/>
              <a:gd name="connsiteY2" fmla="*/ 55660 h 423863"/>
              <a:gd name="connsiteX3" fmla="*/ 322695 w 1841394"/>
              <a:gd name="connsiteY3" fmla="*/ 39757 h 423863"/>
              <a:gd name="connsiteX4" fmla="*/ 354500 w 1841394"/>
              <a:gd name="connsiteY4" fmla="*/ 31806 h 423863"/>
              <a:gd name="connsiteX5" fmla="*/ 402208 w 1841394"/>
              <a:gd name="connsiteY5" fmla="*/ 15903 h 423863"/>
              <a:gd name="connsiteX6" fmla="*/ 426062 w 1841394"/>
              <a:gd name="connsiteY6" fmla="*/ 7952 h 423863"/>
              <a:gd name="connsiteX7" fmla="*/ 521477 w 1841394"/>
              <a:gd name="connsiteY7" fmla="*/ 0 h 423863"/>
              <a:gd name="connsiteX8" fmla="*/ 704357 w 1841394"/>
              <a:gd name="connsiteY8" fmla="*/ 7952 h 423863"/>
              <a:gd name="connsiteX9" fmla="*/ 752065 w 1841394"/>
              <a:gd name="connsiteY9" fmla="*/ 23854 h 423863"/>
              <a:gd name="connsiteX10" fmla="*/ 1427926 w 1841394"/>
              <a:gd name="connsiteY10" fmla="*/ 31806 h 423863"/>
              <a:gd name="connsiteX11" fmla="*/ 1777783 w 1841394"/>
              <a:gd name="connsiteY11" fmla="*/ 71562 h 423863"/>
              <a:gd name="connsiteX12" fmla="*/ 1793686 w 1841394"/>
              <a:gd name="connsiteY12" fmla="*/ 95416 h 423863"/>
              <a:gd name="connsiteX13" fmla="*/ 1809589 w 1841394"/>
              <a:gd name="connsiteY13" fmla="*/ 159027 h 423863"/>
              <a:gd name="connsiteX14" fmla="*/ 1817540 w 1841394"/>
              <a:gd name="connsiteY14" fmla="*/ 222637 h 423863"/>
              <a:gd name="connsiteX15" fmla="*/ 1841394 w 1841394"/>
              <a:gd name="connsiteY15" fmla="*/ 310101 h 423863"/>
              <a:gd name="connsiteX16" fmla="*/ 1833443 w 1841394"/>
              <a:gd name="connsiteY16" fmla="*/ 349858 h 423863"/>
              <a:gd name="connsiteX17" fmla="*/ 1809589 w 1841394"/>
              <a:gd name="connsiteY17" fmla="*/ 365760 h 423863"/>
              <a:gd name="connsiteX18" fmla="*/ 1761881 w 1841394"/>
              <a:gd name="connsiteY18" fmla="*/ 373712 h 423863"/>
              <a:gd name="connsiteX19" fmla="*/ 1738027 w 1841394"/>
              <a:gd name="connsiteY19" fmla="*/ 381663 h 423863"/>
              <a:gd name="connsiteX20" fmla="*/ 1730076 w 1841394"/>
              <a:gd name="connsiteY20" fmla="*/ 405517 h 423863"/>
              <a:gd name="connsiteX21" fmla="*/ 1157582 w 1841394"/>
              <a:gd name="connsiteY21" fmla="*/ 421420 h 423863"/>
              <a:gd name="connsiteX22" fmla="*/ 441964 w 1841394"/>
              <a:gd name="connsiteY22" fmla="*/ 413468 h 423863"/>
              <a:gd name="connsiteX23" fmla="*/ 12594 w 1841394"/>
              <a:gd name="connsiteY23" fmla="*/ 405517 h 423863"/>
              <a:gd name="connsiteX24" fmla="*/ 28497 w 1841394"/>
              <a:gd name="connsiteY24" fmla="*/ 302150 h 423863"/>
              <a:gd name="connsiteX25" fmla="*/ 36448 w 1841394"/>
              <a:gd name="connsiteY25" fmla="*/ 214686 h 423863"/>
              <a:gd name="connsiteX26" fmla="*/ 36448 w 1841394"/>
              <a:gd name="connsiteY26" fmla="*/ 214686 h 4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41394" h="423863">
                <a:moveTo>
                  <a:pt x="100058" y="63611"/>
                </a:moveTo>
                <a:lnTo>
                  <a:pt x="100058" y="63611"/>
                </a:lnTo>
                <a:cubicBezTo>
                  <a:pt x="163669" y="60961"/>
                  <a:pt x="227586" y="62443"/>
                  <a:pt x="290890" y="55660"/>
                </a:cubicBezTo>
                <a:cubicBezTo>
                  <a:pt x="302676" y="54397"/>
                  <a:pt x="311597" y="43919"/>
                  <a:pt x="322695" y="39757"/>
                </a:cubicBezTo>
                <a:cubicBezTo>
                  <a:pt x="332927" y="35920"/>
                  <a:pt x="344033" y="34946"/>
                  <a:pt x="354500" y="31806"/>
                </a:cubicBezTo>
                <a:cubicBezTo>
                  <a:pt x="370556" y="26989"/>
                  <a:pt x="386305" y="21204"/>
                  <a:pt x="402208" y="15903"/>
                </a:cubicBezTo>
                <a:cubicBezTo>
                  <a:pt x="410159" y="13253"/>
                  <a:pt x="417710" y="8648"/>
                  <a:pt x="426062" y="7952"/>
                </a:cubicBezTo>
                <a:lnTo>
                  <a:pt x="521477" y="0"/>
                </a:lnTo>
                <a:cubicBezTo>
                  <a:pt x="582437" y="2651"/>
                  <a:pt x="643663" y="1673"/>
                  <a:pt x="704357" y="7952"/>
                </a:cubicBezTo>
                <a:cubicBezTo>
                  <a:pt x="721031" y="9677"/>
                  <a:pt x="735303" y="23657"/>
                  <a:pt x="752065" y="23854"/>
                </a:cubicBezTo>
                <a:lnTo>
                  <a:pt x="1427926" y="31806"/>
                </a:lnTo>
                <a:cubicBezTo>
                  <a:pt x="1863135" y="42168"/>
                  <a:pt x="1702568" y="-60065"/>
                  <a:pt x="1777783" y="71562"/>
                </a:cubicBezTo>
                <a:cubicBezTo>
                  <a:pt x="1782524" y="79859"/>
                  <a:pt x="1788385" y="87465"/>
                  <a:pt x="1793686" y="95416"/>
                </a:cubicBezTo>
                <a:cubicBezTo>
                  <a:pt x="1798987" y="116620"/>
                  <a:pt x="1806878" y="137340"/>
                  <a:pt x="1809589" y="159027"/>
                </a:cubicBezTo>
                <a:cubicBezTo>
                  <a:pt x="1812239" y="180230"/>
                  <a:pt x="1813602" y="201635"/>
                  <a:pt x="1817540" y="222637"/>
                </a:cubicBezTo>
                <a:cubicBezTo>
                  <a:pt x="1825225" y="263626"/>
                  <a:pt x="1830463" y="277306"/>
                  <a:pt x="1841394" y="310101"/>
                </a:cubicBezTo>
                <a:cubicBezTo>
                  <a:pt x="1838744" y="323353"/>
                  <a:pt x="1840148" y="338124"/>
                  <a:pt x="1833443" y="349858"/>
                </a:cubicBezTo>
                <a:cubicBezTo>
                  <a:pt x="1828702" y="358155"/>
                  <a:pt x="1818655" y="362738"/>
                  <a:pt x="1809589" y="365760"/>
                </a:cubicBezTo>
                <a:cubicBezTo>
                  <a:pt x="1794294" y="370858"/>
                  <a:pt x="1777619" y="370215"/>
                  <a:pt x="1761881" y="373712"/>
                </a:cubicBezTo>
                <a:cubicBezTo>
                  <a:pt x="1753699" y="375530"/>
                  <a:pt x="1745978" y="379013"/>
                  <a:pt x="1738027" y="381663"/>
                </a:cubicBezTo>
                <a:cubicBezTo>
                  <a:pt x="1735377" y="389614"/>
                  <a:pt x="1738438" y="404944"/>
                  <a:pt x="1730076" y="405517"/>
                </a:cubicBezTo>
                <a:cubicBezTo>
                  <a:pt x="1539617" y="418562"/>
                  <a:pt x="1157582" y="421420"/>
                  <a:pt x="1157582" y="421420"/>
                </a:cubicBezTo>
                <a:lnTo>
                  <a:pt x="441964" y="413468"/>
                </a:lnTo>
                <a:cubicBezTo>
                  <a:pt x="298830" y="411480"/>
                  <a:pt x="150820" y="442732"/>
                  <a:pt x="12594" y="405517"/>
                </a:cubicBezTo>
                <a:cubicBezTo>
                  <a:pt x="-21068" y="396454"/>
                  <a:pt x="22766" y="336537"/>
                  <a:pt x="28497" y="302150"/>
                </a:cubicBezTo>
                <a:cubicBezTo>
                  <a:pt x="39567" y="235733"/>
                  <a:pt x="36448" y="288930"/>
                  <a:pt x="36448" y="214686"/>
                </a:cubicBezTo>
                <a:lnTo>
                  <a:pt x="36448" y="214686"/>
                </a:lnTo>
              </a:path>
            </a:pathLst>
          </a:cu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a:cs typeface="+mn-cs"/>
            </a:endParaRPr>
          </a:p>
        </p:txBody>
      </p:sp>
      <p:sp>
        <p:nvSpPr>
          <p:cNvPr id="24" name="Content Placeholder 2"/>
          <p:cNvSpPr txBox="1">
            <a:spLocks/>
          </p:cNvSpPr>
          <p:nvPr/>
        </p:nvSpPr>
        <p:spPr bwMode="auto">
          <a:xfrm>
            <a:off x="3698613" y="6219236"/>
            <a:ext cx="1622024" cy="295195"/>
          </a:xfrm>
          <a:prstGeom prst="rect">
            <a:avLst/>
          </a:prstGeom>
          <a:solidFill>
            <a:sysClr val="window" lastClr="FFFFFF"/>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500"/>
              </a:spcAft>
              <a:buClr>
                <a:prstClr val="black"/>
              </a:buClr>
              <a:buSzTx/>
              <a:buFont typeface="Arial" pitchFamily="34" charset="0"/>
              <a:buNone/>
              <a:tabLst/>
              <a:defRPr/>
            </a:pPr>
            <a:r>
              <a:rPr kumimoji="0" lang="ja-JP" altLang="en-US" sz="14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追跡期間（年）</a:t>
            </a:r>
            <a:endParaRPr kumimoji="0" lang="en-US" altLang="en-US" sz="14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endParaRPr>
          </a:p>
        </p:txBody>
      </p:sp>
      <p:sp>
        <p:nvSpPr>
          <p:cNvPr id="25" name="Content Placeholder 2"/>
          <p:cNvSpPr txBox="1">
            <a:spLocks/>
          </p:cNvSpPr>
          <p:nvPr/>
        </p:nvSpPr>
        <p:spPr bwMode="auto">
          <a:xfrm>
            <a:off x="666750" y="1200675"/>
            <a:ext cx="8124825" cy="999599"/>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200"/>
              </a:spcAft>
              <a:buClr>
                <a:prstClr val="black"/>
              </a:buClr>
              <a:buFont typeface="Arial" pitchFamily="34" charset="0"/>
              <a:buNone/>
            </a:pPr>
            <a:r>
              <a:rPr lang="ja-JP" altLang="en-US" sz="2000" dirty="0">
                <a:solidFill>
                  <a:prstClr val="black"/>
                </a:solidFill>
                <a:latin typeface="Meiryo UI" pitchFamily="50" charset="-128"/>
                <a:ea typeface="メイリオ" pitchFamily="50" charset="-128"/>
              </a:rPr>
              <a:t>ペースメーカーまたは</a:t>
            </a:r>
            <a:r>
              <a:rPr lang="en-US" altLang="ja-JP" sz="2000" dirty="0">
                <a:solidFill>
                  <a:prstClr val="black"/>
                </a:solidFill>
                <a:latin typeface="Meiryo UI" pitchFamily="50" charset="-128"/>
                <a:ea typeface="メイリオ" pitchFamily="50" charset="-128"/>
              </a:rPr>
              <a:t>ICD</a:t>
            </a:r>
            <a:r>
              <a:rPr lang="ja-JP" altLang="en-US" sz="2000" dirty="0">
                <a:solidFill>
                  <a:prstClr val="black"/>
                </a:solidFill>
                <a:latin typeface="Meiryo UI" pitchFamily="50" charset="-128"/>
                <a:ea typeface="メイリオ" pitchFamily="50" charset="-128"/>
              </a:rPr>
              <a:t>留置患者のうち，潜在性心房頻脈性不整脈（</a:t>
            </a:r>
            <a:r>
              <a:rPr lang="en-US" altLang="ja-JP" sz="2000" dirty="0">
                <a:solidFill>
                  <a:prstClr val="black"/>
                </a:solidFill>
                <a:latin typeface="Meiryo UI" pitchFamily="50" charset="-128"/>
                <a:ea typeface="メイリオ" pitchFamily="50" charset="-128"/>
              </a:rPr>
              <a:t>6</a:t>
            </a:r>
            <a:r>
              <a:rPr lang="ja-JP" altLang="en-US" sz="2000" dirty="0">
                <a:solidFill>
                  <a:prstClr val="black"/>
                </a:solidFill>
                <a:latin typeface="Meiryo UI" pitchFamily="50" charset="-128"/>
                <a:ea typeface="メイリオ" pitchFamily="50" charset="-128"/>
              </a:rPr>
              <a:t>分以上） が検出された群は検出されなかった群に比べて，背景因子調整後の塞栓症の発症リスクが約</a:t>
            </a:r>
            <a:r>
              <a:rPr lang="en-US" altLang="ja-JP" sz="2000" b="1" dirty="0">
                <a:solidFill>
                  <a:prstClr val="black"/>
                </a:solidFill>
                <a:latin typeface="Meiryo UI" pitchFamily="50" charset="-128"/>
                <a:ea typeface="メイリオ" pitchFamily="50" charset="-128"/>
              </a:rPr>
              <a:t>2.5</a:t>
            </a:r>
            <a:r>
              <a:rPr lang="ja-JP" altLang="en-US" sz="2000" b="1" dirty="0">
                <a:solidFill>
                  <a:prstClr val="black"/>
                </a:solidFill>
                <a:latin typeface="Meiryo UI" pitchFamily="50" charset="-128"/>
                <a:ea typeface="メイリオ" pitchFamily="50" charset="-128"/>
              </a:rPr>
              <a:t>倍</a:t>
            </a:r>
            <a:r>
              <a:rPr lang="ja-JP" altLang="en-US" sz="2000" dirty="0">
                <a:solidFill>
                  <a:prstClr val="black"/>
                </a:solidFill>
                <a:latin typeface="Meiryo UI" pitchFamily="50" charset="-128"/>
                <a:ea typeface="メイリオ" pitchFamily="50" charset="-128"/>
              </a:rPr>
              <a:t>高かった</a:t>
            </a:r>
            <a:endParaRPr lang="en-US" altLang="en-US" sz="2000" dirty="0">
              <a:solidFill>
                <a:prstClr val="black"/>
              </a:solidFill>
              <a:latin typeface="Meiryo UI" pitchFamily="50" charset="-128"/>
              <a:ea typeface="メイリオ" pitchFamily="50" charset="-128"/>
            </a:endParaRPr>
          </a:p>
        </p:txBody>
      </p:sp>
      <p:sp>
        <p:nvSpPr>
          <p:cNvPr id="26" name="Rectangle 4"/>
          <p:cNvSpPr>
            <a:spLocks noChangeArrowheads="1"/>
          </p:cNvSpPr>
          <p:nvPr/>
        </p:nvSpPr>
        <p:spPr bwMode="auto">
          <a:xfrm>
            <a:off x="5748715" y="6458316"/>
            <a:ext cx="36766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Healey JS</a:t>
            </a:r>
            <a:r>
              <a:rPr lang="da-DK" altLang="en-US" sz="1000" dirty="0">
                <a:solidFill>
                  <a:prstClr val="black"/>
                </a:solidFill>
                <a:latin typeface="Meiryo UI" pitchFamily="50" charset="-128"/>
                <a:ea typeface="メイリオ" pitchFamily="50" charset="-128"/>
              </a:rPr>
              <a:t>, et al. </a:t>
            </a:r>
            <a:r>
              <a:rPr lang="da-DK" altLang="en-US" sz="1000" i="1" dirty="0">
                <a:solidFill>
                  <a:prstClr val="black"/>
                </a:solidFill>
                <a:latin typeface="Meiryo UI" pitchFamily="50" charset="-128"/>
                <a:ea typeface="メイリオ" pitchFamily="50" charset="-128"/>
              </a:rPr>
              <a:t>N Engl J Med.</a:t>
            </a:r>
            <a:r>
              <a:rPr lang="da-DK" altLang="en-US" sz="1000" dirty="0">
                <a:solidFill>
                  <a:prstClr val="black"/>
                </a:solidFill>
                <a:latin typeface="Meiryo UI" pitchFamily="50" charset="-128"/>
                <a:ea typeface="メイリオ" pitchFamily="50" charset="-128"/>
              </a:rPr>
              <a:t> </a:t>
            </a:r>
            <a:r>
              <a:rPr lang="en-US" altLang="en-US" sz="1000" dirty="0">
                <a:solidFill>
                  <a:prstClr val="black"/>
                </a:solidFill>
                <a:latin typeface="Meiryo UI" pitchFamily="50" charset="-128"/>
                <a:ea typeface="メイリオ" pitchFamily="50" charset="-128"/>
              </a:rPr>
              <a:t>2012; 366: 120-129.</a:t>
            </a:r>
          </a:p>
        </p:txBody>
      </p:sp>
      <p:sp>
        <p:nvSpPr>
          <p:cNvPr id="27" name="フリーフォーム 26"/>
          <p:cNvSpPr/>
          <p:nvPr/>
        </p:nvSpPr>
        <p:spPr>
          <a:xfrm>
            <a:off x="5791956" y="4523790"/>
            <a:ext cx="1294066" cy="224255"/>
          </a:xfrm>
          <a:custGeom>
            <a:avLst/>
            <a:gdLst>
              <a:gd name="connsiteX0" fmla="*/ 100058 w 1841394"/>
              <a:gd name="connsiteY0" fmla="*/ 63611 h 423863"/>
              <a:gd name="connsiteX1" fmla="*/ 100058 w 1841394"/>
              <a:gd name="connsiteY1" fmla="*/ 63611 h 423863"/>
              <a:gd name="connsiteX2" fmla="*/ 290890 w 1841394"/>
              <a:gd name="connsiteY2" fmla="*/ 55660 h 423863"/>
              <a:gd name="connsiteX3" fmla="*/ 322695 w 1841394"/>
              <a:gd name="connsiteY3" fmla="*/ 39757 h 423863"/>
              <a:gd name="connsiteX4" fmla="*/ 354500 w 1841394"/>
              <a:gd name="connsiteY4" fmla="*/ 31806 h 423863"/>
              <a:gd name="connsiteX5" fmla="*/ 402208 w 1841394"/>
              <a:gd name="connsiteY5" fmla="*/ 15903 h 423863"/>
              <a:gd name="connsiteX6" fmla="*/ 426062 w 1841394"/>
              <a:gd name="connsiteY6" fmla="*/ 7952 h 423863"/>
              <a:gd name="connsiteX7" fmla="*/ 521477 w 1841394"/>
              <a:gd name="connsiteY7" fmla="*/ 0 h 423863"/>
              <a:gd name="connsiteX8" fmla="*/ 704357 w 1841394"/>
              <a:gd name="connsiteY8" fmla="*/ 7952 h 423863"/>
              <a:gd name="connsiteX9" fmla="*/ 752065 w 1841394"/>
              <a:gd name="connsiteY9" fmla="*/ 23854 h 423863"/>
              <a:gd name="connsiteX10" fmla="*/ 1427926 w 1841394"/>
              <a:gd name="connsiteY10" fmla="*/ 31806 h 423863"/>
              <a:gd name="connsiteX11" fmla="*/ 1777783 w 1841394"/>
              <a:gd name="connsiteY11" fmla="*/ 71562 h 423863"/>
              <a:gd name="connsiteX12" fmla="*/ 1793686 w 1841394"/>
              <a:gd name="connsiteY12" fmla="*/ 95416 h 423863"/>
              <a:gd name="connsiteX13" fmla="*/ 1809589 w 1841394"/>
              <a:gd name="connsiteY13" fmla="*/ 159027 h 423863"/>
              <a:gd name="connsiteX14" fmla="*/ 1817540 w 1841394"/>
              <a:gd name="connsiteY14" fmla="*/ 222637 h 423863"/>
              <a:gd name="connsiteX15" fmla="*/ 1841394 w 1841394"/>
              <a:gd name="connsiteY15" fmla="*/ 310101 h 423863"/>
              <a:gd name="connsiteX16" fmla="*/ 1833443 w 1841394"/>
              <a:gd name="connsiteY16" fmla="*/ 349858 h 423863"/>
              <a:gd name="connsiteX17" fmla="*/ 1809589 w 1841394"/>
              <a:gd name="connsiteY17" fmla="*/ 365760 h 423863"/>
              <a:gd name="connsiteX18" fmla="*/ 1761881 w 1841394"/>
              <a:gd name="connsiteY18" fmla="*/ 373712 h 423863"/>
              <a:gd name="connsiteX19" fmla="*/ 1738027 w 1841394"/>
              <a:gd name="connsiteY19" fmla="*/ 381663 h 423863"/>
              <a:gd name="connsiteX20" fmla="*/ 1730076 w 1841394"/>
              <a:gd name="connsiteY20" fmla="*/ 405517 h 423863"/>
              <a:gd name="connsiteX21" fmla="*/ 1157582 w 1841394"/>
              <a:gd name="connsiteY21" fmla="*/ 421420 h 423863"/>
              <a:gd name="connsiteX22" fmla="*/ 441964 w 1841394"/>
              <a:gd name="connsiteY22" fmla="*/ 413468 h 423863"/>
              <a:gd name="connsiteX23" fmla="*/ 12594 w 1841394"/>
              <a:gd name="connsiteY23" fmla="*/ 405517 h 423863"/>
              <a:gd name="connsiteX24" fmla="*/ 28497 w 1841394"/>
              <a:gd name="connsiteY24" fmla="*/ 302150 h 423863"/>
              <a:gd name="connsiteX25" fmla="*/ 36448 w 1841394"/>
              <a:gd name="connsiteY25" fmla="*/ 214686 h 423863"/>
              <a:gd name="connsiteX26" fmla="*/ 36448 w 1841394"/>
              <a:gd name="connsiteY26" fmla="*/ 214686 h 4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41394" h="423863">
                <a:moveTo>
                  <a:pt x="100058" y="63611"/>
                </a:moveTo>
                <a:lnTo>
                  <a:pt x="100058" y="63611"/>
                </a:lnTo>
                <a:cubicBezTo>
                  <a:pt x="163669" y="60961"/>
                  <a:pt x="227586" y="62443"/>
                  <a:pt x="290890" y="55660"/>
                </a:cubicBezTo>
                <a:cubicBezTo>
                  <a:pt x="302676" y="54397"/>
                  <a:pt x="311597" y="43919"/>
                  <a:pt x="322695" y="39757"/>
                </a:cubicBezTo>
                <a:cubicBezTo>
                  <a:pt x="332927" y="35920"/>
                  <a:pt x="344033" y="34946"/>
                  <a:pt x="354500" y="31806"/>
                </a:cubicBezTo>
                <a:cubicBezTo>
                  <a:pt x="370556" y="26989"/>
                  <a:pt x="386305" y="21204"/>
                  <a:pt x="402208" y="15903"/>
                </a:cubicBezTo>
                <a:cubicBezTo>
                  <a:pt x="410159" y="13253"/>
                  <a:pt x="417710" y="8648"/>
                  <a:pt x="426062" y="7952"/>
                </a:cubicBezTo>
                <a:lnTo>
                  <a:pt x="521477" y="0"/>
                </a:lnTo>
                <a:cubicBezTo>
                  <a:pt x="582437" y="2651"/>
                  <a:pt x="643663" y="1673"/>
                  <a:pt x="704357" y="7952"/>
                </a:cubicBezTo>
                <a:cubicBezTo>
                  <a:pt x="721031" y="9677"/>
                  <a:pt x="735303" y="23657"/>
                  <a:pt x="752065" y="23854"/>
                </a:cubicBezTo>
                <a:lnTo>
                  <a:pt x="1427926" y="31806"/>
                </a:lnTo>
                <a:cubicBezTo>
                  <a:pt x="1863135" y="42168"/>
                  <a:pt x="1702568" y="-60065"/>
                  <a:pt x="1777783" y="71562"/>
                </a:cubicBezTo>
                <a:cubicBezTo>
                  <a:pt x="1782524" y="79859"/>
                  <a:pt x="1788385" y="87465"/>
                  <a:pt x="1793686" y="95416"/>
                </a:cubicBezTo>
                <a:cubicBezTo>
                  <a:pt x="1798987" y="116620"/>
                  <a:pt x="1806878" y="137340"/>
                  <a:pt x="1809589" y="159027"/>
                </a:cubicBezTo>
                <a:cubicBezTo>
                  <a:pt x="1812239" y="180230"/>
                  <a:pt x="1813602" y="201635"/>
                  <a:pt x="1817540" y="222637"/>
                </a:cubicBezTo>
                <a:cubicBezTo>
                  <a:pt x="1825225" y="263626"/>
                  <a:pt x="1830463" y="277306"/>
                  <a:pt x="1841394" y="310101"/>
                </a:cubicBezTo>
                <a:cubicBezTo>
                  <a:pt x="1838744" y="323353"/>
                  <a:pt x="1840148" y="338124"/>
                  <a:pt x="1833443" y="349858"/>
                </a:cubicBezTo>
                <a:cubicBezTo>
                  <a:pt x="1828702" y="358155"/>
                  <a:pt x="1818655" y="362738"/>
                  <a:pt x="1809589" y="365760"/>
                </a:cubicBezTo>
                <a:cubicBezTo>
                  <a:pt x="1794294" y="370858"/>
                  <a:pt x="1777619" y="370215"/>
                  <a:pt x="1761881" y="373712"/>
                </a:cubicBezTo>
                <a:cubicBezTo>
                  <a:pt x="1753699" y="375530"/>
                  <a:pt x="1745978" y="379013"/>
                  <a:pt x="1738027" y="381663"/>
                </a:cubicBezTo>
                <a:cubicBezTo>
                  <a:pt x="1735377" y="389614"/>
                  <a:pt x="1738438" y="404944"/>
                  <a:pt x="1730076" y="405517"/>
                </a:cubicBezTo>
                <a:cubicBezTo>
                  <a:pt x="1539617" y="418562"/>
                  <a:pt x="1157582" y="421420"/>
                  <a:pt x="1157582" y="421420"/>
                </a:cubicBezTo>
                <a:lnTo>
                  <a:pt x="441964" y="413468"/>
                </a:lnTo>
                <a:cubicBezTo>
                  <a:pt x="298830" y="411480"/>
                  <a:pt x="150820" y="442732"/>
                  <a:pt x="12594" y="405517"/>
                </a:cubicBezTo>
                <a:cubicBezTo>
                  <a:pt x="-21068" y="396454"/>
                  <a:pt x="22766" y="336537"/>
                  <a:pt x="28497" y="302150"/>
                </a:cubicBezTo>
                <a:cubicBezTo>
                  <a:pt x="39567" y="235733"/>
                  <a:pt x="36448" y="288930"/>
                  <a:pt x="36448" y="214686"/>
                </a:cubicBezTo>
                <a:lnTo>
                  <a:pt x="36448" y="214686"/>
                </a:lnTo>
              </a:path>
            </a:pathLst>
          </a:cu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dirty="0">
              <a:ln>
                <a:noFill/>
              </a:ln>
              <a:solidFill>
                <a:prstClr val="white"/>
              </a:solidFill>
              <a:effectLst/>
              <a:uLnTx/>
              <a:uFillTx/>
              <a:latin typeface="Calibri"/>
              <a:ea typeface="ＭＳ Ｐゴシック"/>
              <a:cs typeface="+mn-cs"/>
            </a:endParaRPr>
          </a:p>
        </p:txBody>
      </p:sp>
      <p:sp>
        <p:nvSpPr>
          <p:cNvPr id="2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469864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a:extLst/>
          </p:cNvPr>
          <p:cNvSpPr>
            <a:spLocks noGrp="1"/>
          </p:cNvSpPr>
          <p:nvPr>
            <p:ph idx="1"/>
          </p:nvPr>
        </p:nvSpPr>
        <p:spPr>
          <a:xfrm>
            <a:off x="457200" y="2060575"/>
            <a:ext cx="8305800" cy="3939129"/>
          </a:xfrm>
        </p:spPr>
        <p:txBody>
          <a:bodyPr/>
          <a:lstStyle/>
          <a:p>
            <a:pPr marL="457200" indent="-457200" eaLnBrk="1" hangingPunct="1">
              <a:spcBef>
                <a:spcPts val="0"/>
              </a:spcBef>
              <a:spcAft>
                <a:spcPts val="1200"/>
              </a:spcAft>
              <a:buClr>
                <a:schemeClr val="tx1"/>
              </a:buClr>
              <a:buFont typeface="+mj-lt"/>
              <a:buAutoNum type="arabicPeriod"/>
              <a:defRPr/>
            </a:pPr>
            <a:r>
              <a:rPr lang="ja-JP" altLang="en-US" dirty="0">
                <a:latin typeface="Meiryo UI" pitchFamily="50" charset="-128"/>
                <a:ea typeface="メイリオ" pitchFamily="50" charset="-128"/>
              </a:rPr>
              <a:t>既往歴，動悸などの症状の有無</a:t>
            </a:r>
            <a:endParaRPr lang="en-US" altLang="en-US" dirty="0">
              <a:latin typeface="Meiryo UI" pitchFamily="50" charset="-128"/>
              <a:ea typeface="メイリオ" pitchFamily="50" charset="-128"/>
            </a:endParaRPr>
          </a:p>
          <a:p>
            <a:pPr marL="457200" indent="-457200" eaLnBrk="1" hangingPunct="1">
              <a:spcBef>
                <a:spcPts val="0"/>
              </a:spcBef>
              <a:spcAft>
                <a:spcPts val="1200"/>
              </a:spcAft>
              <a:buClr>
                <a:schemeClr val="tx1"/>
              </a:buClr>
              <a:buFont typeface="+mj-lt"/>
              <a:buAutoNum type="arabicPeriod"/>
              <a:defRPr/>
            </a:pPr>
            <a:r>
              <a:rPr lang="ja-JP" altLang="en-US" dirty="0">
                <a:latin typeface="Meiryo UI" pitchFamily="50" charset="-128"/>
                <a:ea typeface="メイリオ" pitchFamily="50" charset="-128"/>
              </a:rPr>
              <a:t>身体所見，血液検査などの臨床検査所見</a:t>
            </a:r>
            <a:endParaRPr lang="en-US" altLang="en-US" dirty="0">
              <a:latin typeface="Meiryo UI" pitchFamily="50" charset="-128"/>
              <a:ea typeface="メイリオ" pitchFamily="50" charset="-128"/>
            </a:endParaRPr>
          </a:p>
          <a:p>
            <a:pPr marL="457200" indent="-457200" eaLnBrk="1" hangingPunct="1">
              <a:spcBef>
                <a:spcPts val="0"/>
              </a:spcBef>
              <a:spcAft>
                <a:spcPts val="0"/>
              </a:spcAft>
              <a:buClr>
                <a:schemeClr val="tx1"/>
              </a:buClr>
              <a:buFont typeface="+mj-lt"/>
              <a:buAutoNum type="arabicPeriod"/>
              <a:defRPr/>
            </a:pPr>
            <a:r>
              <a:rPr lang="ja-JP" altLang="en-US" dirty="0">
                <a:latin typeface="Meiryo UI" pitchFamily="50" charset="-128"/>
                <a:ea typeface="メイリオ" pitchFamily="50" charset="-128"/>
              </a:rPr>
              <a:t>心電図記録</a:t>
            </a:r>
            <a:endParaRPr lang="en-US" altLang="ja-JP" dirty="0">
              <a:latin typeface="Meiryo UI" pitchFamily="50" charset="-128"/>
              <a:ea typeface="メイリオ" pitchFamily="50" charset="-128"/>
            </a:endParaRPr>
          </a:p>
          <a:p>
            <a:pPr marL="0" indent="0" eaLnBrk="1" hangingPunct="1">
              <a:spcBef>
                <a:spcPts val="0"/>
              </a:spcBef>
              <a:spcAft>
                <a:spcPts val="1200"/>
              </a:spcAft>
              <a:buClr>
                <a:schemeClr val="tx1"/>
              </a:buClr>
              <a:buNone/>
              <a:defRPr/>
            </a:pPr>
            <a:r>
              <a:rPr lang="ja-JP" altLang="en-US" dirty="0">
                <a:latin typeface="Meiryo UI" pitchFamily="50" charset="-128"/>
                <a:ea typeface="メイリオ" pitchFamily="50" charset="-128"/>
              </a:rPr>
              <a:t>  </a:t>
            </a:r>
            <a:r>
              <a:rPr lang="ja-JP" altLang="en-US" sz="2600" dirty="0">
                <a:latin typeface="Meiryo UI" pitchFamily="50" charset="-128"/>
                <a:ea typeface="メイリオ" pitchFamily="50" charset="-128"/>
              </a:rPr>
              <a:t>（</a:t>
            </a:r>
            <a:r>
              <a:rPr lang="en-US" altLang="ja-JP" sz="2600" dirty="0">
                <a:latin typeface="Meiryo UI" pitchFamily="50" charset="-128"/>
                <a:ea typeface="メイリオ" pitchFamily="50" charset="-128"/>
              </a:rPr>
              <a:t>12</a:t>
            </a:r>
            <a:r>
              <a:rPr lang="ja-JP" altLang="en-US" sz="2600" dirty="0">
                <a:latin typeface="Meiryo UI" pitchFamily="50" charset="-128"/>
                <a:ea typeface="メイリオ" pitchFamily="50" charset="-128"/>
              </a:rPr>
              <a:t>誘導心電図，ホルター心電図，遠隔測定法）</a:t>
            </a:r>
            <a:endParaRPr lang="en-US" altLang="en-US" sz="2600" dirty="0">
              <a:latin typeface="Meiryo UI" pitchFamily="50" charset="-128"/>
              <a:ea typeface="メイリオ" pitchFamily="50" charset="-128"/>
            </a:endParaRPr>
          </a:p>
          <a:p>
            <a:pPr marL="514350" indent="-514350" eaLnBrk="1" hangingPunct="1">
              <a:spcBef>
                <a:spcPts val="0"/>
              </a:spcBef>
              <a:spcAft>
                <a:spcPts val="1200"/>
              </a:spcAft>
              <a:buClr>
                <a:schemeClr val="tx1"/>
              </a:buClr>
              <a:buFont typeface="+mj-lt"/>
              <a:buAutoNum type="arabicPeriod" startAt="4"/>
              <a:defRPr/>
            </a:pPr>
            <a:r>
              <a:rPr lang="ja-JP" altLang="en-US" dirty="0">
                <a:latin typeface="Meiryo UI" pitchFamily="50" charset="-128"/>
                <a:ea typeface="メイリオ" pitchFamily="50" charset="-128"/>
              </a:rPr>
              <a:t>胸部</a:t>
            </a:r>
            <a:r>
              <a:rPr lang="en-US" altLang="ja-JP" dirty="0">
                <a:latin typeface="Meiryo UI" pitchFamily="50" charset="-128"/>
                <a:ea typeface="メイリオ" pitchFamily="50" charset="-128"/>
              </a:rPr>
              <a:t>X</a:t>
            </a:r>
            <a:r>
              <a:rPr lang="ja-JP" altLang="en-US" dirty="0">
                <a:latin typeface="Meiryo UI" pitchFamily="50" charset="-128"/>
                <a:ea typeface="メイリオ" pitchFamily="50" charset="-128"/>
              </a:rPr>
              <a:t>線検査</a:t>
            </a:r>
            <a:endParaRPr lang="en-US" altLang="en-US" dirty="0">
              <a:latin typeface="Meiryo UI" pitchFamily="50" charset="-128"/>
              <a:ea typeface="メイリオ" pitchFamily="50" charset="-128"/>
            </a:endParaRPr>
          </a:p>
          <a:p>
            <a:pPr marL="514350" indent="-514350" eaLnBrk="1" hangingPunct="1">
              <a:spcBef>
                <a:spcPts val="0"/>
              </a:spcBef>
              <a:spcAft>
                <a:spcPts val="1200"/>
              </a:spcAft>
              <a:buClr>
                <a:schemeClr val="tx1"/>
              </a:buClr>
              <a:buFont typeface="+mj-lt"/>
              <a:buAutoNum type="arabicPeriod" startAt="4"/>
              <a:defRPr/>
            </a:pPr>
            <a:r>
              <a:rPr lang="ja-JP" altLang="en-US" dirty="0">
                <a:latin typeface="Meiryo UI" pitchFamily="50" charset="-128"/>
                <a:ea typeface="メイリオ" pitchFamily="50" charset="-128"/>
              </a:rPr>
              <a:t>心エコー検査</a:t>
            </a:r>
            <a:endParaRPr lang="en-US" altLang="ja-JP" dirty="0">
              <a:latin typeface="Meiryo UI" pitchFamily="50" charset="-128"/>
              <a:ea typeface="メイリオ" pitchFamily="50" charset="-128"/>
            </a:endParaRPr>
          </a:p>
          <a:p>
            <a:pPr algn="ctr" eaLnBrk="1" hangingPunct="1">
              <a:buClr>
                <a:srgbClr val="FF0000"/>
              </a:buClr>
              <a:buFont typeface="Arial" charset="0"/>
              <a:buNone/>
              <a:defRPr/>
            </a:pPr>
            <a:r>
              <a:rPr lang="ja-JP" altLang="en-US" sz="2400" dirty="0">
                <a:latin typeface="Meiryo UI" pitchFamily="50" charset="-128"/>
                <a:ea typeface="メイリオ" pitchFamily="50" charset="-128"/>
              </a:rPr>
              <a:t>       必要に応じて上記以外の検査を行う場合あり</a:t>
            </a:r>
            <a:endParaRPr lang="en-US" altLang="en-US" sz="2400" dirty="0">
              <a:latin typeface="Meiryo UI" pitchFamily="50" charset="-128"/>
              <a:ea typeface="メイリオ" pitchFamily="50" charset="-128"/>
            </a:endParaRPr>
          </a:p>
        </p:txBody>
      </p:sp>
      <p:sp>
        <p:nvSpPr>
          <p:cNvPr id="20483"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rPr>
              <a:t>臨床における評価項目</a:t>
            </a:r>
            <a:endParaRPr lang="en-US" altLang="en-US" sz="2400" b="1" dirty="0">
              <a:solidFill>
                <a:srgbClr val="1F497D"/>
              </a:solidFill>
              <a:latin typeface="Meiryo UI" pitchFamily="50" charset="-128"/>
              <a:ea typeface="メイリオ" pitchFamily="50" charset="-128"/>
            </a:endParaRPr>
          </a:p>
        </p:txBody>
      </p:sp>
      <p:sp>
        <p:nvSpPr>
          <p:cNvPr id="20485" name="TextBox 4"/>
          <p:cNvSpPr txBox="1">
            <a:spLocks noChangeArrowheads="1"/>
          </p:cNvSpPr>
          <p:nvPr/>
        </p:nvSpPr>
        <p:spPr bwMode="auto">
          <a:xfrm>
            <a:off x="381000" y="980182"/>
            <a:ext cx="8305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eaLnBrk="1" hangingPunct="1">
              <a:spcBef>
                <a:spcPct val="0"/>
              </a:spcBef>
              <a:buClr>
                <a:srgbClr val="FF0000"/>
              </a:buClr>
              <a:buFont typeface="Arial" pitchFamily="34" charset="0"/>
              <a:buNone/>
            </a:pPr>
            <a:r>
              <a:rPr lang="en-US" altLang="en-US" sz="3200" dirty="0">
                <a:solidFill>
                  <a:srgbClr val="000000"/>
                </a:solidFill>
                <a:latin typeface="Meiryo UI" pitchFamily="50" charset="-128"/>
                <a:ea typeface="メイリオ" pitchFamily="50" charset="-128"/>
              </a:rPr>
              <a:t> </a:t>
            </a:r>
          </a:p>
          <a:p>
            <a:pPr eaLnBrk="1" hangingPunct="1">
              <a:spcBef>
                <a:spcPct val="0"/>
              </a:spcBef>
              <a:buClr>
                <a:srgbClr val="FF0000"/>
              </a:buClr>
              <a:buFont typeface="Arial" pitchFamily="34" charset="0"/>
              <a:buNone/>
            </a:pPr>
            <a:r>
              <a:rPr lang="en-US" altLang="en-US" b="1" dirty="0">
                <a:solidFill>
                  <a:srgbClr val="000000"/>
                </a:solidFill>
                <a:latin typeface="Meiryo UI" pitchFamily="50" charset="-128"/>
                <a:ea typeface="メイリオ" pitchFamily="50" charset="-128"/>
              </a:rPr>
              <a:t>AF</a:t>
            </a:r>
            <a:r>
              <a:rPr lang="ja-JP" altLang="en-US" b="1" dirty="0">
                <a:solidFill>
                  <a:srgbClr val="000000"/>
                </a:solidFill>
                <a:latin typeface="Meiryo UI" pitchFamily="50" charset="-128"/>
                <a:ea typeface="メイリオ" pitchFamily="50" charset="-128"/>
              </a:rPr>
              <a:t>の診断時の主要な評価項目（</a:t>
            </a:r>
            <a:r>
              <a:rPr lang="en-US" altLang="ja-JP" b="1" dirty="0">
                <a:solidFill>
                  <a:srgbClr val="000000"/>
                </a:solidFill>
                <a:latin typeface="Meiryo UI" pitchFamily="50" charset="-128"/>
                <a:ea typeface="メイリオ" pitchFamily="50" charset="-128"/>
              </a:rPr>
              <a:t>5</a:t>
            </a:r>
            <a:r>
              <a:rPr lang="ja-JP" altLang="en-US" b="1" dirty="0">
                <a:solidFill>
                  <a:srgbClr val="000000"/>
                </a:solidFill>
                <a:latin typeface="Meiryo UI" pitchFamily="50" charset="-128"/>
                <a:ea typeface="メイリオ" pitchFamily="50" charset="-128"/>
              </a:rPr>
              <a:t>つ）</a:t>
            </a:r>
            <a:endParaRPr lang="en-US" altLang="en-US" b="1" dirty="0">
              <a:solidFill>
                <a:srgbClr val="000000"/>
              </a:solidFill>
              <a:latin typeface="Meiryo UI" pitchFamily="50" charset="-128"/>
              <a:ea typeface="メイリオ" pitchFamily="50" charset="-128"/>
            </a:endParaRPr>
          </a:p>
        </p:txBody>
      </p:sp>
      <p:sp>
        <p:nvSpPr>
          <p:cNvPr id="20486" name="TextBox 1"/>
          <p:cNvSpPr txBox="1">
            <a:spLocks noChangeArrowheads="1"/>
          </p:cNvSpPr>
          <p:nvPr/>
        </p:nvSpPr>
        <p:spPr bwMode="auto">
          <a:xfrm>
            <a:off x="3122735" y="6400743"/>
            <a:ext cx="62023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spcBef>
                <a:spcPct val="0"/>
              </a:spcBef>
              <a:buFontTx/>
              <a:buNone/>
            </a:pPr>
            <a:r>
              <a:rPr lang="en-US" altLang="en-US" sz="1000" dirty="0">
                <a:solidFill>
                  <a:prstClr val="black"/>
                </a:solidFill>
                <a:latin typeface="Meiryo UI" pitchFamily="50" charset="-128"/>
                <a:ea typeface="Meiryo UI" pitchFamily="50" charset="-128"/>
                <a:cs typeface="Meiryo UI" pitchFamily="50" charset="-128"/>
              </a:rPr>
              <a:t>January CT, et al. </a:t>
            </a:r>
            <a:r>
              <a:rPr lang="en-US" altLang="en-US" sz="1000" i="1" dirty="0">
                <a:solidFill>
                  <a:prstClr val="black"/>
                </a:solidFill>
                <a:latin typeface="Meiryo UI" pitchFamily="50" charset="-128"/>
                <a:ea typeface="Meiryo UI" pitchFamily="50" charset="-128"/>
                <a:cs typeface="Meiryo UI" pitchFamily="50" charset="-128"/>
              </a:rPr>
              <a:t>J</a:t>
            </a:r>
            <a:r>
              <a:rPr lang="en-US" altLang="en-US" sz="1000" dirty="0">
                <a:solidFill>
                  <a:prstClr val="black"/>
                </a:solidFill>
                <a:latin typeface="Meiryo UI" pitchFamily="50" charset="-128"/>
                <a:ea typeface="Meiryo UI" pitchFamily="50" charset="-128"/>
                <a:cs typeface="Meiryo UI" pitchFamily="50" charset="-128"/>
              </a:rPr>
              <a:t> </a:t>
            </a:r>
            <a:r>
              <a:rPr lang="en-US" altLang="en-US" sz="1000" i="1" dirty="0">
                <a:solidFill>
                  <a:prstClr val="black"/>
                </a:solidFill>
                <a:latin typeface="Meiryo UI" pitchFamily="50" charset="-128"/>
                <a:ea typeface="Meiryo UI" pitchFamily="50" charset="-128"/>
                <a:cs typeface="Meiryo UI" pitchFamily="50" charset="-128"/>
              </a:rPr>
              <a:t>Am Coll Cardiol. </a:t>
            </a:r>
            <a:r>
              <a:rPr lang="en-US" altLang="en-US" sz="1000" dirty="0">
                <a:solidFill>
                  <a:prstClr val="black"/>
                </a:solidFill>
                <a:latin typeface="Meiryo UI" pitchFamily="50" charset="-128"/>
                <a:ea typeface="Meiryo UI" pitchFamily="50" charset="-128"/>
                <a:cs typeface="Meiryo UI" pitchFamily="50" charset="-128"/>
              </a:rPr>
              <a:t>2014;64(21): e1-e76. doi: 10.1016/j.jacc.2014.03.022.</a:t>
            </a:r>
          </a:p>
        </p:txBody>
      </p:sp>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71216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txBox="1">
            <a:spLocks/>
          </p:cNvSpPr>
          <p:nvPr/>
        </p:nvSpPr>
        <p:spPr bwMode="auto">
          <a:xfrm>
            <a:off x="457200" y="1651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3600" b="1" dirty="0">
                <a:solidFill>
                  <a:srgbClr val="003479"/>
                </a:solidFill>
                <a:latin typeface="Meiryo UI" pitchFamily="50" charset="-128"/>
                <a:ea typeface="メイリオ" pitchFamily="50" charset="-128"/>
                <a:cs typeface="Times New Roman" pitchFamily="18" charset="0"/>
              </a:rPr>
              <a:t>AF</a:t>
            </a:r>
            <a:r>
              <a:rPr lang="ja-JP" altLang="en-US" sz="3600" b="1" dirty="0">
                <a:solidFill>
                  <a:srgbClr val="003479"/>
                </a:solidFill>
                <a:latin typeface="Meiryo UI" pitchFamily="50" charset="-128"/>
                <a:ea typeface="メイリオ" pitchFamily="50" charset="-128"/>
                <a:cs typeface="Times New Roman" pitchFamily="18" charset="0"/>
              </a:rPr>
              <a:t>の徴候および症状</a:t>
            </a:r>
            <a:endParaRPr lang="en-US" altLang="en-US" sz="3600" b="1" dirty="0">
              <a:solidFill>
                <a:srgbClr val="003479"/>
              </a:solidFill>
              <a:latin typeface="Meiryo UI" pitchFamily="50" charset="-128"/>
              <a:ea typeface="メイリオ" pitchFamily="50" charset="-128"/>
              <a:cs typeface="Times New Roman" pitchFamily="18" charset="0"/>
            </a:endParaRPr>
          </a:p>
        </p:txBody>
      </p:sp>
      <p:pic>
        <p:nvPicPr>
          <p:cNvPr id="21507" name="Picture 8" descr="Image result for afib sympto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234" y="1524000"/>
            <a:ext cx="49164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正方形/長方形 2"/>
          <p:cNvSpPr/>
          <p:nvPr/>
        </p:nvSpPr>
        <p:spPr>
          <a:xfrm>
            <a:off x="4994694" y="2130725"/>
            <a:ext cx="1319842" cy="845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正方形/長方形 13"/>
          <p:cNvSpPr/>
          <p:nvPr/>
        </p:nvSpPr>
        <p:spPr>
          <a:xfrm>
            <a:off x="7419637" y="2130725"/>
            <a:ext cx="1319842" cy="845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正方形/長方形 14"/>
          <p:cNvSpPr/>
          <p:nvPr/>
        </p:nvSpPr>
        <p:spPr>
          <a:xfrm>
            <a:off x="7441780" y="3665508"/>
            <a:ext cx="1319842" cy="845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正方形/長方形 15"/>
          <p:cNvSpPr/>
          <p:nvPr/>
        </p:nvSpPr>
        <p:spPr>
          <a:xfrm>
            <a:off x="5017700" y="3613748"/>
            <a:ext cx="1319842" cy="8453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正方形/長方形 16"/>
          <p:cNvSpPr/>
          <p:nvPr/>
        </p:nvSpPr>
        <p:spPr>
          <a:xfrm>
            <a:off x="4994694" y="5050046"/>
            <a:ext cx="1319842" cy="5398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正方形/長方形 17"/>
          <p:cNvSpPr/>
          <p:nvPr/>
        </p:nvSpPr>
        <p:spPr>
          <a:xfrm>
            <a:off x="7468237" y="5137389"/>
            <a:ext cx="1262616" cy="6595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テキスト ボックス 6"/>
          <p:cNvSpPr txBox="1"/>
          <p:nvPr/>
        </p:nvSpPr>
        <p:spPr>
          <a:xfrm>
            <a:off x="5043578" y="2286126"/>
            <a:ext cx="1275556" cy="534586"/>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1400" b="1" dirty="0">
                <a:solidFill>
                  <a:srgbClr val="DF0514"/>
                </a:solidFill>
                <a:latin typeface="Meiryo UI" pitchFamily="50" charset="-128"/>
                <a:ea typeface="メイリオ" pitchFamily="50" charset="-128"/>
              </a:rPr>
              <a:t>動悸</a:t>
            </a:r>
            <a:endParaRPr kumimoji="1" lang="en-US" altLang="ja-JP" sz="1400" b="1" dirty="0">
              <a:solidFill>
                <a:srgbClr val="DF0514"/>
              </a:solidFill>
              <a:latin typeface="Meiryo UI" pitchFamily="50" charset="-128"/>
              <a:ea typeface="メイリオ" pitchFamily="50" charset="-128"/>
            </a:endParaRPr>
          </a:p>
          <a:p>
            <a:pPr algn="ctr" eaLnBrk="1"/>
            <a:r>
              <a:rPr kumimoji="1" lang="ja-JP" altLang="en-US" sz="1200" dirty="0">
                <a:latin typeface="Meiryo UI" pitchFamily="50" charset="-128"/>
                <a:ea typeface="メイリオ" pitchFamily="50" charset="-128"/>
              </a:rPr>
              <a:t>速く不規則な鼓動</a:t>
            </a:r>
          </a:p>
        </p:txBody>
      </p:sp>
      <p:sp>
        <p:nvSpPr>
          <p:cNvPr id="8" name="テキスト ボックス 7"/>
          <p:cNvSpPr txBox="1"/>
          <p:nvPr/>
        </p:nvSpPr>
        <p:spPr>
          <a:xfrm>
            <a:off x="7419637" y="2286126"/>
            <a:ext cx="1275556" cy="494707"/>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1400" b="1" dirty="0">
                <a:solidFill>
                  <a:srgbClr val="A91276"/>
                </a:solidFill>
                <a:latin typeface="Meiryo UI" pitchFamily="50" charset="-128"/>
                <a:ea typeface="メイリオ" pitchFamily="50" charset="-128"/>
              </a:rPr>
              <a:t>呼吸困難</a:t>
            </a:r>
            <a:endParaRPr kumimoji="1" lang="en-US" altLang="ja-JP" sz="1400" b="1" dirty="0">
              <a:solidFill>
                <a:srgbClr val="A91276"/>
              </a:solidFill>
              <a:latin typeface="Meiryo UI" pitchFamily="50" charset="-128"/>
              <a:ea typeface="メイリオ" pitchFamily="50" charset="-128"/>
            </a:endParaRPr>
          </a:p>
          <a:p>
            <a:pPr algn="ctr" eaLnBrk="1"/>
            <a:r>
              <a:rPr kumimoji="1" lang="ja-JP" altLang="en-US" sz="1200" dirty="0">
                <a:latin typeface="Meiryo UI" pitchFamily="50" charset="-128"/>
                <a:ea typeface="メイリオ" pitchFamily="50" charset="-128"/>
              </a:rPr>
              <a:t>労作時の息切れ</a:t>
            </a:r>
          </a:p>
        </p:txBody>
      </p:sp>
      <p:sp>
        <p:nvSpPr>
          <p:cNvPr id="9" name="テキスト ボックス 8"/>
          <p:cNvSpPr txBox="1"/>
          <p:nvPr/>
        </p:nvSpPr>
        <p:spPr>
          <a:xfrm>
            <a:off x="5036108" y="3859602"/>
            <a:ext cx="1275556" cy="457200"/>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1400" b="1" dirty="0">
                <a:solidFill>
                  <a:srgbClr val="FAA200"/>
                </a:solidFill>
                <a:latin typeface="Meiryo UI" pitchFamily="50" charset="-128"/>
                <a:ea typeface="メイリオ" pitchFamily="50" charset="-128"/>
              </a:rPr>
              <a:t>疲労</a:t>
            </a:r>
            <a:endParaRPr kumimoji="1" lang="en-US" altLang="ja-JP" sz="1400" b="1" dirty="0">
              <a:solidFill>
                <a:srgbClr val="FAA200"/>
              </a:solidFill>
              <a:latin typeface="Meiryo UI" pitchFamily="50" charset="-128"/>
              <a:ea typeface="メイリオ" pitchFamily="50" charset="-128"/>
            </a:endParaRPr>
          </a:p>
          <a:p>
            <a:pPr algn="ctr" eaLnBrk="1"/>
            <a:r>
              <a:rPr kumimoji="1" lang="ja-JP" altLang="en-US" sz="1200" dirty="0">
                <a:latin typeface="Meiryo UI" pitchFamily="50" charset="-128"/>
                <a:ea typeface="メイリオ" pitchFamily="50" charset="-128"/>
              </a:rPr>
              <a:t>身体の疲れ</a:t>
            </a:r>
          </a:p>
        </p:txBody>
      </p:sp>
      <p:sp>
        <p:nvSpPr>
          <p:cNvPr id="10" name="テキスト ボックス 9"/>
          <p:cNvSpPr txBox="1"/>
          <p:nvPr/>
        </p:nvSpPr>
        <p:spPr>
          <a:xfrm>
            <a:off x="7468237" y="3807842"/>
            <a:ext cx="1275556" cy="457200"/>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1400" b="1" dirty="0">
                <a:solidFill>
                  <a:srgbClr val="0099DE"/>
                </a:solidFill>
                <a:latin typeface="Meiryo UI" pitchFamily="50" charset="-128"/>
                <a:ea typeface="メイリオ" pitchFamily="50" charset="-128"/>
              </a:rPr>
              <a:t>めまい</a:t>
            </a:r>
            <a:endParaRPr kumimoji="1" lang="en-US" altLang="ja-JP" sz="1400" b="1" dirty="0">
              <a:solidFill>
                <a:srgbClr val="0099DE"/>
              </a:solidFill>
              <a:latin typeface="Meiryo UI" pitchFamily="50" charset="-128"/>
              <a:ea typeface="メイリオ" pitchFamily="50" charset="-128"/>
            </a:endParaRPr>
          </a:p>
          <a:p>
            <a:pPr algn="ctr" eaLnBrk="1"/>
            <a:r>
              <a:rPr kumimoji="1" lang="ja-JP" altLang="en-US" sz="1200" dirty="0">
                <a:latin typeface="Meiryo UI" pitchFamily="50" charset="-128"/>
                <a:ea typeface="メイリオ" pitchFamily="50" charset="-128"/>
              </a:rPr>
              <a:t>頭部のふらつき</a:t>
            </a:r>
          </a:p>
        </p:txBody>
      </p:sp>
      <p:sp>
        <p:nvSpPr>
          <p:cNvPr id="11" name="テキスト ボックス 10"/>
          <p:cNvSpPr txBox="1"/>
          <p:nvPr/>
        </p:nvSpPr>
        <p:spPr>
          <a:xfrm>
            <a:off x="5036108" y="5268225"/>
            <a:ext cx="1275556" cy="457200"/>
          </a:xfrm>
          <a:prstGeom prst="rect">
            <a:avLst/>
          </a:prstGeom>
          <a:noFill/>
        </p:spPr>
        <p:txBody>
          <a:bodyPr wrap="square" lIns="18000" tIns="0" rIns="18000" bIns="0" rtlCol="0">
            <a:noAutofit/>
          </a:bodyPr>
          <a:lstStyle/>
          <a:p>
            <a:pPr algn="ctr" eaLnBrk="1">
              <a:spcAft>
                <a:spcPts val="200"/>
              </a:spcAft>
            </a:pPr>
            <a:r>
              <a:rPr kumimoji="1" lang="ja-JP" altLang="en-US" sz="1400" b="1" dirty="0">
                <a:solidFill>
                  <a:srgbClr val="27357F"/>
                </a:solidFill>
                <a:latin typeface="Meiryo UI" pitchFamily="50" charset="-128"/>
                <a:ea typeface="メイリオ" pitchFamily="50" charset="-128"/>
              </a:rPr>
              <a:t>失神</a:t>
            </a:r>
            <a:endParaRPr kumimoji="1" lang="en-US" altLang="ja-JP" sz="1400" b="1" dirty="0">
              <a:solidFill>
                <a:srgbClr val="27357F"/>
              </a:solidFill>
              <a:latin typeface="Meiryo UI" pitchFamily="50" charset="-128"/>
              <a:ea typeface="メイリオ" pitchFamily="50" charset="-128"/>
            </a:endParaRPr>
          </a:p>
          <a:p>
            <a:pPr algn="ctr" eaLnBrk="1">
              <a:spcAft>
                <a:spcPts val="200"/>
              </a:spcAft>
            </a:pPr>
            <a:r>
              <a:rPr kumimoji="1" lang="ja-JP" altLang="en-US" sz="1200" dirty="0">
                <a:latin typeface="Meiryo UI" pitchFamily="50" charset="-128"/>
                <a:ea typeface="メイリオ" pitchFamily="50" charset="-128"/>
              </a:rPr>
              <a:t>気絶，眼前暗黒感</a:t>
            </a:r>
          </a:p>
        </p:txBody>
      </p:sp>
      <p:sp>
        <p:nvSpPr>
          <p:cNvPr id="12" name="テキスト ボックス 11"/>
          <p:cNvSpPr txBox="1"/>
          <p:nvPr/>
        </p:nvSpPr>
        <p:spPr>
          <a:xfrm>
            <a:off x="7486066" y="5231563"/>
            <a:ext cx="1275556" cy="530524"/>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1400" b="1" dirty="0">
                <a:solidFill>
                  <a:srgbClr val="ACC401"/>
                </a:solidFill>
                <a:latin typeface="Meiryo UI" pitchFamily="50" charset="-128"/>
                <a:ea typeface="メイリオ" pitchFamily="50" charset="-128"/>
              </a:rPr>
              <a:t>狭心症</a:t>
            </a:r>
            <a:endParaRPr kumimoji="1" lang="en-US" altLang="ja-JP" sz="1400" b="1" dirty="0">
              <a:solidFill>
                <a:srgbClr val="ACC401"/>
              </a:solidFill>
              <a:latin typeface="Meiryo UI" pitchFamily="50" charset="-128"/>
              <a:ea typeface="メイリオ" pitchFamily="50" charset="-128"/>
            </a:endParaRPr>
          </a:p>
          <a:p>
            <a:pPr algn="ctr" eaLnBrk="1"/>
            <a:r>
              <a:rPr kumimoji="1" lang="ja-JP" altLang="en-US" sz="1200" dirty="0">
                <a:latin typeface="Meiryo UI" pitchFamily="50" charset="-128"/>
                <a:ea typeface="メイリオ" pitchFamily="50" charset="-128"/>
              </a:rPr>
              <a:t>胸痛・胸部不快感</a:t>
            </a:r>
          </a:p>
        </p:txBody>
      </p:sp>
      <p:sp>
        <p:nvSpPr>
          <p:cNvPr id="19" name="Content Placeholder 3"/>
          <p:cNvSpPr>
            <a:spLocks noGrp="1"/>
          </p:cNvSpPr>
          <p:nvPr>
            <p:ph sz="half" idx="2"/>
          </p:nvPr>
        </p:nvSpPr>
        <p:spPr>
          <a:xfrm>
            <a:off x="0" y="2369089"/>
            <a:ext cx="4149307" cy="2768300"/>
          </a:xfrm>
          <a:noFill/>
        </p:spPr>
        <p:txBody>
          <a:bodyPr/>
          <a:lstStyle/>
          <a:p>
            <a:pPr algn="just">
              <a:spcBef>
                <a:spcPts val="0"/>
              </a:spcBef>
              <a:spcAft>
                <a:spcPts val="1200"/>
              </a:spcAft>
            </a:pPr>
            <a:r>
              <a:rPr lang="en-US" altLang="en-US" sz="2100" dirty="0">
                <a:latin typeface="Meiryo UI" pitchFamily="50" charset="-128"/>
                <a:ea typeface="メイリオ" pitchFamily="50" charset="-128"/>
              </a:rPr>
              <a:t>AF</a:t>
            </a:r>
            <a:r>
              <a:rPr lang="ja-JP" altLang="en-US" sz="2100" dirty="0">
                <a:latin typeface="Meiryo UI" pitchFamily="50" charset="-128"/>
                <a:ea typeface="メイリオ" pitchFamily="50" charset="-128"/>
              </a:rPr>
              <a:t>患者の</a:t>
            </a:r>
            <a:r>
              <a:rPr lang="en-US" altLang="ja-JP" sz="2100" dirty="0">
                <a:latin typeface="Meiryo UI" pitchFamily="50" charset="-128"/>
                <a:ea typeface="メイリオ" pitchFamily="50" charset="-128"/>
              </a:rPr>
              <a:t>50%</a:t>
            </a:r>
            <a:r>
              <a:rPr lang="ja-JP" altLang="en-US" sz="2100" dirty="0">
                <a:latin typeface="Meiryo UI" pitchFamily="50" charset="-128"/>
                <a:ea typeface="メイリオ" pitchFamily="50" charset="-128"/>
              </a:rPr>
              <a:t>以上が無症候性</a:t>
            </a:r>
            <a:endParaRPr lang="en-US" altLang="en-US" sz="2100" dirty="0">
              <a:latin typeface="Meiryo UI" pitchFamily="50" charset="-128"/>
              <a:ea typeface="メイリオ" pitchFamily="50" charset="-128"/>
            </a:endParaRPr>
          </a:p>
          <a:p>
            <a:pPr algn="just"/>
            <a:r>
              <a:rPr lang="ja-JP" altLang="en-US" sz="2100" dirty="0">
                <a:latin typeface="Meiryo UI" pitchFamily="50" charset="-128"/>
                <a:ea typeface="メイリオ" pitchFamily="50" charset="-128"/>
              </a:rPr>
              <a:t>動悸のように不整脈自体を  反映して出現する症状と，      不整脈による血行動態の変化を反映した疲労，めまい，失神，狭心症などがある</a:t>
            </a:r>
            <a:endParaRPr lang="en-US" altLang="en-US" sz="2100" dirty="0">
              <a:latin typeface="Meiryo UI" pitchFamily="50" charset="-128"/>
              <a:ea typeface="メイリオ" pitchFamily="50" charset="-128"/>
            </a:endParaRPr>
          </a:p>
        </p:txBody>
      </p:sp>
      <p:sp>
        <p:nvSpPr>
          <p:cNvPr id="2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621829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5" descr="Image result for blood tests">
            <a:extLst/>
          </p:cNvPr>
          <p:cNvPicPr>
            <a:picLocks noChangeAspect="1" noChangeArrowheads="1"/>
          </p:cNvPicPr>
          <p:nvPr/>
        </p:nvPicPr>
        <p:blipFill>
          <a:blip r:embed="rId3"/>
          <a:srcRect/>
          <a:stretch>
            <a:fillRect/>
          </a:stretch>
        </p:blipFill>
        <p:spPr bwMode="auto">
          <a:xfrm>
            <a:off x="4764298" y="1019175"/>
            <a:ext cx="4379702" cy="2189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003479"/>
                </a:solidFill>
                <a:latin typeface="Meiryo UI" pitchFamily="50" charset="-128"/>
                <a:ea typeface="メイリオ" pitchFamily="50" charset="-128"/>
                <a:cs typeface="Times New Roman" pitchFamily="18" charset="0"/>
              </a:rPr>
              <a:t>血液検査</a:t>
            </a:r>
            <a:endParaRPr lang="en-US" altLang="en-US" sz="3600" b="1" dirty="0">
              <a:solidFill>
                <a:srgbClr val="003479"/>
              </a:solidFill>
              <a:latin typeface="Meiryo UI" pitchFamily="50" charset="-128"/>
              <a:ea typeface="メイリオ" pitchFamily="50" charset="-128"/>
              <a:cs typeface="Times New Roman" pitchFamily="18" charset="0"/>
            </a:endParaRPr>
          </a:p>
        </p:txBody>
      </p:sp>
      <p:sp>
        <p:nvSpPr>
          <p:cNvPr id="10" name="Content Placeholder 2">
            <a:extLst/>
          </p:cNvPr>
          <p:cNvSpPr>
            <a:spLocks noGrp="1"/>
          </p:cNvSpPr>
          <p:nvPr>
            <p:ph idx="1"/>
          </p:nvPr>
        </p:nvSpPr>
        <p:spPr>
          <a:xfrm>
            <a:off x="771200" y="1190201"/>
            <a:ext cx="8159151" cy="4266219"/>
          </a:xfrm>
        </p:spPr>
        <p:txBody>
          <a:bodyPr/>
          <a:lstStyle/>
          <a:p>
            <a:pPr eaLnBrk="1" hangingPunct="1">
              <a:spcBef>
                <a:spcPts val="0"/>
              </a:spcBef>
              <a:spcAft>
                <a:spcPts val="1200"/>
              </a:spcAft>
              <a:buClr>
                <a:schemeClr val="tx1"/>
              </a:buClr>
              <a:defRPr/>
            </a:pPr>
            <a:r>
              <a:rPr lang="ja-JP" altLang="en-US" sz="2800" dirty="0">
                <a:latin typeface="Meiryo UI" pitchFamily="50" charset="-128"/>
                <a:ea typeface="メイリオ" pitchFamily="50" charset="-128"/>
              </a:rPr>
              <a:t>血算（</a:t>
            </a:r>
            <a:r>
              <a:rPr lang="en-US" altLang="en-US" sz="2800" dirty="0">
                <a:latin typeface="Meiryo UI" pitchFamily="50" charset="-128"/>
                <a:ea typeface="メイリオ" pitchFamily="50" charset="-128"/>
              </a:rPr>
              <a:t>CBC</a:t>
            </a:r>
            <a:r>
              <a:rPr lang="ja-JP" altLang="en-US" sz="2800" dirty="0">
                <a:latin typeface="Meiryo UI" pitchFamily="50" charset="-128"/>
                <a:ea typeface="メイリオ" pitchFamily="50" charset="-128"/>
              </a:rPr>
              <a:t>）</a:t>
            </a:r>
            <a:endParaRPr lang="en-US" altLang="ja-JP" sz="2800" dirty="0">
              <a:latin typeface="Meiryo UI" pitchFamily="50" charset="-128"/>
              <a:ea typeface="メイリオ" pitchFamily="50" charset="-128"/>
            </a:endParaRPr>
          </a:p>
          <a:p>
            <a:pPr eaLnBrk="1" hangingPunct="1">
              <a:spcBef>
                <a:spcPts val="0"/>
              </a:spcBef>
              <a:spcAft>
                <a:spcPts val="1200"/>
              </a:spcAft>
              <a:buClr>
                <a:schemeClr val="tx1"/>
              </a:buClr>
              <a:defRPr/>
            </a:pPr>
            <a:r>
              <a:rPr lang="ja-JP" altLang="en-US" sz="2800" dirty="0">
                <a:latin typeface="Meiryo UI" pitchFamily="50" charset="-128"/>
                <a:ea typeface="メイリオ" pitchFamily="50" charset="-128"/>
              </a:rPr>
              <a:t>甲状腺機能</a:t>
            </a:r>
            <a:endParaRPr lang="en-US" altLang="en-US" sz="2800" dirty="0">
              <a:latin typeface="Meiryo UI" pitchFamily="50" charset="-128"/>
              <a:ea typeface="メイリオ" pitchFamily="50" charset="-128"/>
            </a:endParaRPr>
          </a:p>
          <a:p>
            <a:pPr eaLnBrk="1" hangingPunct="1">
              <a:spcBef>
                <a:spcPts val="0"/>
              </a:spcBef>
              <a:spcAft>
                <a:spcPts val="1200"/>
              </a:spcAft>
              <a:buClr>
                <a:schemeClr val="tx1"/>
              </a:buClr>
              <a:defRPr/>
            </a:pPr>
            <a:r>
              <a:rPr lang="ja-JP" altLang="en-US" sz="2800" dirty="0">
                <a:latin typeface="Meiryo UI" pitchFamily="50" charset="-128"/>
                <a:ea typeface="メイリオ" pitchFamily="50" charset="-128"/>
              </a:rPr>
              <a:t>電解質</a:t>
            </a:r>
            <a:endParaRPr lang="en-US" altLang="ja-JP" sz="2800" dirty="0">
              <a:latin typeface="Meiryo UI" pitchFamily="50" charset="-128"/>
              <a:ea typeface="メイリオ" pitchFamily="50" charset="-128"/>
            </a:endParaRPr>
          </a:p>
          <a:p>
            <a:pPr eaLnBrk="1" hangingPunct="1">
              <a:spcBef>
                <a:spcPts val="0"/>
              </a:spcBef>
              <a:spcAft>
                <a:spcPts val="1200"/>
              </a:spcAft>
              <a:buClr>
                <a:schemeClr val="tx1"/>
              </a:buClr>
              <a:defRPr/>
            </a:pPr>
            <a:r>
              <a:rPr lang="ja-JP" altLang="en-US" sz="2800" dirty="0">
                <a:latin typeface="Meiryo UI" pitchFamily="50" charset="-128"/>
                <a:ea typeface="メイリオ" pitchFamily="50" charset="-128"/>
              </a:rPr>
              <a:t>腎機能</a:t>
            </a:r>
            <a:endParaRPr lang="en-US" altLang="ja-JP" sz="2800" dirty="0">
              <a:latin typeface="Meiryo UI" pitchFamily="50" charset="-128"/>
              <a:ea typeface="メイリオ" pitchFamily="50" charset="-128"/>
            </a:endParaRPr>
          </a:p>
          <a:p>
            <a:pPr eaLnBrk="1" hangingPunct="1">
              <a:spcBef>
                <a:spcPts val="0"/>
              </a:spcBef>
              <a:spcAft>
                <a:spcPts val="1200"/>
              </a:spcAft>
              <a:buClr>
                <a:schemeClr val="tx1"/>
              </a:buClr>
              <a:defRPr/>
            </a:pPr>
            <a:r>
              <a:rPr lang="ja-JP" altLang="en-US" sz="2800" dirty="0">
                <a:latin typeface="Meiryo UI" pitchFamily="50" charset="-128"/>
                <a:ea typeface="メイリオ" pitchFamily="50" charset="-128"/>
              </a:rPr>
              <a:t>血中グルコース／ヘモグロビン</a:t>
            </a:r>
            <a:r>
              <a:rPr lang="en-US" altLang="ja-JP" sz="2800" dirty="0">
                <a:latin typeface="Meiryo UI" pitchFamily="50" charset="-128"/>
                <a:ea typeface="メイリオ" pitchFamily="50" charset="-128"/>
              </a:rPr>
              <a:t>A1c</a:t>
            </a:r>
            <a:r>
              <a:rPr lang="ja-JP" altLang="en-US" sz="2800" dirty="0">
                <a:latin typeface="Meiryo UI" pitchFamily="50" charset="-128"/>
                <a:ea typeface="メイリオ" pitchFamily="50" charset="-128"/>
              </a:rPr>
              <a:t>（</a:t>
            </a:r>
            <a:r>
              <a:rPr lang="en-US" altLang="ja-JP" sz="2800" dirty="0">
                <a:latin typeface="Meiryo UI" pitchFamily="50" charset="-128"/>
                <a:ea typeface="メイリオ" pitchFamily="50" charset="-128"/>
              </a:rPr>
              <a:t>HbA1c</a:t>
            </a:r>
            <a:r>
              <a:rPr lang="ja-JP" altLang="en-US" sz="2800" dirty="0">
                <a:latin typeface="Meiryo UI" pitchFamily="50" charset="-128"/>
                <a:ea typeface="メイリオ" pitchFamily="50" charset="-128"/>
              </a:rPr>
              <a:t>）</a:t>
            </a:r>
          </a:p>
          <a:p>
            <a:pPr eaLnBrk="1" hangingPunct="1">
              <a:spcBef>
                <a:spcPts val="0"/>
              </a:spcBef>
              <a:spcAft>
                <a:spcPts val="1200"/>
              </a:spcAft>
              <a:buClr>
                <a:schemeClr val="tx1"/>
              </a:buClr>
              <a:defRPr/>
            </a:pPr>
            <a:r>
              <a:rPr lang="ja-JP" altLang="en-US" sz="2800" dirty="0">
                <a:latin typeface="Meiryo UI" pitchFamily="50" charset="-128"/>
                <a:ea typeface="メイリオ" pitchFamily="50" charset="-128"/>
              </a:rPr>
              <a:t>脂質（心血管リスクを評価）</a:t>
            </a:r>
          </a:p>
          <a:p>
            <a:pPr eaLnBrk="1" hangingPunct="1">
              <a:spcBef>
                <a:spcPts val="0"/>
              </a:spcBef>
              <a:spcAft>
                <a:spcPts val="1200"/>
              </a:spcAft>
              <a:buClr>
                <a:schemeClr val="tx1"/>
              </a:buClr>
              <a:defRPr/>
            </a:pPr>
            <a:r>
              <a:rPr lang="ja-JP" altLang="en-US" sz="2800" dirty="0">
                <a:latin typeface="Meiryo UI" pitchFamily="50" charset="-128"/>
                <a:ea typeface="メイリオ" pitchFamily="50" charset="-128"/>
              </a:rPr>
              <a:t>脳性ナトリウム利尿ペプチド（</a:t>
            </a:r>
            <a:r>
              <a:rPr lang="en-US" altLang="ja-JP" sz="2800" dirty="0">
                <a:latin typeface="Meiryo UI" pitchFamily="50" charset="-128"/>
                <a:ea typeface="メイリオ" pitchFamily="50" charset="-128"/>
              </a:rPr>
              <a:t>BNP</a:t>
            </a:r>
            <a:r>
              <a:rPr lang="ja-JP" altLang="en-US" sz="2800" dirty="0">
                <a:latin typeface="Meiryo UI" pitchFamily="50" charset="-128"/>
                <a:ea typeface="メイリオ" pitchFamily="50" charset="-128"/>
              </a:rPr>
              <a:t>）</a:t>
            </a:r>
          </a:p>
          <a:p>
            <a:pPr eaLnBrk="1" hangingPunct="1">
              <a:spcBef>
                <a:spcPts val="0"/>
              </a:spcBef>
              <a:spcAft>
                <a:spcPts val="1200"/>
              </a:spcAft>
              <a:buClr>
                <a:schemeClr val="tx1"/>
              </a:buClr>
              <a:defRPr/>
            </a:pPr>
            <a:endParaRPr lang="en-US" altLang="en-US" sz="2800" dirty="0">
              <a:latin typeface="Meiryo UI" pitchFamily="50" charset="-128"/>
              <a:ea typeface="メイリオ" pitchFamily="50" charset="-128"/>
            </a:endParaRP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223627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4"/>
          <p:cNvSpPr>
            <a:spLocks noGrp="1"/>
          </p:cNvSpPr>
          <p:nvPr>
            <p:ph idx="1"/>
          </p:nvPr>
        </p:nvSpPr>
        <p:spPr>
          <a:xfrm>
            <a:off x="322307" y="4201884"/>
            <a:ext cx="4114800" cy="1241475"/>
          </a:xfrm>
        </p:spPr>
        <p:txBody>
          <a:bodyPr/>
          <a:lstStyle/>
          <a:p>
            <a:pPr algn="just" eaLnBrk="1" hangingPunct="1">
              <a:buClr>
                <a:schemeClr val="tx1"/>
              </a:buClr>
            </a:pPr>
            <a:r>
              <a:rPr lang="ja-JP" altLang="en-US" sz="2400" dirty="0">
                <a:latin typeface="Meiryo UI" pitchFamily="50" charset="-128"/>
                <a:ea typeface="メイリオ" pitchFamily="50" charset="-128"/>
              </a:rPr>
              <a:t>同じ患者でも症候性</a:t>
            </a:r>
            <a:r>
              <a:rPr lang="en-US" altLang="ja-JP" sz="2400" dirty="0">
                <a:latin typeface="Meiryo UI" pitchFamily="50" charset="-128"/>
                <a:ea typeface="メイリオ" pitchFamily="50" charset="-128"/>
              </a:rPr>
              <a:t>AF</a:t>
            </a:r>
            <a:r>
              <a:rPr lang="ja-JP" altLang="en-US" sz="2400" dirty="0">
                <a:latin typeface="Meiryo UI" pitchFamily="50" charset="-128"/>
                <a:ea typeface="メイリオ" pitchFamily="50" charset="-128"/>
              </a:rPr>
              <a:t>が発現する期間と無症候性</a:t>
            </a:r>
            <a:r>
              <a:rPr lang="en-US" altLang="ja-JP" sz="2400" dirty="0">
                <a:latin typeface="Meiryo UI" pitchFamily="50" charset="-128"/>
                <a:ea typeface="メイリオ" pitchFamily="50" charset="-128"/>
              </a:rPr>
              <a:t>AF</a:t>
            </a:r>
            <a:r>
              <a:rPr lang="ja-JP" altLang="en-US" sz="2400" dirty="0">
                <a:latin typeface="Meiryo UI" pitchFamily="50" charset="-128"/>
                <a:ea typeface="メイリオ" pitchFamily="50" charset="-128"/>
              </a:rPr>
              <a:t>が発現する期間がある</a:t>
            </a:r>
            <a:endParaRPr lang="en-US" altLang="en-US" sz="2400" dirty="0">
              <a:latin typeface="Meiryo UI" pitchFamily="50" charset="-128"/>
              <a:ea typeface="メイリオ" pitchFamily="50" charset="-128"/>
            </a:endParaRPr>
          </a:p>
        </p:txBody>
      </p:sp>
      <p:sp>
        <p:nvSpPr>
          <p:cNvPr id="27651"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rPr>
              <a:t>心電図記録</a:t>
            </a:r>
            <a:endParaRPr lang="en-US" altLang="en-US" sz="3600" b="1" dirty="0">
              <a:solidFill>
                <a:schemeClr val="tx2"/>
              </a:solidFill>
              <a:latin typeface="Meiryo UI" pitchFamily="50" charset="-128"/>
              <a:ea typeface="メイリオ" pitchFamily="50" charset="-128"/>
            </a:endParaRPr>
          </a:p>
        </p:txBody>
      </p:sp>
      <p:pic>
        <p:nvPicPr>
          <p:cNvPr id="7" name="Picture 6">
            <a:extLst/>
          </p:cNvPr>
          <p:cNvPicPr>
            <a:picLocks noChangeAspect="1"/>
          </p:cNvPicPr>
          <p:nvPr/>
        </p:nvPicPr>
        <p:blipFill>
          <a:blip r:embed="rId3"/>
          <a:srcRect/>
          <a:stretch>
            <a:fillRect/>
          </a:stretch>
        </p:blipFill>
        <p:spPr bwMode="auto">
          <a:xfrm>
            <a:off x="535826" y="2060575"/>
            <a:ext cx="3687762" cy="20161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9110" y="2978258"/>
            <a:ext cx="2778425" cy="184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0878" y="4822621"/>
            <a:ext cx="2274887"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Box 3"/>
          <p:cNvSpPr txBox="1">
            <a:spLocks noChangeArrowheads="1"/>
          </p:cNvSpPr>
          <p:nvPr/>
        </p:nvSpPr>
        <p:spPr bwMode="auto">
          <a:xfrm>
            <a:off x="4983569" y="6430213"/>
            <a:ext cx="353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1200" dirty="0">
                <a:latin typeface="Meiryo UI" pitchFamily="50" charset="-128"/>
                <a:ea typeface="メイリオ" pitchFamily="50" charset="-128"/>
              </a:rPr>
              <a:t>オムロン　</a:t>
            </a:r>
            <a:r>
              <a:rPr lang="en-US" altLang="en-US" sz="1200" dirty="0">
                <a:latin typeface="Meiryo UI" pitchFamily="50" charset="-128"/>
                <a:ea typeface="メイリオ" pitchFamily="50" charset="-128"/>
              </a:rPr>
              <a:t>HeartScan HCG-801</a:t>
            </a:r>
            <a:r>
              <a:rPr lang="ja-JP" altLang="en-US" sz="1200" dirty="0">
                <a:latin typeface="Meiryo UI" pitchFamily="50" charset="-128"/>
                <a:ea typeface="メイリオ" pitchFamily="50" charset="-128"/>
              </a:rPr>
              <a:t>心電図モニター</a:t>
            </a:r>
            <a:endParaRPr lang="en-US" altLang="en-US" sz="1200" dirty="0">
              <a:latin typeface="Meiryo UI" pitchFamily="50" charset="-128"/>
              <a:ea typeface="メイリオ" pitchFamily="50" charset="-128"/>
            </a:endParaRPr>
          </a:p>
        </p:txBody>
      </p:sp>
      <p:sp>
        <p:nvSpPr>
          <p:cNvPr id="27657" name="TextBox 10"/>
          <p:cNvSpPr txBox="1">
            <a:spLocks noChangeArrowheads="1"/>
          </p:cNvSpPr>
          <p:nvPr/>
        </p:nvSpPr>
        <p:spPr bwMode="auto">
          <a:xfrm>
            <a:off x="4572000" y="4522074"/>
            <a:ext cx="43953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1200" dirty="0">
                <a:latin typeface="Meiryo UI" pitchFamily="50" charset="-128"/>
                <a:ea typeface="メイリオ" pitchFamily="50" charset="-128"/>
              </a:rPr>
              <a:t>パラマ・テック　パーソナル心電図記憶装置</a:t>
            </a:r>
            <a:r>
              <a:rPr lang="en-US" altLang="en-US" sz="1200" dirty="0">
                <a:latin typeface="Meiryo UI" pitchFamily="50" charset="-128"/>
                <a:ea typeface="メイリオ" pitchFamily="50" charset="-128"/>
              </a:rPr>
              <a:t> EP-201C </a:t>
            </a:r>
          </a:p>
        </p:txBody>
      </p:sp>
      <p:cxnSp>
        <p:nvCxnSpPr>
          <p:cNvPr id="11"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Content Placeholder 4"/>
          <p:cNvSpPr txBox="1">
            <a:spLocks/>
          </p:cNvSpPr>
          <p:nvPr/>
        </p:nvSpPr>
        <p:spPr bwMode="auto">
          <a:xfrm>
            <a:off x="4673228" y="1463166"/>
            <a:ext cx="3934946" cy="1528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eaLnBrk="1" hangingPunct="1">
              <a:buClr>
                <a:schemeClr val="tx1"/>
              </a:buClr>
            </a:pPr>
            <a:r>
              <a:rPr lang="ja-JP" altLang="en-US" sz="2400" dirty="0">
                <a:latin typeface="Meiryo UI" pitchFamily="50" charset="-128"/>
                <a:ea typeface="メイリオ" pitchFamily="50" charset="-128"/>
              </a:rPr>
              <a:t>心電図記録装置を用いて心拍を頻回かつ長期間   モニターすることで</a:t>
            </a:r>
            <a:r>
              <a:rPr lang="en-US" altLang="en-US" sz="2400" dirty="0">
                <a:latin typeface="Meiryo UI" pitchFamily="50" charset="-128"/>
                <a:ea typeface="メイリオ" pitchFamily="50" charset="-128"/>
              </a:rPr>
              <a:t>AF</a:t>
            </a:r>
            <a:r>
              <a:rPr lang="ja-JP" altLang="en-US" sz="2400" dirty="0">
                <a:latin typeface="Meiryo UI" pitchFamily="50" charset="-128"/>
                <a:ea typeface="メイリオ" pitchFamily="50" charset="-128"/>
              </a:rPr>
              <a:t>を発見する機会が増える</a:t>
            </a:r>
            <a:endParaRPr lang="en-US" altLang="en-US" sz="2400" dirty="0">
              <a:latin typeface="Meiryo UI" pitchFamily="50" charset="-128"/>
              <a:ea typeface="メイリオ" pitchFamily="50" charset="-128"/>
            </a:endParaRPr>
          </a:p>
        </p:txBody>
      </p:sp>
      <p:sp>
        <p:nvSpPr>
          <p:cNvPr id="12"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68730559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0" name="正方形/長方形 109"/>
          <p:cNvSpPr/>
          <p:nvPr/>
        </p:nvSpPr>
        <p:spPr>
          <a:xfrm>
            <a:off x="9525" y="5775020"/>
            <a:ext cx="3833091" cy="108298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1" name="Rectangle 2"/>
          <p:cNvSpPr txBox="1">
            <a:spLocks/>
          </p:cNvSpPr>
          <p:nvPr/>
        </p:nvSpPr>
        <p:spPr bwMode="auto">
          <a:xfrm>
            <a:off x="566655" y="182687"/>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en-US" altLang="ja-JP" sz="3600" b="1" dirty="0">
                <a:solidFill>
                  <a:srgbClr val="1F497D"/>
                </a:solidFill>
                <a:latin typeface="Meiryo UI" pitchFamily="50" charset="-128"/>
                <a:ea typeface="メイリオ" pitchFamily="50" charset="-128"/>
              </a:rPr>
              <a:t>AF</a:t>
            </a:r>
            <a:r>
              <a:rPr lang="ja-JP" altLang="en-US" sz="3600" b="1" dirty="0">
                <a:solidFill>
                  <a:srgbClr val="1F497D"/>
                </a:solidFill>
                <a:latin typeface="Meiryo UI" pitchFamily="50" charset="-128"/>
                <a:ea typeface="メイリオ" pitchFamily="50" charset="-128"/>
              </a:rPr>
              <a:t>を正確に診断するために</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rgbClr val="1F497D"/>
              </a:solidFill>
              <a:latin typeface="Meiryo UI" pitchFamily="50" charset="-128"/>
              <a:ea typeface="メイリオ" pitchFamily="50" charset="-128"/>
            </a:endParaRPr>
          </a:p>
        </p:txBody>
      </p:sp>
      <p:sp>
        <p:nvSpPr>
          <p:cNvPr id="112" name="Rectangle 4"/>
          <p:cNvSpPr>
            <a:spLocks noChangeArrowheads="1"/>
          </p:cNvSpPr>
          <p:nvPr/>
        </p:nvSpPr>
        <p:spPr bwMode="auto">
          <a:xfrm>
            <a:off x="5725102" y="6398678"/>
            <a:ext cx="32480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Engdahl J</a:t>
            </a:r>
            <a:r>
              <a:rPr lang="da-DK" altLang="en-US" sz="1000" dirty="0">
                <a:solidFill>
                  <a:prstClr val="black"/>
                </a:solidFill>
                <a:latin typeface="Meiryo UI" pitchFamily="50" charset="-128"/>
                <a:ea typeface="メイリオ" pitchFamily="50" charset="-128"/>
              </a:rPr>
              <a:t>, et al. </a:t>
            </a:r>
            <a:r>
              <a:rPr lang="da-DK" altLang="en-US" sz="1000" i="1" dirty="0">
                <a:solidFill>
                  <a:prstClr val="black"/>
                </a:solidFill>
                <a:latin typeface="Meiryo UI" pitchFamily="50" charset="-128"/>
                <a:ea typeface="メイリオ" pitchFamily="50" charset="-128"/>
              </a:rPr>
              <a:t>Circulation </a:t>
            </a:r>
            <a:r>
              <a:rPr lang="en-US" altLang="en-US" sz="1000" dirty="0">
                <a:solidFill>
                  <a:prstClr val="black"/>
                </a:solidFill>
                <a:latin typeface="Meiryo UI" pitchFamily="50" charset="-128"/>
                <a:ea typeface="メイリオ" pitchFamily="50" charset="-128"/>
              </a:rPr>
              <a:t>2013;127:930-937.</a:t>
            </a:r>
          </a:p>
        </p:txBody>
      </p:sp>
      <p:sp>
        <p:nvSpPr>
          <p:cNvPr id="113" name="Content Placeholder 2"/>
          <p:cNvSpPr txBox="1">
            <a:spLocks/>
          </p:cNvSpPr>
          <p:nvPr/>
        </p:nvSpPr>
        <p:spPr bwMode="auto">
          <a:xfrm>
            <a:off x="1022069" y="1328403"/>
            <a:ext cx="7510231" cy="735124"/>
          </a:xfrm>
          <a:prstGeom prst="rect">
            <a:avLst/>
          </a:prstGeom>
          <a:solidFill>
            <a:sysClr val="window" lastClr="FFFFFF"/>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
                <a:prstClr val="black"/>
              </a:buClr>
              <a:buSzTx/>
              <a:buFont typeface="Arial" pitchFamily="34" charset="0"/>
              <a:buNone/>
              <a:tabLst/>
              <a:defRPr/>
            </a:pPr>
            <a:r>
              <a:rPr kumimoji="0" lang="ja-JP" altLang="en-US" sz="2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欧州の疫学調査</a:t>
            </a:r>
            <a:r>
              <a:rPr kumimoji="0" lang="ja-JP" altLang="en-US" sz="2000" b="1" i="0" u="none" strike="noStrike" kern="1200" cap="none" spc="0" normalizeH="0" baseline="30000" noProof="0" dirty="0">
                <a:ln>
                  <a:noFill/>
                </a:ln>
                <a:solidFill>
                  <a:prstClr val="black"/>
                </a:solidFill>
                <a:effectLst/>
                <a:uLnTx/>
                <a:uFillTx/>
                <a:latin typeface="Meiryo UI" pitchFamily="50" charset="-128"/>
                <a:ea typeface="メイリオ" pitchFamily="50" charset="-128"/>
                <a:cs typeface="+mn-cs"/>
              </a:rPr>
              <a:t>＊</a:t>
            </a:r>
            <a:r>
              <a:rPr kumimoji="0" lang="ja-JP" altLang="en-US" sz="2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では，無症候性</a:t>
            </a:r>
            <a:r>
              <a:rPr kumimoji="0" lang="en-US" altLang="ja-JP" sz="2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AF</a:t>
            </a:r>
            <a:r>
              <a:rPr kumimoji="0" lang="ja-JP" altLang="en-US" sz="2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の大部分は，初日（初回）の心電図検査で検出された</a:t>
            </a:r>
          </a:p>
        </p:txBody>
      </p:sp>
      <p:sp>
        <p:nvSpPr>
          <p:cNvPr id="114" name="Content Placeholder 2"/>
          <p:cNvSpPr txBox="1">
            <a:spLocks/>
          </p:cNvSpPr>
          <p:nvPr/>
        </p:nvSpPr>
        <p:spPr bwMode="auto">
          <a:xfrm>
            <a:off x="1036638" y="2103326"/>
            <a:ext cx="8096250" cy="428006"/>
          </a:xfrm>
          <a:prstGeom prst="rect">
            <a:avLst/>
          </a:prstGeom>
          <a:solidFill>
            <a:sysClr val="window" lastClr="FFFFFF"/>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marR="0" lvl="0" indent="-180975" algn="l" defTabSz="914400" rtl="0" eaLnBrk="1" fontAlgn="base" latinLnBrk="0" hangingPunct="1">
              <a:lnSpc>
                <a:spcPct val="100000"/>
              </a:lnSpc>
              <a:spcBef>
                <a:spcPts val="0"/>
              </a:spcBef>
              <a:spcAft>
                <a:spcPts val="1200"/>
              </a:spcAft>
              <a:buClr>
                <a:prstClr val="black"/>
              </a:buClr>
              <a:buSzTx/>
              <a:buFont typeface="Arial" pitchFamily="34" charset="0"/>
              <a:buNone/>
              <a:tabLst/>
              <a:defRPr/>
            </a:pPr>
            <a:r>
              <a:rPr kumimoji="0" lang="ja-JP" altLang="en-US" sz="2000" b="0" i="0" u="none" strike="noStrike" kern="1200" cap="none" spc="0" normalizeH="0" baseline="30000" noProof="0" dirty="0">
                <a:ln>
                  <a:noFill/>
                </a:ln>
                <a:solidFill>
                  <a:prstClr val="black"/>
                </a:solidFill>
                <a:effectLst/>
                <a:uLnTx/>
                <a:uFillTx/>
                <a:latin typeface="Meiryo UI" pitchFamily="50" charset="-128"/>
                <a:ea typeface="メイリオ" pitchFamily="50" charset="-128"/>
                <a:cs typeface="+mn-cs"/>
              </a:rPr>
              <a:t>＊</a:t>
            </a:r>
            <a:r>
              <a:rPr kumimoji="0" lang="en-US" altLang="ja-JP" sz="16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75</a:t>
            </a:r>
            <a:r>
              <a:rPr kumimoji="0" lang="ja-JP" altLang="en-US" sz="16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a:t>
            </a:r>
            <a:r>
              <a:rPr kumimoji="0" lang="en-US" altLang="ja-JP" sz="16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76</a:t>
            </a:r>
            <a:r>
              <a:rPr kumimoji="0" lang="ja-JP" altLang="en-US" sz="16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歳の高齢者を対象に，</a:t>
            </a:r>
            <a:r>
              <a:rPr kumimoji="0" lang="en-US" altLang="ja-JP" sz="16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AF</a:t>
            </a:r>
            <a:r>
              <a:rPr kumimoji="0" lang="ja-JP" altLang="en-US" sz="16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の段階的スクリーニングを実施</a:t>
            </a:r>
          </a:p>
        </p:txBody>
      </p:sp>
      <p:sp>
        <p:nvSpPr>
          <p:cNvPr id="115" name="Content Placeholder 2"/>
          <p:cNvSpPr txBox="1">
            <a:spLocks/>
          </p:cNvSpPr>
          <p:nvPr/>
        </p:nvSpPr>
        <p:spPr bwMode="auto">
          <a:xfrm>
            <a:off x="2222667" y="5942991"/>
            <a:ext cx="4677503" cy="348844"/>
          </a:xfrm>
          <a:prstGeom prst="rect">
            <a:avLst/>
          </a:prstGeom>
          <a:solidFill>
            <a:sysClr val="window" lastClr="FFFFFF"/>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50"/>
              </a:spcAft>
              <a:buClr>
                <a:prstClr val="black"/>
              </a:buClr>
              <a:buSzTx/>
              <a:buFont typeface="Arial" pitchFamily="34" charset="0"/>
              <a:buNone/>
              <a:tabLst/>
              <a:defRPr/>
            </a:pP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0</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2</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3</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4</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5</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6</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7</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8</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9</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10</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11</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12</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13</a:t>
            </a:r>
            <a:r>
              <a:rPr kumimoji="0" lang="ja-JP"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   </a:t>
            </a: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14</a:t>
            </a:r>
            <a:endParaRPr kumimoji="0" lang="en-US"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endParaRPr>
          </a:p>
        </p:txBody>
      </p:sp>
      <p:grpSp>
        <p:nvGrpSpPr>
          <p:cNvPr id="116" name="グループ化 115"/>
          <p:cNvGrpSpPr/>
          <p:nvPr/>
        </p:nvGrpSpPr>
        <p:grpSpPr>
          <a:xfrm>
            <a:off x="1853982" y="2838450"/>
            <a:ext cx="4751874" cy="3266893"/>
            <a:chOff x="1853982" y="2838450"/>
            <a:chExt cx="4751874" cy="3266893"/>
          </a:xfrm>
        </p:grpSpPr>
        <p:sp>
          <p:nvSpPr>
            <p:cNvPr id="117" name="フリーフォーム 116"/>
            <p:cNvSpPr/>
            <p:nvPr/>
          </p:nvSpPr>
          <p:spPr>
            <a:xfrm>
              <a:off x="2616690" y="3835570"/>
              <a:ext cx="300709" cy="279230"/>
            </a:xfrm>
            <a:custGeom>
              <a:avLst/>
              <a:gdLst>
                <a:gd name="connsiteX0" fmla="*/ 0 w 300709"/>
                <a:gd name="connsiteY0" fmla="*/ 0 h 279230"/>
                <a:gd name="connsiteX1" fmla="*/ 300709 w 300709"/>
                <a:gd name="connsiteY1" fmla="*/ 279230 h 279230"/>
              </a:gdLst>
              <a:ahLst/>
              <a:cxnLst>
                <a:cxn ang="0">
                  <a:pos x="connsiteX0" y="connsiteY0"/>
                </a:cxn>
                <a:cxn ang="0">
                  <a:pos x="connsiteX1" y="connsiteY1"/>
                </a:cxn>
              </a:cxnLst>
              <a:rect l="l" t="t" r="r" b="b"/>
              <a:pathLst>
                <a:path w="300709" h="279230">
                  <a:moveTo>
                    <a:pt x="0" y="0"/>
                  </a:moveTo>
                  <a:lnTo>
                    <a:pt x="300709" y="279230"/>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8" name="フリーフォーム 117"/>
            <p:cNvSpPr/>
            <p:nvPr/>
          </p:nvSpPr>
          <p:spPr>
            <a:xfrm>
              <a:off x="2319050" y="3093004"/>
              <a:ext cx="300709" cy="742566"/>
            </a:xfrm>
            <a:custGeom>
              <a:avLst/>
              <a:gdLst>
                <a:gd name="connsiteX0" fmla="*/ 0 w 300709"/>
                <a:gd name="connsiteY0" fmla="*/ 0 h 742566"/>
                <a:gd name="connsiteX1" fmla="*/ 300709 w 300709"/>
                <a:gd name="connsiteY1" fmla="*/ 742566 h 742566"/>
              </a:gdLst>
              <a:ahLst/>
              <a:cxnLst>
                <a:cxn ang="0">
                  <a:pos x="connsiteX0" y="connsiteY0"/>
                </a:cxn>
                <a:cxn ang="0">
                  <a:pos x="connsiteX1" y="connsiteY1"/>
                </a:cxn>
              </a:cxnLst>
              <a:rect l="l" t="t" r="r" b="b"/>
              <a:pathLst>
                <a:path w="300709" h="742566">
                  <a:moveTo>
                    <a:pt x="0" y="0"/>
                  </a:moveTo>
                  <a:lnTo>
                    <a:pt x="300709" y="742566"/>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19" name="フリーフォーム 118"/>
            <p:cNvSpPr/>
            <p:nvPr/>
          </p:nvSpPr>
          <p:spPr>
            <a:xfrm>
              <a:off x="2911262" y="4117868"/>
              <a:ext cx="316051" cy="92054"/>
            </a:xfrm>
            <a:custGeom>
              <a:avLst/>
              <a:gdLst>
                <a:gd name="connsiteX0" fmla="*/ 0 w 316051"/>
                <a:gd name="connsiteY0" fmla="*/ 0 h 92054"/>
                <a:gd name="connsiteX1" fmla="*/ 316051 w 316051"/>
                <a:gd name="connsiteY1" fmla="*/ 92054 h 92054"/>
              </a:gdLst>
              <a:ahLst/>
              <a:cxnLst>
                <a:cxn ang="0">
                  <a:pos x="connsiteX0" y="connsiteY0"/>
                </a:cxn>
                <a:cxn ang="0">
                  <a:pos x="connsiteX1" y="connsiteY1"/>
                </a:cxn>
              </a:cxnLst>
              <a:rect l="l" t="t" r="r" b="b"/>
              <a:pathLst>
                <a:path w="316051" h="92054">
                  <a:moveTo>
                    <a:pt x="0" y="0"/>
                  </a:moveTo>
                  <a:lnTo>
                    <a:pt x="316051" y="92054"/>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0" name="フリーフォーム 119"/>
            <p:cNvSpPr/>
            <p:nvPr/>
          </p:nvSpPr>
          <p:spPr>
            <a:xfrm>
              <a:off x="3518816" y="4400166"/>
              <a:ext cx="300709" cy="98191"/>
            </a:xfrm>
            <a:custGeom>
              <a:avLst/>
              <a:gdLst>
                <a:gd name="connsiteX0" fmla="*/ 0 w 300709"/>
                <a:gd name="connsiteY0" fmla="*/ 0 h 98191"/>
                <a:gd name="connsiteX1" fmla="*/ 300709 w 300709"/>
                <a:gd name="connsiteY1" fmla="*/ 98191 h 98191"/>
              </a:gdLst>
              <a:ahLst/>
              <a:cxnLst>
                <a:cxn ang="0">
                  <a:pos x="connsiteX0" y="connsiteY0"/>
                </a:cxn>
                <a:cxn ang="0">
                  <a:pos x="connsiteX1" y="connsiteY1"/>
                </a:cxn>
              </a:cxnLst>
              <a:rect l="l" t="t" r="r" b="b"/>
              <a:pathLst>
                <a:path w="300709" h="98191">
                  <a:moveTo>
                    <a:pt x="0" y="0"/>
                  </a:moveTo>
                  <a:lnTo>
                    <a:pt x="300709" y="98191"/>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1" name="フリーフォーム 120"/>
            <p:cNvSpPr/>
            <p:nvPr/>
          </p:nvSpPr>
          <p:spPr>
            <a:xfrm>
              <a:off x="3227313" y="4209922"/>
              <a:ext cx="300709" cy="193313"/>
            </a:xfrm>
            <a:custGeom>
              <a:avLst/>
              <a:gdLst>
                <a:gd name="connsiteX0" fmla="*/ 0 w 300709"/>
                <a:gd name="connsiteY0" fmla="*/ 0 h 193313"/>
                <a:gd name="connsiteX1" fmla="*/ 300709 w 300709"/>
                <a:gd name="connsiteY1" fmla="*/ 193313 h 193313"/>
              </a:gdLst>
              <a:ahLst/>
              <a:cxnLst>
                <a:cxn ang="0">
                  <a:pos x="connsiteX0" y="connsiteY0"/>
                </a:cxn>
                <a:cxn ang="0">
                  <a:pos x="connsiteX1" y="connsiteY1"/>
                </a:cxn>
              </a:cxnLst>
              <a:rect l="l" t="t" r="r" b="b"/>
              <a:pathLst>
                <a:path w="300709" h="193313">
                  <a:moveTo>
                    <a:pt x="0" y="0"/>
                  </a:moveTo>
                  <a:lnTo>
                    <a:pt x="300709" y="193313"/>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2" name="フリーフォーム 121"/>
            <p:cNvSpPr/>
            <p:nvPr/>
          </p:nvSpPr>
          <p:spPr>
            <a:xfrm>
              <a:off x="3816457" y="4492220"/>
              <a:ext cx="288434" cy="171834"/>
            </a:xfrm>
            <a:custGeom>
              <a:avLst/>
              <a:gdLst>
                <a:gd name="connsiteX0" fmla="*/ 0 w 288434"/>
                <a:gd name="connsiteY0" fmla="*/ 0 h 171834"/>
                <a:gd name="connsiteX1" fmla="*/ 288434 w 288434"/>
                <a:gd name="connsiteY1" fmla="*/ 171834 h 171834"/>
              </a:gdLst>
              <a:ahLst/>
              <a:cxnLst>
                <a:cxn ang="0">
                  <a:pos x="connsiteX0" y="connsiteY0"/>
                </a:cxn>
                <a:cxn ang="0">
                  <a:pos x="connsiteX1" y="connsiteY1"/>
                </a:cxn>
              </a:cxnLst>
              <a:rect l="l" t="t" r="r" b="b"/>
              <a:pathLst>
                <a:path w="288434" h="171834">
                  <a:moveTo>
                    <a:pt x="0" y="0"/>
                  </a:moveTo>
                  <a:lnTo>
                    <a:pt x="288434" y="171834"/>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3" name="フリーフォーム 122"/>
            <p:cNvSpPr/>
            <p:nvPr/>
          </p:nvSpPr>
          <p:spPr>
            <a:xfrm>
              <a:off x="4101823" y="4664054"/>
              <a:ext cx="303777" cy="116601"/>
            </a:xfrm>
            <a:custGeom>
              <a:avLst/>
              <a:gdLst>
                <a:gd name="connsiteX0" fmla="*/ 0 w 303777"/>
                <a:gd name="connsiteY0" fmla="*/ 0 h 116601"/>
                <a:gd name="connsiteX1" fmla="*/ 303777 w 303777"/>
                <a:gd name="connsiteY1" fmla="*/ 116601 h 116601"/>
              </a:gdLst>
              <a:ahLst/>
              <a:cxnLst>
                <a:cxn ang="0">
                  <a:pos x="connsiteX0" y="connsiteY0"/>
                </a:cxn>
                <a:cxn ang="0">
                  <a:pos x="connsiteX1" y="connsiteY1"/>
                </a:cxn>
              </a:cxnLst>
              <a:rect l="l" t="t" r="r" b="b"/>
              <a:pathLst>
                <a:path w="303777" h="116601">
                  <a:moveTo>
                    <a:pt x="0" y="0"/>
                  </a:moveTo>
                  <a:lnTo>
                    <a:pt x="303777" y="116601"/>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4" name="フリーフォーム 123"/>
            <p:cNvSpPr/>
            <p:nvPr/>
          </p:nvSpPr>
          <p:spPr>
            <a:xfrm>
              <a:off x="4408669" y="4774518"/>
              <a:ext cx="312982" cy="82848"/>
            </a:xfrm>
            <a:custGeom>
              <a:avLst/>
              <a:gdLst>
                <a:gd name="connsiteX0" fmla="*/ 0 w 312982"/>
                <a:gd name="connsiteY0" fmla="*/ 0 h 82848"/>
                <a:gd name="connsiteX1" fmla="*/ 312982 w 312982"/>
                <a:gd name="connsiteY1" fmla="*/ 82848 h 82848"/>
              </a:gdLst>
              <a:ahLst/>
              <a:cxnLst>
                <a:cxn ang="0">
                  <a:pos x="connsiteX0" y="connsiteY0"/>
                </a:cxn>
                <a:cxn ang="0">
                  <a:pos x="connsiteX1" y="connsiteY1"/>
                </a:cxn>
              </a:cxnLst>
              <a:rect l="l" t="t" r="r" b="b"/>
              <a:pathLst>
                <a:path w="312982" h="82848">
                  <a:moveTo>
                    <a:pt x="0" y="0"/>
                  </a:moveTo>
                  <a:lnTo>
                    <a:pt x="312982" y="82848"/>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5" name="フリーフォーム 124"/>
            <p:cNvSpPr/>
            <p:nvPr/>
          </p:nvSpPr>
          <p:spPr>
            <a:xfrm>
              <a:off x="4724720" y="4857366"/>
              <a:ext cx="291503" cy="107396"/>
            </a:xfrm>
            <a:custGeom>
              <a:avLst/>
              <a:gdLst>
                <a:gd name="connsiteX0" fmla="*/ 0 w 291503"/>
                <a:gd name="connsiteY0" fmla="*/ 0 h 107396"/>
                <a:gd name="connsiteX1" fmla="*/ 291503 w 291503"/>
                <a:gd name="connsiteY1" fmla="*/ 107396 h 107396"/>
              </a:gdLst>
              <a:ahLst/>
              <a:cxnLst>
                <a:cxn ang="0">
                  <a:pos x="connsiteX0" y="connsiteY0"/>
                </a:cxn>
                <a:cxn ang="0">
                  <a:pos x="connsiteX1" y="connsiteY1"/>
                </a:cxn>
              </a:cxnLst>
              <a:rect l="l" t="t" r="r" b="b"/>
              <a:pathLst>
                <a:path w="291503" h="107396">
                  <a:moveTo>
                    <a:pt x="0" y="0"/>
                  </a:moveTo>
                  <a:lnTo>
                    <a:pt x="291503" y="107396"/>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6" name="フリーフォーム 125"/>
            <p:cNvSpPr/>
            <p:nvPr/>
          </p:nvSpPr>
          <p:spPr>
            <a:xfrm>
              <a:off x="5010086" y="4967831"/>
              <a:ext cx="300709" cy="0"/>
            </a:xfrm>
            <a:custGeom>
              <a:avLst/>
              <a:gdLst>
                <a:gd name="connsiteX0" fmla="*/ 0 w 300709"/>
                <a:gd name="connsiteY0" fmla="*/ 0 h 0"/>
                <a:gd name="connsiteX1" fmla="*/ 300709 w 300709"/>
                <a:gd name="connsiteY1" fmla="*/ 0 h 0"/>
              </a:gdLst>
              <a:ahLst/>
              <a:cxnLst>
                <a:cxn ang="0">
                  <a:pos x="connsiteX0" y="connsiteY0"/>
                </a:cxn>
                <a:cxn ang="0">
                  <a:pos x="connsiteX1" y="connsiteY1"/>
                </a:cxn>
              </a:cxnLst>
              <a:rect l="l" t="t" r="r" b="b"/>
              <a:pathLst>
                <a:path w="300709">
                  <a:moveTo>
                    <a:pt x="0" y="0"/>
                  </a:moveTo>
                  <a:lnTo>
                    <a:pt x="300709" y="0"/>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7" name="フリーフォーム 126"/>
            <p:cNvSpPr/>
            <p:nvPr/>
          </p:nvSpPr>
          <p:spPr>
            <a:xfrm>
              <a:off x="5310795" y="4964762"/>
              <a:ext cx="300709" cy="82849"/>
            </a:xfrm>
            <a:custGeom>
              <a:avLst/>
              <a:gdLst>
                <a:gd name="connsiteX0" fmla="*/ 0 w 300709"/>
                <a:gd name="connsiteY0" fmla="*/ 0 h 82849"/>
                <a:gd name="connsiteX1" fmla="*/ 300709 w 300709"/>
                <a:gd name="connsiteY1" fmla="*/ 82849 h 82849"/>
              </a:gdLst>
              <a:ahLst/>
              <a:cxnLst>
                <a:cxn ang="0">
                  <a:pos x="connsiteX0" y="connsiteY0"/>
                </a:cxn>
                <a:cxn ang="0">
                  <a:pos x="connsiteX1" y="connsiteY1"/>
                </a:cxn>
              </a:cxnLst>
              <a:rect l="l" t="t" r="r" b="b"/>
              <a:pathLst>
                <a:path w="300709" h="82849">
                  <a:moveTo>
                    <a:pt x="0" y="0"/>
                  </a:moveTo>
                  <a:lnTo>
                    <a:pt x="300709" y="82849"/>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8" name="フリーフォーム 127"/>
            <p:cNvSpPr/>
            <p:nvPr/>
          </p:nvSpPr>
          <p:spPr>
            <a:xfrm>
              <a:off x="5611504" y="5047611"/>
              <a:ext cx="300708" cy="101259"/>
            </a:xfrm>
            <a:custGeom>
              <a:avLst/>
              <a:gdLst>
                <a:gd name="connsiteX0" fmla="*/ 0 w 300708"/>
                <a:gd name="connsiteY0" fmla="*/ 0 h 101259"/>
                <a:gd name="connsiteX1" fmla="*/ 300708 w 300708"/>
                <a:gd name="connsiteY1" fmla="*/ 101259 h 101259"/>
              </a:gdLst>
              <a:ahLst/>
              <a:cxnLst>
                <a:cxn ang="0">
                  <a:pos x="connsiteX0" y="connsiteY0"/>
                </a:cxn>
                <a:cxn ang="0">
                  <a:pos x="connsiteX1" y="connsiteY1"/>
                </a:cxn>
              </a:cxnLst>
              <a:rect l="l" t="t" r="r" b="b"/>
              <a:pathLst>
                <a:path w="300708" h="101259">
                  <a:moveTo>
                    <a:pt x="0" y="0"/>
                  </a:moveTo>
                  <a:lnTo>
                    <a:pt x="300708" y="101259"/>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29" name="フリーフォーム 128"/>
            <p:cNvSpPr/>
            <p:nvPr/>
          </p:nvSpPr>
          <p:spPr>
            <a:xfrm>
              <a:off x="5912212" y="5148870"/>
              <a:ext cx="288435" cy="184107"/>
            </a:xfrm>
            <a:custGeom>
              <a:avLst/>
              <a:gdLst>
                <a:gd name="connsiteX0" fmla="*/ 0 w 288435"/>
                <a:gd name="connsiteY0" fmla="*/ 0 h 184107"/>
                <a:gd name="connsiteX1" fmla="*/ 288435 w 288435"/>
                <a:gd name="connsiteY1" fmla="*/ 184107 h 184107"/>
              </a:gdLst>
              <a:ahLst/>
              <a:cxnLst>
                <a:cxn ang="0">
                  <a:pos x="connsiteX0" y="connsiteY0"/>
                </a:cxn>
                <a:cxn ang="0">
                  <a:pos x="connsiteX1" y="connsiteY1"/>
                </a:cxn>
              </a:cxnLst>
              <a:rect l="l" t="t" r="r" b="b"/>
              <a:pathLst>
                <a:path w="288435" h="184107">
                  <a:moveTo>
                    <a:pt x="0" y="0"/>
                  </a:moveTo>
                  <a:lnTo>
                    <a:pt x="288435" y="184107"/>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0" name="フリーフォーム 129"/>
            <p:cNvSpPr/>
            <p:nvPr/>
          </p:nvSpPr>
          <p:spPr>
            <a:xfrm>
              <a:off x="6203716" y="5329909"/>
              <a:ext cx="297640" cy="3068"/>
            </a:xfrm>
            <a:custGeom>
              <a:avLst/>
              <a:gdLst>
                <a:gd name="connsiteX0" fmla="*/ 0 w 297640"/>
                <a:gd name="connsiteY0" fmla="*/ 0 h 3068"/>
                <a:gd name="connsiteX1" fmla="*/ 297640 w 297640"/>
                <a:gd name="connsiteY1" fmla="*/ 3068 h 3068"/>
              </a:gdLst>
              <a:ahLst/>
              <a:cxnLst>
                <a:cxn ang="0">
                  <a:pos x="connsiteX0" y="connsiteY0"/>
                </a:cxn>
                <a:cxn ang="0">
                  <a:pos x="connsiteX1" y="connsiteY1"/>
                </a:cxn>
              </a:cxnLst>
              <a:rect l="l" t="t" r="r" b="b"/>
              <a:pathLst>
                <a:path w="297640" h="3068">
                  <a:moveTo>
                    <a:pt x="0" y="0"/>
                  </a:moveTo>
                  <a:lnTo>
                    <a:pt x="297640" y="3068"/>
                  </a:lnTo>
                </a:path>
              </a:pathLst>
            </a:custGeom>
            <a:noFill/>
            <a:ln w="25400" cap="flat" cmpd="sng" algn="ctr">
              <a:solidFill>
                <a:sysClr val="windowText" lastClr="000000">
                  <a:lumMod val="50000"/>
                  <a:lumOff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31" name="直線コネクタ 130"/>
            <p:cNvCxnSpPr/>
            <p:nvPr/>
          </p:nvCxnSpPr>
          <p:spPr>
            <a:xfrm>
              <a:off x="2171880" y="2838450"/>
              <a:ext cx="8626" cy="3044765"/>
            </a:xfrm>
            <a:prstGeom prst="line">
              <a:avLst/>
            </a:prstGeom>
            <a:noFill/>
            <a:ln w="28575" cap="flat" cmpd="sng" algn="ctr">
              <a:solidFill>
                <a:sysClr val="windowText" lastClr="000000">
                  <a:lumMod val="50000"/>
                  <a:lumOff val="50000"/>
                </a:sysClr>
              </a:solidFill>
              <a:prstDash val="solid"/>
            </a:ln>
            <a:effectLst/>
          </p:spPr>
        </p:cxnSp>
        <p:cxnSp>
          <p:nvCxnSpPr>
            <p:cNvPr id="132" name="直線コネクタ 131"/>
            <p:cNvCxnSpPr/>
            <p:nvPr/>
          </p:nvCxnSpPr>
          <p:spPr>
            <a:xfrm flipH="1" flipV="1">
              <a:off x="2174569" y="5879307"/>
              <a:ext cx="4425350" cy="3908"/>
            </a:xfrm>
            <a:prstGeom prst="line">
              <a:avLst/>
            </a:prstGeom>
            <a:noFill/>
            <a:ln w="28575" cap="flat" cmpd="sng" algn="ctr">
              <a:solidFill>
                <a:sysClr val="windowText" lastClr="000000">
                  <a:lumMod val="50000"/>
                  <a:lumOff val="50000"/>
                </a:sysClr>
              </a:solidFill>
              <a:prstDash val="solid"/>
            </a:ln>
            <a:effectLst/>
          </p:spPr>
        </p:cxnSp>
        <p:cxnSp>
          <p:nvCxnSpPr>
            <p:cNvPr id="133" name="直線コネクタ 132"/>
            <p:cNvCxnSpPr/>
            <p:nvPr/>
          </p:nvCxnSpPr>
          <p:spPr>
            <a:xfrm flipH="1" flipV="1">
              <a:off x="2180506" y="4964907"/>
              <a:ext cx="4425350" cy="3908"/>
            </a:xfrm>
            <a:prstGeom prst="line">
              <a:avLst/>
            </a:prstGeom>
            <a:noFill/>
            <a:ln w="12700" cap="flat" cmpd="sng" algn="ctr">
              <a:solidFill>
                <a:sysClr val="windowText" lastClr="000000">
                  <a:lumMod val="50000"/>
                  <a:lumOff val="50000"/>
                </a:sysClr>
              </a:solidFill>
              <a:prstDash val="solid"/>
            </a:ln>
            <a:effectLst/>
          </p:spPr>
        </p:cxnSp>
        <p:cxnSp>
          <p:nvCxnSpPr>
            <p:cNvPr id="134" name="直線コネクタ 133"/>
            <p:cNvCxnSpPr/>
            <p:nvPr/>
          </p:nvCxnSpPr>
          <p:spPr>
            <a:xfrm flipH="1" flipV="1">
              <a:off x="2174569" y="4020818"/>
              <a:ext cx="4425350" cy="3908"/>
            </a:xfrm>
            <a:prstGeom prst="line">
              <a:avLst/>
            </a:prstGeom>
            <a:noFill/>
            <a:ln w="12700" cap="flat" cmpd="sng" algn="ctr">
              <a:solidFill>
                <a:sysClr val="windowText" lastClr="000000">
                  <a:lumMod val="50000"/>
                  <a:lumOff val="50000"/>
                </a:sysClr>
              </a:solidFill>
              <a:prstDash val="solid"/>
            </a:ln>
            <a:effectLst/>
          </p:spPr>
        </p:cxnSp>
        <p:cxnSp>
          <p:nvCxnSpPr>
            <p:cNvPr id="135" name="直線コネクタ 134"/>
            <p:cNvCxnSpPr/>
            <p:nvPr/>
          </p:nvCxnSpPr>
          <p:spPr>
            <a:xfrm flipH="1" flipV="1">
              <a:off x="2180506" y="3094543"/>
              <a:ext cx="4425350" cy="3908"/>
            </a:xfrm>
            <a:prstGeom prst="line">
              <a:avLst/>
            </a:prstGeom>
            <a:noFill/>
            <a:ln w="12700" cap="flat" cmpd="sng" algn="ctr">
              <a:solidFill>
                <a:sysClr val="windowText" lastClr="000000">
                  <a:lumMod val="50000"/>
                  <a:lumOff val="50000"/>
                </a:sysClr>
              </a:solidFill>
              <a:prstDash val="solid"/>
            </a:ln>
            <a:effectLst/>
          </p:spPr>
        </p:cxnSp>
        <p:sp>
          <p:nvSpPr>
            <p:cNvPr id="136" name="円/楕円 135"/>
            <p:cNvSpPr/>
            <p:nvPr/>
          </p:nvSpPr>
          <p:spPr>
            <a:xfrm>
              <a:off x="4973748" y="4929281"/>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7" name="円/楕円 136"/>
            <p:cNvSpPr/>
            <p:nvPr/>
          </p:nvSpPr>
          <p:spPr>
            <a:xfrm>
              <a:off x="2281670" y="3058917"/>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8" name="円/楕円 137"/>
            <p:cNvSpPr/>
            <p:nvPr/>
          </p:nvSpPr>
          <p:spPr>
            <a:xfrm>
              <a:off x="2578554" y="3800103"/>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9" name="円/楕円 138"/>
            <p:cNvSpPr/>
            <p:nvPr/>
          </p:nvSpPr>
          <p:spPr>
            <a:xfrm>
              <a:off x="2877775" y="4082565"/>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0" name="円/楕円 139"/>
            <p:cNvSpPr/>
            <p:nvPr/>
          </p:nvSpPr>
          <p:spPr>
            <a:xfrm>
              <a:off x="3186533" y="4177569"/>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1" name="円/楕円 140"/>
            <p:cNvSpPr/>
            <p:nvPr/>
          </p:nvSpPr>
          <p:spPr>
            <a:xfrm>
              <a:off x="3481409" y="4366770"/>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2" name="円/楕円 141"/>
            <p:cNvSpPr/>
            <p:nvPr/>
          </p:nvSpPr>
          <p:spPr>
            <a:xfrm>
              <a:off x="3777752" y="4461449"/>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3" name="円/楕円 142"/>
            <p:cNvSpPr/>
            <p:nvPr/>
          </p:nvSpPr>
          <p:spPr>
            <a:xfrm>
              <a:off x="4062549" y="4631361"/>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4" name="円/楕円 143"/>
            <p:cNvSpPr/>
            <p:nvPr/>
          </p:nvSpPr>
          <p:spPr>
            <a:xfrm>
              <a:off x="4371138" y="4742802"/>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5" name="円/楕円 144"/>
            <p:cNvSpPr/>
            <p:nvPr/>
          </p:nvSpPr>
          <p:spPr>
            <a:xfrm>
              <a:off x="4681455" y="4822330"/>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6" name="円/楕円 145"/>
            <p:cNvSpPr/>
            <p:nvPr/>
          </p:nvSpPr>
          <p:spPr>
            <a:xfrm>
              <a:off x="5271651" y="4929051"/>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7" name="円/楕円 146"/>
            <p:cNvSpPr/>
            <p:nvPr/>
          </p:nvSpPr>
          <p:spPr>
            <a:xfrm>
              <a:off x="5569555" y="5008579"/>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8" name="円/楕円 147"/>
            <p:cNvSpPr/>
            <p:nvPr/>
          </p:nvSpPr>
          <p:spPr>
            <a:xfrm>
              <a:off x="5871596" y="5115366"/>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49" name="円/楕円 148"/>
            <p:cNvSpPr/>
            <p:nvPr/>
          </p:nvSpPr>
          <p:spPr>
            <a:xfrm>
              <a:off x="6161227" y="5297418"/>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0" name="円/楕円 149"/>
            <p:cNvSpPr/>
            <p:nvPr/>
          </p:nvSpPr>
          <p:spPr>
            <a:xfrm>
              <a:off x="6459131" y="5297418"/>
              <a:ext cx="77189" cy="71252"/>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51" name="Content Placeholder 2"/>
            <p:cNvSpPr txBox="1">
              <a:spLocks/>
            </p:cNvSpPr>
            <p:nvPr/>
          </p:nvSpPr>
          <p:spPr bwMode="auto">
            <a:xfrm>
              <a:off x="1915116" y="5756499"/>
              <a:ext cx="280617"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50"/>
                </a:spcAft>
                <a:buClr>
                  <a:prstClr val="black"/>
                </a:buClr>
                <a:buSzTx/>
                <a:buFont typeface="Arial" pitchFamily="34" charset="0"/>
                <a:buNone/>
                <a:tabLst/>
                <a:defRPr/>
              </a:pP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0</a:t>
              </a:r>
              <a:endParaRPr kumimoji="0" lang="en-US"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endParaRPr>
            </a:p>
          </p:txBody>
        </p:sp>
        <p:sp>
          <p:nvSpPr>
            <p:cNvPr id="152" name="Content Placeholder 2"/>
            <p:cNvSpPr txBox="1">
              <a:spLocks/>
            </p:cNvSpPr>
            <p:nvPr/>
          </p:nvSpPr>
          <p:spPr bwMode="auto">
            <a:xfrm>
              <a:off x="1853982" y="4842099"/>
              <a:ext cx="368685"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50"/>
                </a:spcAft>
                <a:buClr>
                  <a:prstClr val="black"/>
                </a:buClr>
                <a:buSzTx/>
                <a:buFont typeface="Arial" pitchFamily="34" charset="0"/>
                <a:buNone/>
                <a:tabLst/>
                <a:defRPr/>
              </a:pP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10</a:t>
              </a:r>
              <a:endParaRPr kumimoji="0" lang="en-US"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endParaRPr>
            </a:p>
          </p:txBody>
        </p:sp>
        <p:sp>
          <p:nvSpPr>
            <p:cNvPr id="153" name="Content Placeholder 2"/>
            <p:cNvSpPr txBox="1">
              <a:spLocks/>
            </p:cNvSpPr>
            <p:nvPr/>
          </p:nvSpPr>
          <p:spPr bwMode="auto">
            <a:xfrm>
              <a:off x="1853982" y="3898723"/>
              <a:ext cx="368685"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50"/>
                </a:spcAft>
                <a:buClr>
                  <a:prstClr val="black"/>
                </a:buClr>
                <a:buSzTx/>
                <a:buFont typeface="Arial" pitchFamily="34" charset="0"/>
                <a:buNone/>
                <a:tabLst/>
                <a:defRPr/>
              </a:pP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20</a:t>
              </a:r>
              <a:endParaRPr kumimoji="0" lang="en-US"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endParaRPr>
            </a:p>
          </p:txBody>
        </p:sp>
        <p:sp>
          <p:nvSpPr>
            <p:cNvPr id="154" name="Content Placeholder 2"/>
            <p:cNvSpPr txBox="1">
              <a:spLocks/>
            </p:cNvSpPr>
            <p:nvPr/>
          </p:nvSpPr>
          <p:spPr bwMode="auto">
            <a:xfrm>
              <a:off x="1853982" y="2961684"/>
              <a:ext cx="368685"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50"/>
                </a:spcAft>
                <a:buClr>
                  <a:prstClr val="black"/>
                </a:buClr>
                <a:buSzTx/>
                <a:buFont typeface="Arial" pitchFamily="34" charset="0"/>
                <a:buNone/>
                <a:tabLst/>
                <a:defRPr/>
              </a:pPr>
              <a:r>
                <a:rPr kumimoji="0" lang="en-US" altLang="ja-JP"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30</a:t>
              </a:r>
              <a:endParaRPr kumimoji="0" lang="en-US" altLang="en-US" sz="1000" b="1"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endParaRPr>
            </a:p>
          </p:txBody>
        </p:sp>
      </p:grpSp>
      <p:sp>
        <p:nvSpPr>
          <p:cNvPr id="155" name="Content Placeholder 2"/>
          <p:cNvSpPr txBox="1">
            <a:spLocks/>
          </p:cNvSpPr>
          <p:nvPr/>
        </p:nvSpPr>
        <p:spPr bwMode="auto">
          <a:xfrm rot="16200000">
            <a:off x="954892" y="4138580"/>
            <a:ext cx="1533658"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prstClr val="black"/>
              </a:buClr>
              <a:buFont typeface="Arial" pitchFamily="34" charset="0"/>
              <a:buNone/>
            </a:pPr>
            <a:r>
              <a:rPr lang="en-US" altLang="ja-JP" sz="1400" b="1" dirty="0">
                <a:solidFill>
                  <a:prstClr val="black"/>
                </a:solidFill>
                <a:latin typeface="Meiryo UI" pitchFamily="50" charset="-128"/>
                <a:ea typeface="メイリオ" pitchFamily="50" charset="-128"/>
              </a:rPr>
              <a:t>AF</a:t>
            </a:r>
            <a:r>
              <a:rPr lang="ja-JP" altLang="en-US" sz="1400" b="1" dirty="0">
                <a:solidFill>
                  <a:prstClr val="black"/>
                </a:solidFill>
                <a:latin typeface="Meiryo UI" pitchFamily="50" charset="-128"/>
                <a:ea typeface="メイリオ" pitchFamily="50" charset="-128"/>
              </a:rPr>
              <a:t>未検出例数</a:t>
            </a:r>
            <a:endParaRPr lang="en-US" altLang="en-US" sz="1400" b="1" dirty="0">
              <a:solidFill>
                <a:prstClr val="black"/>
              </a:solidFill>
              <a:latin typeface="Meiryo UI" pitchFamily="50" charset="-128"/>
              <a:ea typeface="メイリオ" pitchFamily="50" charset="-128"/>
            </a:endParaRPr>
          </a:p>
        </p:txBody>
      </p:sp>
      <p:sp>
        <p:nvSpPr>
          <p:cNvPr id="156" name="Content Placeholder 2"/>
          <p:cNvSpPr txBox="1">
            <a:spLocks/>
          </p:cNvSpPr>
          <p:nvPr/>
        </p:nvSpPr>
        <p:spPr bwMode="auto">
          <a:xfrm>
            <a:off x="6470880" y="5925324"/>
            <a:ext cx="1165918"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prstClr val="black"/>
              </a:buClr>
              <a:buFont typeface="Arial" pitchFamily="34" charset="0"/>
              <a:buNone/>
            </a:pPr>
            <a:r>
              <a:rPr lang="ja-JP" altLang="en-US" sz="1400" b="1" dirty="0">
                <a:solidFill>
                  <a:prstClr val="black"/>
                </a:solidFill>
                <a:latin typeface="Meiryo UI" pitchFamily="50" charset="-128"/>
                <a:ea typeface="メイリオ" pitchFamily="50" charset="-128"/>
              </a:rPr>
              <a:t>（日）</a:t>
            </a:r>
            <a:endParaRPr lang="en-US" altLang="en-US" sz="1400" b="1" dirty="0">
              <a:solidFill>
                <a:prstClr val="black"/>
              </a:solidFill>
              <a:latin typeface="Meiryo UI" pitchFamily="50" charset="-128"/>
              <a:ea typeface="メイリオ" pitchFamily="50" charset="-128"/>
            </a:endParaRPr>
          </a:p>
        </p:txBody>
      </p:sp>
      <p:sp>
        <p:nvSpPr>
          <p:cNvPr id="157" name="角丸四角形 156"/>
          <p:cNvSpPr/>
          <p:nvPr/>
        </p:nvSpPr>
        <p:spPr>
          <a:xfrm>
            <a:off x="1896143" y="2767054"/>
            <a:ext cx="870901" cy="1765647"/>
          </a:xfrm>
          <a:prstGeom prst="roundRect">
            <a:avLst>
              <a:gd name="adj" fmla="val 12102"/>
            </a:avLst>
          </a:prstGeom>
          <a:noFill/>
          <a:ln w="381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cxnSp>
        <p:nvCxnSpPr>
          <p:cNvPr id="158" name="直線矢印コネクタ 157"/>
          <p:cNvCxnSpPr/>
          <p:nvPr/>
        </p:nvCxnSpPr>
        <p:spPr>
          <a:xfrm flipV="1">
            <a:off x="2610358" y="6178287"/>
            <a:ext cx="0" cy="276446"/>
          </a:xfrm>
          <a:prstGeom prst="straightConnector1">
            <a:avLst/>
          </a:prstGeom>
          <a:noFill/>
          <a:ln w="38100" cap="flat" cmpd="sng" algn="ctr">
            <a:solidFill>
              <a:srgbClr val="FF0000"/>
            </a:solidFill>
            <a:prstDash val="solid"/>
            <a:tailEnd type="arrow" w="sm" len="sm"/>
          </a:ln>
          <a:effectLst/>
        </p:spPr>
      </p:cxnSp>
      <p:sp>
        <p:nvSpPr>
          <p:cNvPr id="159" name="Content Placeholder 2"/>
          <p:cNvSpPr txBox="1">
            <a:spLocks/>
          </p:cNvSpPr>
          <p:nvPr/>
        </p:nvSpPr>
        <p:spPr bwMode="auto">
          <a:xfrm>
            <a:off x="1768244" y="6509156"/>
            <a:ext cx="2373440"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prstClr val="black"/>
              </a:buClr>
              <a:buFont typeface="Arial" pitchFamily="34" charset="0"/>
              <a:buNone/>
            </a:pPr>
            <a:r>
              <a:rPr lang="ja-JP" altLang="en-US" sz="1200" b="1" dirty="0">
                <a:solidFill>
                  <a:prstClr val="black"/>
                </a:solidFill>
                <a:latin typeface="Meiryo UI" pitchFamily="50" charset="-128"/>
                <a:ea typeface="メイリオ" pitchFamily="50" charset="-128"/>
              </a:rPr>
              <a:t>心電図検査 初日（初回）</a:t>
            </a:r>
            <a:endParaRPr lang="en-US" altLang="en-US" sz="1200" b="1" dirty="0">
              <a:solidFill>
                <a:prstClr val="black"/>
              </a:solidFill>
              <a:latin typeface="Meiryo UI" pitchFamily="50" charset="-128"/>
              <a:ea typeface="メイリオ" pitchFamily="50" charset="-128"/>
            </a:endParaRPr>
          </a:p>
        </p:txBody>
      </p:sp>
      <p:sp>
        <p:nvSpPr>
          <p:cNvPr id="160" name="Content Placeholder 2"/>
          <p:cNvSpPr txBox="1">
            <a:spLocks/>
          </p:cNvSpPr>
          <p:nvPr/>
        </p:nvSpPr>
        <p:spPr bwMode="auto">
          <a:xfrm>
            <a:off x="6862070" y="4722354"/>
            <a:ext cx="2094198" cy="926662"/>
          </a:xfrm>
          <a:prstGeom prst="rect">
            <a:avLst/>
          </a:prstGeom>
          <a:solidFill>
            <a:sysClr val="window" lastClr="FFFFFF"/>
          </a:solidFill>
          <a:ln w="12700">
            <a:solidFill>
              <a:sysClr val="window" lastClr="FFFFFF">
                <a:lumMod val="65000"/>
              </a:sysClr>
            </a:solid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ts val="0"/>
              </a:spcBef>
              <a:spcAft>
                <a:spcPts val="150"/>
              </a:spcAft>
              <a:buClr>
                <a:prstClr val="black"/>
              </a:buClr>
              <a:buSzTx/>
              <a:buFont typeface="Arial" pitchFamily="34" charset="0"/>
              <a:buNone/>
              <a:tabLst/>
              <a:defRPr/>
            </a:pPr>
            <a:r>
              <a:rPr kumimoji="0" lang="en-US" altLang="ja-JP"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14</a:t>
            </a:r>
            <a:r>
              <a:rPr kumimoji="0" lang="ja-JP" altLang="en-US"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日目に</a:t>
            </a:r>
            <a:r>
              <a:rPr kumimoji="0" lang="en-US" altLang="ja-JP"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AF</a:t>
            </a:r>
            <a:r>
              <a:rPr kumimoji="0" lang="ja-JP" altLang="en-US"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未検出であった</a:t>
            </a:r>
            <a:r>
              <a:rPr kumimoji="0" lang="en-US" altLang="ja-JP"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6</a:t>
            </a:r>
            <a:r>
              <a:rPr kumimoji="0" lang="ja-JP" altLang="en-US"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例はその後の ホルター心電図で</a:t>
            </a:r>
            <a:r>
              <a:rPr kumimoji="0" lang="en-US" altLang="ja-JP"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AF</a:t>
            </a:r>
            <a:r>
              <a:rPr kumimoji="0" lang="ja-JP" altLang="en-US"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rPr>
              <a:t>と診断された</a:t>
            </a:r>
            <a:endParaRPr kumimoji="0" lang="en-US" altLang="en-US" sz="1400" b="0" i="0" u="none" strike="noStrike" kern="1200" cap="none" spc="0" normalizeH="0" baseline="0" noProof="0" dirty="0">
              <a:ln>
                <a:noFill/>
              </a:ln>
              <a:solidFill>
                <a:prstClr val="black"/>
              </a:solidFill>
              <a:effectLst/>
              <a:uLnTx/>
              <a:uFillTx/>
              <a:latin typeface="Meiryo UI" pitchFamily="50" charset="-128"/>
              <a:ea typeface="メイリオ" pitchFamily="50" charset="-128"/>
              <a:cs typeface="+mn-cs"/>
            </a:endParaRPr>
          </a:p>
        </p:txBody>
      </p:sp>
      <p:sp>
        <p:nvSpPr>
          <p:cNvPr id="162"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854607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552090" y="1394604"/>
            <a:ext cx="8039819" cy="3470694"/>
          </a:xfrm>
        </p:spPr>
        <p:txBody>
          <a:bodyPr/>
          <a:lstStyle/>
          <a:p>
            <a:pPr eaLnBrk="1" hangingPunct="1">
              <a:spcBef>
                <a:spcPts val="0"/>
              </a:spcBef>
              <a:spcAft>
                <a:spcPts val="1200"/>
              </a:spcAft>
              <a:buClr>
                <a:schemeClr val="tx1"/>
              </a:buClr>
            </a:pPr>
            <a:r>
              <a:rPr lang="en-US" altLang="en-US" dirty="0">
                <a:latin typeface="Meiryo UI" pitchFamily="50" charset="-128"/>
                <a:ea typeface="メイリオ" pitchFamily="50" charset="-128"/>
              </a:rPr>
              <a:t>AF</a:t>
            </a:r>
            <a:r>
              <a:rPr lang="ja-JP" altLang="en-US" dirty="0">
                <a:latin typeface="Meiryo UI" pitchFamily="50" charset="-128"/>
                <a:ea typeface="メイリオ" pitchFamily="50" charset="-128"/>
              </a:rPr>
              <a:t>の確定診断には，症状の有無にかかわらず不整脈が発現している間に心電図を記録する こと</a:t>
            </a:r>
            <a:endParaRPr lang="en-US" altLang="ja-JP" dirty="0">
              <a:latin typeface="Meiryo UI" pitchFamily="50" charset="-128"/>
              <a:ea typeface="メイリオ" pitchFamily="50" charset="-128"/>
            </a:endParaRPr>
          </a:p>
          <a:p>
            <a:pPr eaLnBrk="1" hangingPunct="1">
              <a:spcBef>
                <a:spcPts val="0"/>
              </a:spcBef>
              <a:spcAft>
                <a:spcPts val="600"/>
              </a:spcAft>
              <a:buClr>
                <a:schemeClr val="tx1"/>
              </a:buClr>
            </a:pPr>
            <a:r>
              <a:rPr lang="en-US" altLang="en-US" dirty="0">
                <a:latin typeface="Meiryo UI" pitchFamily="50" charset="-128"/>
                <a:ea typeface="メイリオ" pitchFamily="50" charset="-128"/>
              </a:rPr>
              <a:t>AF</a:t>
            </a:r>
            <a:r>
              <a:rPr lang="ja-JP" altLang="en-US" dirty="0">
                <a:latin typeface="Meiryo UI" pitchFamily="50" charset="-128"/>
                <a:ea typeface="メイリオ" pitchFamily="50" charset="-128"/>
              </a:rPr>
              <a:t>の心電図記録は</a:t>
            </a:r>
            <a:r>
              <a:rPr lang="en-US" altLang="ja-JP" dirty="0">
                <a:latin typeface="Meiryo UI" pitchFamily="50" charset="-128"/>
                <a:ea typeface="メイリオ" pitchFamily="50" charset="-128"/>
              </a:rPr>
              <a:t>, </a:t>
            </a:r>
            <a:r>
              <a:rPr lang="ja-JP" altLang="en-US" dirty="0">
                <a:latin typeface="Meiryo UI" pitchFamily="50" charset="-128"/>
                <a:ea typeface="メイリオ" pitchFamily="50" charset="-128"/>
              </a:rPr>
              <a:t>どのような記録でも有効</a:t>
            </a:r>
            <a:endParaRPr lang="en-US" altLang="ja-JP" dirty="0">
              <a:latin typeface="Meiryo UI" pitchFamily="50" charset="-128"/>
              <a:ea typeface="メイリオ" pitchFamily="50" charset="-128"/>
            </a:endParaRPr>
          </a:p>
          <a:p>
            <a:pPr marL="630238" indent="0" eaLnBrk="1" hangingPunct="1">
              <a:spcBef>
                <a:spcPts val="0"/>
              </a:spcBef>
              <a:spcAft>
                <a:spcPts val="300"/>
              </a:spcAft>
              <a:buClr>
                <a:schemeClr val="tx1"/>
              </a:buClr>
              <a:buNone/>
            </a:pPr>
            <a:r>
              <a:rPr lang="en-US" altLang="ja-JP" dirty="0">
                <a:latin typeface="Meiryo UI" pitchFamily="50" charset="-128"/>
                <a:ea typeface="メイリオ" pitchFamily="50" charset="-128"/>
              </a:rPr>
              <a:t>-</a:t>
            </a:r>
            <a:r>
              <a:rPr lang="ja-JP" altLang="en-US" dirty="0">
                <a:latin typeface="Meiryo UI" pitchFamily="50" charset="-128"/>
                <a:ea typeface="メイリオ" pitchFamily="50" charset="-128"/>
              </a:rPr>
              <a:t> 救急診療での記録（</a:t>
            </a:r>
            <a:r>
              <a:rPr lang="en-US" altLang="ja-JP" dirty="0">
                <a:latin typeface="Meiryo UI" pitchFamily="50" charset="-128"/>
                <a:ea typeface="メイリオ" pitchFamily="50" charset="-128"/>
              </a:rPr>
              <a:t>12</a:t>
            </a:r>
            <a:r>
              <a:rPr lang="ja-JP" altLang="en-US" dirty="0">
                <a:latin typeface="Meiryo UI" pitchFamily="50" charset="-128"/>
                <a:ea typeface="メイリオ" pitchFamily="50" charset="-128"/>
              </a:rPr>
              <a:t>誘導心電図）</a:t>
            </a:r>
            <a:endParaRPr lang="en-US" altLang="ja-JP" dirty="0">
              <a:latin typeface="Meiryo UI" pitchFamily="50" charset="-128"/>
              <a:ea typeface="メイリオ" pitchFamily="50" charset="-128"/>
            </a:endParaRPr>
          </a:p>
          <a:p>
            <a:pPr marL="630238" indent="0" eaLnBrk="1" hangingPunct="1">
              <a:spcBef>
                <a:spcPts val="0"/>
              </a:spcBef>
              <a:spcAft>
                <a:spcPts val="300"/>
              </a:spcAft>
              <a:buClr>
                <a:schemeClr val="tx1"/>
              </a:buClr>
              <a:buNone/>
            </a:pPr>
            <a:r>
              <a:rPr lang="en-US" altLang="ja-JP" dirty="0">
                <a:latin typeface="Meiryo UI" pitchFamily="50" charset="-128"/>
                <a:ea typeface="メイリオ" pitchFamily="50" charset="-128"/>
              </a:rPr>
              <a:t>- </a:t>
            </a:r>
            <a:r>
              <a:rPr lang="ja-JP" altLang="en-US" dirty="0">
                <a:latin typeface="Meiryo UI" pitchFamily="50" charset="-128"/>
                <a:ea typeface="メイリオ" pitchFamily="50" charset="-128"/>
              </a:rPr>
              <a:t>ホルター心電図</a:t>
            </a:r>
            <a:endParaRPr lang="en-US" altLang="ja-JP" dirty="0">
              <a:latin typeface="Meiryo UI" pitchFamily="50" charset="-128"/>
              <a:ea typeface="メイリオ" pitchFamily="50" charset="-128"/>
            </a:endParaRPr>
          </a:p>
          <a:p>
            <a:pPr marL="630238" indent="0" eaLnBrk="1" hangingPunct="1">
              <a:spcBef>
                <a:spcPts val="0"/>
              </a:spcBef>
              <a:spcAft>
                <a:spcPts val="300"/>
              </a:spcAft>
              <a:buClr>
                <a:schemeClr val="tx1"/>
              </a:buClr>
              <a:buNone/>
            </a:pPr>
            <a:r>
              <a:rPr lang="en-US" altLang="ja-JP" dirty="0">
                <a:latin typeface="Meiryo UI" pitchFamily="50" charset="-128"/>
                <a:ea typeface="メイリオ" pitchFamily="50" charset="-128"/>
              </a:rPr>
              <a:t>-</a:t>
            </a:r>
            <a:r>
              <a:rPr lang="ja-JP" altLang="en-US" dirty="0">
                <a:latin typeface="Meiryo UI" pitchFamily="50" charset="-128"/>
                <a:ea typeface="メイリオ" pitchFamily="50" charset="-128"/>
              </a:rPr>
              <a:t> 遠隔測定法による記録</a:t>
            </a:r>
            <a:endParaRPr lang="en-US" altLang="en-US" dirty="0">
              <a:latin typeface="Meiryo UI" pitchFamily="50" charset="-128"/>
              <a:ea typeface="メイリオ" pitchFamily="50" charset="-128"/>
            </a:endParaRPr>
          </a:p>
        </p:txBody>
      </p:sp>
      <p:sp>
        <p:nvSpPr>
          <p:cNvPr id="28675"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en-US" altLang="en-US" sz="3600" b="1" dirty="0">
                <a:solidFill>
                  <a:srgbClr val="1F497D"/>
                </a:solidFill>
                <a:latin typeface="Meiryo UI" pitchFamily="50" charset="-128"/>
                <a:ea typeface="メイリオ" pitchFamily="50" charset="-128"/>
              </a:rPr>
              <a:t>AF</a:t>
            </a:r>
            <a:r>
              <a:rPr lang="ja-JP" altLang="en-US" sz="3600" b="1" dirty="0">
                <a:solidFill>
                  <a:srgbClr val="1F497D"/>
                </a:solidFill>
                <a:latin typeface="Meiryo UI" pitchFamily="50" charset="-128"/>
                <a:ea typeface="メイリオ" pitchFamily="50" charset="-128"/>
              </a:rPr>
              <a:t>の確定診断</a:t>
            </a:r>
            <a:endParaRPr lang="en-US" altLang="en-US" sz="3600" b="1" dirty="0">
              <a:solidFill>
                <a:srgbClr val="1F497D"/>
              </a:solidFill>
              <a:latin typeface="Meiryo UI" pitchFamily="50" charset="-128"/>
              <a:ea typeface="メイリオ" pitchFamily="50" charset="-128"/>
            </a:endParaRPr>
          </a:p>
        </p:txBody>
      </p:sp>
      <p:pic>
        <p:nvPicPr>
          <p:cNvPr id="28677"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5565" t="6556" r="11019" b="26373"/>
          <a:stretch/>
        </p:blipFill>
        <p:spPr bwMode="auto">
          <a:xfrm>
            <a:off x="2915343" y="5041037"/>
            <a:ext cx="4046739" cy="94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921056117"/>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85800" y="1958975"/>
            <a:ext cx="7772400" cy="1470025"/>
          </a:xfrm>
        </p:spPr>
        <p:txBody>
          <a:bodyPr/>
          <a:lstStyle/>
          <a:p>
            <a:r>
              <a:rPr lang="ja-JP" altLang="en-US" b="1" dirty="0">
                <a:solidFill>
                  <a:schemeClr val="tx2"/>
                </a:solidFill>
                <a:latin typeface="Meiryo UI" pitchFamily="50" charset="-128"/>
                <a:ea typeface="メイリオ" pitchFamily="50" charset="-128"/>
              </a:rPr>
              <a:t>心房細動の診断と患者管理の</a:t>
            </a:r>
            <a:br>
              <a:rPr lang="en-US" altLang="ja-JP" b="1" dirty="0">
                <a:solidFill>
                  <a:schemeClr val="tx2"/>
                </a:solidFill>
                <a:latin typeface="Meiryo UI" pitchFamily="50" charset="-128"/>
                <a:ea typeface="メイリオ" pitchFamily="50" charset="-128"/>
              </a:rPr>
            </a:br>
            <a:r>
              <a:rPr lang="ja-JP" altLang="en-US" b="1" dirty="0">
                <a:solidFill>
                  <a:schemeClr val="tx2"/>
                </a:solidFill>
                <a:latin typeface="Meiryo UI" pitchFamily="50" charset="-128"/>
                <a:ea typeface="メイリオ" pitchFamily="50" charset="-128"/>
              </a:rPr>
              <a:t>向上を目指して</a:t>
            </a:r>
            <a:endParaRPr lang="en-US" altLang="en-US" b="1" dirty="0">
              <a:solidFill>
                <a:schemeClr val="tx2"/>
              </a:solidFill>
              <a:latin typeface="Meiryo UI" pitchFamily="50" charset="-128"/>
              <a:ea typeface="メイリオ" pitchFamily="50" charset="-128"/>
            </a:endParaRPr>
          </a:p>
        </p:txBody>
      </p:sp>
      <p:sp>
        <p:nvSpPr>
          <p:cNvPr id="4099" name="Subtitle 2"/>
          <p:cNvSpPr>
            <a:spLocks noGrp="1"/>
          </p:cNvSpPr>
          <p:nvPr>
            <p:ph type="subTitle" idx="1"/>
          </p:nvPr>
        </p:nvSpPr>
        <p:spPr>
          <a:xfrm>
            <a:off x="537327" y="3886200"/>
            <a:ext cx="8097625" cy="1752600"/>
          </a:xfrm>
        </p:spPr>
        <p:txBody>
          <a:bodyPr/>
          <a:lstStyle/>
          <a:p>
            <a:r>
              <a:rPr lang="ja-JP" altLang="en-US" b="1" dirty="0">
                <a:solidFill>
                  <a:schemeClr val="tx1"/>
                </a:solidFill>
                <a:latin typeface="Meiryo UI" pitchFamily="50" charset="-128"/>
                <a:ea typeface="メイリオ" pitchFamily="50" charset="-128"/>
              </a:rPr>
              <a:t>プライマリケア医のためのワークショップ</a:t>
            </a:r>
            <a:endParaRPr lang="en-US" altLang="ja-JP" b="1" dirty="0">
              <a:solidFill>
                <a:schemeClr val="tx1"/>
              </a:solidFill>
              <a:latin typeface="Meiryo UI" pitchFamily="50" charset="-128"/>
              <a:ea typeface="メイリオ" pitchFamily="50" charset="-128"/>
            </a:endParaRPr>
          </a:p>
          <a:p>
            <a:endParaRPr lang="en-US" altLang="ja-JP" sz="2800" dirty="0">
              <a:solidFill>
                <a:schemeClr val="tx1"/>
              </a:solidFill>
              <a:latin typeface="Meiryo UI" pitchFamily="50" charset="-128"/>
              <a:ea typeface="メイリオ" pitchFamily="50" charset="-128"/>
            </a:endParaRPr>
          </a:p>
          <a:p>
            <a:r>
              <a:rPr lang="ja-JP" altLang="en-US" sz="2400" dirty="0">
                <a:solidFill>
                  <a:schemeClr val="tx1"/>
                </a:solidFill>
                <a:latin typeface="Meiryo UI" pitchFamily="50" charset="-128"/>
                <a:ea typeface="メイリオ" pitchFamily="50" charset="-128"/>
              </a:rPr>
              <a:t>共催：</a:t>
            </a:r>
            <a:r>
              <a:rPr lang="en-US" altLang="ja-JP" sz="2400" dirty="0">
                <a:solidFill>
                  <a:schemeClr val="tx1"/>
                </a:solidFill>
                <a:latin typeface="Meiryo UI" pitchFamily="50" charset="-128"/>
                <a:ea typeface="メイリオ" pitchFamily="50" charset="-128"/>
              </a:rPr>
              <a:t>American College of Cardiology</a:t>
            </a:r>
            <a:r>
              <a:rPr lang="ja-JP" altLang="en-US" sz="2400" dirty="0">
                <a:solidFill>
                  <a:schemeClr val="tx1"/>
                </a:solidFill>
                <a:latin typeface="Meiryo UI" pitchFamily="50" charset="-128"/>
                <a:ea typeface="メイリオ" pitchFamily="50" charset="-128"/>
              </a:rPr>
              <a:t>（</a:t>
            </a:r>
            <a:r>
              <a:rPr lang="en-US" altLang="ja-JP" sz="2400" dirty="0">
                <a:solidFill>
                  <a:schemeClr val="tx1"/>
                </a:solidFill>
                <a:latin typeface="Meiryo UI" pitchFamily="50" charset="-128"/>
                <a:ea typeface="メイリオ" pitchFamily="50" charset="-128"/>
              </a:rPr>
              <a:t>ACC</a:t>
            </a:r>
            <a:r>
              <a:rPr lang="ja-JP" altLang="en-US" sz="2400" dirty="0">
                <a:solidFill>
                  <a:schemeClr val="tx1"/>
                </a:solidFill>
                <a:latin typeface="Meiryo UI" pitchFamily="50" charset="-128"/>
                <a:ea typeface="メイリオ" pitchFamily="50" charset="-128"/>
              </a:rPr>
              <a:t>）</a:t>
            </a:r>
          </a:p>
        </p:txBody>
      </p:sp>
    </p:spTree>
    <p:extLst>
      <p:ext uri="{BB962C8B-B14F-4D97-AF65-F5344CB8AC3E}">
        <p14:creationId xmlns:p14="http://schemas.microsoft.com/office/powerpoint/2010/main" val="4149498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rgbClr val="003479"/>
                </a:solidFill>
                <a:latin typeface="Meiryo UI" pitchFamily="50" charset="-128"/>
                <a:ea typeface="メイリオ" pitchFamily="50" charset="-128"/>
              </a:rPr>
              <a:t>質問</a:t>
            </a:r>
            <a:r>
              <a:rPr lang="en-US" altLang="ja-JP" sz="3600" b="1" dirty="0">
                <a:solidFill>
                  <a:srgbClr val="003479"/>
                </a:solidFill>
                <a:latin typeface="Meiryo UI" pitchFamily="50" charset="-128"/>
                <a:ea typeface="メイリオ" pitchFamily="50" charset="-128"/>
              </a:rPr>
              <a:t>-1</a:t>
            </a:r>
            <a:endParaRPr lang="en-US" altLang="en-US" sz="3600" b="1" dirty="0">
              <a:solidFill>
                <a:srgbClr val="003479"/>
              </a:solidFill>
              <a:latin typeface="Meiryo UI" pitchFamily="50" charset="-128"/>
              <a:ea typeface="メイリオ" pitchFamily="50" charset="-128"/>
            </a:endParaRPr>
          </a:p>
        </p:txBody>
      </p:sp>
      <p:sp>
        <p:nvSpPr>
          <p:cNvPr id="4" name="Content Placeholder 3">
            <a:extLst/>
          </p:cNvPr>
          <p:cNvSpPr>
            <a:spLocks noGrp="1"/>
          </p:cNvSpPr>
          <p:nvPr>
            <p:ph idx="1"/>
          </p:nvPr>
        </p:nvSpPr>
        <p:spPr>
          <a:xfrm>
            <a:off x="457200" y="1380228"/>
            <a:ext cx="8229600" cy="3493698"/>
          </a:xfrm>
        </p:spPr>
        <p:txBody>
          <a:bodyPr/>
          <a:lstStyle/>
          <a:p>
            <a:pPr marL="0" indent="0">
              <a:buFont typeface="Arial" charset="0"/>
              <a:buNone/>
              <a:defRPr/>
            </a:pPr>
            <a:r>
              <a:rPr lang="en-US" altLang="en-US" b="1" dirty="0">
                <a:latin typeface="Meiryo UI" pitchFamily="50" charset="-128"/>
                <a:ea typeface="メイリオ" pitchFamily="50" charset="-128"/>
              </a:rPr>
              <a:t>AF</a:t>
            </a:r>
            <a:r>
              <a:rPr lang="ja-JP" altLang="en-US" b="1" dirty="0">
                <a:latin typeface="Meiryo UI" pitchFamily="50" charset="-128"/>
                <a:ea typeface="メイリオ" pitchFamily="50" charset="-128"/>
              </a:rPr>
              <a:t>が疑われる場合に実施が推奨される検査は？</a:t>
            </a:r>
            <a:endParaRPr lang="en-US" altLang="en-US" b="1" dirty="0">
              <a:latin typeface="Meiryo UI" pitchFamily="50" charset="-128"/>
              <a:ea typeface="メイリオ" pitchFamily="50" charset="-128"/>
            </a:endParaRPr>
          </a:p>
          <a:p>
            <a:pPr marL="0" indent="0">
              <a:buFont typeface="Arial" charset="0"/>
              <a:buNone/>
              <a:defRPr/>
            </a:pP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運動負荷検査および心電図検査</a:t>
            </a:r>
            <a:r>
              <a:rPr lang="en-US" altLang="en-US" dirty="0">
                <a:latin typeface="Meiryo UI" pitchFamily="50" charset="-128"/>
                <a:ea typeface="メイリオ" pitchFamily="50" charset="-128"/>
              </a:rPr>
              <a:t> </a:t>
            </a: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心電図検査および心エコー検査</a:t>
            </a: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胸部</a:t>
            </a:r>
            <a:r>
              <a:rPr lang="en-US" altLang="ja-JP" dirty="0">
                <a:latin typeface="Meiryo UI" pitchFamily="50" charset="-128"/>
                <a:ea typeface="メイリオ" pitchFamily="50" charset="-128"/>
              </a:rPr>
              <a:t>X</a:t>
            </a:r>
            <a:r>
              <a:rPr lang="ja-JP" altLang="en-US" dirty="0">
                <a:latin typeface="Meiryo UI" pitchFamily="50" charset="-128"/>
                <a:ea typeface="メイリオ" pitchFamily="50" charset="-128"/>
              </a:rPr>
              <a:t>線検査および電気生理学的検査</a:t>
            </a: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磁気共鳴画像法（</a:t>
            </a:r>
            <a:r>
              <a:rPr lang="en-US" altLang="en-US" dirty="0">
                <a:latin typeface="Meiryo UI" pitchFamily="50" charset="-128"/>
                <a:ea typeface="メイリオ" pitchFamily="50" charset="-128"/>
              </a:rPr>
              <a:t>MRI</a:t>
            </a:r>
            <a:r>
              <a:rPr lang="ja-JP" altLang="en-US" dirty="0">
                <a:latin typeface="Meiryo UI" pitchFamily="50" charset="-128"/>
                <a:ea typeface="メイリオ" pitchFamily="50" charset="-128"/>
              </a:rPr>
              <a:t>）および運動負荷検査</a:t>
            </a:r>
            <a:endParaRPr lang="en-US" altLang="en-US" dirty="0">
              <a:latin typeface="Meiryo UI" pitchFamily="50" charset="-128"/>
              <a:ea typeface="メイリオ" pitchFamily="50" charset="-128"/>
            </a:endParaRP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8528181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457200" y="1524000"/>
            <a:ext cx="8134709" cy="3401683"/>
          </a:xfrm>
        </p:spPr>
        <p:txBody>
          <a:bodyPr/>
          <a:lstStyle/>
          <a:p>
            <a:pPr eaLnBrk="1" hangingPunct="1">
              <a:spcBef>
                <a:spcPts val="0"/>
              </a:spcBef>
              <a:spcAft>
                <a:spcPts val="1200"/>
              </a:spcAft>
              <a:buClr>
                <a:schemeClr val="tx1"/>
              </a:buClr>
            </a:pPr>
            <a:r>
              <a:rPr lang="en-US" altLang="en-US" b="1" dirty="0">
                <a:latin typeface="Meiryo UI" pitchFamily="50" charset="-128"/>
                <a:ea typeface="メイリオ" pitchFamily="50" charset="-128"/>
              </a:rPr>
              <a:t>AF</a:t>
            </a:r>
            <a:r>
              <a:rPr lang="ja-JP" altLang="en-US" b="1" dirty="0">
                <a:latin typeface="Meiryo UI" pitchFamily="50" charset="-128"/>
                <a:ea typeface="メイリオ" pitchFamily="50" charset="-128"/>
              </a:rPr>
              <a:t>と診断した患者の最初の評価</a:t>
            </a:r>
            <a:endParaRPr lang="en-US" altLang="en-US" b="1" dirty="0">
              <a:latin typeface="Meiryo UI" pitchFamily="50" charset="-128"/>
              <a:ea typeface="メイリオ" pitchFamily="50" charset="-128"/>
            </a:endParaRPr>
          </a:p>
          <a:p>
            <a:pPr marL="457200" lvl="1" indent="0" algn="just" eaLnBrk="1" hangingPunct="1">
              <a:spcBef>
                <a:spcPts val="0"/>
              </a:spcBef>
              <a:spcAft>
                <a:spcPts val="600"/>
              </a:spcAft>
              <a:buClr>
                <a:srgbClr val="FF0000"/>
              </a:buClr>
              <a:buNone/>
              <a:tabLst>
                <a:tab pos="982663" algn="l"/>
              </a:tabLst>
            </a:pPr>
            <a:r>
              <a:rPr lang="ja-JP" altLang="en-US" dirty="0">
                <a:latin typeface="Meiryo UI" pitchFamily="50" charset="-128"/>
                <a:ea typeface="メイリオ" pitchFamily="50" charset="-128"/>
              </a:rPr>
              <a:t>－ </a:t>
            </a:r>
            <a:r>
              <a:rPr lang="en-US" altLang="ja-JP" dirty="0">
                <a:latin typeface="Meiryo UI" pitchFamily="50" charset="-128"/>
                <a:ea typeface="メイリオ" pitchFamily="50" charset="-128"/>
              </a:rPr>
              <a:t>	AF</a:t>
            </a:r>
            <a:r>
              <a:rPr lang="ja-JP" altLang="en-US" dirty="0">
                <a:latin typeface="Meiryo UI" pitchFamily="50" charset="-128"/>
                <a:ea typeface="メイリオ" pitchFamily="50" charset="-128"/>
              </a:rPr>
              <a:t>のタイプを評価：発作性または持続性</a:t>
            </a:r>
            <a:endParaRPr lang="en-US" altLang="ja-JP" dirty="0">
              <a:latin typeface="Meiryo UI" pitchFamily="50" charset="-128"/>
              <a:ea typeface="メイリオ" pitchFamily="50" charset="-128"/>
            </a:endParaRPr>
          </a:p>
          <a:p>
            <a:pPr marL="457200" lvl="1" indent="0" algn="just" eaLnBrk="1" hangingPunct="1">
              <a:spcBef>
                <a:spcPts val="0"/>
              </a:spcBef>
              <a:spcAft>
                <a:spcPts val="600"/>
              </a:spcAft>
              <a:buClr>
                <a:srgbClr val="FF0000"/>
              </a:buClr>
              <a:buNone/>
              <a:tabLst>
                <a:tab pos="982663" algn="l"/>
              </a:tabLst>
            </a:pPr>
            <a:r>
              <a:rPr lang="ja-JP" altLang="en-US" dirty="0">
                <a:latin typeface="Meiryo UI" pitchFamily="50" charset="-128"/>
                <a:ea typeface="メイリオ" pitchFamily="50" charset="-128"/>
              </a:rPr>
              <a:t>－ </a:t>
            </a:r>
            <a:r>
              <a:rPr lang="en-US" altLang="ja-JP" dirty="0">
                <a:latin typeface="Meiryo UI" pitchFamily="50" charset="-128"/>
                <a:ea typeface="メイリオ" pitchFamily="50" charset="-128"/>
              </a:rPr>
              <a:t>	AF</a:t>
            </a:r>
            <a:r>
              <a:rPr lang="ja-JP" altLang="en-US" dirty="0">
                <a:latin typeface="Meiryo UI" pitchFamily="50" charset="-128"/>
                <a:ea typeface="メイリオ" pitchFamily="50" charset="-128"/>
              </a:rPr>
              <a:t>の原因を特定</a:t>
            </a:r>
            <a:endParaRPr lang="en-US" altLang="en-US" dirty="0">
              <a:latin typeface="Meiryo UI" pitchFamily="50" charset="-128"/>
              <a:ea typeface="メイリオ" pitchFamily="50" charset="-128"/>
            </a:endParaRPr>
          </a:p>
          <a:p>
            <a:pPr marL="715963" lvl="1" indent="-258763" algn="just" eaLnBrk="1" hangingPunct="1">
              <a:buClr>
                <a:srgbClr val="FF0000"/>
              </a:buClr>
              <a:buNone/>
              <a:tabLst>
                <a:tab pos="982663" algn="l"/>
              </a:tabLst>
            </a:pPr>
            <a:r>
              <a:rPr lang="ja-JP" altLang="en-US" dirty="0">
                <a:latin typeface="Meiryo UI" pitchFamily="50" charset="-128"/>
                <a:ea typeface="メイリオ" pitchFamily="50" charset="-128"/>
              </a:rPr>
              <a:t>－</a:t>
            </a:r>
            <a:r>
              <a:rPr lang="en-US" altLang="ja-JP" dirty="0">
                <a:latin typeface="Meiryo UI" pitchFamily="50" charset="-128"/>
                <a:ea typeface="メイリオ" pitchFamily="50" charset="-128"/>
              </a:rPr>
              <a:t>	</a:t>
            </a:r>
            <a:r>
              <a:rPr lang="ja-JP" altLang="en-US" dirty="0">
                <a:latin typeface="Meiryo UI" pitchFamily="50" charset="-128"/>
                <a:ea typeface="メイリオ" pitchFamily="50" charset="-128"/>
              </a:rPr>
              <a:t>併存疾患（高血圧，糖尿病など）の有無を </a:t>
            </a:r>
            <a:r>
              <a:rPr lang="en-US" altLang="ja-JP" dirty="0">
                <a:latin typeface="Meiryo UI" pitchFamily="50" charset="-128"/>
                <a:ea typeface="メイリオ" pitchFamily="50" charset="-128"/>
              </a:rPr>
              <a:t>	</a:t>
            </a:r>
            <a:r>
              <a:rPr lang="ja-JP" altLang="en-US" dirty="0">
                <a:latin typeface="Meiryo UI" pitchFamily="50" charset="-128"/>
                <a:ea typeface="メイリオ" pitchFamily="50" charset="-128"/>
              </a:rPr>
              <a:t>含め，</a:t>
            </a:r>
            <a:r>
              <a:rPr lang="en-US" altLang="ja-JP" dirty="0">
                <a:latin typeface="Meiryo UI" pitchFamily="50" charset="-128"/>
                <a:ea typeface="メイリオ" pitchFamily="50" charset="-128"/>
              </a:rPr>
              <a:t>AF</a:t>
            </a:r>
            <a:r>
              <a:rPr lang="ja-JP" altLang="en-US" dirty="0">
                <a:latin typeface="Meiryo UI" pitchFamily="50" charset="-128"/>
                <a:ea typeface="メイリオ" pitchFamily="50" charset="-128"/>
              </a:rPr>
              <a:t>に関連する心臓および心臓以外の </a:t>
            </a:r>
            <a:r>
              <a:rPr lang="en-US" altLang="ja-JP" dirty="0">
                <a:latin typeface="Meiryo UI" pitchFamily="50" charset="-128"/>
                <a:ea typeface="メイリオ" pitchFamily="50" charset="-128"/>
              </a:rPr>
              <a:t>	</a:t>
            </a:r>
            <a:r>
              <a:rPr lang="ja-JP" altLang="en-US" dirty="0">
                <a:latin typeface="Meiryo UI" pitchFamily="50" charset="-128"/>
                <a:ea typeface="メイリオ" pitchFamily="50" charset="-128"/>
              </a:rPr>
              <a:t>要因（甲状腺疾患など）を明らかにする</a:t>
            </a:r>
            <a:endParaRPr lang="en-US" altLang="en-US" dirty="0">
              <a:latin typeface="Meiryo UI" pitchFamily="50" charset="-128"/>
              <a:ea typeface="メイリオ" pitchFamily="50" charset="-128"/>
            </a:endParaRPr>
          </a:p>
          <a:p>
            <a:pPr eaLnBrk="1" hangingPunct="1">
              <a:buClr>
                <a:srgbClr val="FF0000"/>
              </a:buClr>
              <a:buFont typeface="Wingdings" pitchFamily="2" charset="2"/>
              <a:buChar char="§"/>
            </a:pPr>
            <a:endParaRPr lang="en-US" altLang="en-US" dirty="0">
              <a:latin typeface="Meiryo UI" pitchFamily="50" charset="-128"/>
              <a:ea typeface="メイリオ" pitchFamily="50" charset="-128"/>
            </a:endParaRPr>
          </a:p>
        </p:txBody>
      </p:sp>
      <p:sp>
        <p:nvSpPr>
          <p:cNvPr id="23555"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en-US" altLang="ja-JP" sz="3600" b="1" dirty="0">
                <a:solidFill>
                  <a:schemeClr val="tx2"/>
                </a:solidFill>
                <a:latin typeface="Meiryo UI" pitchFamily="50" charset="-128"/>
                <a:ea typeface="メイリオ" pitchFamily="50" charset="-128"/>
              </a:rPr>
              <a:t>AF</a:t>
            </a:r>
            <a:r>
              <a:rPr lang="ja-JP" altLang="en-US" sz="3600" b="1" dirty="0">
                <a:solidFill>
                  <a:schemeClr val="tx2"/>
                </a:solidFill>
                <a:latin typeface="Meiryo UI" pitchFamily="50" charset="-128"/>
                <a:ea typeface="メイリオ" pitchFamily="50" charset="-128"/>
              </a:rPr>
              <a:t>と診断したら</a:t>
            </a:r>
            <a:endParaRPr lang="en-US" altLang="en-US" sz="3600" b="1" dirty="0">
              <a:solidFill>
                <a:schemeClr val="tx2"/>
              </a:solidFill>
              <a:latin typeface="Meiryo UI" pitchFamily="50" charset="-128"/>
              <a:ea typeface="メイリオ" pitchFamily="50" charset="-128"/>
            </a:endParaRPr>
          </a:p>
        </p:txBody>
      </p:sp>
      <p:cxnSp>
        <p:nvCxnSpPr>
          <p:cNvPr id="5"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165537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457200" y="147637"/>
            <a:ext cx="8229600" cy="855663"/>
          </a:xfrm>
        </p:spPr>
        <p:txBody>
          <a:bodyPr/>
          <a:lstStyle/>
          <a:p>
            <a:pPr algn="ctr"/>
            <a:r>
              <a:rPr lang="en-US" altLang="en-US" sz="3600" b="1" dirty="0">
                <a:latin typeface="Meiryo UI" pitchFamily="50" charset="-128"/>
                <a:ea typeface="メイリオ" pitchFamily="50" charset="-128"/>
              </a:rPr>
              <a:t>  </a:t>
            </a:r>
            <a:r>
              <a:rPr lang="en-US" altLang="ja-JP" sz="3600" b="1" dirty="0">
                <a:solidFill>
                  <a:schemeClr val="tx2"/>
                </a:solidFill>
                <a:latin typeface="Meiryo UI" pitchFamily="50" charset="-128"/>
                <a:ea typeface="メイリオ" pitchFamily="50" charset="-128"/>
              </a:rPr>
              <a:t>AF</a:t>
            </a:r>
            <a:r>
              <a:rPr lang="ja-JP" altLang="en-US" sz="3600" b="1" dirty="0">
                <a:solidFill>
                  <a:schemeClr val="tx2"/>
                </a:solidFill>
                <a:latin typeface="Meiryo UI" pitchFamily="50" charset="-128"/>
                <a:ea typeface="メイリオ" pitchFamily="50" charset="-128"/>
              </a:rPr>
              <a:t>のタイプ</a:t>
            </a:r>
            <a:endParaRPr lang="en-US" altLang="en-US" sz="3600" b="1" dirty="0">
              <a:solidFill>
                <a:schemeClr val="tx2"/>
              </a:solidFill>
              <a:latin typeface="Meiryo UI" pitchFamily="50" charset="-128"/>
              <a:ea typeface="メイリオ" pitchFamily="50" charset="-128"/>
            </a:endParaRPr>
          </a:p>
        </p:txBody>
      </p:sp>
      <p:sp>
        <p:nvSpPr>
          <p:cNvPr id="24583" name="TextBox 1"/>
          <p:cNvSpPr txBox="1">
            <a:spLocks noChangeArrowheads="1"/>
          </p:cNvSpPr>
          <p:nvPr/>
        </p:nvSpPr>
        <p:spPr bwMode="auto">
          <a:xfrm>
            <a:off x="5783884" y="6258575"/>
            <a:ext cx="344494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eaLnBrk="1" hangingPunct="1">
              <a:spcBef>
                <a:spcPct val="0"/>
              </a:spcBef>
              <a:buFontTx/>
              <a:buNone/>
            </a:pPr>
            <a:r>
              <a:rPr lang="fr-FR" altLang="en-US" sz="1000" dirty="0">
                <a:latin typeface="Meiryo UI" pitchFamily="50" charset="-128"/>
                <a:ea typeface="メイリオ" pitchFamily="50" charset="-128"/>
              </a:rPr>
              <a:t>Fuster V, et al. Circulation 2006;114(7):e257-354.</a:t>
            </a:r>
            <a:endParaRPr lang="en-US" altLang="en-US" sz="1000" dirty="0">
              <a:latin typeface="Meiryo UI" pitchFamily="50" charset="-128"/>
              <a:ea typeface="メイリオ" pitchFamily="50" charset="-128"/>
            </a:endParaRPr>
          </a:p>
        </p:txBody>
      </p:sp>
      <p:sp>
        <p:nvSpPr>
          <p:cNvPr id="13" name="テキスト ボックス 12"/>
          <p:cNvSpPr txBox="1"/>
          <p:nvPr/>
        </p:nvSpPr>
        <p:spPr>
          <a:xfrm>
            <a:off x="1138598" y="4519048"/>
            <a:ext cx="5952517" cy="1130066"/>
          </a:xfrm>
          <a:prstGeom prst="rect">
            <a:avLst/>
          </a:prstGeom>
          <a:solidFill>
            <a:schemeClr val="bg1"/>
          </a:solidFill>
        </p:spPr>
        <p:txBody>
          <a:bodyPr wrap="square" lIns="18000" tIns="0" rIns="18000" bIns="0" rtlCol="0">
            <a:noAutofit/>
          </a:bodyPr>
          <a:lstStyle/>
          <a:p>
            <a:pPr marL="180975" indent="-180975" eaLnBrk="1">
              <a:spcAft>
                <a:spcPts val="600"/>
              </a:spcAft>
            </a:pPr>
            <a:r>
              <a:rPr kumimoji="1" lang="en-US" altLang="ja-JP" sz="2000" baseline="30000" dirty="0">
                <a:latin typeface="Meiryo UI" pitchFamily="50" charset="-128"/>
                <a:ea typeface="メイリオ" pitchFamily="50" charset="-128"/>
              </a:rPr>
              <a:t>1</a:t>
            </a:r>
            <a:r>
              <a:rPr kumimoji="1" lang="ja-JP" altLang="en-US" sz="2000" baseline="30000" dirty="0">
                <a:latin typeface="Meiryo UI" pitchFamily="50" charset="-128"/>
                <a:ea typeface="メイリオ" pitchFamily="50" charset="-128"/>
              </a:rPr>
              <a:t> </a:t>
            </a:r>
            <a:r>
              <a:rPr kumimoji="1" lang="ja-JP" altLang="en-US" sz="2000" dirty="0">
                <a:latin typeface="Meiryo UI" pitchFamily="50" charset="-128"/>
                <a:ea typeface="メイリオ" pitchFamily="50" charset="-128"/>
              </a:rPr>
              <a:t>発症後</a:t>
            </a:r>
            <a:r>
              <a:rPr kumimoji="1" lang="en-US" altLang="ja-JP" sz="2000" dirty="0">
                <a:latin typeface="Meiryo UI" pitchFamily="50" charset="-128"/>
                <a:ea typeface="メイリオ" pitchFamily="50" charset="-128"/>
              </a:rPr>
              <a:t>7 </a:t>
            </a:r>
            <a:r>
              <a:rPr kumimoji="1" lang="ja-JP" altLang="en-US" sz="2000" dirty="0">
                <a:latin typeface="Meiryo UI" pitchFamily="50" charset="-128"/>
                <a:ea typeface="メイリオ" pitchFamily="50" charset="-128"/>
              </a:rPr>
              <a:t>日以内に洞調律に復したもの</a:t>
            </a:r>
          </a:p>
          <a:p>
            <a:pPr marL="180975" indent="-180975" eaLnBrk="1">
              <a:spcAft>
                <a:spcPts val="600"/>
              </a:spcAft>
            </a:pPr>
            <a:r>
              <a:rPr kumimoji="1" lang="en-US" altLang="ja-JP" sz="2000" baseline="30000" dirty="0">
                <a:latin typeface="Meiryo UI" pitchFamily="50" charset="-128"/>
                <a:ea typeface="メイリオ" pitchFamily="50" charset="-128"/>
              </a:rPr>
              <a:t>2 </a:t>
            </a:r>
            <a:r>
              <a:rPr kumimoji="1" lang="ja-JP" altLang="en-US" sz="2000" dirty="0">
                <a:latin typeface="Meiryo UI" pitchFamily="50" charset="-128"/>
                <a:ea typeface="メイリオ" pitchFamily="50" charset="-128"/>
              </a:rPr>
              <a:t>発症後</a:t>
            </a:r>
            <a:r>
              <a:rPr kumimoji="1" lang="en-US" altLang="ja-JP" sz="2000" dirty="0">
                <a:latin typeface="Meiryo UI" pitchFamily="50" charset="-128"/>
                <a:ea typeface="メイリオ" pitchFamily="50" charset="-128"/>
              </a:rPr>
              <a:t>7 </a:t>
            </a:r>
            <a:r>
              <a:rPr kumimoji="1" lang="ja-JP" altLang="en-US" sz="2000" dirty="0">
                <a:latin typeface="Meiryo UI" pitchFamily="50" charset="-128"/>
                <a:ea typeface="メイリオ" pitchFamily="50" charset="-128"/>
              </a:rPr>
              <a:t>日を超えて心房細動が持続しているもの</a:t>
            </a:r>
          </a:p>
          <a:p>
            <a:pPr marL="180975" indent="-180975" eaLnBrk="1">
              <a:spcAft>
                <a:spcPts val="600"/>
              </a:spcAft>
            </a:pPr>
            <a:r>
              <a:rPr kumimoji="1" lang="en-US" altLang="ja-JP" sz="2000" baseline="30000" dirty="0">
                <a:latin typeface="Meiryo UI" pitchFamily="50" charset="-128"/>
                <a:ea typeface="メイリオ" pitchFamily="50" charset="-128"/>
              </a:rPr>
              <a:t>3 </a:t>
            </a:r>
            <a:r>
              <a:rPr kumimoji="1" lang="ja-JP" altLang="en-US" sz="2000" dirty="0">
                <a:latin typeface="Meiryo UI" pitchFamily="50" charset="-128"/>
                <a:ea typeface="メイリオ" pitchFamily="50" charset="-128"/>
              </a:rPr>
              <a:t>電気的あるいは薬理学的に除細動不能のもの</a:t>
            </a:r>
          </a:p>
        </p:txBody>
      </p:sp>
      <p:cxnSp>
        <p:nvCxnSpPr>
          <p:cNvPr id="14"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8" name="グループ化 7"/>
          <p:cNvGrpSpPr/>
          <p:nvPr/>
        </p:nvGrpSpPr>
        <p:grpSpPr>
          <a:xfrm>
            <a:off x="1077132" y="1311752"/>
            <a:ext cx="7038168" cy="2835256"/>
            <a:chOff x="1077132" y="1397477"/>
            <a:chExt cx="7038168" cy="2835256"/>
          </a:xfrm>
        </p:grpSpPr>
        <p:sp>
          <p:nvSpPr>
            <p:cNvPr id="3" name="ひし形 2"/>
            <p:cNvSpPr/>
            <p:nvPr/>
          </p:nvSpPr>
          <p:spPr>
            <a:xfrm>
              <a:off x="3687795" y="1397477"/>
              <a:ext cx="1759789" cy="966159"/>
            </a:xfrm>
            <a:prstGeom prst="diamond">
              <a:avLst/>
            </a:prstGeom>
            <a:solidFill>
              <a:schemeClr val="accent1">
                <a:lumMod val="40000"/>
                <a:lumOff val="60000"/>
              </a:schemeClr>
            </a:solidFill>
            <a:ln>
              <a:noFill/>
            </a:ln>
            <a:effectLst>
              <a:outerShdw blurRad="63500" dist="38100" dir="2700000" algn="tl" rotWithShape="0">
                <a:prstClr val="black">
                  <a:alpha val="40000"/>
                </a:prstClr>
              </a:outerShdw>
            </a:effectLst>
            <a:scene3d>
              <a:camera prst="orthographicFront"/>
              <a:lightRig rig="threePt" dir="t"/>
            </a:scene3d>
            <a:sp3d>
              <a:bevelT w="381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正方形/長方形 3"/>
            <p:cNvSpPr/>
            <p:nvPr/>
          </p:nvSpPr>
          <p:spPr>
            <a:xfrm>
              <a:off x="1233579" y="2411081"/>
              <a:ext cx="1759789" cy="802259"/>
            </a:xfrm>
            <a:prstGeom prst="rect">
              <a:avLst/>
            </a:prstGeom>
            <a:solidFill>
              <a:schemeClr val="accent1">
                <a:lumMod val="40000"/>
                <a:lumOff val="60000"/>
              </a:schemeClr>
            </a:solidFill>
            <a:ln>
              <a:noFill/>
            </a:ln>
            <a:effectLst>
              <a:outerShdw blurRad="63500" dist="38100" dir="2700000" algn="tl" rotWithShape="0">
                <a:prstClr val="black">
                  <a:alpha val="40000"/>
                </a:prstClr>
              </a:outerShdw>
            </a:effectLst>
            <a:scene3d>
              <a:camera prst="orthographicFront"/>
              <a:lightRig rig="threePt" dir="t"/>
            </a:scene3d>
            <a:sp3d>
              <a:bevelT w="381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正方形/長方形 14"/>
            <p:cNvSpPr/>
            <p:nvPr/>
          </p:nvSpPr>
          <p:spPr>
            <a:xfrm>
              <a:off x="6107501" y="2411081"/>
              <a:ext cx="1759789" cy="802259"/>
            </a:xfrm>
            <a:prstGeom prst="rect">
              <a:avLst/>
            </a:prstGeom>
            <a:solidFill>
              <a:schemeClr val="accent1">
                <a:lumMod val="40000"/>
                <a:lumOff val="60000"/>
              </a:schemeClr>
            </a:solidFill>
            <a:ln>
              <a:noFill/>
            </a:ln>
            <a:effectLst>
              <a:outerShdw blurRad="63500" dist="38100" dir="2700000" algn="tl" rotWithShape="0">
                <a:prstClr val="black">
                  <a:alpha val="40000"/>
                </a:prstClr>
              </a:outerShdw>
            </a:effectLst>
            <a:scene3d>
              <a:camera prst="orthographicFront"/>
              <a:lightRig rig="threePt" dir="t"/>
            </a:scene3d>
            <a:sp3d>
              <a:bevelT w="381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正方形/長方形 15"/>
            <p:cNvSpPr/>
            <p:nvPr/>
          </p:nvSpPr>
          <p:spPr>
            <a:xfrm>
              <a:off x="3687795" y="3260785"/>
              <a:ext cx="1759789" cy="802259"/>
            </a:xfrm>
            <a:prstGeom prst="rect">
              <a:avLst/>
            </a:prstGeom>
            <a:solidFill>
              <a:schemeClr val="accent1">
                <a:lumMod val="40000"/>
                <a:lumOff val="60000"/>
              </a:schemeClr>
            </a:solidFill>
            <a:ln>
              <a:noFill/>
            </a:ln>
            <a:effectLst>
              <a:outerShdw blurRad="63500" dist="38100" dir="2700000" algn="tl" rotWithShape="0">
                <a:prstClr val="black">
                  <a:alpha val="40000"/>
                </a:prstClr>
              </a:outerShdw>
            </a:effectLst>
            <a:scene3d>
              <a:camera prst="orthographicFront"/>
              <a:lightRig rig="threePt" dir="t"/>
            </a:scene3d>
            <a:sp3d>
              <a:bevelT w="381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 name="直線矢印コネクタ 5"/>
            <p:cNvCxnSpPr/>
            <p:nvPr/>
          </p:nvCxnSpPr>
          <p:spPr>
            <a:xfrm>
              <a:off x="5436022" y="1886901"/>
              <a:ext cx="882650" cy="483083"/>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H="1">
              <a:off x="2829222" y="1887377"/>
              <a:ext cx="882650" cy="483083"/>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endCxn id="16" idx="0"/>
            </p:cNvCxnSpPr>
            <p:nvPr/>
          </p:nvCxnSpPr>
          <p:spPr>
            <a:xfrm flipH="1">
              <a:off x="4567690" y="2362638"/>
              <a:ext cx="4310" cy="898147"/>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a:off x="2834349" y="3213340"/>
              <a:ext cx="882650" cy="483083"/>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H="1">
              <a:off x="5458479" y="3213340"/>
              <a:ext cx="882650" cy="483083"/>
            </a:xfrm>
            <a:prstGeom prst="straightConnector1">
              <a:avLst/>
            </a:prstGeom>
            <a:ln w="38100">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5" idx="1"/>
            </p:cNvCxnSpPr>
            <p:nvPr/>
          </p:nvCxnSpPr>
          <p:spPr>
            <a:xfrm flipH="1">
              <a:off x="2993368" y="2812211"/>
              <a:ext cx="3114133" cy="306"/>
            </a:xfrm>
            <a:prstGeom prst="straightConnector1">
              <a:avLst/>
            </a:prstGeom>
            <a:ln w="38100">
              <a:solidFill>
                <a:schemeClr val="accent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ひし形 21"/>
            <p:cNvSpPr/>
            <p:nvPr/>
          </p:nvSpPr>
          <p:spPr>
            <a:xfrm>
              <a:off x="3618993" y="1404301"/>
              <a:ext cx="1839487" cy="966159"/>
            </a:xfrm>
            <a:prstGeom prst="diamond">
              <a:avLst/>
            </a:prstGeom>
            <a:solidFill>
              <a:schemeClr val="accent1">
                <a:lumMod val="40000"/>
                <a:lumOff val="60000"/>
              </a:schemeClr>
            </a:solidFill>
            <a:ln>
              <a:noFill/>
            </a:ln>
            <a:effectLst>
              <a:outerShdw blurRad="63500" dist="38100" dir="2700000" algn="tl" rotWithShape="0">
                <a:prstClr val="black">
                  <a:alpha val="40000"/>
                </a:prstClr>
              </a:outerShdw>
            </a:effectLst>
            <a:scene3d>
              <a:camera prst="orthographicFront"/>
              <a:lightRig rig="threePt" dir="t"/>
            </a:scene3d>
            <a:sp3d>
              <a:bevelT w="38100" h="381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テキスト ボックス 22"/>
            <p:cNvSpPr txBox="1"/>
            <p:nvPr/>
          </p:nvSpPr>
          <p:spPr>
            <a:xfrm>
              <a:off x="3828736" y="1557436"/>
              <a:ext cx="1494187" cy="801638"/>
            </a:xfrm>
            <a:prstGeom prst="rect">
              <a:avLst/>
            </a:prstGeom>
            <a:noFill/>
          </p:spPr>
          <p:txBody>
            <a:bodyPr wrap="square" lIns="18000" tIns="0" rIns="18000" bIns="0" rtlCol="0">
              <a:noAutofit/>
            </a:bodyPr>
            <a:lstStyle/>
            <a:p>
              <a:pPr algn="ctr" eaLnBrk="1">
                <a:spcAft>
                  <a:spcPts val="200"/>
                </a:spcAft>
              </a:pPr>
              <a:r>
                <a:rPr kumimoji="1" lang="ja-JP" altLang="en-US" sz="2000" dirty="0">
                  <a:latin typeface="Meiryo UI" pitchFamily="50" charset="-128"/>
                  <a:ea typeface="メイリオ" pitchFamily="50" charset="-128"/>
                </a:rPr>
                <a:t>初 発</a:t>
              </a:r>
              <a:endParaRPr kumimoji="1" lang="en-US" altLang="ja-JP" sz="2000" dirty="0">
                <a:latin typeface="Meiryo UI" pitchFamily="50" charset="-128"/>
                <a:ea typeface="メイリオ" pitchFamily="50" charset="-128"/>
              </a:endParaRPr>
            </a:p>
            <a:p>
              <a:pPr algn="ctr" eaLnBrk="1">
                <a:spcAft>
                  <a:spcPts val="200"/>
                </a:spcAft>
              </a:pPr>
              <a:r>
                <a:rPr kumimoji="1" lang="ja-JP" altLang="en-US" sz="1600" dirty="0">
                  <a:latin typeface="Meiryo UI" pitchFamily="50" charset="-128"/>
                  <a:ea typeface="メイリオ" pitchFamily="50" charset="-128"/>
                </a:rPr>
                <a:t>（初めて診断）</a:t>
              </a:r>
              <a:endParaRPr kumimoji="1" lang="en-US" altLang="ja-JP" sz="1600" dirty="0">
                <a:latin typeface="Meiryo UI" pitchFamily="50" charset="-128"/>
                <a:ea typeface="メイリオ" pitchFamily="50" charset="-128"/>
              </a:endParaRPr>
            </a:p>
          </p:txBody>
        </p:sp>
        <p:sp>
          <p:nvSpPr>
            <p:cNvPr id="24" name="テキスト ボックス 23"/>
            <p:cNvSpPr txBox="1"/>
            <p:nvPr/>
          </p:nvSpPr>
          <p:spPr>
            <a:xfrm>
              <a:off x="1077132" y="2527718"/>
              <a:ext cx="2135188" cy="480203"/>
            </a:xfrm>
            <a:prstGeom prst="rect">
              <a:avLst/>
            </a:prstGeom>
            <a:noFill/>
          </p:spPr>
          <p:txBody>
            <a:bodyPr wrap="square" lIns="18000" tIns="0" rIns="18000" bIns="0" rtlCol="0">
              <a:noAutofit/>
            </a:bodyPr>
            <a:lstStyle/>
            <a:p>
              <a:pPr algn="ctr" eaLnBrk="1">
                <a:spcAft>
                  <a:spcPts val="200"/>
                </a:spcAft>
              </a:pPr>
              <a:r>
                <a:rPr kumimoji="1" lang="ja-JP" altLang="en-US" sz="2000" dirty="0">
                  <a:latin typeface="Meiryo UI" pitchFamily="50" charset="-128"/>
                  <a:ea typeface="メイリオ" pitchFamily="50" charset="-128"/>
                </a:rPr>
                <a:t>発作性</a:t>
              </a:r>
              <a:r>
                <a:rPr kumimoji="1" lang="en-US" altLang="ja-JP" sz="2000" baseline="30000" dirty="0">
                  <a:latin typeface="Meiryo UI" pitchFamily="50" charset="-128"/>
                  <a:ea typeface="メイリオ" pitchFamily="50" charset="-128"/>
                </a:rPr>
                <a:t>1</a:t>
              </a:r>
              <a:br>
                <a:rPr kumimoji="1" lang="en-US" altLang="ja-JP" sz="2000" dirty="0">
                  <a:latin typeface="Meiryo UI" pitchFamily="50" charset="-128"/>
                  <a:ea typeface="メイリオ" pitchFamily="50" charset="-128"/>
                </a:rPr>
              </a:br>
              <a:r>
                <a:rPr kumimoji="1" lang="ja-JP" altLang="en-US" dirty="0">
                  <a:latin typeface="Meiryo UI" pitchFamily="50" charset="-128"/>
                  <a:ea typeface="メイリオ" pitchFamily="50" charset="-128"/>
                </a:rPr>
                <a:t>（持続</a:t>
              </a:r>
              <a:r>
                <a:rPr kumimoji="1" lang="en-US" altLang="ja-JP" dirty="0">
                  <a:latin typeface="Meiryo UI" pitchFamily="50" charset="-128"/>
                  <a:ea typeface="メイリオ" pitchFamily="50" charset="-128"/>
                </a:rPr>
                <a:t>7</a:t>
              </a:r>
              <a:r>
                <a:rPr kumimoji="1" lang="ja-JP" altLang="en-US" dirty="0">
                  <a:latin typeface="Meiryo UI" pitchFamily="50" charset="-128"/>
                  <a:ea typeface="メイリオ" pitchFamily="50" charset="-128"/>
                </a:rPr>
                <a:t>日以内）</a:t>
              </a:r>
              <a:endParaRPr kumimoji="1" lang="en-US" altLang="ja-JP" dirty="0">
                <a:latin typeface="Meiryo UI" pitchFamily="50" charset="-128"/>
                <a:ea typeface="メイリオ" pitchFamily="50" charset="-128"/>
              </a:endParaRPr>
            </a:p>
          </p:txBody>
        </p:sp>
        <p:sp>
          <p:nvSpPr>
            <p:cNvPr id="25" name="テキスト ボックス 24"/>
            <p:cNvSpPr txBox="1"/>
            <p:nvPr/>
          </p:nvSpPr>
          <p:spPr>
            <a:xfrm>
              <a:off x="5867400" y="2546770"/>
              <a:ext cx="2247900" cy="491703"/>
            </a:xfrm>
            <a:prstGeom prst="rect">
              <a:avLst/>
            </a:prstGeom>
            <a:noFill/>
          </p:spPr>
          <p:txBody>
            <a:bodyPr wrap="square" lIns="18000" tIns="0" rIns="18000" bIns="0" rtlCol="0">
              <a:noAutofit/>
            </a:bodyPr>
            <a:lstStyle/>
            <a:p>
              <a:pPr algn="ctr" eaLnBrk="1">
                <a:spcAft>
                  <a:spcPts val="200"/>
                </a:spcAft>
              </a:pPr>
              <a:r>
                <a:rPr kumimoji="1" lang="ja-JP" altLang="en-US" sz="2000" dirty="0">
                  <a:latin typeface="Meiryo UI" pitchFamily="50" charset="-128"/>
                  <a:ea typeface="メイリオ" pitchFamily="50" charset="-128"/>
                </a:rPr>
                <a:t>持続性</a:t>
              </a:r>
              <a:r>
                <a:rPr kumimoji="1" lang="en-US" altLang="ja-JP" sz="2000" baseline="30000" dirty="0">
                  <a:latin typeface="Meiryo UI" pitchFamily="50" charset="-128"/>
                  <a:ea typeface="メイリオ" pitchFamily="50" charset="-128"/>
                </a:rPr>
                <a:t>2</a:t>
              </a:r>
            </a:p>
            <a:p>
              <a:pPr algn="ctr" eaLnBrk="1">
                <a:spcAft>
                  <a:spcPts val="200"/>
                </a:spcAft>
              </a:pPr>
              <a:r>
                <a:rPr kumimoji="1" lang="ja-JP" altLang="en-US" sz="1600" dirty="0">
                  <a:latin typeface="Meiryo UI" pitchFamily="50" charset="-128"/>
                  <a:ea typeface="メイリオ" pitchFamily="50" charset="-128"/>
                </a:rPr>
                <a:t>（持続</a:t>
              </a:r>
              <a:r>
                <a:rPr kumimoji="1" lang="en-US" altLang="ja-JP" sz="1600" dirty="0">
                  <a:latin typeface="Meiryo UI" pitchFamily="50" charset="-128"/>
                  <a:ea typeface="メイリオ" pitchFamily="50" charset="-128"/>
                </a:rPr>
                <a:t>7</a:t>
              </a:r>
              <a:r>
                <a:rPr kumimoji="1" lang="ja-JP" altLang="en-US" sz="1600" dirty="0">
                  <a:latin typeface="Meiryo UI" pitchFamily="50" charset="-128"/>
                  <a:ea typeface="メイリオ" pitchFamily="50" charset="-128"/>
                </a:rPr>
                <a:t>日を超える）</a:t>
              </a:r>
              <a:endParaRPr kumimoji="1" lang="en-US" altLang="ja-JP" sz="1600" dirty="0">
                <a:latin typeface="Meiryo UI" pitchFamily="50" charset="-128"/>
                <a:ea typeface="メイリオ" pitchFamily="50" charset="-128"/>
              </a:endParaRPr>
            </a:p>
          </p:txBody>
        </p:sp>
        <p:sp>
          <p:nvSpPr>
            <p:cNvPr id="26" name="テキスト ボックス 25"/>
            <p:cNvSpPr txBox="1"/>
            <p:nvPr/>
          </p:nvSpPr>
          <p:spPr>
            <a:xfrm>
              <a:off x="3618993" y="3342106"/>
              <a:ext cx="1897391" cy="890627"/>
            </a:xfrm>
            <a:prstGeom prst="rect">
              <a:avLst/>
            </a:prstGeom>
            <a:noFill/>
          </p:spPr>
          <p:txBody>
            <a:bodyPr wrap="square" lIns="18000" tIns="0" rIns="18000" bIns="0" rtlCol="0">
              <a:noAutofit/>
            </a:bodyPr>
            <a:lstStyle/>
            <a:p>
              <a:pPr algn="ctr" eaLnBrk="1">
                <a:spcAft>
                  <a:spcPts val="200"/>
                </a:spcAft>
              </a:pPr>
              <a:r>
                <a:rPr kumimoji="1" lang="ja-JP" altLang="en-US" sz="2000" dirty="0">
                  <a:latin typeface="Meiryo UI" pitchFamily="50" charset="-128"/>
                  <a:ea typeface="メイリオ" pitchFamily="50" charset="-128"/>
                </a:rPr>
                <a:t>永続性</a:t>
              </a:r>
              <a:r>
                <a:rPr kumimoji="1" lang="en-US" altLang="ja-JP" sz="2000" baseline="30000" dirty="0">
                  <a:latin typeface="Meiryo UI" pitchFamily="50" charset="-128"/>
                  <a:ea typeface="メイリオ" pitchFamily="50" charset="-128"/>
                </a:rPr>
                <a:t>3</a:t>
              </a:r>
              <a:endParaRPr kumimoji="1" lang="en-US" altLang="ja-JP" sz="2000" dirty="0">
                <a:latin typeface="Meiryo UI" pitchFamily="50" charset="-128"/>
                <a:ea typeface="メイリオ" pitchFamily="50" charset="-128"/>
              </a:endParaRPr>
            </a:p>
            <a:p>
              <a:pPr algn="ctr" eaLnBrk="1">
                <a:spcAft>
                  <a:spcPts val="200"/>
                </a:spcAft>
              </a:pPr>
              <a:r>
                <a:rPr kumimoji="1" lang="ja-JP" altLang="en-US" sz="2000" dirty="0">
                  <a:latin typeface="Meiryo UI" pitchFamily="50" charset="-128"/>
                  <a:ea typeface="メイリオ" pitchFamily="50" charset="-128"/>
                </a:rPr>
                <a:t>（除細動不能）</a:t>
              </a:r>
              <a:endParaRPr kumimoji="1" lang="en-US" altLang="ja-JP" sz="2000" baseline="30000" dirty="0">
                <a:latin typeface="Meiryo UI" pitchFamily="50" charset="-128"/>
                <a:ea typeface="メイリオ" pitchFamily="50" charset="-128"/>
              </a:endParaRPr>
            </a:p>
          </p:txBody>
        </p:sp>
      </p:grpSp>
      <p:sp>
        <p:nvSpPr>
          <p:cNvPr id="27" name="TextBox 2"/>
          <p:cNvSpPr txBox="1">
            <a:spLocks noChangeArrowheads="1"/>
          </p:cNvSpPr>
          <p:nvPr/>
        </p:nvSpPr>
        <p:spPr bwMode="auto">
          <a:xfrm>
            <a:off x="3304452" y="6464142"/>
            <a:ext cx="595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000" dirty="0">
                <a:solidFill>
                  <a:prstClr val="black"/>
                </a:solidFill>
                <a:latin typeface="Meiryo UI" pitchFamily="50" charset="-128"/>
                <a:ea typeface="メイリオ" pitchFamily="50" charset="-128"/>
              </a:rPr>
              <a:t>循環器病の診断と治療に関するガイドライン</a:t>
            </a:r>
            <a:r>
              <a:rPr lang="en-US" altLang="ja-JP" sz="1000" dirty="0">
                <a:solidFill>
                  <a:prstClr val="black"/>
                </a:solidFill>
                <a:latin typeface="Meiryo UI" pitchFamily="50" charset="-128"/>
                <a:ea typeface="メイリオ" pitchFamily="50" charset="-128"/>
              </a:rPr>
              <a:t>. </a:t>
            </a:r>
            <a:r>
              <a:rPr lang="ja-JP" altLang="en-US" sz="1000" dirty="0">
                <a:solidFill>
                  <a:prstClr val="black"/>
                </a:solidFill>
                <a:latin typeface="Meiryo UI" pitchFamily="50" charset="-128"/>
                <a:ea typeface="メイリオ" pitchFamily="50" charset="-128"/>
              </a:rPr>
              <a:t>心房細動治療（薬物）ガイドライン（</a:t>
            </a:r>
            <a:r>
              <a:rPr lang="en-US" altLang="ja-JP" sz="1000" dirty="0">
                <a:solidFill>
                  <a:prstClr val="black"/>
                </a:solidFill>
                <a:latin typeface="Meiryo UI" pitchFamily="50" charset="-128"/>
                <a:ea typeface="メイリオ" pitchFamily="50" charset="-128"/>
              </a:rPr>
              <a:t>2013</a:t>
            </a:r>
            <a:r>
              <a:rPr lang="ja-JP" altLang="en-US" sz="1000" dirty="0">
                <a:solidFill>
                  <a:prstClr val="black"/>
                </a:solidFill>
                <a:latin typeface="Meiryo UI" pitchFamily="50" charset="-128"/>
                <a:ea typeface="メイリオ" pitchFamily="50" charset="-128"/>
              </a:rPr>
              <a:t>年改訂版）</a:t>
            </a:r>
            <a:endParaRPr lang="en-US" altLang="en-US" sz="1000" dirty="0">
              <a:solidFill>
                <a:prstClr val="black"/>
              </a:solidFill>
              <a:latin typeface="Meiryo UI" pitchFamily="50" charset="-128"/>
              <a:ea typeface="メイリオ" pitchFamily="50" charset="-128"/>
            </a:endParaRPr>
          </a:p>
        </p:txBody>
      </p:sp>
      <p:sp>
        <p:nvSpPr>
          <p:cNvPr id="5" name="正方形/長方形 4">
            <a:extLst>
              <a:ext uri="{FF2B5EF4-FFF2-40B4-BE49-F238E27FC236}">
                <a16:creationId xmlns:a16="http://schemas.microsoft.com/office/drawing/2014/main" id="{C26F06F8-ED96-4A39-97DF-768F783A36CA}"/>
              </a:ext>
            </a:extLst>
          </p:cNvPr>
          <p:cNvSpPr/>
          <p:nvPr/>
        </p:nvSpPr>
        <p:spPr>
          <a:xfrm>
            <a:off x="6751999" y="6637948"/>
            <a:ext cx="2392001" cy="246221"/>
          </a:xfrm>
          <a:prstGeom prst="rect">
            <a:avLst/>
          </a:prstGeom>
        </p:spPr>
        <p:txBody>
          <a:bodyPr wrap="none">
            <a:spAutoFit/>
          </a:bodyPr>
          <a:lstStyle/>
          <a:p>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716005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52400"/>
            <a:ext cx="8229600" cy="855662"/>
          </a:xfrm>
        </p:spPr>
        <p:txBody>
          <a:bodyPr/>
          <a:lstStyle/>
          <a:p>
            <a:pPr algn="ctr"/>
            <a:r>
              <a:rPr lang="ja-JP" altLang="en-US" sz="3600" b="1" dirty="0">
                <a:solidFill>
                  <a:schemeClr val="tx2"/>
                </a:solidFill>
                <a:latin typeface="Meiryo UI" pitchFamily="50" charset="-128"/>
                <a:ea typeface="メイリオ" pitchFamily="50" charset="-128"/>
              </a:rPr>
              <a:t>胸部</a:t>
            </a:r>
            <a:r>
              <a:rPr lang="en-US" altLang="ja-JP" sz="3600" b="1" dirty="0">
                <a:solidFill>
                  <a:schemeClr val="tx2"/>
                </a:solidFill>
                <a:latin typeface="Meiryo UI" pitchFamily="50" charset="-128"/>
                <a:ea typeface="メイリオ" pitchFamily="50" charset="-128"/>
              </a:rPr>
              <a:t>X</a:t>
            </a:r>
            <a:r>
              <a:rPr lang="ja-JP" altLang="en-US" sz="3600" b="1" dirty="0">
                <a:solidFill>
                  <a:schemeClr val="tx2"/>
                </a:solidFill>
                <a:latin typeface="Meiryo UI" pitchFamily="50" charset="-128"/>
                <a:ea typeface="メイリオ" pitchFamily="50" charset="-128"/>
              </a:rPr>
              <a:t>線検査</a:t>
            </a:r>
            <a:endParaRPr lang="en-US" altLang="en-US" sz="3600" b="1" dirty="0">
              <a:solidFill>
                <a:schemeClr val="tx2"/>
              </a:solidFill>
              <a:latin typeface="Meiryo UI" pitchFamily="50" charset="-128"/>
              <a:ea typeface="メイリオ" pitchFamily="50" charset="-128"/>
            </a:endParaRPr>
          </a:p>
        </p:txBody>
      </p:sp>
      <p:pic>
        <p:nvPicPr>
          <p:cNvPr id="29699"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48175" y="2057400"/>
            <a:ext cx="3759200" cy="3289300"/>
          </a:xfrm>
        </p:spPr>
      </p:pic>
      <p:pic>
        <p:nvPicPr>
          <p:cNvPr id="2970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575" y="2057400"/>
            <a:ext cx="3779838"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6"/>
          <p:cNvSpPr txBox="1">
            <a:spLocks noChangeArrowheads="1"/>
          </p:cNvSpPr>
          <p:nvPr/>
        </p:nvSpPr>
        <p:spPr bwMode="auto">
          <a:xfrm>
            <a:off x="623888" y="5410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1800" dirty="0">
                <a:latin typeface="Meiryo UI" pitchFamily="50" charset="-128"/>
                <a:ea typeface="メイリオ" pitchFamily="50" charset="-128"/>
              </a:rPr>
              <a:t>正常な胸部：</a:t>
            </a:r>
            <a:r>
              <a:rPr lang="en-US" altLang="en-US" sz="1800" dirty="0">
                <a:latin typeface="Meiryo UI" pitchFamily="50" charset="-128"/>
                <a:ea typeface="メイリオ" pitchFamily="50" charset="-128"/>
              </a:rPr>
              <a:t>P</a:t>
            </a:r>
            <a:r>
              <a:rPr lang="en-US" altLang="ja-JP" sz="1800" dirty="0">
                <a:latin typeface="Meiryo UI" pitchFamily="50" charset="-128"/>
                <a:ea typeface="メイリオ" pitchFamily="50" charset="-128"/>
              </a:rPr>
              <a:t>A</a:t>
            </a:r>
            <a:r>
              <a:rPr lang="ja-JP" altLang="en-US" sz="1800" dirty="0">
                <a:latin typeface="Meiryo UI" pitchFamily="50" charset="-128"/>
                <a:ea typeface="メイリオ" pitchFamily="50" charset="-128"/>
              </a:rPr>
              <a:t>像</a:t>
            </a:r>
            <a:endParaRPr lang="en-US" altLang="en-US" sz="1800" dirty="0">
              <a:latin typeface="Meiryo UI" pitchFamily="50" charset="-128"/>
              <a:ea typeface="メイリオ" pitchFamily="50" charset="-128"/>
            </a:endParaRPr>
          </a:p>
        </p:txBody>
      </p:sp>
      <p:sp>
        <p:nvSpPr>
          <p:cNvPr id="29702" name="TextBox 10"/>
          <p:cNvSpPr txBox="1">
            <a:spLocks noChangeArrowheads="1"/>
          </p:cNvSpPr>
          <p:nvPr/>
        </p:nvSpPr>
        <p:spPr bwMode="auto">
          <a:xfrm>
            <a:off x="4371975" y="5410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1800" dirty="0">
                <a:latin typeface="Meiryo UI" pitchFamily="50" charset="-128"/>
                <a:ea typeface="メイリオ" pitchFamily="50" charset="-128"/>
              </a:rPr>
              <a:t>左室代償不全</a:t>
            </a:r>
            <a:endParaRPr lang="en-US" altLang="en-US" sz="1800" dirty="0">
              <a:latin typeface="Meiryo UI" pitchFamily="50" charset="-128"/>
              <a:ea typeface="メイリオ" pitchFamily="50" charset="-128"/>
            </a:endParaRPr>
          </a:p>
        </p:txBody>
      </p:sp>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 name="テキスト ボックス 1"/>
          <p:cNvSpPr txBox="1"/>
          <p:nvPr/>
        </p:nvSpPr>
        <p:spPr>
          <a:xfrm>
            <a:off x="2336800" y="1346200"/>
            <a:ext cx="4470400" cy="523220"/>
          </a:xfrm>
          <a:prstGeom prst="rect">
            <a:avLst/>
          </a:prstGeom>
          <a:noFill/>
        </p:spPr>
        <p:txBody>
          <a:bodyPr wrap="square" rtlCol="0">
            <a:spAutoFit/>
          </a:bodyPr>
          <a:lstStyle/>
          <a:p>
            <a:pPr algn="ctr"/>
            <a:r>
              <a:rPr kumimoji="1" lang="ja-JP" altLang="en-US" sz="2800" b="1" dirty="0">
                <a:latin typeface="Meiryo UI" pitchFamily="50" charset="-128"/>
                <a:ea typeface="メイリオ" pitchFamily="50" charset="-128"/>
              </a:rPr>
              <a:t>心不全合併の有無の評価</a:t>
            </a:r>
            <a:endParaRPr kumimoji="1" lang="en-US" altLang="ja-JP" sz="2800" b="1" dirty="0">
              <a:latin typeface="Meiryo UI" pitchFamily="50" charset="-128"/>
              <a:ea typeface="メイリオ" pitchFamily="50" charset="-128"/>
            </a:endParaRPr>
          </a:p>
        </p:txBody>
      </p:sp>
      <p:sp>
        <p:nvSpPr>
          <p:cNvPr id="9"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251803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sz="half" idx="1"/>
          </p:nvPr>
        </p:nvSpPr>
        <p:spPr>
          <a:xfrm>
            <a:off x="579275" y="2203450"/>
            <a:ext cx="4038600" cy="2506663"/>
          </a:xfrm>
        </p:spPr>
        <p:txBody>
          <a:bodyPr/>
          <a:lstStyle/>
          <a:p>
            <a:r>
              <a:rPr lang="ja-JP" altLang="en-US" sz="2400" dirty="0">
                <a:latin typeface="Meiryo UI" pitchFamily="50" charset="-128"/>
                <a:ea typeface="メイリオ" pitchFamily="50" charset="-128"/>
              </a:rPr>
              <a:t>弁膜症の有無</a:t>
            </a:r>
            <a:endParaRPr lang="en-US" altLang="ja-JP" sz="2400" dirty="0">
              <a:latin typeface="Meiryo UI" pitchFamily="50" charset="-128"/>
              <a:ea typeface="メイリオ" pitchFamily="50" charset="-128"/>
            </a:endParaRPr>
          </a:p>
          <a:p>
            <a:pPr eaLnBrk="1"/>
            <a:r>
              <a:rPr lang="ja-JP" altLang="en-US" sz="2400" dirty="0">
                <a:latin typeface="Meiryo UI" pitchFamily="50" charset="-128"/>
                <a:ea typeface="メイリオ" pitchFamily="50" charset="-128"/>
              </a:rPr>
              <a:t>左房および右房の大きさ</a:t>
            </a:r>
            <a:endParaRPr lang="en-US" altLang="ja-JP" sz="2400" dirty="0">
              <a:latin typeface="Meiryo UI" pitchFamily="50" charset="-128"/>
              <a:ea typeface="メイリオ" pitchFamily="50" charset="-128"/>
            </a:endParaRPr>
          </a:p>
          <a:p>
            <a:r>
              <a:rPr lang="ja-JP" altLang="en-US" sz="2400" dirty="0">
                <a:latin typeface="Meiryo UI" pitchFamily="50" charset="-128"/>
                <a:ea typeface="メイリオ" pitchFamily="50" charset="-128"/>
              </a:rPr>
              <a:t>左室の形態および機能</a:t>
            </a:r>
            <a:endParaRPr lang="en-US" altLang="ja-JP" sz="2400" dirty="0">
              <a:latin typeface="Meiryo UI" pitchFamily="50" charset="-128"/>
              <a:ea typeface="メイリオ" pitchFamily="50" charset="-128"/>
            </a:endParaRPr>
          </a:p>
          <a:p>
            <a:r>
              <a:rPr lang="ja-JP" altLang="en-US" sz="2400" dirty="0">
                <a:latin typeface="Meiryo UI" pitchFamily="50" charset="-128"/>
                <a:ea typeface="メイリオ" pitchFamily="50" charset="-128"/>
              </a:rPr>
              <a:t>肺高血圧症</a:t>
            </a:r>
            <a:endParaRPr lang="en-US" altLang="en-US" sz="2400" dirty="0">
              <a:latin typeface="Meiryo UI" pitchFamily="50" charset="-128"/>
              <a:ea typeface="メイリオ" pitchFamily="50" charset="-128"/>
            </a:endParaRPr>
          </a:p>
          <a:p>
            <a:r>
              <a:rPr lang="ja-JP" altLang="en-US" sz="2400" dirty="0">
                <a:latin typeface="Meiryo UI" pitchFamily="50" charset="-128"/>
                <a:ea typeface="メイリオ" pitchFamily="50" charset="-128"/>
              </a:rPr>
              <a:t>左房内血栓（低感度）</a:t>
            </a:r>
            <a:endParaRPr lang="en-US" altLang="ja-JP" sz="2400" dirty="0">
              <a:latin typeface="Meiryo UI" pitchFamily="50" charset="-128"/>
              <a:ea typeface="メイリオ" pitchFamily="50" charset="-128"/>
            </a:endParaRPr>
          </a:p>
          <a:p>
            <a:pPr hangingPunct="1">
              <a:buClr>
                <a:srgbClr val="FF0000"/>
              </a:buClr>
              <a:buFont typeface="Arial" pitchFamily="34" charset="0"/>
              <a:buNone/>
            </a:pPr>
            <a:endParaRPr lang="en-US" altLang="en-US" dirty="0">
              <a:latin typeface="Meiryo UI" pitchFamily="50" charset="-128"/>
              <a:ea typeface="メイリオ" pitchFamily="50" charset="-128"/>
            </a:endParaRPr>
          </a:p>
        </p:txBody>
      </p:sp>
      <p:sp>
        <p:nvSpPr>
          <p:cNvPr id="30724" name="Rectangle 2"/>
          <p:cNvSpPr txBox="1">
            <a:spLocks/>
          </p:cNvSpPr>
          <p:nvPr/>
        </p:nvSpPr>
        <p:spPr bwMode="auto">
          <a:xfrm>
            <a:off x="571500" y="152400"/>
            <a:ext cx="8003894"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cs typeface="Times New Roman" pitchFamily="18" charset="0"/>
              </a:rPr>
              <a:t>経胸壁心エコー図検査（</a:t>
            </a:r>
            <a:r>
              <a:rPr lang="en-US" altLang="ja-JP" sz="3600" b="1" dirty="0">
                <a:solidFill>
                  <a:schemeClr val="tx2"/>
                </a:solidFill>
                <a:latin typeface="Meiryo UI" pitchFamily="50" charset="-128"/>
                <a:ea typeface="メイリオ" pitchFamily="50" charset="-128"/>
                <a:cs typeface="Times New Roman" pitchFamily="18" charset="0"/>
              </a:rPr>
              <a:t>TTE</a:t>
            </a:r>
            <a:r>
              <a:rPr lang="ja-JP" altLang="en-US" sz="3600" b="1" dirty="0">
                <a:solidFill>
                  <a:schemeClr val="tx2"/>
                </a:solidFill>
                <a:latin typeface="Meiryo UI" pitchFamily="50" charset="-128"/>
                <a:ea typeface="メイリオ" pitchFamily="50" charset="-128"/>
                <a:cs typeface="Times New Roman" pitchFamily="18" charset="0"/>
              </a:rPr>
              <a:t>）</a:t>
            </a:r>
            <a:endParaRPr lang="en-US" altLang="en-US" sz="3600" b="1" dirty="0">
              <a:solidFill>
                <a:schemeClr val="tx2"/>
              </a:solidFill>
              <a:latin typeface="Meiryo UI" pitchFamily="50" charset="-128"/>
              <a:ea typeface="メイリオ" pitchFamily="50" charset="-128"/>
              <a:cs typeface="Times New Roman" pitchFamily="18" charset="0"/>
            </a:endParaRPr>
          </a:p>
        </p:txBody>
      </p:sp>
      <p:sp>
        <p:nvSpPr>
          <p:cNvPr id="30726" name="Rectangle 8"/>
          <p:cNvSpPr>
            <a:spLocks noChangeArrowheads="1"/>
          </p:cNvSpPr>
          <p:nvPr/>
        </p:nvSpPr>
        <p:spPr bwMode="auto">
          <a:xfrm>
            <a:off x="571500" y="1511647"/>
            <a:ext cx="55707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hangingPunct="1">
              <a:spcBef>
                <a:spcPct val="0"/>
              </a:spcBef>
              <a:buClr>
                <a:srgbClr val="FF0000"/>
              </a:buClr>
              <a:buFont typeface="Arial" pitchFamily="34" charset="0"/>
              <a:buNone/>
            </a:pPr>
            <a:r>
              <a:rPr lang="ja-JP" altLang="en-US" sz="2800" b="1" dirty="0">
                <a:latin typeface="Meiryo UI" pitchFamily="50" charset="-128"/>
                <a:ea typeface="メイリオ" pitchFamily="50" charset="-128"/>
              </a:rPr>
              <a:t>経胸壁心エコー図検査による確認</a:t>
            </a:r>
            <a:endParaRPr lang="en-US" altLang="en-US" sz="2800" b="1" dirty="0">
              <a:latin typeface="Meiryo UI" pitchFamily="50" charset="-128"/>
              <a:ea typeface="メイリオ" pitchFamily="50" charset="-128"/>
            </a:endParaRPr>
          </a:p>
        </p:txBody>
      </p:sp>
      <p:pic>
        <p:nvPicPr>
          <p:cNvPr id="307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8175" y="2203450"/>
            <a:ext cx="4572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501697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None/>
            </a:pPr>
            <a:r>
              <a:rPr lang="ja-JP" altLang="en-US" sz="3600" b="1" dirty="0">
                <a:solidFill>
                  <a:srgbClr val="003479"/>
                </a:solidFill>
                <a:latin typeface="Meiryo UI" pitchFamily="50" charset="-128"/>
                <a:ea typeface="メイリオ" pitchFamily="50" charset="-128"/>
              </a:rPr>
              <a:t>質問</a:t>
            </a:r>
            <a:r>
              <a:rPr lang="en-US" altLang="ja-JP" sz="3600" b="1" dirty="0">
                <a:solidFill>
                  <a:srgbClr val="003479"/>
                </a:solidFill>
                <a:latin typeface="Meiryo UI" pitchFamily="50" charset="-128"/>
                <a:ea typeface="メイリオ" pitchFamily="50" charset="-128"/>
              </a:rPr>
              <a:t>-1</a:t>
            </a:r>
            <a:r>
              <a:rPr lang="ja-JP" altLang="en-US" sz="3600" b="1" dirty="0">
                <a:solidFill>
                  <a:srgbClr val="003479"/>
                </a:solidFill>
                <a:latin typeface="Meiryo UI" pitchFamily="50" charset="-128"/>
                <a:ea typeface="メイリオ" pitchFamily="50" charset="-128"/>
              </a:rPr>
              <a:t>（答え）</a:t>
            </a:r>
            <a:endParaRPr lang="en-US" altLang="en-US" sz="3600" b="1" dirty="0">
              <a:solidFill>
                <a:srgbClr val="003479"/>
              </a:solidFill>
              <a:latin typeface="Meiryo UI" pitchFamily="50" charset="-128"/>
              <a:ea typeface="メイリオ" pitchFamily="50" charset="-128"/>
            </a:endParaRP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3">
            <a:extLst/>
          </p:cNvPr>
          <p:cNvSpPr txBox="1">
            <a:spLocks/>
          </p:cNvSpPr>
          <p:nvPr/>
        </p:nvSpPr>
        <p:spPr bwMode="auto">
          <a:xfrm>
            <a:off x="457200" y="1380228"/>
            <a:ext cx="8229600" cy="349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en-US" altLang="en-US" b="1" dirty="0">
                <a:latin typeface="Meiryo UI" pitchFamily="50" charset="-128"/>
                <a:ea typeface="メイリオ" pitchFamily="50" charset="-128"/>
              </a:rPr>
              <a:t>AF</a:t>
            </a:r>
            <a:r>
              <a:rPr lang="ja-JP" altLang="en-US" b="1" dirty="0">
                <a:latin typeface="Meiryo UI" pitchFamily="50" charset="-128"/>
                <a:ea typeface="メイリオ" pitchFamily="50" charset="-128"/>
              </a:rPr>
              <a:t>が疑われる場合に実施が推奨される検査は？</a:t>
            </a:r>
            <a:endParaRPr lang="en-US" altLang="en-US" b="1" dirty="0">
              <a:latin typeface="Meiryo UI" pitchFamily="50" charset="-128"/>
              <a:ea typeface="メイリオ" pitchFamily="50" charset="-128"/>
            </a:endParaRPr>
          </a:p>
          <a:p>
            <a:pPr marL="0" indent="0">
              <a:buFont typeface="Arial" charset="0"/>
              <a:buNone/>
              <a:defRPr/>
            </a:pP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運動負荷検査および心電図検査</a:t>
            </a:r>
            <a:r>
              <a:rPr lang="en-US" altLang="en-US" dirty="0">
                <a:latin typeface="Meiryo UI" pitchFamily="50" charset="-128"/>
                <a:ea typeface="メイリオ" pitchFamily="50" charset="-128"/>
              </a:rPr>
              <a:t> </a:t>
            </a:r>
          </a:p>
          <a:p>
            <a:pPr marL="712788" indent="-514350">
              <a:spcBef>
                <a:spcPts val="0"/>
              </a:spcBef>
              <a:spcAft>
                <a:spcPts val="1200"/>
              </a:spcAft>
              <a:buFont typeface="+mj-lt"/>
              <a:buAutoNum type="arabicPeriod"/>
              <a:defRPr/>
            </a:pPr>
            <a:r>
              <a:rPr lang="ja-JP" altLang="en-US" dirty="0">
                <a:solidFill>
                  <a:srgbClr val="FF0000"/>
                </a:solidFill>
                <a:latin typeface="Meiryo UI" pitchFamily="50" charset="-128"/>
                <a:ea typeface="メイリオ" pitchFamily="50" charset="-128"/>
              </a:rPr>
              <a:t>心電図検査および心エコー検査</a:t>
            </a:r>
            <a:endParaRPr lang="en-US" altLang="en-US" dirty="0">
              <a:solidFill>
                <a:srgbClr val="FF0000"/>
              </a:solidFill>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胸部</a:t>
            </a:r>
            <a:r>
              <a:rPr lang="en-US" altLang="ja-JP" dirty="0">
                <a:latin typeface="Meiryo UI" pitchFamily="50" charset="-128"/>
                <a:ea typeface="メイリオ" pitchFamily="50" charset="-128"/>
              </a:rPr>
              <a:t>X</a:t>
            </a:r>
            <a:r>
              <a:rPr lang="ja-JP" altLang="en-US" dirty="0">
                <a:latin typeface="Meiryo UI" pitchFamily="50" charset="-128"/>
                <a:ea typeface="メイリオ" pitchFamily="50" charset="-128"/>
              </a:rPr>
              <a:t>線検査および電気生理学的検査</a:t>
            </a: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磁気共鳴画像法（</a:t>
            </a:r>
            <a:r>
              <a:rPr lang="en-US" altLang="en-US" dirty="0">
                <a:latin typeface="Meiryo UI" pitchFamily="50" charset="-128"/>
                <a:ea typeface="メイリオ" pitchFamily="50" charset="-128"/>
              </a:rPr>
              <a:t>MRI</a:t>
            </a:r>
            <a:r>
              <a:rPr lang="ja-JP" altLang="en-US" dirty="0">
                <a:latin typeface="Meiryo UI" pitchFamily="50" charset="-128"/>
                <a:ea typeface="メイリオ" pitchFamily="50" charset="-128"/>
              </a:rPr>
              <a:t>）および運動負荷検査</a:t>
            </a:r>
            <a:endParaRPr lang="en-US" altLang="en-US" dirty="0">
              <a:latin typeface="Meiryo UI" pitchFamily="50" charset="-128"/>
              <a:ea typeface="メイリオ" pitchFamily="50" charset="-128"/>
            </a:endParaRPr>
          </a:p>
        </p:txBody>
      </p:sp>
      <p:sp>
        <p:nvSpPr>
          <p:cNvPr id="5"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19302187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Content Placeholder 2"/>
          <p:cNvSpPr>
            <a:spLocks noGrp="1"/>
          </p:cNvSpPr>
          <p:nvPr>
            <p:ph idx="1"/>
          </p:nvPr>
        </p:nvSpPr>
        <p:spPr>
          <a:xfrm>
            <a:off x="771200" y="1312285"/>
            <a:ext cx="7560000" cy="2200275"/>
          </a:xfrm>
        </p:spPr>
        <p:txBody>
          <a:bodyPr/>
          <a:lstStyle/>
          <a:p>
            <a:pPr eaLnBrk="1" hangingPunct="1">
              <a:buClr>
                <a:schemeClr val="tx1"/>
              </a:buClr>
            </a:pPr>
            <a:r>
              <a:rPr lang="ja-JP" altLang="en-US" sz="2800" b="1" dirty="0">
                <a:latin typeface="Meiryo UI" pitchFamily="50" charset="-128"/>
                <a:ea typeface="メイリオ" pitchFamily="50" charset="-128"/>
              </a:rPr>
              <a:t>運動負荷検査</a:t>
            </a:r>
            <a:r>
              <a:rPr lang="en-US" altLang="en-US" sz="2800" b="1" dirty="0">
                <a:latin typeface="Meiryo UI" pitchFamily="50" charset="-128"/>
                <a:ea typeface="メイリオ" pitchFamily="50" charset="-128"/>
              </a:rPr>
              <a:t> </a:t>
            </a:r>
          </a:p>
          <a:p>
            <a:pPr marL="895350" lvl="1" indent="-438150" eaLnBrk="1" hangingPunct="1">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運動時の心拍数の調節が適切かを評価する場合</a:t>
            </a:r>
            <a:endParaRPr lang="en-US" altLang="ja-JP" sz="2400" dirty="0">
              <a:latin typeface="Meiryo UI" pitchFamily="50" charset="-128"/>
              <a:ea typeface="メイリオ" pitchFamily="50" charset="-128"/>
            </a:endParaRPr>
          </a:p>
          <a:p>
            <a:pPr marL="457200" lvl="1" indent="0" eaLnBrk="1" hangingPunct="1">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運動誘発性</a:t>
            </a:r>
            <a:r>
              <a:rPr lang="en-US" altLang="en-US" sz="2400" dirty="0">
                <a:latin typeface="Meiryo UI" pitchFamily="50" charset="-128"/>
                <a:ea typeface="メイリオ" pitchFamily="50" charset="-128"/>
              </a:rPr>
              <a:t>AF</a:t>
            </a:r>
            <a:r>
              <a:rPr lang="ja-JP" altLang="en-US" sz="2400" dirty="0">
                <a:latin typeface="Meiryo UI" pitchFamily="50" charset="-128"/>
                <a:ea typeface="メイリオ" pitchFamily="50" charset="-128"/>
              </a:rPr>
              <a:t>の有無を評価する場合</a:t>
            </a:r>
            <a:endParaRPr lang="en-US" altLang="ja-JP" sz="2400" dirty="0">
              <a:latin typeface="Meiryo UI" pitchFamily="50" charset="-128"/>
              <a:ea typeface="メイリオ" pitchFamily="50" charset="-128"/>
            </a:endParaRPr>
          </a:p>
          <a:p>
            <a:pPr marL="895350" lvl="1" indent="-438150" eaLnBrk="1" hangingPunct="1">
              <a:buClr>
                <a:srgbClr val="FF0000"/>
              </a:buClr>
              <a:buNone/>
            </a:pPr>
            <a:r>
              <a:rPr lang="ja-JP" altLang="en-US" sz="2400" dirty="0">
                <a:latin typeface="Meiryo UI" pitchFamily="50" charset="-128"/>
                <a:ea typeface="メイリオ" pitchFamily="50" charset="-128"/>
              </a:rPr>
              <a:t>－ 抗不整脈薬（</a:t>
            </a:r>
            <a:r>
              <a:rPr lang="en-US" altLang="ja-JP" sz="2400" dirty="0" err="1">
                <a:latin typeface="Meiryo UI" pitchFamily="50" charset="-128"/>
                <a:ea typeface="メイリオ" pitchFamily="50" charset="-128"/>
              </a:rPr>
              <a:t>Ic</a:t>
            </a:r>
            <a:r>
              <a:rPr lang="ja-JP" altLang="en-US" sz="2400" dirty="0">
                <a:latin typeface="Meiryo UI" pitchFamily="50" charset="-128"/>
                <a:ea typeface="メイリオ" pitchFamily="50" charset="-128"/>
              </a:rPr>
              <a:t>群）で治療を行う前に</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虚血性心疾患を除外する場合</a:t>
            </a:r>
            <a:endParaRPr lang="en-US" altLang="en-US" sz="2400" dirty="0">
              <a:latin typeface="Meiryo UI" pitchFamily="50" charset="-128"/>
              <a:ea typeface="メイリオ" pitchFamily="50" charset="-128"/>
            </a:endParaRPr>
          </a:p>
          <a:p>
            <a:pPr marL="457200" lvl="1" indent="0" eaLnBrk="1" hangingPunct="1">
              <a:buClr>
                <a:srgbClr val="FF0000"/>
              </a:buClr>
              <a:buNone/>
            </a:pPr>
            <a:endParaRPr lang="en-US" altLang="en-US" sz="2400" dirty="0">
              <a:latin typeface="Meiryo UI" pitchFamily="50" charset="-128"/>
              <a:ea typeface="メイリオ" pitchFamily="50" charset="-128"/>
            </a:endParaRPr>
          </a:p>
        </p:txBody>
      </p:sp>
      <p:pic>
        <p:nvPicPr>
          <p:cNvPr id="55304" name="Picture 8" descr="Image result for asian exercise stress tes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2977" y="3695704"/>
            <a:ext cx="3836385" cy="255997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6"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cs typeface="Times New Roman" pitchFamily="18" charset="0"/>
              </a:rPr>
              <a:t>追加検査</a:t>
            </a:r>
            <a:r>
              <a:rPr lang="ja-JP" altLang="en-US" sz="2800" b="1" dirty="0">
                <a:solidFill>
                  <a:schemeClr val="tx2"/>
                </a:solidFill>
                <a:latin typeface="Meiryo UI" pitchFamily="50" charset="-128"/>
                <a:ea typeface="メイリオ" pitchFamily="50" charset="-128"/>
                <a:cs typeface="Times New Roman" pitchFamily="18" charset="0"/>
              </a:rPr>
              <a:t>（必要な場合）</a:t>
            </a:r>
            <a:endParaRPr lang="en-US" altLang="en-US" sz="2800" b="1" dirty="0">
              <a:solidFill>
                <a:schemeClr val="tx2"/>
              </a:solidFill>
              <a:latin typeface="Meiryo UI" pitchFamily="50" charset="-128"/>
              <a:ea typeface="メイリオ" pitchFamily="50" charset="-128"/>
              <a:cs typeface="Times New Roman" pitchFamily="18" charset="0"/>
            </a:endParaRP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323626690"/>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idx="1"/>
          </p:nvPr>
        </p:nvSpPr>
        <p:spPr>
          <a:xfrm>
            <a:off x="631662" y="1277938"/>
            <a:ext cx="6997862" cy="998538"/>
          </a:xfrm>
        </p:spPr>
        <p:txBody>
          <a:bodyPr/>
          <a:lstStyle/>
          <a:p>
            <a:pPr marL="0" indent="0" eaLnBrk="1" hangingPunct="1">
              <a:spcBef>
                <a:spcPts val="0"/>
              </a:spcBef>
              <a:buClr>
                <a:srgbClr val="FF0000"/>
              </a:buClr>
              <a:buNone/>
            </a:pPr>
            <a:r>
              <a:rPr lang="ja-JP" altLang="en-US" sz="2800" b="1" dirty="0">
                <a:latin typeface="Meiryo UI" pitchFamily="50" charset="-128"/>
                <a:ea typeface="メイリオ" pitchFamily="50" charset="-128"/>
              </a:rPr>
              <a:t>経食道心エコー検査（</a:t>
            </a:r>
            <a:r>
              <a:rPr lang="en-US" altLang="en-US" sz="2800" b="1" dirty="0">
                <a:latin typeface="Meiryo UI" pitchFamily="50" charset="-128"/>
                <a:ea typeface="メイリオ" pitchFamily="50" charset="-128"/>
              </a:rPr>
              <a:t>TEE</a:t>
            </a:r>
            <a:r>
              <a:rPr lang="ja-JP" altLang="en-US" sz="2800" b="1" dirty="0">
                <a:latin typeface="Meiryo UI" pitchFamily="50" charset="-128"/>
                <a:ea typeface="メイリオ" pitchFamily="50" charset="-128"/>
              </a:rPr>
              <a:t>）で左房内血栓</a:t>
            </a:r>
            <a:endParaRPr lang="en-US" altLang="ja-JP" sz="2800" b="1" dirty="0">
              <a:latin typeface="Meiryo UI" pitchFamily="50" charset="-128"/>
              <a:ea typeface="メイリオ" pitchFamily="50" charset="-128"/>
            </a:endParaRPr>
          </a:p>
          <a:p>
            <a:pPr marL="0" indent="0" eaLnBrk="1" hangingPunct="1">
              <a:spcBef>
                <a:spcPts val="0"/>
              </a:spcBef>
              <a:buClr>
                <a:srgbClr val="FF0000"/>
              </a:buClr>
              <a:buNone/>
            </a:pPr>
            <a:r>
              <a:rPr lang="ja-JP" altLang="en-US" sz="2800" b="1" dirty="0">
                <a:latin typeface="Meiryo UI" pitchFamily="50" charset="-128"/>
                <a:ea typeface="メイリオ" pitchFamily="50" charset="-128"/>
              </a:rPr>
              <a:t>（特に左心耳血栓）の有無を評価</a:t>
            </a:r>
            <a:endParaRPr lang="en-US" altLang="en-US" sz="2800" b="1" dirty="0">
              <a:latin typeface="Meiryo UI" pitchFamily="50" charset="-128"/>
              <a:ea typeface="メイリオ" pitchFamily="50" charset="-128"/>
            </a:endParaRPr>
          </a:p>
        </p:txBody>
      </p:sp>
      <p:sp>
        <p:nvSpPr>
          <p:cNvPr id="32773" name="TextBox 4"/>
          <p:cNvSpPr txBox="1">
            <a:spLocks noChangeArrowheads="1"/>
          </p:cNvSpPr>
          <p:nvPr/>
        </p:nvSpPr>
        <p:spPr bwMode="auto">
          <a:xfrm>
            <a:off x="856925" y="5208055"/>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ja-JP" altLang="en-US" sz="2400" dirty="0">
                <a:latin typeface="Meiryo UI" pitchFamily="50" charset="-128"/>
                <a:ea typeface="メイリオ" pitchFamily="50" charset="-128"/>
              </a:rPr>
              <a:t>左房内血栓の</a:t>
            </a:r>
            <a:r>
              <a:rPr lang="en-US" altLang="en-US" sz="2400" dirty="0">
                <a:latin typeface="Meiryo UI" pitchFamily="50" charset="-128"/>
                <a:ea typeface="メイリオ" pitchFamily="50" charset="-128"/>
              </a:rPr>
              <a:t>TEE</a:t>
            </a:r>
            <a:r>
              <a:rPr lang="ja-JP" altLang="en-US" sz="2400" dirty="0">
                <a:latin typeface="Meiryo UI" pitchFamily="50" charset="-128"/>
                <a:ea typeface="メイリオ" pitchFamily="50" charset="-128"/>
              </a:rPr>
              <a:t>像</a:t>
            </a:r>
            <a:endParaRPr lang="en-US" altLang="en-US" sz="2400" dirty="0">
              <a:latin typeface="Meiryo UI" pitchFamily="50" charset="-128"/>
              <a:ea typeface="メイリオ" pitchFamily="50" charset="-128"/>
            </a:endParaRPr>
          </a:p>
        </p:txBody>
      </p:sp>
      <p:pic>
        <p:nvPicPr>
          <p:cNvPr id="3" name="Picture 2">
            <a:extLst/>
          </p:cNvPr>
          <p:cNvPicPr>
            <a:picLocks noChangeAspect="1"/>
          </p:cNvPicPr>
          <p:nvPr/>
        </p:nvPicPr>
        <p:blipFill>
          <a:blip r:embed="rId5"/>
          <a:srcRect/>
          <a:stretch>
            <a:fillRect/>
          </a:stretch>
        </p:blipFill>
        <p:spPr bwMode="auto">
          <a:xfrm>
            <a:off x="4805362" y="2421465"/>
            <a:ext cx="3390900" cy="26289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7277099" y="2867024"/>
            <a:ext cx="919163" cy="295275"/>
          </a:xfrm>
          <a:prstGeom prst="rect">
            <a:avLst/>
          </a:prstGeom>
          <a:solidFill>
            <a:schemeClr val="tx1"/>
          </a:solidFill>
        </p:spPr>
        <p:txBody>
          <a:bodyPr wrap="square" lIns="18000" tIns="0" rIns="18000" bIns="0" rtlCol="0">
            <a:noAutofit/>
          </a:bodyPr>
          <a:lstStyle/>
          <a:p>
            <a:pPr eaLnBrk="1">
              <a:spcAft>
                <a:spcPts val="200"/>
              </a:spcAft>
            </a:pPr>
            <a:r>
              <a:rPr kumimoji="1" lang="ja-JP" altLang="en-US" sz="1200" b="1" dirty="0">
                <a:solidFill>
                  <a:schemeClr val="bg1"/>
                </a:solidFill>
                <a:latin typeface="Meiryo UI" pitchFamily="50" charset="-128"/>
                <a:ea typeface="メイリオ" pitchFamily="50" charset="-128"/>
              </a:rPr>
              <a:t>血栓</a:t>
            </a:r>
            <a:endParaRPr kumimoji="1" lang="en-US" altLang="ja-JP" sz="1200" b="1" dirty="0">
              <a:solidFill>
                <a:schemeClr val="bg1"/>
              </a:solidFill>
              <a:latin typeface="Meiryo UI" pitchFamily="50" charset="-128"/>
              <a:ea typeface="メイリオ" pitchFamily="50" charset="-128"/>
            </a:endParaRPr>
          </a:p>
        </p:txBody>
      </p:sp>
      <p:sp>
        <p:nvSpPr>
          <p:cNvPr id="10" name="テキスト ボックス 9"/>
          <p:cNvSpPr txBox="1"/>
          <p:nvPr/>
        </p:nvSpPr>
        <p:spPr>
          <a:xfrm>
            <a:off x="7210424" y="3271306"/>
            <a:ext cx="838200" cy="321733"/>
          </a:xfrm>
          <a:prstGeom prst="rect">
            <a:avLst/>
          </a:prstGeom>
          <a:solidFill>
            <a:schemeClr val="tx1"/>
          </a:solidFill>
        </p:spPr>
        <p:txBody>
          <a:bodyPr wrap="square" lIns="18000" tIns="0" rIns="18000" bIns="0" rtlCol="0">
            <a:noAutofit/>
          </a:bodyPr>
          <a:lstStyle/>
          <a:p>
            <a:pPr eaLnBrk="1">
              <a:spcAft>
                <a:spcPts val="200"/>
              </a:spcAft>
            </a:pPr>
            <a:r>
              <a:rPr kumimoji="1" lang="ja-JP" altLang="en-US" sz="1200" b="1" dirty="0">
                <a:solidFill>
                  <a:schemeClr val="bg1"/>
                </a:solidFill>
                <a:latin typeface="Meiryo UI" pitchFamily="50" charset="-128"/>
                <a:ea typeface="メイリオ" pitchFamily="50" charset="-128"/>
              </a:rPr>
              <a:t>左心耳</a:t>
            </a:r>
            <a:endParaRPr kumimoji="1" lang="en-US" altLang="ja-JP" sz="1200" b="1" dirty="0">
              <a:solidFill>
                <a:schemeClr val="bg1"/>
              </a:solidFill>
              <a:latin typeface="Meiryo UI" pitchFamily="50" charset="-128"/>
              <a:ea typeface="メイリオ" pitchFamily="50" charset="-128"/>
            </a:endParaRPr>
          </a:p>
        </p:txBody>
      </p:sp>
      <p:sp>
        <p:nvSpPr>
          <p:cNvPr id="11"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cs typeface="Times New Roman" pitchFamily="18" charset="0"/>
              </a:rPr>
              <a:t>追加検査</a:t>
            </a:r>
            <a:r>
              <a:rPr lang="ja-JP" altLang="en-US" sz="2800" b="1" dirty="0">
                <a:solidFill>
                  <a:schemeClr val="tx2"/>
                </a:solidFill>
                <a:latin typeface="Meiryo UI" pitchFamily="50" charset="-128"/>
                <a:ea typeface="メイリオ" pitchFamily="50" charset="-128"/>
                <a:cs typeface="Times New Roman" pitchFamily="18" charset="0"/>
              </a:rPr>
              <a:t>（必要な場合）</a:t>
            </a:r>
            <a:endParaRPr lang="en-US" altLang="en-US" sz="2800" b="1" dirty="0">
              <a:solidFill>
                <a:schemeClr val="tx2"/>
              </a:solidFill>
              <a:latin typeface="Meiryo UI" pitchFamily="50" charset="-128"/>
              <a:ea typeface="メイリオ" pitchFamily="50" charset="-128"/>
              <a:cs typeface="Times New Roman" pitchFamily="18" charset="0"/>
            </a:endParaRPr>
          </a:p>
        </p:txBody>
      </p:sp>
      <p:cxnSp>
        <p:nvCxnSpPr>
          <p:cNvPr id="13"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 name="TEE Animation (slide 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5025" y="2421465"/>
            <a:ext cx="3771900" cy="2514600"/>
          </a:xfrm>
          <a:prstGeom prst="rect">
            <a:avLst/>
          </a:prstGeom>
        </p:spPr>
      </p:pic>
      <p:sp>
        <p:nvSpPr>
          <p:cNvPr id="12" name="TextBox 4"/>
          <p:cNvSpPr txBox="1">
            <a:spLocks noChangeArrowheads="1"/>
          </p:cNvSpPr>
          <p:nvPr/>
        </p:nvSpPr>
        <p:spPr bwMode="auto">
          <a:xfrm>
            <a:off x="4805362" y="521040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ja-JP" altLang="en-US" sz="2400" dirty="0">
                <a:latin typeface="Meiryo UI" pitchFamily="50" charset="-128"/>
                <a:ea typeface="メイリオ" pitchFamily="50" charset="-128"/>
              </a:rPr>
              <a:t>左房のもやもやエコー</a:t>
            </a:r>
            <a:endParaRPr lang="en-US" altLang="en-US" sz="2400" dirty="0">
              <a:latin typeface="Meiryo UI" pitchFamily="50" charset="-128"/>
              <a:ea typeface="メイリオ" pitchFamily="50" charset="-128"/>
            </a:endParaRPr>
          </a:p>
        </p:txBody>
      </p:sp>
      <p:sp>
        <p:nvSpPr>
          <p:cNvPr id="14"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83634625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rPr>
              <a:t>アブレーション治療（参考）</a:t>
            </a:r>
          </a:p>
        </p:txBody>
      </p:sp>
      <p:cxnSp>
        <p:nvCxnSpPr>
          <p:cNvPr id="5"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円/楕円 23"/>
          <p:cNvSpPr/>
          <p:nvPr/>
        </p:nvSpPr>
        <p:spPr>
          <a:xfrm>
            <a:off x="-2149434" y="3136106"/>
            <a:ext cx="77189" cy="71252"/>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14" descr="005"/>
          <p:cNvPicPr>
            <a:picLocks noChangeAspect="1" noChangeArrowheads="1"/>
          </p:cNvPicPr>
          <p:nvPr/>
        </p:nvPicPr>
        <p:blipFill>
          <a:blip r:embed="rId3" cstate="print"/>
          <a:srcRect/>
          <a:stretch>
            <a:fillRect/>
          </a:stretch>
        </p:blipFill>
        <p:spPr bwMode="auto">
          <a:xfrm>
            <a:off x="228600" y="1600200"/>
            <a:ext cx="4880980" cy="4226520"/>
          </a:xfrm>
          <a:prstGeom prst="rect">
            <a:avLst/>
          </a:prstGeom>
          <a:ln>
            <a:noFill/>
          </a:ln>
          <a:effectLst>
            <a:softEdge rad="112500"/>
          </a:effectLst>
        </p:spPr>
      </p:pic>
      <p:sp>
        <p:nvSpPr>
          <p:cNvPr id="57" name="Content Placeholder 2"/>
          <p:cNvSpPr txBox="1">
            <a:spLocks/>
          </p:cNvSpPr>
          <p:nvPr/>
        </p:nvSpPr>
        <p:spPr bwMode="auto">
          <a:xfrm>
            <a:off x="5229225" y="2089150"/>
            <a:ext cx="3543300" cy="3644899"/>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1" hangingPunct="1">
              <a:spcBef>
                <a:spcPts val="0"/>
              </a:spcBef>
              <a:spcAft>
                <a:spcPts val="1200"/>
              </a:spcAft>
              <a:buClr>
                <a:schemeClr val="tx1"/>
              </a:buClr>
            </a:pPr>
            <a:r>
              <a:rPr lang="ja-JP" altLang="en-US" sz="2200" dirty="0">
                <a:latin typeface="Meiryo UI" pitchFamily="50" charset="-128"/>
                <a:ea typeface="メイリオ" pitchFamily="50" charset="-128"/>
              </a:rPr>
              <a:t>大部分の</a:t>
            </a:r>
            <a:r>
              <a:rPr lang="en-US" altLang="ja-JP" sz="2200" dirty="0">
                <a:latin typeface="Meiryo UI" pitchFamily="50" charset="-128"/>
                <a:ea typeface="メイリオ" pitchFamily="50" charset="-128"/>
              </a:rPr>
              <a:t>AF</a:t>
            </a:r>
            <a:r>
              <a:rPr lang="ja-JP" altLang="en-US" sz="2200" dirty="0">
                <a:latin typeface="Meiryo UI" pitchFamily="50" charset="-128"/>
                <a:ea typeface="メイリオ" pitchFamily="50" charset="-128"/>
              </a:rPr>
              <a:t>は肺静脈  入口部を起源とする</a:t>
            </a:r>
          </a:p>
          <a:p>
            <a:pPr algn="just" eaLnBrk="1" hangingPunct="1">
              <a:spcBef>
                <a:spcPts val="0"/>
              </a:spcBef>
              <a:spcAft>
                <a:spcPts val="1200"/>
              </a:spcAft>
              <a:buClr>
                <a:schemeClr val="tx1"/>
              </a:buClr>
            </a:pPr>
            <a:r>
              <a:rPr lang="ja-JP" altLang="en-US" sz="2200" dirty="0">
                <a:latin typeface="Meiryo UI" pitchFamily="50" charset="-128"/>
                <a:ea typeface="メイリオ" pitchFamily="50" charset="-128"/>
              </a:rPr>
              <a:t>肺静脈入口部にカテーテル焼灼を行うことで</a:t>
            </a:r>
            <a:r>
              <a:rPr lang="en-US" altLang="ja-JP" sz="2200" dirty="0">
                <a:latin typeface="Meiryo UI" pitchFamily="50" charset="-128"/>
                <a:ea typeface="メイリオ" pitchFamily="50" charset="-128"/>
              </a:rPr>
              <a:t>AF</a:t>
            </a:r>
            <a:r>
              <a:rPr lang="ja-JP" altLang="en-US" sz="2200" dirty="0">
                <a:latin typeface="Meiryo UI" pitchFamily="50" charset="-128"/>
                <a:ea typeface="メイリオ" pitchFamily="50" charset="-128"/>
              </a:rPr>
              <a:t>のコントロールが  可能</a:t>
            </a:r>
            <a:endParaRPr lang="en-US" altLang="ja-JP" sz="2200" dirty="0">
              <a:latin typeface="Meiryo UI" pitchFamily="50" charset="-128"/>
              <a:ea typeface="メイリオ" pitchFamily="50" charset="-128"/>
            </a:endParaRPr>
          </a:p>
          <a:p>
            <a:pPr algn="just" eaLnBrk="1" hangingPunct="1">
              <a:spcBef>
                <a:spcPts val="0"/>
              </a:spcBef>
              <a:spcAft>
                <a:spcPts val="1200"/>
              </a:spcAft>
              <a:buClr>
                <a:schemeClr val="tx1"/>
              </a:buClr>
            </a:pPr>
            <a:r>
              <a:rPr lang="ja-JP" altLang="en-US" sz="2200" dirty="0">
                <a:latin typeface="Meiryo UI" pitchFamily="50" charset="-128"/>
                <a:ea typeface="メイリオ" pitchFamily="50" charset="-128"/>
              </a:rPr>
              <a:t>アブレーション治療は  本邦でも広く実施されている</a:t>
            </a:r>
          </a:p>
        </p:txBody>
      </p:sp>
      <p:sp>
        <p:nvSpPr>
          <p:cNvPr id="9" name="TextBox 2"/>
          <p:cNvSpPr txBox="1">
            <a:spLocks noChangeArrowheads="1"/>
          </p:cNvSpPr>
          <p:nvPr/>
        </p:nvSpPr>
        <p:spPr bwMode="auto">
          <a:xfrm>
            <a:off x="6748323" y="662196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4001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ctrTitle"/>
          </p:nvPr>
        </p:nvSpPr>
        <p:spPr>
          <a:xfrm>
            <a:off x="685800" y="1606550"/>
            <a:ext cx="7772400" cy="1470025"/>
          </a:xfrm>
        </p:spPr>
        <p:txBody>
          <a:bodyPr/>
          <a:lstStyle/>
          <a:p>
            <a:r>
              <a:rPr lang="en-US" altLang="ja-JP" b="1" dirty="0">
                <a:solidFill>
                  <a:schemeClr val="tx2"/>
                </a:solidFill>
                <a:latin typeface="Meiryo UI" pitchFamily="50" charset="-128"/>
                <a:ea typeface="メイリオ" pitchFamily="50" charset="-128"/>
              </a:rPr>
              <a:t>AF</a:t>
            </a:r>
            <a:r>
              <a:rPr lang="ja-JP" altLang="en-US" b="1" dirty="0">
                <a:solidFill>
                  <a:schemeClr val="tx2"/>
                </a:solidFill>
                <a:latin typeface="Meiryo UI" pitchFamily="50" charset="-128"/>
                <a:ea typeface="メイリオ" pitchFamily="50" charset="-128"/>
              </a:rPr>
              <a:t>患者管理の基礎</a:t>
            </a:r>
            <a:endParaRPr lang="en-US" altLang="en-US" b="1" dirty="0">
              <a:solidFill>
                <a:schemeClr val="tx2"/>
              </a:solidFill>
              <a:latin typeface="Meiryo UI" pitchFamily="50" charset="-128"/>
              <a:ea typeface="メイリオ" pitchFamily="50" charset="-128"/>
            </a:endParaRPr>
          </a:p>
        </p:txBody>
      </p:sp>
      <p:sp>
        <p:nvSpPr>
          <p:cNvPr id="34819" name="Subtitle 4"/>
          <p:cNvSpPr>
            <a:spLocks noGrp="1"/>
          </p:cNvSpPr>
          <p:nvPr>
            <p:ph type="subTitle" idx="1"/>
          </p:nvPr>
        </p:nvSpPr>
        <p:spPr>
          <a:xfrm>
            <a:off x="1371600" y="3076575"/>
            <a:ext cx="6400800" cy="1752600"/>
          </a:xfrm>
        </p:spPr>
        <p:txBody>
          <a:bodyPr/>
          <a:lstStyle/>
          <a:p>
            <a:r>
              <a:rPr lang="ja-JP" altLang="en-US" dirty="0">
                <a:solidFill>
                  <a:schemeClr val="tx1"/>
                </a:solidFill>
                <a:latin typeface="Meiryo UI" pitchFamily="50" charset="-128"/>
                <a:ea typeface="メイリオ" pitchFamily="50" charset="-128"/>
              </a:rPr>
              <a:t>脳卒中リスクの層別化</a:t>
            </a:r>
            <a:endParaRPr lang="en-US" altLang="en-US" dirty="0">
              <a:solidFill>
                <a:schemeClr val="tx1"/>
              </a:solidFill>
              <a:latin typeface="Meiryo UI" pitchFamily="50" charset="-128"/>
              <a:ea typeface="メイリオ" pitchFamily="50" charset="-128"/>
            </a:endParaRPr>
          </a:p>
        </p:txBody>
      </p:sp>
    </p:spTree>
    <p:extLst>
      <p:ext uri="{BB962C8B-B14F-4D97-AF65-F5344CB8AC3E}">
        <p14:creationId xmlns:p14="http://schemas.microsoft.com/office/powerpoint/2010/main" val="291703344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cs typeface="Times New Roman" pitchFamily="18" charset="0"/>
              </a:rPr>
              <a:t>全体の目標</a:t>
            </a:r>
            <a:r>
              <a:rPr lang="en-US" altLang="en-US" sz="3600" b="1" dirty="0">
                <a:solidFill>
                  <a:srgbClr val="1F497D"/>
                </a:solidFill>
                <a:latin typeface="Meiryo UI" pitchFamily="50" charset="-128"/>
                <a:ea typeface="メイリオ" pitchFamily="50" charset="-128"/>
                <a:cs typeface="Times New Roman" pitchFamily="18" charset="0"/>
              </a:rPr>
              <a:t> </a:t>
            </a: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 name="テキスト ボックス 3"/>
          <p:cNvSpPr txBox="1"/>
          <p:nvPr/>
        </p:nvSpPr>
        <p:spPr>
          <a:xfrm>
            <a:off x="1451728" y="1715674"/>
            <a:ext cx="5222449" cy="1323439"/>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心房細動（</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）患者の</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病態</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臨床における重要性</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リスク層別化の方法             を理解する</a:t>
            </a:r>
          </a:p>
        </p:txBody>
      </p:sp>
      <p:graphicFrame>
        <p:nvGraphicFramePr>
          <p:cNvPr id="5" name="図表 4"/>
          <p:cNvGraphicFramePr/>
          <p:nvPr>
            <p:extLst>
              <p:ext uri="{D42A27DB-BD31-4B8C-83A1-F6EECF244321}">
                <p14:modId xmlns:p14="http://schemas.microsoft.com/office/powerpoint/2010/main" val="4037602405"/>
              </p:ext>
            </p:extLst>
          </p:nvPr>
        </p:nvGraphicFramePr>
        <p:xfrm>
          <a:off x="-263952" y="1396999"/>
          <a:ext cx="8950752" cy="4570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テキスト ボックス 8"/>
          <p:cNvSpPr txBox="1"/>
          <p:nvPr/>
        </p:nvSpPr>
        <p:spPr>
          <a:xfrm>
            <a:off x="1924641" y="1387307"/>
            <a:ext cx="5222449" cy="1259319"/>
          </a:xfrm>
          <a:prstGeom prst="rect">
            <a:avLst/>
          </a:prstGeom>
          <a:noFill/>
        </p:spPr>
        <p:txBody>
          <a:bodyPr wrap="square" rtlCol="0">
            <a:spAutoFit/>
          </a:bodyPr>
          <a:lstStyle/>
          <a:p>
            <a:pPr>
              <a:spcAft>
                <a:spcPts val="600"/>
              </a:spcAft>
            </a:pPr>
            <a:r>
              <a:rPr lang="ja-JP" altLang="en-US" sz="2000" b="1" dirty="0">
                <a:solidFill>
                  <a:prstClr val="white"/>
                </a:solidFill>
                <a:latin typeface="Meiryo UI" pitchFamily="50" charset="-128"/>
                <a:ea typeface="メイリオ" pitchFamily="50" charset="-128"/>
              </a:rPr>
              <a:t>心房細動（</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）の</a:t>
            </a:r>
            <a:endParaRPr lang="en-US" altLang="ja-JP" sz="2000" b="1" dirty="0">
              <a:solidFill>
                <a:prstClr val="white"/>
              </a:solidFill>
              <a:latin typeface="Meiryo UI" pitchFamily="50" charset="-128"/>
              <a:ea typeface="メイリオ" pitchFamily="50" charset="-128"/>
            </a:endParaRPr>
          </a:p>
          <a:p>
            <a:pPr marL="358775" indent="-161925">
              <a:lnSpc>
                <a:spcPts val="2000"/>
              </a:lnSpc>
              <a:buFont typeface="Arial" pitchFamily="34" charset="0"/>
              <a:buChar char="•"/>
            </a:pPr>
            <a:r>
              <a:rPr lang="ja-JP" altLang="en-US" sz="2000" b="1" dirty="0">
                <a:solidFill>
                  <a:prstClr val="white"/>
                </a:solidFill>
                <a:latin typeface="Meiryo UI" pitchFamily="50" charset="-128"/>
                <a:ea typeface="メイリオ" pitchFamily="50" charset="-128"/>
              </a:rPr>
              <a:t>病態</a:t>
            </a:r>
            <a:endParaRPr lang="en-US" altLang="ja-JP" sz="2000" b="1" dirty="0">
              <a:solidFill>
                <a:prstClr val="white"/>
              </a:solidFill>
              <a:latin typeface="Meiryo UI" pitchFamily="50" charset="-128"/>
              <a:ea typeface="メイリオ" pitchFamily="50" charset="-128"/>
            </a:endParaRPr>
          </a:p>
          <a:p>
            <a:pPr marL="358775" indent="-161925">
              <a:lnSpc>
                <a:spcPts val="2000"/>
              </a:lnSpc>
              <a:buFont typeface="Arial" pitchFamily="34" charset="0"/>
              <a:buChar char="•"/>
            </a:pPr>
            <a:r>
              <a:rPr lang="ja-JP" altLang="en-US" sz="2000" b="1" dirty="0">
                <a:solidFill>
                  <a:prstClr val="white"/>
                </a:solidFill>
                <a:latin typeface="Meiryo UI" pitchFamily="50" charset="-128"/>
                <a:ea typeface="メイリオ" pitchFamily="50" charset="-128"/>
              </a:rPr>
              <a:t>臨床的重要性</a:t>
            </a:r>
            <a:endParaRPr lang="en-US" altLang="ja-JP" sz="2000" b="1" dirty="0">
              <a:solidFill>
                <a:prstClr val="white"/>
              </a:solidFill>
              <a:latin typeface="Meiryo UI" pitchFamily="50" charset="-128"/>
              <a:ea typeface="メイリオ" pitchFamily="50" charset="-128"/>
            </a:endParaRPr>
          </a:p>
          <a:p>
            <a:pPr marL="358775" indent="-161925">
              <a:lnSpc>
                <a:spcPts val="2000"/>
              </a:lnSpc>
              <a:buFont typeface="Arial" pitchFamily="34" charset="0"/>
              <a:buChar char="•"/>
            </a:pPr>
            <a:r>
              <a:rPr lang="ja-JP" altLang="en-US" sz="2000" b="1" dirty="0">
                <a:solidFill>
                  <a:prstClr val="white"/>
                </a:solidFill>
                <a:latin typeface="Meiryo UI" pitchFamily="50" charset="-128"/>
                <a:ea typeface="メイリオ" pitchFamily="50" charset="-128"/>
              </a:rPr>
              <a:t>リスク層別化の方法             を理解する</a:t>
            </a:r>
          </a:p>
        </p:txBody>
      </p:sp>
      <p:sp>
        <p:nvSpPr>
          <p:cNvPr id="10" name="テキスト ボックス 9"/>
          <p:cNvSpPr txBox="1"/>
          <p:nvPr/>
        </p:nvSpPr>
        <p:spPr>
          <a:xfrm>
            <a:off x="1924641" y="3469861"/>
            <a:ext cx="5222449" cy="523220"/>
          </a:xfrm>
          <a:prstGeom prst="rect">
            <a:avLst/>
          </a:prstGeom>
          <a:noFill/>
        </p:spPr>
        <p:txBody>
          <a:bodyPr wrap="square" rtlCol="0">
            <a:spAutoFit/>
          </a:bodyPr>
          <a:lstStyle/>
          <a:p>
            <a:pPr>
              <a:spcAft>
                <a:spcPts val="600"/>
              </a:spcAft>
            </a:pPr>
            <a:r>
              <a:rPr lang="en-US" altLang="ja-JP" sz="2800" b="1" dirty="0">
                <a:solidFill>
                  <a:prstClr val="white"/>
                </a:solidFill>
                <a:latin typeface="Meiryo UI" pitchFamily="50" charset="-128"/>
                <a:ea typeface="メイリオ" pitchFamily="50" charset="-128"/>
              </a:rPr>
              <a:t>AF</a:t>
            </a:r>
            <a:r>
              <a:rPr lang="ja-JP" altLang="en-US" sz="2800" b="1" dirty="0">
                <a:solidFill>
                  <a:prstClr val="white"/>
                </a:solidFill>
                <a:latin typeface="Meiryo UI" pitchFamily="50" charset="-128"/>
                <a:ea typeface="メイリオ" pitchFamily="50" charset="-128"/>
              </a:rPr>
              <a:t>の診断戦略を理解する</a:t>
            </a:r>
          </a:p>
        </p:txBody>
      </p:sp>
      <p:sp>
        <p:nvSpPr>
          <p:cNvPr id="11" name="テキスト ボックス 10"/>
          <p:cNvSpPr txBox="1"/>
          <p:nvPr/>
        </p:nvSpPr>
        <p:spPr>
          <a:xfrm>
            <a:off x="1924641" y="4850514"/>
            <a:ext cx="6271973" cy="892552"/>
          </a:xfrm>
          <a:prstGeom prst="rect">
            <a:avLst/>
          </a:prstGeom>
          <a:noFill/>
        </p:spPr>
        <p:txBody>
          <a:bodyPr wrap="square" rtlCol="0">
            <a:spAutoFit/>
          </a:bodyPr>
          <a:lstStyle/>
          <a:p>
            <a:pPr>
              <a:spcAft>
                <a:spcPts val="600"/>
              </a:spcAft>
            </a:pPr>
            <a:r>
              <a:rPr lang="ja-JP" altLang="en-US" sz="2600" b="1" dirty="0">
                <a:solidFill>
                  <a:prstClr val="white"/>
                </a:solidFill>
                <a:latin typeface="Meiryo UI" pitchFamily="50" charset="-128"/>
                <a:ea typeface="メイリオ" pitchFamily="50" charset="-128"/>
              </a:rPr>
              <a:t>推奨されている</a:t>
            </a:r>
            <a:r>
              <a:rPr lang="en-US" altLang="ja-JP" sz="2600" b="1" dirty="0">
                <a:solidFill>
                  <a:prstClr val="white"/>
                </a:solidFill>
                <a:latin typeface="Meiryo UI" pitchFamily="50" charset="-128"/>
                <a:ea typeface="メイリオ" pitchFamily="50" charset="-128"/>
              </a:rPr>
              <a:t>AF</a:t>
            </a:r>
            <a:r>
              <a:rPr lang="ja-JP" altLang="en-US" sz="2600" b="1" dirty="0">
                <a:solidFill>
                  <a:prstClr val="white"/>
                </a:solidFill>
                <a:latin typeface="Meiryo UI" pitchFamily="50" charset="-128"/>
                <a:ea typeface="メイリオ" pitchFamily="50" charset="-128"/>
              </a:rPr>
              <a:t>治療，特に脳梗塞の予防法を実践するための知識を身に付ける</a:t>
            </a:r>
          </a:p>
        </p:txBody>
      </p:sp>
      <p:sp>
        <p:nvSpPr>
          <p:cNvPr id="13" name="TextBox 2"/>
          <p:cNvSpPr txBox="1">
            <a:spLocks noChangeArrowheads="1"/>
          </p:cNvSpPr>
          <p:nvPr/>
        </p:nvSpPr>
        <p:spPr bwMode="auto">
          <a:xfrm>
            <a:off x="6657113" y="6561997"/>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1013760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
            <a:extLst/>
          </p:cNvPr>
          <p:cNvSpPr>
            <a:spLocks noChangeArrowheads="1"/>
          </p:cNvSpPr>
          <p:nvPr/>
        </p:nvSpPr>
        <p:spPr bwMode="auto">
          <a:xfrm>
            <a:off x="4961731" y="6267348"/>
            <a:ext cx="41046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228600" indent="-228600" eaLnBrk="1" hangingPunct="1">
              <a:spcBef>
                <a:spcPct val="0"/>
              </a:spcBef>
              <a:buFont typeface="+mj-lt"/>
              <a:buAutoNum type="arabicPeriod"/>
              <a:defRPr/>
            </a:pPr>
            <a:r>
              <a:rPr lang="en-US" altLang="en-US" sz="1000" dirty="0">
                <a:solidFill>
                  <a:prstClr val="black"/>
                </a:solidFill>
                <a:latin typeface="Meiryo UI" pitchFamily="50" charset="-128"/>
                <a:ea typeface="メイリオ" pitchFamily="50" charset="-128"/>
                <a:cs typeface="Arial" charset="0"/>
              </a:rPr>
              <a:t>Wolf PA, et al. </a:t>
            </a:r>
            <a:r>
              <a:rPr lang="en-US" altLang="en-US" sz="1000" i="1" dirty="0">
                <a:solidFill>
                  <a:prstClr val="black"/>
                </a:solidFill>
                <a:latin typeface="Meiryo UI" pitchFamily="50" charset="-128"/>
                <a:ea typeface="メイリオ" pitchFamily="50" charset="-128"/>
                <a:cs typeface="Arial" charset="0"/>
              </a:rPr>
              <a:t>Stroke.</a:t>
            </a:r>
            <a:r>
              <a:rPr lang="en-US" altLang="en-US" sz="1000" dirty="0">
                <a:solidFill>
                  <a:prstClr val="black"/>
                </a:solidFill>
                <a:latin typeface="Meiryo UI" pitchFamily="50" charset="-128"/>
                <a:ea typeface="メイリオ" pitchFamily="50" charset="-128"/>
                <a:cs typeface="Arial" charset="0"/>
              </a:rPr>
              <a:t> 1991;22(8):983-988.</a:t>
            </a:r>
          </a:p>
          <a:p>
            <a:pPr marL="228600" indent="-228600" eaLnBrk="1" hangingPunct="1">
              <a:spcBef>
                <a:spcPct val="0"/>
              </a:spcBef>
              <a:buFont typeface="+mj-lt"/>
              <a:buAutoNum type="arabicPeriod"/>
              <a:defRPr/>
            </a:pPr>
            <a:r>
              <a:rPr lang="en-US" altLang="en-US" sz="1000" dirty="0">
                <a:solidFill>
                  <a:prstClr val="black"/>
                </a:solidFill>
                <a:latin typeface="Meiryo UI" pitchFamily="50" charset="-128"/>
                <a:ea typeface="メイリオ" pitchFamily="50" charset="-128"/>
                <a:cs typeface="Arial Unicode MS" panose="020B0604020202020204" pitchFamily="50" charset="-128"/>
              </a:rPr>
              <a:t>Lip GYH, Edwards SJ. </a:t>
            </a:r>
            <a:r>
              <a:rPr lang="en-US" altLang="en-US" sz="1000" i="1" dirty="0">
                <a:solidFill>
                  <a:prstClr val="black"/>
                </a:solidFill>
                <a:latin typeface="Meiryo UI" pitchFamily="50" charset="-128"/>
                <a:ea typeface="メイリオ" pitchFamily="50" charset="-128"/>
                <a:cs typeface="Arial Unicode MS" panose="020B0604020202020204" pitchFamily="50" charset="-128"/>
              </a:rPr>
              <a:t>Thromb Res. </a:t>
            </a:r>
            <a:r>
              <a:rPr lang="en-US" altLang="en-US" sz="1000" dirty="0">
                <a:solidFill>
                  <a:prstClr val="black"/>
                </a:solidFill>
                <a:latin typeface="Meiryo UI" pitchFamily="50" charset="-128"/>
                <a:ea typeface="メイリオ" pitchFamily="50" charset="-128"/>
                <a:cs typeface="Arial Unicode MS" panose="020B0604020202020204" pitchFamily="50" charset="-128"/>
              </a:rPr>
              <a:t>2006;118(3):321-333</a:t>
            </a:r>
            <a:r>
              <a:rPr lang="en-US" altLang="en-US" sz="1000" dirty="0">
                <a:solidFill>
                  <a:prstClr val="black"/>
                </a:solidFill>
                <a:latin typeface="Meiryo UI" pitchFamily="50" charset="-128"/>
                <a:ea typeface="メイリオ" pitchFamily="50" charset="-128"/>
                <a:cs typeface="Arial" charset="0"/>
              </a:rPr>
              <a:t>.</a:t>
            </a:r>
          </a:p>
        </p:txBody>
      </p:sp>
      <p:sp>
        <p:nvSpPr>
          <p:cNvPr id="8196" name="Rectangle 2"/>
          <p:cNvSpPr txBox="1">
            <a:spLocks/>
          </p:cNvSpPr>
          <p:nvPr/>
        </p:nvSpPr>
        <p:spPr bwMode="auto">
          <a:xfrm>
            <a:off x="617474" y="239713"/>
            <a:ext cx="7896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3600" b="1" dirty="0">
                <a:solidFill>
                  <a:srgbClr val="1F497D"/>
                </a:solidFill>
                <a:latin typeface="Meiryo UI" pitchFamily="50" charset="-128"/>
                <a:ea typeface="メイリオ" pitchFamily="50" charset="-128"/>
                <a:cs typeface="Times New Roman" pitchFamily="18" charset="0"/>
              </a:rPr>
              <a:t>AF</a:t>
            </a:r>
            <a:r>
              <a:rPr lang="ja-JP" altLang="en-US" sz="3600" b="1" dirty="0">
                <a:solidFill>
                  <a:srgbClr val="1F497D"/>
                </a:solidFill>
                <a:latin typeface="Meiryo UI" pitchFamily="50" charset="-128"/>
                <a:ea typeface="メイリオ" pitchFamily="50" charset="-128"/>
                <a:cs typeface="Times New Roman" pitchFamily="18" charset="0"/>
              </a:rPr>
              <a:t>による脳卒中リスク</a:t>
            </a:r>
            <a:r>
              <a:rPr lang="ja-JP" altLang="en-US" sz="2400" b="1" dirty="0">
                <a:solidFill>
                  <a:srgbClr val="1F497D"/>
                </a:solidFill>
                <a:latin typeface="Meiryo UI" pitchFamily="50" charset="-128"/>
                <a:ea typeface="メイリオ" pitchFamily="50" charset="-128"/>
                <a:cs typeface="Times New Roman" pitchFamily="18" charset="0"/>
              </a:rPr>
              <a:t>（海外データ）</a:t>
            </a:r>
            <a:endParaRPr lang="en-US" altLang="en-US" sz="2400" b="1" dirty="0">
              <a:solidFill>
                <a:srgbClr val="1F497D"/>
              </a:solidFill>
              <a:latin typeface="Meiryo UI" pitchFamily="50" charset="-128"/>
              <a:ea typeface="メイリオ" pitchFamily="50" charset="-128"/>
              <a:cs typeface="Times New Roman" pitchFamily="18" charset="0"/>
            </a:endParaRPr>
          </a:p>
        </p:txBody>
      </p:sp>
      <p:sp>
        <p:nvSpPr>
          <p:cNvPr id="2" name="Rounded Rectangle 1">
            <a:extLst/>
          </p:cNvPr>
          <p:cNvSpPr/>
          <p:nvPr/>
        </p:nvSpPr>
        <p:spPr>
          <a:xfrm>
            <a:off x="331079" y="1333502"/>
            <a:ext cx="6781800" cy="533400"/>
          </a:xfrm>
          <a:prstGeom prst="roundRect">
            <a:avLst/>
          </a:prstGeom>
          <a:gradFill flip="none" rotWithShape="1">
            <a:gsLst>
              <a:gs pos="0">
                <a:srgbClr val="C00000"/>
              </a:gs>
              <a:gs pos="97917">
                <a:srgbClr val="DA0000"/>
              </a:gs>
              <a:gs pos="50000">
                <a:srgbClr val="C80000"/>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rgbClr val="FF0000"/>
              </a:buClr>
              <a:defRPr/>
            </a:pPr>
            <a:r>
              <a:rPr lang="en-US" altLang="en-US" sz="2000" b="1" dirty="0">
                <a:solidFill>
                  <a:prstClr val="white">
                    <a:lumMod val="95000"/>
                  </a:prstClr>
                </a:solidFill>
                <a:latin typeface="Meiryo UI" pitchFamily="50" charset="-128"/>
                <a:ea typeface="メイリオ" pitchFamily="50" charset="-128"/>
              </a:rPr>
              <a:t>AF</a:t>
            </a:r>
            <a:r>
              <a:rPr lang="ja-JP" altLang="en-US" sz="2000" b="1" dirty="0">
                <a:solidFill>
                  <a:prstClr val="white">
                    <a:lumMod val="95000"/>
                  </a:prstClr>
                </a:solidFill>
                <a:latin typeface="Meiryo UI" pitchFamily="50" charset="-128"/>
                <a:ea typeface="メイリオ" pitchFamily="50" charset="-128"/>
              </a:rPr>
              <a:t>患者における脳卒中リスクは非</a:t>
            </a:r>
            <a:r>
              <a:rPr lang="en-US" altLang="ja-JP" sz="2000" b="1" dirty="0">
                <a:solidFill>
                  <a:prstClr val="white">
                    <a:lumMod val="95000"/>
                  </a:prstClr>
                </a:solidFill>
                <a:latin typeface="Meiryo UI" pitchFamily="50" charset="-128"/>
                <a:ea typeface="メイリオ" pitchFamily="50" charset="-128"/>
              </a:rPr>
              <a:t>AF</a:t>
            </a:r>
            <a:r>
              <a:rPr lang="ja-JP" altLang="en-US" sz="2000" b="1" dirty="0">
                <a:solidFill>
                  <a:prstClr val="white">
                    <a:lumMod val="95000"/>
                  </a:prstClr>
                </a:solidFill>
                <a:latin typeface="Meiryo UI" pitchFamily="50" charset="-128"/>
                <a:ea typeface="メイリオ" pitchFamily="50" charset="-128"/>
              </a:rPr>
              <a:t>患者の最大</a:t>
            </a:r>
            <a:r>
              <a:rPr lang="en-US" altLang="ja-JP" sz="2000" b="1" dirty="0">
                <a:solidFill>
                  <a:prstClr val="white">
                    <a:lumMod val="95000"/>
                  </a:prstClr>
                </a:solidFill>
                <a:latin typeface="Meiryo UI" pitchFamily="50" charset="-128"/>
                <a:ea typeface="メイリオ" pitchFamily="50" charset="-128"/>
              </a:rPr>
              <a:t>5</a:t>
            </a:r>
            <a:r>
              <a:rPr lang="ja-JP" altLang="en-US" sz="2000" b="1" dirty="0">
                <a:solidFill>
                  <a:prstClr val="white">
                    <a:lumMod val="95000"/>
                  </a:prstClr>
                </a:solidFill>
                <a:latin typeface="Meiryo UI" pitchFamily="50" charset="-128"/>
                <a:ea typeface="メイリオ" pitchFamily="50" charset="-128"/>
              </a:rPr>
              <a:t>倍</a:t>
            </a:r>
            <a:r>
              <a:rPr lang="en-US" altLang="en-US" sz="2000" b="1" baseline="30000" dirty="0">
                <a:solidFill>
                  <a:prstClr val="white">
                    <a:lumMod val="95000"/>
                  </a:prstClr>
                </a:solidFill>
                <a:latin typeface="Meiryo UI" pitchFamily="50" charset="-128"/>
                <a:ea typeface="メイリオ" pitchFamily="50" charset="-128"/>
              </a:rPr>
              <a:t>1</a:t>
            </a:r>
          </a:p>
        </p:txBody>
      </p:sp>
      <p:cxnSp>
        <p:nvCxnSpPr>
          <p:cNvPr id="9"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4" name="AF Stroke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5146" y="2551296"/>
            <a:ext cx="3414237" cy="1920508"/>
          </a:xfrm>
          <a:prstGeom prst="rect">
            <a:avLst/>
          </a:prstGeom>
        </p:spPr>
      </p:pic>
      <p:grpSp>
        <p:nvGrpSpPr>
          <p:cNvPr id="6" name="グループ化 5"/>
          <p:cNvGrpSpPr/>
          <p:nvPr/>
        </p:nvGrpSpPr>
        <p:grpSpPr>
          <a:xfrm>
            <a:off x="348332" y="2290858"/>
            <a:ext cx="4915814" cy="485682"/>
            <a:chOff x="503910" y="2290858"/>
            <a:chExt cx="4915814" cy="485682"/>
          </a:xfrm>
        </p:grpSpPr>
        <p:sp>
          <p:nvSpPr>
            <p:cNvPr id="10" name="角丸四角形 9"/>
            <p:cNvSpPr/>
            <p:nvPr/>
          </p:nvSpPr>
          <p:spPr>
            <a:xfrm>
              <a:off x="503910" y="2290858"/>
              <a:ext cx="4915814"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テキスト ボックス 10"/>
            <p:cNvSpPr txBox="1"/>
            <p:nvPr/>
          </p:nvSpPr>
          <p:spPr>
            <a:xfrm>
              <a:off x="649091" y="2351241"/>
              <a:ext cx="4425576" cy="400110"/>
            </a:xfrm>
            <a:prstGeom prst="rect">
              <a:avLst/>
            </a:prstGeom>
            <a:noFill/>
          </p:spPr>
          <p:txBody>
            <a:bodyPr wrap="square" rtlCol="0">
              <a:spAutoFit/>
            </a:bodyPr>
            <a:lstStyle/>
            <a:p>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患者が脳卒中を発症</a:t>
              </a:r>
            </a:p>
          </p:txBody>
        </p:sp>
      </p:grpSp>
      <p:grpSp>
        <p:nvGrpSpPr>
          <p:cNvPr id="7" name="グループ化 6"/>
          <p:cNvGrpSpPr/>
          <p:nvPr/>
        </p:nvGrpSpPr>
        <p:grpSpPr>
          <a:xfrm>
            <a:off x="443582" y="2972277"/>
            <a:ext cx="4915814" cy="485682"/>
            <a:chOff x="469103" y="3013226"/>
            <a:chExt cx="4915814" cy="485682"/>
          </a:xfrm>
        </p:grpSpPr>
        <p:sp>
          <p:nvSpPr>
            <p:cNvPr id="13" name="角丸四角形 12"/>
            <p:cNvSpPr/>
            <p:nvPr/>
          </p:nvSpPr>
          <p:spPr>
            <a:xfrm>
              <a:off x="469103" y="3013226"/>
              <a:ext cx="4915814"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テキスト ボックス 13"/>
            <p:cNvSpPr txBox="1"/>
            <p:nvPr/>
          </p:nvSpPr>
          <p:spPr>
            <a:xfrm>
              <a:off x="614284" y="3073609"/>
              <a:ext cx="4425576"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脳卒中の発症に伴い死亡率が増加</a:t>
              </a:r>
            </a:p>
          </p:txBody>
        </p:sp>
      </p:grpSp>
      <p:grpSp>
        <p:nvGrpSpPr>
          <p:cNvPr id="8" name="グループ化 7"/>
          <p:cNvGrpSpPr/>
          <p:nvPr/>
        </p:nvGrpSpPr>
        <p:grpSpPr>
          <a:xfrm>
            <a:off x="538832" y="3653696"/>
            <a:ext cx="4915814" cy="485682"/>
            <a:chOff x="503910" y="3786234"/>
            <a:chExt cx="4915814" cy="485682"/>
          </a:xfrm>
        </p:grpSpPr>
        <p:sp>
          <p:nvSpPr>
            <p:cNvPr id="15" name="角丸四角形 14"/>
            <p:cNvSpPr/>
            <p:nvPr/>
          </p:nvSpPr>
          <p:spPr>
            <a:xfrm>
              <a:off x="503910" y="3786234"/>
              <a:ext cx="4915814"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テキスト ボックス 15"/>
            <p:cNvSpPr txBox="1"/>
            <p:nvPr/>
          </p:nvSpPr>
          <p:spPr>
            <a:xfrm>
              <a:off x="649091" y="3846617"/>
              <a:ext cx="4425576"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脳卒中による全身状態の悪化 </a:t>
              </a:r>
            </a:p>
          </p:txBody>
        </p:sp>
      </p:grpSp>
      <p:grpSp>
        <p:nvGrpSpPr>
          <p:cNvPr id="21" name="グループ化 20"/>
          <p:cNvGrpSpPr/>
          <p:nvPr/>
        </p:nvGrpSpPr>
        <p:grpSpPr>
          <a:xfrm>
            <a:off x="634082" y="4335115"/>
            <a:ext cx="4915814" cy="485682"/>
            <a:chOff x="503910" y="4376784"/>
            <a:chExt cx="4915814" cy="485682"/>
          </a:xfrm>
        </p:grpSpPr>
        <p:sp>
          <p:nvSpPr>
            <p:cNvPr id="17" name="角丸四角形 16"/>
            <p:cNvSpPr/>
            <p:nvPr/>
          </p:nvSpPr>
          <p:spPr>
            <a:xfrm>
              <a:off x="503910" y="4376784"/>
              <a:ext cx="4915814"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テキスト ボックス 17"/>
            <p:cNvSpPr txBox="1"/>
            <p:nvPr/>
          </p:nvSpPr>
          <p:spPr>
            <a:xfrm>
              <a:off x="649091" y="4437167"/>
              <a:ext cx="4425576"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生存退院率の低下</a:t>
              </a:r>
            </a:p>
          </p:txBody>
        </p:sp>
      </p:grpSp>
      <p:grpSp>
        <p:nvGrpSpPr>
          <p:cNvPr id="22" name="グループ化 21"/>
          <p:cNvGrpSpPr/>
          <p:nvPr/>
        </p:nvGrpSpPr>
        <p:grpSpPr>
          <a:xfrm>
            <a:off x="729332" y="5016536"/>
            <a:ext cx="4915814" cy="768270"/>
            <a:chOff x="503910" y="4938758"/>
            <a:chExt cx="4915814" cy="768270"/>
          </a:xfrm>
        </p:grpSpPr>
        <p:sp>
          <p:nvSpPr>
            <p:cNvPr id="19" name="角丸四角形 18"/>
            <p:cNvSpPr/>
            <p:nvPr/>
          </p:nvSpPr>
          <p:spPr>
            <a:xfrm>
              <a:off x="503910" y="4938758"/>
              <a:ext cx="4915814" cy="768269"/>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テキスト ボックス 19"/>
            <p:cNvSpPr txBox="1"/>
            <p:nvPr/>
          </p:nvSpPr>
          <p:spPr>
            <a:xfrm>
              <a:off x="649091" y="4999142"/>
              <a:ext cx="4425576" cy="707886"/>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未治療例における</a:t>
              </a:r>
              <a:r>
                <a:rPr lang="en-US" altLang="ja-JP" sz="2000" b="1" dirty="0">
                  <a:solidFill>
                    <a:prstClr val="white"/>
                  </a:solidFill>
                  <a:latin typeface="Meiryo UI" pitchFamily="50" charset="-128"/>
                  <a:ea typeface="メイリオ" pitchFamily="50" charset="-128"/>
                </a:rPr>
                <a:t>1</a:t>
              </a:r>
              <a:r>
                <a:rPr lang="ja-JP" altLang="en-US" sz="2000" b="1" dirty="0">
                  <a:solidFill>
                    <a:prstClr val="white"/>
                  </a:solidFill>
                  <a:latin typeface="Meiryo UI" pitchFamily="50" charset="-128"/>
                  <a:ea typeface="メイリオ" pitchFamily="50" charset="-128"/>
                </a:rPr>
                <a:t>年以内の</a:t>
              </a:r>
            </a:p>
            <a:p>
              <a:r>
                <a:rPr lang="ja-JP" altLang="en-US" sz="2000" b="1" dirty="0">
                  <a:solidFill>
                    <a:prstClr val="white"/>
                  </a:solidFill>
                  <a:latin typeface="Meiryo UI" pitchFamily="50" charset="-128"/>
                  <a:ea typeface="メイリオ" pitchFamily="50" charset="-128"/>
                </a:rPr>
                <a:t>脳卒中再発リスクは</a:t>
              </a:r>
              <a:r>
                <a:rPr lang="en-US" altLang="ja-JP" sz="2000" b="1" dirty="0">
                  <a:solidFill>
                    <a:prstClr val="white"/>
                  </a:solidFill>
                  <a:latin typeface="Meiryo UI" pitchFamily="50" charset="-128"/>
                  <a:ea typeface="メイリオ" pitchFamily="50" charset="-128"/>
                </a:rPr>
                <a:t>15%</a:t>
              </a:r>
              <a:r>
                <a:rPr lang="en-US" altLang="ja-JP" sz="2000" b="1" baseline="30000" dirty="0">
                  <a:solidFill>
                    <a:prstClr val="white"/>
                  </a:solidFill>
                  <a:latin typeface="Meiryo UI" pitchFamily="50" charset="-128"/>
                  <a:ea typeface="メイリオ" pitchFamily="50" charset="-128"/>
                </a:rPr>
                <a:t>2</a:t>
              </a:r>
            </a:p>
          </p:txBody>
        </p:sp>
      </p:grpSp>
      <p:sp>
        <p:nvSpPr>
          <p:cNvPr id="5" name="下矢印 4"/>
          <p:cNvSpPr/>
          <p:nvPr/>
        </p:nvSpPr>
        <p:spPr>
          <a:xfrm>
            <a:off x="4591893" y="2646574"/>
            <a:ext cx="447675" cy="463767"/>
          </a:xfrm>
          <a:prstGeom prst="downArrow">
            <a:avLst/>
          </a:prstGeom>
          <a:solidFill>
            <a:schemeClr val="accent1">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下矢印 25"/>
          <p:cNvSpPr/>
          <p:nvPr/>
        </p:nvSpPr>
        <p:spPr>
          <a:xfrm>
            <a:off x="4687143" y="3344766"/>
            <a:ext cx="447675" cy="463767"/>
          </a:xfrm>
          <a:prstGeom prst="downArrow">
            <a:avLst/>
          </a:prstGeom>
          <a:solidFill>
            <a:schemeClr val="accent1">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下矢印 26"/>
          <p:cNvSpPr/>
          <p:nvPr/>
        </p:nvSpPr>
        <p:spPr>
          <a:xfrm>
            <a:off x="4782393" y="4042958"/>
            <a:ext cx="447675" cy="463767"/>
          </a:xfrm>
          <a:prstGeom prst="downArrow">
            <a:avLst/>
          </a:prstGeom>
          <a:solidFill>
            <a:schemeClr val="accent1">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下矢印 27"/>
          <p:cNvSpPr/>
          <p:nvPr/>
        </p:nvSpPr>
        <p:spPr>
          <a:xfrm>
            <a:off x="4877643" y="4741149"/>
            <a:ext cx="447675" cy="463767"/>
          </a:xfrm>
          <a:prstGeom prst="downArrow">
            <a:avLst/>
          </a:prstGeom>
          <a:solidFill>
            <a:schemeClr val="accent1">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0613509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txBox="1">
            <a:spLocks/>
          </p:cNvSpPr>
          <p:nvPr/>
        </p:nvSpPr>
        <p:spPr bwMode="auto">
          <a:xfrm>
            <a:off x="457200" y="134938"/>
            <a:ext cx="82296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rgbClr val="003479"/>
                </a:solidFill>
                <a:latin typeface="Meiryo UI" pitchFamily="50" charset="-128"/>
                <a:ea typeface="メイリオ" pitchFamily="50" charset="-128"/>
              </a:rPr>
              <a:t>症例の臨床所見</a:t>
            </a:r>
            <a:endParaRPr lang="en-US" altLang="en-US" sz="3600" b="1" dirty="0">
              <a:solidFill>
                <a:srgbClr val="003479"/>
              </a:solidFill>
              <a:latin typeface="Meiryo UI" pitchFamily="50" charset="-128"/>
              <a:ea typeface="メイリオ" pitchFamily="50" charset="-128"/>
            </a:endParaRPr>
          </a:p>
        </p:txBody>
      </p:sp>
      <p:cxnSp>
        <p:nvCxnSpPr>
          <p:cNvPr id="9"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Content Placeholder 2"/>
          <p:cNvSpPr>
            <a:spLocks noGrp="1"/>
          </p:cNvSpPr>
          <p:nvPr>
            <p:ph idx="1"/>
          </p:nvPr>
        </p:nvSpPr>
        <p:spPr>
          <a:xfrm>
            <a:off x="615691" y="1258085"/>
            <a:ext cx="8509260" cy="5132110"/>
          </a:xfrm>
        </p:spPr>
        <p:txBody>
          <a:bodyPr/>
          <a:lstStyle/>
          <a:p>
            <a:pPr eaLnBrk="1" hangingPunct="1">
              <a:lnSpc>
                <a:spcPts val="2400"/>
              </a:lnSpc>
              <a:spcBef>
                <a:spcPts val="0"/>
              </a:spcBef>
              <a:spcAft>
                <a:spcPts val="1200"/>
              </a:spcAft>
              <a:buClr>
                <a:schemeClr val="tx2"/>
              </a:buClr>
              <a:tabLst>
                <a:tab pos="1881188" algn="l"/>
              </a:tabLst>
            </a:pPr>
            <a:r>
              <a:rPr lang="ja-JP" altLang="en-US" sz="2400" dirty="0">
                <a:latin typeface="Meiryo UI" pitchFamily="50" charset="-128"/>
                <a:ea typeface="メイリオ" pitchFamily="50" charset="-128"/>
              </a:rPr>
              <a:t>症 状：間欠性の動悸</a:t>
            </a:r>
            <a:endParaRPr lang="en-US" altLang="ja-JP" sz="2400" dirty="0">
              <a:latin typeface="Meiryo UI" pitchFamily="50" charset="-128"/>
              <a:ea typeface="メイリオ" pitchFamily="50" charset="-128"/>
            </a:endParaRPr>
          </a:p>
          <a:p>
            <a:pPr eaLnBrk="1" hangingPunct="1">
              <a:lnSpc>
                <a:spcPts val="2400"/>
              </a:lnSpc>
              <a:spcBef>
                <a:spcPts val="0"/>
              </a:spcBef>
              <a:spcAft>
                <a:spcPts val="600"/>
              </a:spcAft>
              <a:buClr>
                <a:schemeClr val="tx2"/>
              </a:buClr>
              <a:tabLst>
                <a:tab pos="1881188" algn="l"/>
              </a:tabLst>
            </a:pPr>
            <a:r>
              <a:rPr lang="ja-JP" altLang="en-US" sz="2400" dirty="0">
                <a:latin typeface="Meiryo UI" pitchFamily="50" charset="-128"/>
                <a:ea typeface="メイリオ" pitchFamily="50" charset="-128"/>
              </a:rPr>
              <a:t>身体所見</a:t>
            </a:r>
            <a:endParaRPr lang="en-US" altLang="ja-JP" sz="2400" dirty="0">
              <a:latin typeface="Meiryo UI" pitchFamily="50" charset="-128"/>
              <a:ea typeface="メイリオ" pitchFamily="50" charset="-128"/>
            </a:endParaRP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身長</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170</a:t>
            </a: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cm</a:t>
            </a:r>
            <a:r>
              <a:rPr lang="ja-JP" altLang="en-US" sz="2400" dirty="0">
                <a:latin typeface="Meiryo UI" pitchFamily="50" charset="-128"/>
                <a:ea typeface="メイリオ" pitchFamily="50" charset="-128"/>
              </a:rPr>
              <a:t>，体重：</a:t>
            </a:r>
            <a:r>
              <a:rPr lang="en-US" altLang="ja-JP" sz="2400" dirty="0">
                <a:latin typeface="Meiryo UI" pitchFamily="50" charset="-128"/>
                <a:ea typeface="メイリオ" pitchFamily="50" charset="-128"/>
              </a:rPr>
              <a:t>68</a:t>
            </a: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kg</a:t>
            </a: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BMI</a:t>
            </a: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23.5</a:t>
            </a: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kg/m</a:t>
            </a:r>
            <a:r>
              <a:rPr lang="en-US" altLang="ja-JP" sz="2400" baseline="30000" dirty="0">
                <a:latin typeface="Meiryo UI" pitchFamily="50" charset="-128"/>
                <a:ea typeface="メイリオ" pitchFamily="50" charset="-128"/>
              </a:rPr>
              <a:t>2</a:t>
            </a: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血圧</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150/87</a:t>
            </a: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mmHg</a:t>
            </a: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心拍数</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130</a:t>
            </a: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bpm</a:t>
            </a: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体温</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36.9</a:t>
            </a:r>
            <a:r>
              <a:rPr lang="ja-JP" altLang="en-US" sz="2400" dirty="0">
                <a:latin typeface="Meiryo UI" pitchFamily="50" charset="-128"/>
                <a:ea typeface="メイリオ" pitchFamily="50" charset="-128"/>
              </a:rPr>
              <a:t> ℃</a:t>
            </a:r>
            <a:endParaRPr lang="en-US" altLang="ja-JP" sz="2400" dirty="0">
              <a:latin typeface="Meiryo UI" pitchFamily="50" charset="-128"/>
              <a:ea typeface="メイリオ" pitchFamily="50" charset="-128"/>
            </a:endParaRP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呼吸数</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a:t>
            </a:r>
            <a:r>
              <a:rPr lang="en-US" altLang="ja-JP" sz="2400" dirty="0">
                <a:latin typeface="Meiryo UI" pitchFamily="50" charset="-128"/>
                <a:ea typeface="メイリオ" pitchFamily="50" charset="-128"/>
              </a:rPr>
              <a:t>19</a:t>
            </a:r>
            <a:r>
              <a:rPr lang="ja-JP" altLang="en-US" sz="2400" dirty="0">
                <a:latin typeface="Meiryo UI" pitchFamily="50" charset="-128"/>
                <a:ea typeface="メイリオ" pitchFamily="50" charset="-128"/>
              </a:rPr>
              <a:t> 回</a:t>
            </a:r>
            <a:r>
              <a:rPr lang="en-US" altLang="ja-JP" sz="2400" dirty="0">
                <a:latin typeface="Meiryo UI" pitchFamily="50" charset="-128"/>
                <a:ea typeface="メイリオ" pitchFamily="50" charset="-128"/>
              </a:rPr>
              <a:t>/</a:t>
            </a:r>
            <a:r>
              <a:rPr lang="ja-JP" altLang="en-US" sz="2400" dirty="0">
                <a:latin typeface="Meiryo UI" pitchFamily="50" charset="-128"/>
                <a:ea typeface="メイリオ" pitchFamily="50" charset="-128"/>
              </a:rPr>
              <a:t>分，やや努力性</a:t>
            </a:r>
            <a:endParaRPr lang="en-US" altLang="ja-JP" sz="2400" dirty="0">
              <a:latin typeface="Meiryo UI" pitchFamily="50" charset="-128"/>
              <a:ea typeface="メイリオ" pitchFamily="50" charset="-128"/>
            </a:endParaRP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肺</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：聴診で両側に異常なし</a:t>
            </a:r>
            <a:endParaRPr lang="en-US" altLang="ja-JP" sz="2400" dirty="0">
              <a:latin typeface="Meiryo UI" pitchFamily="50" charset="-128"/>
              <a:ea typeface="メイリオ" pitchFamily="50" charset="-128"/>
            </a:endParaRP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心音</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：心音不整，心雑音なし</a:t>
            </a:r>
            <a:endParaRPr lang="en-US" altLang="ja-JP" sz="2400" dirty="0">
              <a:latin typeface="Meiryo UI" pitchFamily="50" charset="-128"/>
              <a:ea typeface="メイリオ" pitchFamily="50" charset="-128"/>
            </a:endParaRPr>
          </a:p>
          <a:p>
            <a:pPr marL="628650" indent="0" eaLnBrk="1" hangingPunct="1">
              <a:lnSpc>
                <a:spcPts val="2400"/>
              </a:lnSpc>
              <a:spcBef>
                <a:spcPts val="0"/>
              </a:spcBef>
              <a:spcAft>
                <a:spcPts val="600"/>
              </a:spcAft>
              <a:buClr>
                <a:schemeClr val="tx2"/>
              </a:buClr>
              <a:buNone/>
              <a:tabLst>
                <a:tab pos="1612900" algn="l"/>
              </a:tabLst>
            </a:pPr>
            <a:r>
              <a:rPr lang="ja-JP" altLang="en-US" sz="2400" dirty="0">
                <a:latin typeface="Meiryo UI" pitchFamily="50" charset="-128"/>
                <a:ea typeface="メイリオ" pitchFamily="50" charset="-128"/>
              </a:rPr>
              <a:t>腹部</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：柔らかく圧痛なし</a:t>
            </a:r>
            <a:endParaRPr lang="en-US" altLang="ja-JP" sz="2400" dirty="0">
              <a:latin typeface="Meiryo UI" pitchFamily="50" charset="-128"/>
              <a:ea typeface="メイリオ" pitchFamily="50" charset="-128"/>
            </a:endParaRPr>
          </a:p>
          <a:p>
            <a:pPr marL="628650" indent="0" eaLnBrk="1" hangingPunct="1">
              <a:lnSpc>
                <a:spcPts val="2400"/>
              </a:lnSpc>
              <a:spcBef>
                <a:spcPts val="0"/>
              </a:spcBef>
              <a:spcAft>
                <a:spcPts val="1200"/>
              </a:spcAft>
              <a:buClr>
                <a:schemeClr val="tx2"/>
              </a:buClr>
              <a:buNone/>
              <a:tabLst>
                <a:tab pos="1612900" algn="l"/>
              </a:tabLst>
            </a:pPr>
            <a:r>
              <a:rPr lang="ja-JP" altLang="en-US" sz="2400" dirty="0">
                <a:latin typeface="Meiryo UI" pitchFamily="50" charset="-128"/>
                <a:ea typeface="メイリオ" pitchFamily="50" charset="-128"/>
              </a:rPr>
              <a:t>四肢</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：浮腫なし</a:t>
            </a:r>
            <a:endParaRPr lang="en-US" altLang="en-US" sz="2400" dirty="0">
              <a:latin typeface="Meiryo UI" pitchFamily="50" charset="-128"/>
              <a:ea typeface="メイリオ" pitchFamily="50" charset="-128"/>
            </a:endParaRPr>
          </a:p>
          <a:p>
            <a:pPr eaLnBrk="1" hangingPunct="1">
              <a:lnSpc>
                <a:spcPts val="2400"/>
              </a:lnSpc>
              <a:spcBef>
                <a:spcPts val="0"/>
              </a:spcBef>
              <a:spcAft>
                <a:spcPts val="600"/>
              </a:spcAft>
              <a:buClr>
                <a:schemeClr val="tx2"/>
              </a:buClr>
              <a:tabLst>
                <a:tab pos="1881188" algn="l"/>
              </a:tabLst>
            </a:pPr>
            <a:r>
              <a:rPr lang="ja-JP" altLang="en-US" sz="2400" dirty="0">
                <a:latin typeface="Meiryo UI" pitchFamily="50" charset="-128"/>
                <a:ea typeface="メイリオ" pitchFamily="50" charset="-128"/>
              </a:rPr>
              <a:t>神経学的所見：意識清明かつ見当識障害なし，麻痺なし</a:t>
            </a:r>
          </a:p>
          <a:p>
            <a:pPr eaLnBrk="1" hangingPunct="1">
              <a:lnSpc>
                <a:spcPts val="2400"/>
              </a:lnSpc>
              <a:spcBef>
                <a:spcPts val="0"/>
              </a:spcBef>
              <a:spcAft>
                <a:spcPts val="600"/>
              </a:spcAft>
              <a:buClr>
                <a:schemeClr val="tx2"/>
              </a:buClr>
              <a:tabLst>
                <a:tab pos="1881188" algn="l"/>
              </a:tabLst>
            </a:pPr>
            <a:r>
              <a:rPr lang="en-US" altLang="en-US" sz="2400" dirty="0">
                <a:latin typeface="Meiryo UI" pitchFamily="50" charset="-128"/>
                <a:ea typeface="メイリオ" pitchFamily="50" charset="-128"/>
              </a:rPr>
              <a:t>	</a:t>
            </a:r>
          </a:p>
          <a:p>
            <a:pPr eaLnBrk="1" hangingPunct="1">
              <a:buFont typeface="Arial" pitchFamily="34" charset="0"/>
              <a:buNone/>
            </a:pPr>
            <a:endParaRPr lang="en-US" altLang="en-US" sz="2400" dirty="0">
              <a:latin typeface="Meiryo UI" pitchFamily="50" charset="-128"/>
              <a:ea typeface="メイリオ" pitchFamily="50" charset="-128"/>
            </a:endParaRPr>
          </a:p>
          <a:p>
            <a:pPr eaLnBrk="1" hangingPunct="1"/>
            <a:endParaRPr lang="en-US" altLang="en-US" sz="2400" dirty="0">
              <a:latin typeface="Meiryo UI" pitchFamily="50" charset="-128"/>
              <a:ea typeface="メイリオ" pitchFamily="50" charset="-128"/>
            </a:endParaRPr>
          </a:p>
        </p:txBody>
      </p:sp>
      <p:sp>
        <p:nvSpPr>
          <p:cNvPr id="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392108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4171950" y="2457448"/>
            <a:ext cx="4676775" cy="2019301"/>
          </a:xfrm>
          <a:prstGeom prst="roundRect">
            <a:avLst>
              <a:gd name="adj" fmla="val 6940"/>
            </a:avLst>
          </a:prstGeom>
          <a:solidFill>
            <a:schemeClr val="accent1">
              <a:lumMod val="40000"/>
              <a:lumOff val="60000"/>
            </a:schemeClr>
          </a:solidFill>
          <a:ln>
            <a:noFill/>
          </a:ln>
          <a:scene3d>
            <a:camera prst="orthographicFront"/>
            <a:lightRig rig="threePt" dir="t"/>
          </a:scene3d>
          <a:sp3d>
            <a:bevelT w="25400" h="254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514" name="Content Placeholder 2">
            <a:extLst/>
          </p:cNvPr>
          <p:cNvSpPr>
            <a:spLocks noGrp="1"/>
          </p:cNvSpPr>
          <p:nvPr>
            <p:ph idx="1"/>
          </p:nvPr>
        </p:nvSpPr>
        <p:spPr>
          <a:xfrm>
            <a:off x="4210050" y="2581272"/>
            <a:ext cx="4800600" cy="1866902"/>
          </a:xfrm>
          <a:ln>
            <a:noFill/>
          </a:ln>
        </p:spPr>
        <p:txBody>
          <a:bodyPr/>
          <a:lstStyle/>
          <a:p>
            <a:pPr marL="0" indent="0" eaLnBrk="1" hangingPunct="1">
              <a:spcBef>
                <a:spcPts val="0"/>
              </a:spcBef>
              <a:spcAft>
                <a:spcPts val="600"/>
              </a:spcAft>
              <a:buClr>
                <a:schemeClr val="tx1"/>
              </a:buClr>
              <a:buNone/>
              <a:defRPr/>
            </a:pPr>
            <a:r>
              <a:rPr lang="ja-JP" altLang="en-US" sz="2400" b="1" dirty="0">
                <a:latin typeface="Meiryo UI" pitchFamily="50" charset="-128"/>
                <a:ea typeface="メイリオ" pitchFamily="50" charset="-128"/>
              </a:rPr>
              <a:t>患者背景</a:t>
            </a:r>
            <a:endParaRPr lang="en-US" altLang="en-US" sz="2400" b="1" dirty="0">
              <a:latin typeface="Meiryo UI" pitchFamily="50" charset="-128"/>
              <a:ea typeface="メイリオ" pitchFamily="50" charset="-128"/>
            </a:endParaRPr>
          </a:p>
          <a:p>
            <a:pPr eaLnBrk="1" hangingPunct="1">
              <a:spcBef>
                <a:spcPts val="0"/>
              </a:spcBef>
              <a:spcAft>
                <a:spcPts val="600"/>
              </a:spcAft>
              <a:buClr>
                <a:schemeClr val="tx1"/>
              </a:buClr>
              <a:defRPr/>
            </a:pPr>
            <a:r>
              <a:rPr lang="ja-JP" altLang="en-US" sz="2400" dirty="0">
                <a:latin typeface="Meiryo UI" pitchFamily="50" charset="-128"/>
                <a:ea typeface="メイリオ" pitchFamily="50" charset="-128"/>
              </a:rPr>
              <a:t>年 齢  ：</a:t>
            </a:r>
            <a:r>
              <a:rPr lang="en-US" altLang="ja-JP" sz="2400" dirty="0">
                <a:latin typeface="Meiryo UI" pitchFamily="50" charset="-128"/>
                <a:ea typeface="メイリオ" pitchFamily="50" charset="-128"/>
              </a:rPr>
              <a:t>66</a:t>
            </a:r>
            <a:r>
              <a:rPr lang="ja-JP" altLang="en-US" sz="2400" dirty="0">
                <a:latin typeface="Meiryo UI" pitchFamily="50" charset="-128"/>
                <a:ea typeface="メイリオ" pitchFamily="50" charset="-128"/>
              </a:rPr>
              <a:t>歳</a:t>
            </a:r>
            <a:endParaRPr lang="en-US" altLang="en-US" sz="2400" dirty="0">
              <a:latin typeface="Meiryo UI" pitchFamily="50" charset="-128"/>
              <a:ea typeface="メイリオ" pitchFamily="50" charset="-128"/>
            </a:endParaRPr>
          </a:p>
          <a:p>
            <a:pPr eaLnBrk="1" hangingPunct="1">
              <a:spcBef>
                <a:spcPts val="0"/>
              </a:spcBef>
              <a:spcAft>
                <a:spcPts val="600"/>
              </a:spcAft>
              <a:buClr>
                <a:schemeClr val="tx1"/>
              </a:buClr>
              <a:defRPr/>
            </a:pPr>
            <a:r>
              <a:rPr lang="ja-JP" altLang="en-US" sz="2400" dirty="0">
                <a:latin typeface="Meiryo UI" pitchFamily="50" charset="-128"/>
                <a:ea typeface="メイリオ" pitchFamily="50" charset="-128"/>
              </a:rPr>
              <a:t>現病歴：脂質異常症，糖尿病</a:t>
            </a:r>
            <a:endParaRPr lang="en-US" altLang="en-US" sz="2400" dirty="0">
              <a:latin typeface="Meiryo UI" pitchFamily="50" charset="-128"/>
              <a:ea typeface="メイリオ" pitchFamily="50" charset="-128"/>
            </a:endParaRPr>
          </a:p>
          <a:p>
            <a:pPr eaLnBrk="1" hangingPunct="1">
              <a:spcBef>
                <a:spcPts val="0"/>
              </a:spcBef>
              <a:spcAft>
                <a:spcPts val="600"/>
              </a:spcAft>
              <a:buClr>
                <a:schemeClr val="tx1"/>
              </a:buClr>
              <a:defRPr/>
            </a:pPr>
            <a:r>
              <a:rPr lang="ja-JP" altLang="en-US" sz="2400" dirty="0">
                <a:latin typeface="Meiryo UI" pitchFamily="50" charset="-128"/>
                <a:ea typeface="メイリオ" pitchFamily="50" charset="-128"/>
              </a:rPr>
              <a:t>血 圧  ：</a:t>
            </a:r>
            <a:r>
              <a:rPr lang="en-US" altLang="ja-JP" sz="2400" dirty="0">
                <a:latin typeface="Meiryo UI" pitchFamily="50" charset="-128"/>
                <a:ea typeface="メイリオ" pitchFamily="50" charset="-128"/>
              </a:rPr>
              <a:t>150/87 </a:t>
            </a:r>
            <a:r>
              <a:rPr lang="en-US" altLang="en-US" sz="2400" dirty="0">
                <a:latin typeface="Meiryo UI" pitchFamily="50" charset="-128"/>
                <a:ea typeface="メイリオ" pitchFamily="50" charset="-128"/>
              </a:rPr>
              <a:t>mmHg </a:t>
            </a:r>
            <a:r>
              <a:rPr lang="en-US" altLang="en-US" sz="1600" dirty="0">
                <a:latin typeface="Meiryo UI" pitchFamily="50" charset="-128"/>
                <a:ea typeface="メイリオ" pitchFamily="50" charset="-128"/>
              </a:rPr>
              <a:t>	</a:t>
            </a:r>
          </a:p>
          <a:p>
            <a:pPr eaLnBrk="1" hangingPunct="1">
              <a:buFont typeface="Arial" pitchFamily="34" charset="0"/>
              <a:buNone/>
              <a:defRPr/>
            </a:pPr>
            <a:endParaRPr lang="en-US" altLang="en-US" sz="1600" dirty="0">
              <a:latin typeface="Meiryo UI" pitchFamily="50" charset="-128"/>
              <a:ea typeface="メイリオ" pitchFamily="50" charset="-128"/>
            </a:endParaRPr>
          </a:p>
          <a:p>
            <a:pPr eaLnBrk="1" hangingPunct="1">
              <a:defRPr/>
            </a:pPr>
            <a:endParaRPr lang="en-US" altLang="en-US" sz="1600" dirty="0">
              <a:latin typeface="Meiryo UI" pitchFamily="50" charset="-128"/>
              <a:ea typeface="メイリオ" pitchFamily="50" charset="-128"/>
            </a:endParaRP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rPr>
              <a:t>質問</a:t>
            </a:r>
            <a:r>
              <a:rPr lang="en-US" altLang="ja-JP" sz="3600" b="1" dirty="0">
                <a:solidFill>
                  <a:schemeClr val="tx2"/>
                </a:solidFill>
                <a:latin typeface="Meiryo UI" pitchFamily="50" charset="-128"/>
                <a:ea typeface="メイリオ" pitchFamily="50" charset="-128"/>
              </a:rPr>
              <a:t>-2</a:t>
            </a:r>
            <a:endParaRPr lang="en-US" altLang="en-US" sz="3600" b="1" dirty="0">
              <a:solidFill>
                <a:schemeClr val="tx2"/>
              </a:solidFill>
              <a:latin typeface="Meiryo UI" pitchFamily="50" charset="-128"/>
              <a:ea typeface="メイリオ" pitchFamily="50" charset="-128"/>
            </a:endParaRPr>
          </a:p>
        </p:txBody>
      </p:sp>
      <p:sp>
        <p:nvSpPr>
          <p:cNvPr id="8" name="Content Placeholder 3">
            <a:extLst/>
          </p:cNvPr>
          <p:cNvSpPr txBox="1">
            <a:spLocks/>
          </p:cNvSpPr>
          <p:nvPr/>
        </p:nvSpPr>
        <p:spPr bwMode="auto">
          <a:xfrm>
            <a:off x="771200" y="1432457"/>
            <a:ext cx="5029200" cy="32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ja-JP" altLang="en-US" b="1" dirty="0">
                <a:latin typeface="Meiryo UI" pitchFamily="50" charset="-128"/>
                <a:ea typeface="メイリオ" pitchFamily="50" charset="-128"/>
              </a:rPr>
              <a:t>本症例の脳卒中リスクは？</a:t>
            </a:r>
            <a:endParaRPr lang="en-US" altLang="en-US" b="1" dirty="0">
              <a:latin typeface="Meiryo UI" pitchFamily="50" charset="-128"/>
              <a:ea typeface="メイリオ" pitchFamily="50" charset="-128"/>
            </a:endParaRPr>
          </a:p>
          <a:p>
            <a:pPr marL="0" indent="0">
              <a:buFont typeface="Arial" charset="0"/>
              <a:buNone/>
              <a:defRPr/>
            </a:pP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リスクなし</a:t>
            </a: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低い </a:t>
            </a:r>
            <a:endParaRPr lang="en-US" altLang="ja-JP"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中程度</a:t>
            </a:r>
            <a:endParaRPr lang="en-US" altLang="ja-JP"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高い</a:t>
            </a:r>
            <a:endParaRPr lang="en-US" altLang="en-US" dirty="0">
              <a:latin typeface="Meiryo UI" pitchFamily="50" charset="-128"/>
              <a:ea typeface="メイリオ" pitchFamily="50" charset="-128"/>
            </a:endParaRPr>
          </a:p>
        </p:txBody>
      </p: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10938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1"/>
          <p:cNvPicPr>
            <a:picLocks noChangeAspect="1"/>
          </p:cNvPicPr>
          <p:nvPr/>
        </p:nvPicPr>
        <p:blipFill>
          <a:blip r:embed="rId3" cstate="print">
            <a:extLst>
              <a:ext uri="{28A0092B-C50C-407E-A947-70E740481C1C}">
                <a14:useLocalDpi xmlns:a14="http://schemas.microsoft.com/office/drawing/2010/main" val="0"/>
              </a:ext>
            </a:extLst>
          </a:blip>
          <a:srcRect l="10387" r="2367"/>
          <a:stretch>
            <a:fillRect/>
          </a:stretch>
        </p:blipFill>
        <p:spPr bwMode="auto">
          <a:xfrm>
            <a:off x="1" y="4531376"/>
            <a:ext cx="3459192" cy="232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p:cNvSpPr>
          <p:nvPr>
            <p:ph type="title"/>
          </p:nvPr>
        </p:nvSpPr>
        <p:spPr>
          <a:xfrm>
            <a:off x="457200" y="152400"/>
            <a:ext cx="8229600" cy="855663"/>
          </a:xfrm>
        </p:spPr>
        <p:txBody>
          <a:bodyPr/>
          <a:lstStyle/>
          <a:p>
            <a:r>
              <a:rPr lang="ja-JP" altLang="en-US" sz="3600" b="1" dirty="0">
                <a:solidFill>
                  <a:schemeClr val="tx2"/>
                </a:solidFill>
                <a:latin typeface="Meiryo UI" pitchFamily="50" charset="-128"/>
                <a:ea typeface="メイリオ" pitchFamily="50" charset="-128"/>
                <a:cs typeface="Times New Roman" pitchFamily="18" charset="0"/>
              </a:rPr>
              <a:t>脳卒中リスク層別化の重要性</a:t>
            </a:r>
            <a:endParaRPr lang="en-US" altLang="en-US" sz="3600" b="1" dirty="0">
              <a:solidFill>
                <a:schemeClr val="tx2"/>
              </a:solidFill>
              <a:latin typeface="Meiryo UI" pitchFamily="50" charset="-128"/>
              <a:ea typeface="メイリオ" pitchFamily="50" charset="-128"/>
              <a:cs typeface="Times New Roman" pitchFamily="18" charset="0"/>
            </a:endParaRPr>
          </a:p>
        </p:txBody>
      </p:sp>
      <p:sp>
        <p:nvSpPr>
          <p:cNvPr id="37891" name="Rectangle 3"/>
          <p:cNvSpPr>
            <a:spLocks noGrp="1"/>
          </p:cNvSpPr>
          <p:nvPr>
            <p:ph type="body" idx="1"/>
          </p:nvPr>
        </p:nvSpPr>
        <p:spPr>
          <a:xfrm>
            <a:off x="666425" y="1250950"/>
            <a:ext cx="7803018" cy="3584575"/>
          </a:xfrm>
        </p:spPr>
        <p:txBody>
          <a:bodyPr/>
          <a:lstStyle/>
          <a:p>
            <a:pPr>
              <a:spcBef>
                <a:spcPts val="0"/>
              </a:spcBef>
              <a:spcAft>
                <a:spcPts val="1200"/>
              </a:spcAft>
              <a:buClr>
                <a:schemeClr val="tx1"/>
              </a:buClr>
            </a:pPr>
            <a:r>
              <a:rPr lang="ja-JP" altLang="en-US" sz="2800" dirty="0">
                <a:latin typeface="Meiryo UI" pitchFamily="50" charset="-128"/>
                <a:ea typeface="メイリオ" pitchFamily="50" charset="-128"/>
              </a:rPr>
              <a:t>脳卒中リスクの推定は，個々の</a:t>
            </a:r>
            <a:r>
              <a:rPr lang="en-US" altLang="ja-JP" sz="2800" dirty="0">
                <a:latin typeface="Meiryo UI" pitchFamily="50" charset="-128"/>
                <a:ea typeface="メイリオ" pitchFamily="50" charset="-128"/>
              </a:rPr>
              <a:t>AF</a:t>
            </a:r>
            <a:r>
              <a:rPr lang="ja-JP" altLang="en-US" sz="2800" dirty="0">
                <a:latin typeface="Meiryo UI" pitchFamily="50" charset="-128"/>
                <a:ea typeface="メイリオ" pitchFamily="50" charset="-128"/>
              </a:rPr>
              <a:t>患者に対する抗凝固療法が適切かどうか判断するために重要である</a:t>
            </a:r>
            <a:endParaRPr lang="en-US" altLang="en-US" sz="2800" b="1" dirty="0">
              <a:latin typeface="Meiryo UI" pitchFamily="50" charset="-128"/>
              <a:ea typeface="メイリオ" pitchFamily="50" charset="-128"/>
            </a:endParaRPr>
          </a:p>
          <a:p>
            <a:pPr>
              <a:spcBef>
                <a:spcPts val="0"/>
              </a:spcBef>
              <a:spcAft>
                <a:spcPts val="1200"/>
              </a:spcAft>
              <a:buClr>
                <a:schemeClr val="tx1"/>
              </a:buClr>
            </a:pPr>
            <a:r>
              <a:rPr lang="ja-JP" altLang="en-US" sz="2800" dirty="0">
                <a:latin typeface="Meiryo UI" pitchFamily="50" charset="-128"/>
                <a:ea typeface="メイリオ" pitchFamily="50" charset="-128"/>
              </a:rPr>
              <a:t>層別化により，治療のリスク・ベネフィット バランスが示される</a:t>
            </a:r>
            <a:endParaRPr lang="en-US" altLang="en-US" sz="2800" dirty="0">
              <a:latin typeface="Meiryo UI" pitchFamily="50" charset="-128"/>
              <a:ea typeface="メイリオ" pitchFamily="50" charset="-128"/>
            </a:endParaRPr>
          </a:p>
          <a:p>
            <a:pPr>
              <a:spcBef>
                <a:spcPts val="0"/>
              </a:spcBef>
              <a:spcAft>
                <a:spcPts val="1200"/>
              </a:spcAft>
              <a:buClr>
                <a:schemeClr val="tx1"/>
              </a:buClr>
            </a:pPr>
            <a:r>
              <a:rPr lang="ja-JP" altLang="en-US" sz="2800" b="1" dirty="0">
                <a:latin typeface="Meiryo UI" pitchFamily="50" charset="-128"/>
                <a:ea typeface="メイリオ" pitchFamily="50" charset="-128"/>
              </a:rPr>
              <a:t>ベネフィットは脳卒中予防，リスクは出血</a:t>
            </a:r>
            <a:endParaRPr lang="en-US" altLang="en-US" sz="2800" b="1" dirty="0">
              <a:latin typeface="Meiryo UI" pitchFamily="50" charset="-128"/>
              <a:ea typeface="メイリオ" pitchFamily="50" charset="-128"/>
            </a:endParaRP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35036759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p:cNvSpPr>
          <p:nvPr>
            <p:ph type="body" idx="1"/>
          </p:nvPr>
        </p:nvSpPr>
        <p:spPr>
          <a:xfrm>
            <a:off x="457199" y="1520825"/>
            <a:ext cx="8315325" cy="4264025"/>
          </a:xfrm>
        </p:spPr>
        <p:txBody>
          <a:bodyPr/>
          <a:lstStyle/>
          <a:p>
            <a:pPr>
              <a:buClr>
                <a:schemeClr val="tx1"/>
              </a:buClr>
            </a:pPr>
            <a:r>
              <a:rPr lang="en-US" altLang="en-US" sz="2400" dirty="0">
                <a:latin typeface="Meiryo UI" pitchFamily="50" charset="-128"/>
                <a:ea typeface="メイリオ" pitchFamily="50" charset="-128"/>
              </a:rPr>
              <a:t>CHADS</a:t>
            </a:r>
            <a:r>
              <a:rPr lang="en-US" altLang="en-US" sz="2400" baseline="-25000" dirty="0">
                <a:latin typeface="Meiryo UI" pitchFamily="50" charset="-128"/>
                <a:ea typeface="メイリオ" pitchFamily="50" charset="-128"/>
              </a:rPr>
              <a:t>2</a:t>
            </a:r>
            <a:r>
              <a:rPr lang="ja-JP" altLang="en-US" sz="2400" dirty="0">
                <a:latin typeface="Meiryo UI" pitchFamily="50" charset="-128"/>
                <a:ea typeface="メイリオ" pitchFamily="50" charset="-128"/>
              </a:rPr>
              <a:t>スコアは，脳卒中リスクの層別化に広く用いられる指標</a:t>
            </a:r>
            <a:endParaRPr lang="en-US" altLang="ja-JP" sz="2400" dirty="0">
              <a:latin typeface="Meiryo UI" pitchFamily="50" charset="-128"/>
              <a:ea typeface="メイリオ" pitchFamily="50" charset="-128"/>
            </a:endParaRPr>
          </a:p>
          <a:p>
            <a:pPr>
              <a:buClr>
                <a:schemeClr val="tx1"/>
              </a:buClr>
            </a:pPr>
            <a:r>
              <a:rPr lang="ja-JP" altLang="en-US" sz="2400" dirty="0">
                <a:latin typeface="Meiryo UI" pitchFamily="50" charset="-128"/>
                <a:ea typeface="メイリオ" pitchFamily="50" charset="-128"/>
              </a:rPr>
              <a:t>容易に覚えられる</a:t>
            </a:r>
            <a:endParaRPr lang="en-US" altLang="ja-JP" sz="2400" dirty="0">
              <a:latin typeface="Meiryo UI" pitchFamily="50" charset="-128"/>
              <a:ea typeface="メイリオ" pitchFamily="50" charset="-128"/>
            </a:endParaRPr>
          </a:p>
          <a:p>
            <a:pPr>
              <a:buClr>
                <a:schemeClr val="tx1"/>
              </a:buClr>
            </a:pPr>
            <a:r>
              <a:rPr lang="ja-JP" altLang="en-US" sz="2400" dirty="0">
                <a:latin typeface="Meiryo UI" pitchFamily="50" charset="-128"/>
                <a:ea typeface="メイリオ" pitchFamily="50" charset="-128"/>
              </a:rPr>
              <a:t>リスク因子</a:t>
            </a:r>
            <a:endParaRPr lang="en-US" altLang="en-US" sz="2400" dirty="0">
              <a:latin typeface="Meiryo UI" pitchFamily="50" charset="-128"/>
              <a:ea typeface="メイリオ" pitchFamily="50" charset="-128"/>
            </a:endParaRPr>
          </a:p>
          <a:p>
            <a:pPr marL="457200" lvl="1" indent="0">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en-US" altLang="en-US" sz="2400" b="1" dirty="0">
                <a:solidFill>
                  <a:srgbClr val="FF0000"/>
                </a:solidFill>
                <a:latin typeface="Meiryo UI" pitchFamily="50" charset="-128"/>
                <a:ea typeface="メイリオ" pitchFamily="50" charset="-128"/>
              </a:rPr>
              <a:t>C</a:t>
            </a:r>
            <a:r>
              <a:rPr lang="en-US" altLang="en-US" sz="2400" dirty="0">
                <a:latin typeface="Meiryo UI" pitchFamily="50" charset="-128"/>
                <a:ea typeface="メイリオ" pitchFamily="50" charset="-128"/>
              </a:rPr>
              <a:t>ongestive heart failure</a:t>
            </a:r>
            <a:r>
              <a:rPr lang="ja-JP" altLang="en-US" sz="2400" dirty="0">
                <a:latin typeface="Meiryo UI" pitchFamily="50" charset="-128"/>
                <a:ea typeface="メイリオ" pitchFamily="50" charset="-128"/>
              </a:rPr>
              <a:t>（心不全，左室機能不全）</a:t>
            </a:r>
            <a:endParaRPr lang="en-US" altLang="en-US" sz="2400" dirty="0">
              <a:latin typeface="Meiryo UI" pitchFamily="50" charset="-128"/>
              <a:ea typeface="メイリオ" pitchFamily="50" charset="-128"/>
            </a:endParaRPr>
          </a:p>
          <a:p>
            <a:pPr marL="457200" lvl="1" indent="0">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en-US" altLang="en-US" sz="2400" b="1" dirty="0">
                <a:solidFill>
                  <a:srgbClr val="FF0000"/>
                </a:solidFill>
                <a:latin typeface="Meiryo UI" pitchFamily="50" charset="-128"/>
                <a:ea typeface="メイリオ" pitchFamily="50" charset="-128"/>
              </a:rPr>
              <a:t>H</a:t>
            </a:r>
            <a:r>
              <a:rPr lang="en-US" altLang="en-US" sz="2400" dirty="0">
                <a:latin typeface="Meiryo UI" pitchFamily="50" charset="-128"/>
                <a:ea typeface="メイリオ" pitchFamily="50" charset="-128"/>
              </a:rPr>
              <a:t>ypertension</a:t>
            </a:r>
            <a:r>
              <a:rPr lang="ja-JP" altLang="en-US" sz="2400" dirty="0">
                <a:latin typeface="Meiryo UI" pitchFamily="50" charset="-128"/>
                <a:ea typeface="メイリオ" pitchFamily="50" charset="-128"/>
              </a:rPr>
              <a:t>（高血圧）</a:t>
            </a:r>
            <a:endParaRPr lang="en-US" altLang="en-US" sz="2400" dirty="0">
              <a:latin typeface="Meiryo UI" pitchFamily="50" charset="-128"/>
              <a:ea typeface="メイリオ" pitchFamily="50" charset="-128"/>
            </a:endParaRPr>
          </a:p>
          <a:p>
            <a:pPr marL="457200" lvl="1" indent="0">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en-US" altLang="en-US" sz="2400" b="1" dirty="0">
                <a:solidFill>
                  <a:srgbClr val="FF0000"/>
                </a:solidFill>
                <a:latin typeface="Meiryo UI" pitchFamily="50" charset="-128"/>
                <a:ea typeface="メイリオ" pitchFamily="50" charset="-128"/>
              </a:rPr>
              <a:t>A</a:t>
            </a:r>
            <a:r>
              <a:rPr lang="en-US" altLang="en-US" sz="2400" dirty="0">
                <a:latin typeface="Meiryo UI" pitchFamily="50" charset="-128"/>
                <a:ea typeface="メイリオ" pitchFamily="50" charset="-128"/>
              </a:rPr>
              <a:t>ge</a:t>
            </a:r>
            <a:r>
              <a:rPr lang="ja-JP" altLang="en-US" sz="2400" dirty="0">
                <a:latin typeface="Meiryo UI" pitchFamily="50" charset="-128"/>
                <a:ea typeface="メイリオ" pitchFamily="50" charset="-128"/>
              </a:rPr>
              <a:t>（年齢</a:t>
            </a:r>
            <a:r>
              <a:rPr lang="en-US" altLang="ja-JP" sz="2400" dirty="0">
                <a:latin typeface="Meiryo UI" pitchFamily="50" charset="-128"/>
                <a:ea typeface="メイリオ" pitchFamily="50" charset="-128"/>
              </a:rPr>
              <a:t>75</a:t>
            </a:r>
            <a:r>
              <a:rPr lang="ja-JP" altLang="en-US" sz="2400" dirty="0">
                <a:latin typeface="Meiryo UI" pitchFamily="50" charset="-128"/>
                <a:ea typeface="メイリオ" pitchFamily="50" charset="-128"/>
              </a:rPr>
              <a:t>歳以上）</a:t>
            </a:r>
            <a:endParaRPr lang="en-US" altLang="en-US" sz="2400" dirty="0">
              <a:latin typeface="Meiryo UI" pitchFamily="50" charset="-128"/>
              <a:ea typeface="メイリオ" pitchFamily="50" charset="-128"/>
            </a:endParaRPr>
          </a:p>
          <a:p>
            <a:pPr marL="457200" lvl="1" indent="0">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en-US" altLang="en-US" sz="2400" b="1" dirty="0">
                <a:solidFill>
                  <a:srgbClr val="FF0000"/>
                </a:solidFill>
                <a:latin typeface="Meiryo UI" pitchFamily="50" charset="-128"/>
                <a:ea typeface="メイリオ" pitchFamily="50" charset="-128"/>
              </a:rPr>
              <a:t>D</a:t>
            </a:r>
            <a:r>
              <a:rPr lang="en-US" altLang="en-US" sz="2400" dirty="0">
                <a:latin typeface="Meiryo UI" pitchFamily="50" charset="-128"/>
                <a:ea typeface="メイリオ" pitchFamily="50" charset="-128"/>
              </a:rPr>
              <a:t>iabetes</a:t>
            </a: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mellitus</a:t>
            </a:r>
            <a:r>
              <a:rPr lang="ja-JP" altLang="en-US" sz="2400" dirty="0">
                <a:latin typeface="Meiryo UI" pitchFamily="50" charset="-128"/>
                <a:ea typeface="メイリオ" pitchFamily="50" charset="-128"/>
              </a:rPr>
              <a:t>（糖尿病）</a:t>
            </a:r>
            <a:endParaRPr lang="en-US" altLang="en-US" sz="2400" dirty="0">
              <a:latin typeface="Meiryo UI" pitchFamily="50" charset="-128"/>
              <a:ea typeface="メイリオ" pitchFamily="50" charset="-128"/>
            </a:endParaRPr>
          </a:p>
          <a:p>
            <a:pPr marL="457200" lvl="1" indent="0">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en-US" altLang="en-US" sz="2400" b="1" dirty="0">
                <a:solidFill>
                  <a:srgbClr val="FF0000"/>
                </a:solidFill>
                <a:latin typeface="Meiryo UI" pitchFamily="50" charset="-128"/>
                <a:ea typeface="メイリオ" pitchFamily="50" charset="-128"/>
              </a:rPr>
              <a:t>S</a:t>
            </a:r>
            <a:r>
              <a:rPr lang="en-US" altLang="en-US" sz="2400" dirty="0">
                <a:latin typeface="Meiryo UI" pitchFamily="50" charset="-128"/>
                <a:ea typeface="メイリオ" pitchFamily="50" charset="-128"/>
              </a:rPr>
              <a:t>troke</a:t>
            </a:r>
            <a:r>
              <a:rPr lang="ja-JP" altLang="en-US" sz="2400" dirty="0">
                <a:latin typeface="Meiryo UI" pitchFamily="50" charset="-128"/>
                <a:ea typeface="メイリオ" pitchFamily="50" charset="-128"/>
              </a:rPr>
              <a:t>（</a:t>
            </a:r>
            <a:r>
              <a:rPr lang="ja-JP" altLang="en-US" sz="2400" dirty="0">
                <a:solidFill>
                  <a:srgbClr val="000000"/>
                </a:solidFill>
                <a:latin typeface="Meiryo UI" pitchFamily="50" charset="-128"/>
                <a:ea typeface="メイリオ" pitchFamily="50" charset="-128"/>
              </a:rPr>
              <a:t>脳梗塞，</a:t>
            </a:r>
            <a:r>
              <a:rPr lang="en-US" altLang="en-US" sz="2400" dirty="0">
                <a:latin typeface="Meiryo UI" pitchFamily="50" charset="-128"/>
                <a:ea typeface="メイリオ" pitchFamily="50" charset="-128"/>
              </a:rPr>
              <a:t>TIA</a:t>
            </a:r>
            <a:r>
              <a:rPr lang="ja-JP" altLang="en-US" sz="2400" dirty="0">
                <a:latin typeface="Meiryo UI" pitchFamily="50" charset="-128"/>
                <a:ea typeface="メイリオ" pitchFamily="50" charset="-128"/>
              </a:rPr>
              <a:t>の既往）</a:t>
            </a:r>
            <a:endParaRPr lang="en-US" altLang="en-US" sz="2400" dirty="0">
              <a:latin typeface="Meiryo UI" pitchFamily="50" charset="-128"/>
              <a:ea typeface="メイリオ" pitchFamily="50" charset="-128"/>
            </a:endParaRPr>
          </a:p>
        </p:txBody>
      </p:sp>
      <p:sp>
        <p:nvSpPr>
          <p:cNvPr id="38918" name="Rectangle 1"/>
          <p:cNvSpPr>
            <a:spLocks noChangeArrowheads="1"/>
          </p:cNvSpPr>
          <p:nvPr/>
        </p:nvSpPr>
        <p:spPr bwMode="auto">
          <a:xfrm>
            <a:off x="6186139" y="6243796"/>
            <a:ext cx="29578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r">
              <a:spcBef>
                <a:spcPct val="0"/>
              </a:spcBef>
              <a:buFontTx/>
              <a:buNone/>
            </a:pPr>
            <a:r>
              <a:rPr lang="en-US" altLang="en-US" sz="1000" dirty="0">
                <a:ea typeface="ＭＳ ゴシック" panose="020B0609070205080204" pitchFamily="49" charset="-128"/>
              </a:rPr>
              <a:t>Gage BF, et al. </a:t>
            </a:r>
            <a:r>
              <a:rPr lang="en-US" altLang="en-US" sz="1000" i="1" dirty="0">
                <a:ea typeface="ＭＳ ゴシック" panose="020B0609070205080204" pitchFamily="49" charset="-128"/>
              </a:rPr>
              <a:t>JAMA</a:t>
            </a:r>
            <a:r>
              <a:rPr lang="en-US" altLang="en-US" sz="1000" dirty="0">
                <a:ea typeface="ＭＳ ゴシック" panose="020B0609070205080204" pitchFamily="49" charset="-128"/>
              </a:rPr>
              <a:t>. 2001;285(22): 2864-2870.</a:t>
            </a:r>
          </a:p>
        </p:txBody>
      </p:sp>
      <p:sp>
        <p:nvSpPr>
          <p:cNvPr id="8" name="Rectangle 2"/>
          <p:cNvSpPr>
            <a:spLocks noGrp="1"/>
          </p:cNvSpPr>
          <p:nvPr>
            <p:ph type="title"/>
          </p:nvPr>
        </p:nvSpPr>
        <p:spPr>
          <a:xfrm>
            <a:off x="266700" y="0"/>
            <a:ext cx="8610600" cy="990600"/>
          </a:xfrm>
        </p:spPr>
        <p:txBody>
          <a:bodyPr/>
          <a:lstStyle/>
          <a:p>
            <a:pPr algn="ctr"/>
            <a:r>
              <a:rPr lang="en-US" altLang="en-US" sz="3600" b="1" dirty="0">
                <a:solidFill>
                  <a:schemeClr val="tx2"/>
                </a:solidFill>
                <a:latin typeface="Meiryo UI" pitchFamily="50" charset="-128"/>
                <a:ea typeface="メイリオ" pitchFamily="50" charset="-128"/>
              </a:rPr>
              <a:t>CHADS</a:t>
            </a:r>
            <a:r>
              <a:rPr lang="en-US" altLang="en-US" sz="3600" b="1" baseline="-25000" dirty="0">
                <a:solidFill>
                  <a:schemeClr val="tx2"/>
                </a:solidFill>
                <a:latin typeface="Meiryo UI" pitchFamily="50" charset="-128"/>
                <a:ea typeface="メイリオ" pitchFamily="50" charset="-128"/>
              </a:rPr>
              <a:t>2</a:t>
            </a:r>
            <a:r>
              <a:rPr lang="ja-JP" altLang="en-US" sz="3600" b="1" dirty="0">
                <a:solidFill>
                  <a:schemeClr val="tx2"/>
                </a:solidFill>
                <a:latin typeface="Meiryo UI" pitchFamily="50" charset="-128"/>
                <a:ea typeface="メイリオ" pitchFamily="50" charset="-128"/>
              </a:rPr>
              <a:t>スコア</a:t>
            </a:r>
            <a:endParaRPr lang="en-US" altLang="en-US" sz="3600" b="1" dirty="0">
              <a:solidFill>
                <a:schemeClr val="tx2"/>
              </a:solidFill>
              <a:latin typeface="Meiryo UI" pitchFamily="50" charset="-128"/>
              <a:ea typeface="メイリオ" pitchFamily="50" charset="-128"/>
            </a:endParaRPr>
          </a:p>
        </p:txBody>
      </p:sp>
      <p:cxnSp>
        <p:nvCxnSpPr>
          <p:cNvPr id="9"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7" name="TextBox 2">
            <a:extLst>
              <a:ext uri="{FF2B5EF4-FFF2-40B4-BE49-F238E27FC236}">
                <a16:creationId xmlns:a16="http://schemas.microsoft.com/office/drawing/2014/main" id="{2418F056-5CC9-4921-A3D2-579B49E61EFF}"/>
              </a:ext>
            </a:extLst>
          </p:cNvPr>
          <p:cNvSpPr txBox="1">
            <a:spLocks noChangeArrowheads="1"/>
          </p:cNvSpPr>
          <p:nvPr/>
        </p:nvSpPr>
        <p:spPr bwMode="auto">
          <a:xfrm>
            <a:off x="3293819" y="6424998"/>
            <a:ext cx="595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000" dirty="0">
                <a:solidFill>
                  <a:prstClr val="black"/>
                </a:solidFill>
                <a:latin typeface="Meiryo UI" pitchFamily="50" charset="-128"/>
                <a:ea typeface="メイリオ" pitchFamily="50" charset="-128"/>
              </a:rPr>
              <a:t>循環器病の診断と治療に関するガイドライン</a:t>
            </a:r>
            <a:r>
              <a:rPr lang="en-US" altLang="ja-JP" sz="1000" dirty="0">
                <a:solidFill>
                  <a:prstClr val="black"/>
                </a:solidFill>
                <a:latin typeface="Meiryo UI" pitchFamily="50" charset="-128"/>
                <a:ea typeface="メイリオ" pitchFamily="50" charset="-128"/>
              </a:rPr>
              <a:t>. </a:t>
            </a:r>
            <a:r>
              <a:rPr lang="ja-JP" altLang="en-US" sz="1000" dirty="0">
                <a:solidFill>
                  <a:prstClr val="black"/>
                </a:solidFill>
                <a:latin typeface="Meiryo UI" pitchFamily="50" charset="-128"/>
                <a:ea typeface="メイリオ" pitchFamily="50" charset="-128"/>
              </a:rPr>
              <a:t>心房細動治療（薬物）ガイドライン（</a:t>
            </a:r>
            <a:r>
              <a:rPr lang="en-US" altLang="ja-JP" sz="1000" dirty="0">
                <a:solidFill>
                  <a:prstClr val="black"/>
                </a:solidFill>
                <a:latin typeface="Meiryo UI" pitchFamily="50" charset="-128"/>
                <a:ea typeface="メイリオ" pitchFamily="50" charset="-128"/>
              </a:rPr>
              <a:t>2013</a:t>
            </a:r>
            <a:r>
              <a:rPr lang="ja-JP" altLang="en-US" sz="1000" dirty="0">
                <a:solidFill>
                  <a:prstClr val="black"/>
                </a:solidFill>
                <a:latin typeface="Meiryo UI" pitchFamily="50" charset="-128"/>
                <a:ea typeface="メイリオ" pitchFamily="50" charset="-128"/>
              </a:rPr>
              <a:t>年改訂版）</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4230018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p:nvPr>
        </p:nvSpPr>
        <p:spPr>
          <a:xfrm>
            <a:off x="266700" y="0"/>
            <a:ext cx="8610600" cy="990600"/>
          </a:xfrm>
        </p:spPr>
        <p:txBody>
          <a:bodyPr/>
          <a:lstStyle/>
          <a:p>
            <a:pPr algn="ctr"/>
            <a:r>
              <a:rPr lang="en-US" altLang="en-US" sz="3600" b="1" dirty="0">
                <a:solidFill>
                  <a:schemeClr val="tx2"/>
                </a:solidFill>
                <a:latin typeface="Meiryo UI" pitchFamily="50" charset="-128"/>
                <a:ea typeface="メイリオ" pitchFamily="50" charset="-128"/>
              </a:rPr>
              <a:t>CHADS</a:t>
            </a:r>
            <a:r>
              <a:rPr lang="en-US" altLang="en-US" sz="3600" b="1" baseline="-25000" dirty="0">
                <a:solidFill>
                  <a:schemeClr val="tx2"/>
                </a:solidFill>
                <a:latin typeface="Meiryo UI" pitchFamily="50" charset="-128"/>
                <a:ea typeface="メイリオ" pitchFamily="50" charset="-128"/>
              </a:rPr>
              <a:t>2</a:t>
            </a:r>
            <a:r>
              <a:rPr lang="ja-JP" altLang="en-US" sz="3600" b="1" dirty="0">
                <a:solidFill>
                  <a:schemeClr val="tx2"/>
                </a:solidFill>
                <a:latin typeface="Meiryo UI" pitchFamily="50" charset="-128"/>
                <a:ea typeface="メイリオ" pitchFamily="50" charset="-128"/>
              </a:rPr>
              <a:t>スコア</a:t>
            </a:r>
            <a:endParaRPr lang="en-US" altLang="en-US" sz="3600" b="1" dirty="0">
              <a:solidFill>
                <a:schemeClr val="tx2"/>
              </a:solidFill>
              <a:latin typeface="Meiryo UI" pitchFamily="50" charset="-128"/>
              <a:ea typeface="メイリオ" pitchFamily="50" charset="-128"/>
            </a:endParaRPr>
          </a:p>
        </p:txBody>
      </p:sp>
      <p:graphicFrame>
        <p:nvGraphicFramePr>
          <p:cNvPr id="7" name="Table 6">
            <a:extLst/>
          </p:cNvPr>
          <p:cNvGraphicFramePr>
            <a:graphicFrameLocks noGrp="1"/>
          </p:cNvGraphicFramePr>
          <p:nvPr>
            <p:extLst>
              <p:ext uri="{D42A27DB-BD31-4B8C-83A1-F6EECF244321}">
                <p14:modId xmlns:p14="http://schemas.microsoft.com/office/powerpoint/2010/main" val="2994483723"/>
              </p:ext>
            </p:extLst>
          </p:nvPr>
        </p:nvGraphicFramePr>
        <p:xfrm>
          <a:off x="1247846" y="1423182"/>
          <a:ext cx="6317726" cy="4259568"/>
        </p:xfrm>
        <a:graphic>
          <a:graphicData uri="http://schemas.openxmlformats.org/drawingml/2006/table">
            <a:tbl>
              <a:tblPr/>
              <a:tblGrid>
                <a:gridCol w="5152954">
                  <a:extLst>
                    <a:ext uri="{9D8B030D-6E8A-4147-A177-3AD203B41FA5}">
                      <a16:colId xmlns:a16="http://schemas.microsoft.com/office/drawing/2014/main" val="20000"/>
                    </a:ext>
                  </a:extLst>
                </a:gridCol>
                <a:gridCol w="1164772">
                  <a:extLst>
                    <a:ext uri="{9D8B030D-6E8A-4147-A177-3AD203B41FA5}">
                      <a16:colId xmlns:a16="http://schemas.microsoft.com/office/drawing/2014/main" val="20001"/>
                    </a:ext>
                  </a:extLst>
                </a:gridCol>
              </a:tblGrid>
              <a:tr h="618403">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50000"/>
                        </a:lnSpc>
                        <a:spcBef>
                          <a:spcPct val="0"/>
                        </a:spcBef>
                        <a:spcAft>
                          <a:spcPct val="0"/>
                        </a:spcAft>
                        <a:buClrTx/>
                        <a:buSzTx/>
                        <a:buFontTx/>
                        <a:buNone/>
                        <a:tabLst/>
                      </a:pPr>
                      <a:r>
                        <a:rPr kumimoji="0" lang="ja-JP"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リスク因子</a:t>
                      </a:r>
                      <a:endParaRPr kumimoji="0" lang="en-US"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E6AB6"/>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50000"/>
                        </a:lnSpc>
                        <a:spcBef>
                          <a:spcPct val="0"/>
                        </a:spcBef>
                        <a:spcAft>
                          <a:spcPct val="0"/>
                        </a:spcAft>
                        <a:buClrTx/>
                        <a:buSzTx/>
                        <a:buFontTx/>
                        <a:buNone/>
                        <a:tabLst/>
                      </a:pPr>
                      <a:r>
                        <a:rPr kumimoji="0" lang="ja-JP"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スコア</a:t>
                      </a:r>
                      <a:endParaRPr kumimoji="0" lang="en-US"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T="45682" marB="45682"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E6AB6"/>
                    </a:solidFill>
                  </a:tcPr>
                </a:tc>
                <a:extLst>
                  <a:ext uri="{0D108BD9-81ED-4DB2-BD59-A6C34878D82A}">
                    <a16:rowId xmlns:a16="http://schemas.microsoft.com/office/drawing/2014/main" val="10000"/>
                  </a:ext>
                </a:extLst>
              </a:tr>
              <a:tr h="486469">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50000"/>
                        </a:lnSpc>
                        <a:spcBef>
                          <a:spcPct val="0"/>
                        </a:spcBef>
                        <a:spcAft>
                          <a:spcPts val="0"/>
                        </a:spcAft>
                        <a:buClrTx/>
                        <a:buSzTx/>
                        <a:buFontTx/>
                        <a:buNone/>
                        <a:tabLst/>
                      </a:pPr>
                      <a:r>
                        <a:rPr kumimoji="0" lang="en-US" altLang="en-US" sz="1900" b="1" i="0" u="none" strike="noStrike" cap="none" normalizeH="0" baseline="0" dirty="0">
                          <a:ln>
                            <a:noFill/>
                          </a:ln>
                          <a:solidFill>
                            <a:srgbClr val="FF0000"/>
                          </a:solidFill>
                          <a:effectLst/>
                          <a:latin typeface="Meiryo UI" pitchFamily="50" charset="-128"/>
                          <a:ea typeface="メイリオ" pitchFamily="50" charset="-128"/>
                          <a:cs typeface="Arial" panose="020B0604020202020204" pitchFamily="34" charset="0"/>
                        </a:rPr>
                        <a:t>C</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ongestive heart failure/LV dysfunction</a:t>
                      </a:r>
                    </a:p>
                    <a:p>
                      <a:pPr marL="0" marR="0" lvl="0" indent="0" algn="l" defTabSz="457200" rtl="0" eaLnBrk="1" fontAlgn="base" latinLnBrk="0" hangingPunct="1">
                        <a:lnSpc>
                          <a:spcPct val="150000"/>
                        </a:lnSpc>
                        <a:spcBef>
                          <a:spcPct val="0"/>
                        </a:spcBef>
                        <a:spcAft>
                          <a:spcPts val="0"/>
                        </a:spcAft>
                        <a:buClrTx/>
                        <a:buSzTx/>
                        <a:buFontTx/>
                        <a:buNone/>
                        <a:tabLst/>
                      </a:pP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lang="ja-JP" altLang="en-US" sz="2000" dirty="0">
                          <a:latin typeface="Meiryo UI" pitchFamily="50" charset="-128"/>
                          <a:ea typeface="メイリオ" pitchFamily="50" charset="-128"/>
                        </a:rPr>
                        <a:t>心不全，左室機能不全</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50000"/>
                        </a:lnSpc>
                        <a:spcBef>
                          <a:spcPct val="0"/>
                        </a:spcBef>
                        <a:spcAft>
                          <a:spcPts val="0"/>
                        </a:spcAft>
                        <a:buClrTx/>
                        <a:buSzTx/>
                        <a:buFontTx/>
                        <a:buNone/>
                        <a:tabLst/>
                      </a:pP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p>
                  </a:txBody>
                  <a:tcPr marT="45682" marB="45682"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528230">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50000"/>
                        </a:lnSpc>
                        <a:spcBef>
                          <a:spcPct val="0"/>
                        </a:spcBef>
                        <a:spcAft>
                          <a:spcPts val="0"/>
                        </a:spcAft>
                        <a:buClrTx/>
                        <a:buSzTx/>
                        <a:buFontTx/>
                        <a:buNone/>
                        <a:tabLst/>
                      </a:pPr>
                      <a:r>
                        <a:rPr kumimoji="0" lang="en-US" altLang="en-US" sz="1900" b="1" i="0" u="none" strike="noStrike" cap="none" normalizeH="0" baseline="0" dirty="0">
                          <a:ln>
                            <a:noFill/>
                          </a:ln>
                          <a:solidFill>
                            <a:srgbClr val="FF0000"/>
                          </a:solidFill>
                          <a:effectLst/>
                          <a:latin typeface="Meiryo UI" pitchFamily="50" charset="-128"/>
                          <a:ea typeface="メイリオ" pitchFamily="50" charset="-128"/>
                          <a:cs typeface="Arial" panose="020B0604020202020204" pitchFamily="34" charset="0"/>
                        </a:rPr>
                        <a:t>H</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ypertension</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（高血圧）</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50000"/>
                        </a:lnSpc>
                        <a:spcBef>
                          <a:spcPct val="0"/>
                        </a:spcBef>
                        <a:spcAft>
                          <a:spcPts val="0"/>
                        </a:spcAft>
                        <a:buClrTx/>
                        <a:buSzTx/>
                        <a:buFontTx/>
                        <a:buNone/>
                        <a:tabLst/>
                      </a:pP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p>
                  </a:txBody>
                  <a:tcPr marT="45682" marB="45682"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30059">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50000"/>
                        </a:lnSpc>
                        <a:spcBef>
                          <a:spcPct val="0"/>
                        </a:spcBef>
                        <a:spcAft>
                          <a:spcPts val="0"/>
                        </a:spcAft>
                        <a:buClrTx/>
                        <a:buSzTx/>
                        <a:buFontTx/>
                        <a:buNone/>
                        <a:tabLst/>
                      </a:pPr>
                      <a:r>
                        <a:rPr kumimoji="0" lang="en-US" altLang="en-US" sz="1900" b="1" i="0" u="none" strike="noStrike" cap="none" normalizeH="0" baseline="0" dirty="0">
                          <a:ln>
                            <a:noFill/>
                          </a:ln>
                          <a:solidFill>
                            <a:srgbClr val="FF0000"/>
                          </a:solidFill>
                          <a:effectLst/>
                          <a:latin typeface="Meiryo UI" pitchFamily="50" charset="-128"/>
                          <a:ea typeface="メイリオ" pitchFamily="50" charset="-128"/>
                          <a:cs typeface="Arial" panose="020B0604020202020204" pitchFamily="34" charset="0"/>
                        </a:rPr>
                        <a:t>A</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ge</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（年齢</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75</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歳以上）</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50000"/>
                        </a:lnSpc>
                        <a:spcBef>
                          <a:spcPct val="0"/>
                        </a:spcBef>
                        <a:spcAft>
                          <a:spcPts val="0"/>
                        </a:spcAft>
                        <a:buClrTx/>
                        <a:buSzTx/>
                        <a:buFontTx/>
                        <a:buNone/>
                        <a:tabLst/>
                      </a:pP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p>
                  </a:txBody>
                  <a:tcPr marT="45682" marB="45682"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50736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50000"/>
                        </a:lnSpc>
                        <a:spcBef>
                          <a:spcPct val="0"/>
                        </a:spcBef>
                        <a:spcAft>
                          <a:spcPts val="0"/>
                        </a:spcAft>
                        <a:buClrTx/>
                        <a:buSzTx/>
                        <a:buFontTx/>
                        <a:buNone/>
                        <a:tabLst/>
                      </a:pPr>
                      <a:r>
                        <a:rPr kumimoji="0" lang="en-US" altLang="en-US" sz="1900" b="1" i="0" u="none" strike="noStrike" cap="none" normalizeH="0" baseline="0" dirty="0">
                          <a:ln>
                            <a:noFill/>
                          </a:ln>
                          <a:solidFill>
                            <a:srgbClr val="FF0000"/>
                          </a:solidFill>
                          <a:effectLst/>
                          <a:latin typeface="Meiryo UI" pitchFamily="50" charset="-128"/>
                          <a:ea typeface="メイリオ" pitchFamily="50" charset="-128"/>
                          <a:cs typeface="Arial" panose="020B0604020202020204" pitchFamily="34" charset="0"/>
                        </a:rPr>
                        <a:t>D</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iabetes mellitus</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（糖尿病）</a:t>
                      </a:r>
                      <a:r>
                        <a:rPr kumimoji="0" lang="en-US" altLang="en-US" sz="19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a:t>
                      </a:r>
                    </a:p>
                  </a:txBody>
                  <a:tcPr marT="45682" marB="45682"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50000"/>
                        </a:lnSpc>
                        <a:spcBef>
                          <a:spcPct val="0"/>
                        </a:spcBef>
                        <a:spcAft>
                          <a:spcPts val="0"/>
                        </a:spcAft>
                        <a:buClrTx/>
                        <a:buSzTx/>
                        <a:buFontTx/>
                        <a:buNone/>
                        <a:tabLst/>
                      </a:pP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p>
                  </a:txBody>
                  <a:tcPr marT="45682" marB="45682"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530059">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50000"/>
                        </a:lnSpc>
                        <a:spcBef>
                          <a:spcPct val="0"/>
                        </a:spcBef>
                        <a:spcAft>
                          <a:spcPts val="0"/>
                        </a:spcAft>
                        <a:buClrTx/>
                        <a:buSzTx/>
                        <a:buFontTx/>
                        <a:buNone/>
                        <a:tabLst/>
                      </a:pPr>
                      <a:r>
                        <a:rPr kumimoji="0" lang="en-US" altLang="en-US" sz="1900" b="1" i="0" u="none" strike="noStrike" cap="none" normalizeH="0" baseline="0" dirty="0">
                          <a:ln>
                            <a:noFill/>
                          </a:ln>
                          <a:solidFill>
                            <a:srgbClr val="FF0000"/>
                          </a:solidFill>
                          <a:effectLst/>
                          <a:latin typeface="Meiryo UI" pitchFamily="50" charset="-128"/>
                          <a:ea typeface="メイリオ" pitchFamily="50" charset="-128"/>
                          <a:cs typeface="Arial" panose="020B0604020202020204" pitchFamily="34" charset="0"/>
                        </a:rPr>
                        <a:t>S</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troke</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lang="ja-JP" altLang="en-US" sz="2000" dirty="0">
                          <a:solidFill>
                            <a:srgbClr val="000000"/>
                          </a:solidFill>
                          <a:latin typeface="Meiryo UI" pitchFamily="50" charset="-128"/>
                          <a:ea typeface="メイリオ" pitchFamily="50" charset="-128"/>
                        </a:rPr>
                        <a:t>脳梗塞，</a:t>
                      </a:r>
                      <a:r>
                        <a:rPr lang="en-US" altLang="en-US" sz="2000" dirty="0">
                          <a:latin typeface="Meiryo UI" pitchFamily="50" charset="-128"/>
                          <a:ea typeface="メイリオ" pitchFamily="50" charset="-128"/>
                        </a:rPr>
                        <a:t>TIA</a:t>
                      </a:r>
                      <a:r>
                        <a:rPr lang="ja-JP" altLang="en-US" sz="2000" dirty="0">
                          <a:latin typeface="Meiryo UI" pitchFamily="50" charset="-128"/>
                          <a:ea typeface="メイリオ" pitchFamily="50" charset="-128"/>
                        </a:rPr>
                        <a:t>の既往）</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50000"/>
                        </a:lnSpc>
                        <a:spcBef>
                          <a:spcPct val="0"/>
                        </a:spcBef>
                        <a:spcAft>
                          <a:spcPts val="0"/>
                        </a:spcAft>
                        <a:buClrTx/>
                        <a:buSzTx/>
                        <a:buFontTx/>
                        <a:buNone/>
                        <a:tabLst/>
                      </a:pP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p>
                  </a:txBody>
                  <a:tcPr marT="45682" marB="45682"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5"/>
                  </a:ext>
                </a:extLst>
              </a:tr>
              <a:tr h="460120">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50000"/>
                        </a:lnSpc>
                        <a:spcBef>
                          <a:spcPct val="0"/>
                        </a:spcBef>
                        <a:spcAft>
                          <a:spcPts val="0"/>
                        </a:spcAft>
                        <a:buClrTx/>
                        <a:buSzTx/>
                        <a:buFontTx/>
                        <a:buNone/>
                        <a:tabLst/>
                      </a:pPr>
                      <a:r>
                        <a:rPr kumimoji="0" lang="ja-JP" altLang="en-US" sz="19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最大スコア</a:t>
                      </a:r>
                      <a:endParaRPr kumimoji="0" lang="en-US" altLang="en-US" sz="19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50000"/>
                        </a:lnSpc>
                        <a:spcBef>
                          <a:spcPct val="0"/>
                        </a:spcBef>
                        <a:spcAft>
                          <a:spcPts val="0"/>
                        </a:spcAft>
                        <a:buClrTx/>
                        <a:buSzTx/>
                        <a:buFontTx/>
                        <a:buNone/>
                        <a:tabLst/>
                      </a:pPr>
                      <a:r>
                        <a:rPr kumimoji="0" lang="en-US" altLang="en-US" sz="19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6</a:t>
                      </a:r>
                    </a:p>
                  </a:txBody>
                  <a:tcPr marT="45682" marB="45682"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39965" name="TextBox 3"/>
          <p:cNvSpPr txBox="1">
            <a:spLocks noChangeArrowheads="1"/>
          </p:cNvSpPr>
          <p:nvPr/>
        </p:nvSpPr>
        <p:spPr bwMode="auto">
          <a:xfrm>
            <a:off x="5790747" y="6249068"/>
            <a:ext cx="35496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eaLnBrk="1" hangingPunct="1">
              <a:spcBef>
                <a:spcPct val="0"/>
              </a:spcBef>
              <a:buFontTx/>
              <a:buNone/>
            </a:pPr>
            <a:r>
              <a:rPr lang="en-US" altLang="en-US" sz="1000" dirty="0">
                <a:latin typeface="Meiryo UI" pitchFamily="50" charset="-128"/>
                <a:ea typeface="メイリオ" pitchFamily="50" charset="-128"/>
              </a:rPr>
              <a:t>Gage BF, et al. </a:t>
            </a:r>
            <a:r>
              <a:rPr lang="en-US" altLang="en-US" sz="1000" i="1" dirty="0">
                <a:latin typeface="Meiryo UI" pitchFamily="50" charset="-128"/>
                <a:ea typeface="メイリオ" pitchFamily="50" charset="-128"/>
              </a:rPr>
              <a:t>JAMA.</a:t>
            </a:r>
            <a:r>
              <a:rPr lang="en-US" altLang="en-US" sz="1000" dirty="0">
                <a:latin typeface="Meiryo UI" pitchFamily="50" charset="-128"/>
                <a:ea typeface="メイリオ" pitchFamily="50" charset="-128"/>
              </a:rPr>
              <a:t> 2001;285(22):2864-2870. </a:t>
            </a:r>
          </a:p>
        </p:txBody>
      </p:sp>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直線コネクタ 5"/>
          <p:cNvCxnSpPr>
            <a:cxnSpLocks/>
          </p:cNvCxnSpPr>
          <p:nvPr/>
        </p:nvCxnSpPr>
        <p:spPr>
          <a:xfrm>
            <a:off x="6351372" y="1423182"/>
            <a:ext cx="0" cy="4259568"/>
          </a:xfrm>
          <a:prstGeom prst="line">
            <a:avLst/>
          </a:prstGeom>
          <a:ln w="6350">
            <a:solidFill>
              <a:schemeClr val="tx2">
                <a:lumMod val="40000"/>
                <a:lumOff val="60000"/>
              </a:schemeClr>
            </a:solidFill>
          </a:ln>
        </p:spPr>
        <p:style>
          <a:lnRef idx="2">
            <a:schemeClr val="accent1"/>
          </a:lnRef>
          <a:fillRef idx="0">
            <a:schemeClr val="accent1"/>
          </a:fillRef>
          <a:effectRef idx="1">
            <a:schemeClr val="accent1"/>
          </a:effectRef>
          <a:fontRef idx="minor">
            <a:schemeClr val="tx1"/>
          </a:fontRef>
        </p:style>
      </p:cxn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10" name="TextBox 2">
            <a:extLst>
              <a:ext uri="{FF2B5EF4-FFF2-40B4-BE49-F238E27FC236}">
                <a16:creationId xmlns:a16="http://schemas.microsoft.com/office/drawing/2014/main" id="{72C7452D-0492-4399-94AB-94C2FD35DD30}"/>
              </a:ext>
            </a:extLst>
          </p:cNvPr>
          <p:cNvSpPr txBox="1">
            <a:spLocks noChangeArrowheads="1"/>
          </p:cNvSpPr>
          <p:nvPr/>
        </p:nvSpPr>
        <p:spPr bwMode="auto">
          <a:xfrm>
            <a:off x="3191482" y="6424344"/>
            <a:ext cx="595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000" dirty="0">
                <a:solidFill>
                  <a:prstClr val="black"/>
                </a:solidFill>
                <a:latin typeface="Meiryo UI" pitchFamily="50" charset="-128"/>
                <a:ea typeface="メイリオ" pitchFamily="50" charset="-128"/>
              </a:rPr>
              <a:t>循環器病の診断と治療に関するガイドライン</a:t>
            </a:r>
            <a:r>
              <a:rPr lang="en-US" altLang="ja-JP" sz="1000" dirty="0">
                <a:solidFill>
                  <a:prstClr val="black"/>
                </a:solidFill>
                <a:latin typeface="Meiryo UI" pitchFamily="50" charset="-128"/>
                <a:ea typeface="メイリオ" pitchFamily="50" charset="-128"/>
              </a:rPr>
              <a:t>. </a:t>
            </a:r>
            <a:r>
              <a:rPr lang="ja-JP" altLang="en-US" sz="1000" dirty="0">
                <a:solidFill>
                  <a:prstClr val="black"/>
                </a:solidFill>
                <a:latin typeface="Meiryo UI" pitchFamily="50" charset="-128"/>
                <a:ea typeface="メイリオ" pitchFamily="50" charset="-128"/>
              </a:rPr>
              <a:t>心房細動治療（薬物）ガイドライン（</a:t>
            </a:r>
            <a:r>
              <a:rPr lang="en-US" altLang="ja-JP" sz="1000" dirty="0">
                <a:solidFill>
                  <a:prstClr val="black"/>
                </a:solidFill>
                <a:latin typeface="Meiryo UI" pitchFamily="50" charset="-128"/>
                <a:ea typeface="メイリオ" pitchFamily="50" charset="-128"/>
              </a:rPr>
              <a:t>2013</a:t>
            </a:r>
            <a:r>
              <a:rPr lang="ja-JP" altLang="en-US" sz="1000" dirty="0">
                <a:solidFill>
                  <a:prstClr val="black"/>
                </a:solidFill>
                <a:latin typeface="Meiryo UI" pitchFamily="50" charset="-128"/>
                <a:ea typeface="メイリオ" pitchFamily="50" charset="-128"/>
              </a:rPr>
              <a:t>年改訂版）</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673448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txBox="1">
            <a:spLocks/>
          </p:cNvSpPr>
          <p:nvPr/>
        </p:nvSpPr>
        <p:spPr bwMode="auto">
          <a:xfrm>
            <a:off x="647700" y="127000"/>
            <a:ext cx="7848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solidFill>
                  <a:srgbClr val="1F497D"/>
                </a:solidFill>
                <a:latin typeface="Meiryo UI" pitchFamily="50" charset="-128"/>
                <a:ea typeface="メイリオ" pitchFamily="50" charset="-128"/>
                <a:cs typeface="Times New Roman" pitchFamily="18" charset="0"/>
              </a:rPr>
              <a:t>CHA</a:t>
            </a:r>
            <a:r>
              <a:rPr lang="en-US" altLang="en-US" sz="3600" b="1" baseline="-25000" dirty="0">
                <a:solidFill>
                  <a:srgbClr val="1F497D"/>
                </a:solidFill>
                <a:latin typeface="Meiryo UI" pitchFamily="50" charset="-128"/>
                <a:ea typeface="メイリオ" pitchFamily="50" charset="-128"/>
                <a:cs typeface="Times New Roman" pitchFamily="18" charset="0"/>
              </a:rPr>
              <a:t>2</a:t>
            </a:r>
            <a:r>
              <a:rPr lang="en-US" altLang="en-US" sz="3600" b="1" dirty="0">
                <a:solidFill>
                  <a:srgbClr val="1F497D"/>
                </a:solidFill>
                <a:latin typeface="Meiryo UI" pitchFamily="50" charset="-128"/>
                <a:ea typeface="メイリオ" pitchFamily="50" charset="-128"/>
                <a:cs typeface="Times New Roman" pitchFamily="18" charset="0"/>
              </a:rPr>
              <a:t>DS</a:t>
            </a:r>
            <a:r>
              <a:rPr lang="en-US" altLang="en-US" sz="3600" b="1" baseline="-25000" dirty="0">
                <a:solidFill>
                  <a:srgbClr val="1F497D"/>
                </a:solidFill>
                <a:latin typeface="Meiryo UI" pitchFamily="50" charset="-128"/>
                <a:ea typeface="メイリオ" pitchFamily="50" charset="-128"/>
                <a:cs typeface="Times New Roman" pitchFamily="18" charset="0"/>
              </a:rPr>
              <a:t>2</a:t>
            </a:r>
            <a:r>
              <a:rPr lang="en-US" altLang="en-US" sz="3600" b="1" dirty="0">
                <a:solidFill>
                  <a:srgbClr val="1F497D"/>
                </a:solidFill>
                <a:latin typeface="Meiryo UI" pitchFamily="50" charset="-128"/>
                <a:ea typeface="メイリオ" pitchFamily="50" charset="-128"/>
                <a:cs typeface="Times New Roman" pitchFamily="18" charset="0"/>
              </a:rPr>
              <a:t>-VASc</a:t>
            </a:r>
            <a:r>
              <a:rPr lang="ja-JP" altLang="en-US" sz="3600" b="1" dirty="0">
                <a:solidFill>
                  <a:srgbClr val="003479"/>
                </a:solidFill>
                <a:latin typeface="Meiryo UI" pitchFamily="50" charset="-128"/>
                <a:ea typeface="メイリオ" pitchFamily="50" charset="-128"/>
                <a:cs typeface="Times New Roman" pitchFamily="18" charset="0"/>
              </a:rPr>
              <a:t>スコアを用いた</a:t>
            </a:r>
            <a:br>
              <a:rPr lang="en-US" altLang="ja-JP" sz="3600" b="1" dirty="0">
                <a:solidFill>
                  <a:srgbClr val="003479"/>
                </a:solidFill>
                <a:latin typeface="Meiryo UI" pitchFamily="50" charset="-128"/>
                <a:ea typeface="メイリオ" pitchFamily="50" charset="-128"/>
                <a:cs typeface="Times New Roman" pitchFamily="18" charset="0"/>
              </a:rPr>
            </a:br>
            <a:r>
              <a:rPr lang="ja-JP" altLang="en-US" sz="3600" b="1" dirty="0">
                <a:solidFill>
                  <a:srgbClr val="003479"/>
                </a:solidFill>
                <a:latin typeface="Meiryo UI" pitchFamily="50" charset="-128"/>
                <a:ea typeface="メイリオ" pitchFamily="50" charset="-128"/>
                <a:cs typeface="Times New Roman" pitchFamily="18" charset="0"/>
              </a:rPr>
              <a:t>脳卒中リスクの評価</a:t>
            </a:r>
            <a:endParaRPr lang="en-US" altLang="en-US" sz="3600" b="1" dirty="0">
              <a:solidFill>
                <a:srgbClr val="003479"/>
              </a:solidFill>
              <a:latin typeface="Meiryo UI" pitchFamily="50" charset="-128"/>
              <a:ea typeface="メイリオ" pitchFamily="50" charset="-128"/>
              <a:cs typeface="Times New Roman" pitchFamily="18" charset="0"/>
            </a:endParaRPr>
          </a:p>
        </p:txBody>
      </p:sp>
      <p:sp>
        <p:nvSpPr>
          <p:cNvPr id="45061" name="Rectangle 7"/>
          <p:cNvSpPr>
            <a:spLocks noChangeArrowheads="1"/>
          </p:cNvSpPr>
          <p:nvPr/>
        </p:nvSpPr>
        <p:spPr bwMode="auto">
          <a:xfrm>
            <a:off x="5286616" y="6009384"/>
            <a:ext cx="3857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Calibri" pitchFamily="34" charset="0"/>
              <a:buAutoNum type="arabicPeriod"/>
            </a:pPr>
            <a:r>
              <a:rPr lang="en-US" altLang="en-US" sz="1000" dirty="0" err="1">
                <a:solidFill>
                  <a:prstClr val="black"/>
                </a:solidFill>
                <a:latin typeface="Meiryo UI" pitchFamily="50" charset="-128"/>
                <a:ea typeface="メイリオ" pitchFamily="50" charset="-128"/>
              </a:rPr>
              <a:t>Camm</a:t>
            </a:r>
            <a:r>
              <a:rPr lang="en-US" altLang="en-US" sz="1000" dirty="0">
                <a:solidFill>
                  <a:prstClr val="black"/>
                </a:solidFill>
                <a:latin typeface="Meiryo UI" pitchFamily="50" charset="-128"/>
                <a:ea typeface="メイリオ" pitchFamily="50" charset="-128"/>
              </a:rPr>
              <a:t> AJ, et al. </a:t>
            </a:r>
            <a:r>
              <a:rPr lang="en-US" altLang="en-US" sz="1000" i="1" dirty="0" err="1">
                <a:solidFill>
                  <a:prstClr val="black"/>
                </a:solidFill>
                <a:latin typeface="Meiryo UI" pitchFamily="50" charset="-128"/>
                <a:ea typeface="メイリオ" pitchFamily="50" charset="-128"/>
              </a:rPr>
              <a:t>Eur</a:t>
            </a:r>
            <a:r>
              <a:rPr lang="en-US" altLang="en-US" sz="1000" i="1" dirty="0">
                <a:solidFill>
                  <a:prstClr val="black"/>
                </a:solidFill>
                <a:latin typeface="Meiryo UI" pitchFamily="50" charset="-128"/>
                <a:ea typeface="メイリオ" pitchFamily="50" charset="-128"/>
              </a:rPr>
              <a:t> Heart J.</a:t>
            </a:r>
            <a:r>
              <a:rPr lang="en-US" altLang="en-US" sz="1000" dirty="0">
                <a:solidFill>
                  <a:prstClr val="black"/>
                </a:solidFill>
                <a:latin typeface="Meiryo UI" pitchFamily="50" charset="-128"/>
                <a:ea typeface="メイリオ" pitchFamily="50" charset="-128"/>
              </a:rPr>
              <a:t> 2010;31(19):2369-2429.</a:t>
            </a:r>
          </a:p>
          <a:p>
            <a:pPr>
              <a:spcBef>
                <a:spcPct val="0"/>
              </a:spcBef>
              <a:buFont typeface="Calibri" pitchFamily="34" charset="0"/>
              <a:buAutoNum type="arabicPeriod"/>
            </a:pPr>
            <a:r>
              <a:rPr lang="en-US" altLang="en-US" sz="1000" dirty="0" err="1">
                <a:solidFill>
                  <a:prstClr val="black"/>
                </a:solidFill>
                <a:latin typeface="Meiryo UI" pitchFamily="50" charset="-128"/>
                <a:ea typeface="メイリオ" pitchFamily="50" charset="-128"/>
              </a:rPr>
              <a:t>Camm</a:t>
            </a:r>
            <a:r>
              <a:rPr lang="en-US" altLang="en-US" sz="1000" dirty="0">
                <a:solidFill>
                  <a:prstClr val="black"/>
                </a:solidFill>
                <a:latin typeface="Meiryo UI" pitchFamily="50" charset="-128"/>
                <a:ea typeface="メイリオ" pitchFamily="50" charset="-128"/>
              </a:rPr>
              <a:t> AJ, et al. </a:t>
            </a:r>
            <a:r>
              <a:rPr lang="en-US" altLang="en-US" sz="1000" i="1" dirty="0" err="1">
                <a:solidFill>
                  <a:prstClr val="black"/>
                </a:solidFill>
                <a:latin typeface="Meiryo UI" pitchFamily="50" charset="-128"/>
                <a:ea typeface="メイリオ" pitchFamily="50" charset="-128"/>
              </a:rPr>
              <a:t>Eur</a:t>
            </a:r>
            <a:r>
              <a:rPr lang="en-US" altLang="en-US" sz="1000" i="1" dirty="0">
                <a:solidFill>
                  <a:prstClr val="black"/>
                </a:solidFill>
                <a:latin typeface="Meiryo UI" pitchFamily="50" charset="-128"/>
                <a:ea typeface="メイリオ" pitchFamily="50" charset="-128"/>
              </a:rPr>
              <a:t> Heart J.</a:t>
            </a:r>
            <a:r>
              <a:rPr lang="en-US" altLang="en-US" sz="1000" dirty="0">
                <a:solidFill>
                  <a:prstClr val="black"/>
                </a:solidFill>
                <a:latin typeface="Meiryo UI" pitchFamily="50" charset="-128"/>
                <a:ea typeface="メイリオ" pitchFamily="50" charset="-128"/>
              </a:rPr>
              <a:t> 2012;33(21):2719-2747.</a:t>
            </a:r>
          </a:p>
        </p:txBody>
      </p:sp>
      <p:sp>
        <p:nvSpPr>
          <p:cNvPr id="2" name="Rectangle 1">
            <a:extLst/>
          </p:cNvPr>
          <p:cNvSpPr/>
          <p:nvPr/>
        </p:nvSpPr>
        <p:spPr>
          <a:xfrm>
            <a:off x="4762501" y="1270235"/>
            <a:ext cx="3857384" cy="44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ts val="0"/>
              </a:spcBef>
              <a:spcAft>
                <a:spcPts val="1200"/>
              </a:spcAft>
              <a:defRPr/>
            </a:pPr>
            <a:r>
              <a:rPr lang="en-US" altLang="en-US" sz="1600" dirty="0">
                <a:solidFill>
                  <a:prstClr val="black"/>
                </a:solidFill>
                <a:latin typeface="Meiryo UI" pitchFamily="50" charset="-128"/>
                <a:ea typeface="メイリオ" pitchFamily="50" charset="-128"/>
                <a:cs typeface="Arial" panose="020B0604020202020204" pitchFamily="34" charset="0"/>
              </a:rPr>
              <a:t>CHA</a:t>
            </a:r>
            <a:r>
              <a:rPr lang="en-US" altLang="en-US" sz="1600" baseline="-25000" dirty="0">
                <a:solidFill>
                  <a:prstClr val="black"/>
                </a:solidFill>
                <a:latin typeface="Meiryo UI" pitchFamily="50" charset="-128"/>
                <a:ea typeface="メイリオ" pitchFamily="50" charset="-128"/>
                <a:cs typeface="Arial" panose="020B0604020202020204" pitchFamily="34" charset="0"/>
              </a:rPr>
              <a:t>2</a:t>
            </a:r>
            <a:r>
              <a:rPr lang="en-US" altLang="en-US" sz="1600" dirty="0">
                <a:solidFill>
                  <a:prstClr val="black"/>
                </a:solidFill>
                <a:latin typeface="Meiryo UI" pitchFamily="50" charset="-128"/>
                <a:ea typeface="メイリオ" pitchFamily="50" charset="-128"/>
                <a:cs typeface="Arial" panose="020B0604020202020204" pitchFamily="34" charset="0"/>
              </a:rPr>
              <a:t>DS</a:t>
            </a:r>
            <a:r>
              <a:rPr lang="en-US" altLang="en-US" sz="1600" baseline="-25000" dirty="0">
                <a:solidFill>
                  <a:prstClr val="black"/>
                </a:solidFill>
                <a:latin typeface="Meiryo UI" pitchFamily="50" charset="-128"/>
                <a:ea typeface="メイリオ" pitchFamily="50" charset="-128"/>
                <a:cs typeface="Arial" panose="020B0604020202020204" pitchFamily="34" charset="0"/>
              </a:rPr>
              <a:t>2</a:t>
            </a:r>
            <a:r>
              <a:rPr lang="en-US" altLang="en-US" sz="1600" dirty="0">
                <a:solidFill>
                  <a:prstClr val="black"/>
                </a:solidFill>
                <a:latin typeface="Meiryo UI" pitchFamily="50" charset="-128"/>
                <a:ea typeface="メイリオ" pitchFamily="50" charset="-128"/>
                <a:cs typeface="Arial" panose="020B0604020202020204" pitchFamily="34" charset="0"/>
              </a:rPr>
              <a:t>-VASc</a:t>
            </a:r>
            <a:r>
              <a:rPr lang="ja-JP" altLang="en-US" sz="1600" dirty="0">
                <a:solidFill>
                  <a:prstClr val="black"/>
                </a:solidFill>
                <a:latin typeface="Meiryo UI" pitchFamily="50" charset="-128"/>
                <a:ea typeface="メイリオ" pitchFamily="50" charset="-128"/>
                <a:cs typeface="Arial" panose="020B0604020202020204" pitchFamily="34" charset="0"/>
              </a:rPr>
              <a:t>スコアは，</a:t>
            </a:r>
            <a:r>
              <a:rPr lang="en-US" altLang="en-US" sz="1600" dirty="0">
                <a:solidFill>
                  <a:prstClr val="black"/>
                </a:solidFill>
                <a:latin typeface="Meiryo UI" pitchFamily="50" charset="-128"/>
                <a:ea typeface="メイリオ" pitchFamily="50" charset="-128"/>
                <a:cs typeface="Arial" panose="020B0604020202020204" pitchFamily="34" charset="0"/>
              </a:rPr>
              <a:t>CHADS</a:t>
            </a:r>
            <a:r>
              <a:rPr lang="en-US" altLang="en-US" sz="1600" baseline="-25000" dirty="0">
                <a:solidFill>
                  <a:prstClr val="black"/>
                </a:solidFill>
                <a:latin typeface="Meiryo UI" pitchFamily="50" charset="-128"/>
                <a:ea typeface="メイリオ" pitchFamily="50" charset="-128"/>
                <a:cs typeface="Arial" panose="020B0604020202020204" pitchFamily="34" charset="0"/>
              </a:rPr>
              <a:t>2</a:t>
            </a:r>
            <a:r>
              <a:rPr lang="ja-JP" altLang="en-US" sz="1600" dirty="0">
                <a:solidFill>
                  <a:prstClr val="black"/>
                </a:solidFill>
                <a:latin typeface="Meiryo UI" pitchFamily="50" charset="-128"/>
                <a:ea typeface="メイリオ" pitchFamily="50" charset="-128"/>
                <a:cs typeface="Arial" panose="020B0604020202020204" pitchFamily="34" charset="0"/>
              </a:rPr>
              <a:t>スコアよりもリスクを細かく評価し</a:t>
            </a:r>
            <a:r>
              <a:rPr lang="en-US" altLang="ja-JP" sz="1600" dirty="0">
                <a:solidFill>
                  <a:prstClr val="black"/>
                </a:solidFill>
                <a:latin typeface="Meiryo UI" pitchFamily="50" charset="-128"/>
                <a:ea typeface="メイリオ" pitchFamily="50" charset="-128"/>
                <a:cs typeface="Arial" panose="020B0604020202020204" pitchFamily="34" charset="0"/>
              </a:rPr>
              <a:t>CHADS</a:t>
            </a:r>
            <a:r>
              <a:rPr lang="en-US" altLang="ja-JP" sz="1600" baseline="-25000" dirty="0">
                <a:solidFill>
                  <a:prstClr val="black"/>
                </a:solidFill>
                <a:latin typeface="Meiryo UI" pitchFamily="50" charset="-128"/>
                <a:ea typeface="メイリオ" pitchFamily="50" charset="-128"/>
                <a:cs typeface="Arial" panose="020B0604020202020204" pitchFamily="34" charset="0"/>
              </a:rPr>
              <a:t>2</a:t>
            </a:r>
            <a:r>
              <a:rPr lang="ja-JP" altLang="en-US" sz="1600" dirty="0">
                <a:solidFill>
                  <a:prstClr val="black"/>
                </a:solidFill>
                <a:latin typeface="Meiryo UI" pitchFamily="50" charset="-128"/>
                <a:ea typeface="メイリオ" pitchFamily="50" charset="-128"/>
                <a:cs typeface="Arial" panose="020B0604020202020204" pitchFamily="34" charset="0"/>
              </a:rPr>
              <a:t>スコア</a:t>
            </a:r>
            <a:r>
              <a:rPr lang="en-US" altLang="ja-JP" sz="1600" dirty="0">
                <a:solidFill>
                  <a:prstClr val="black"/>
                </a:solidFill>
                <a:latin typeface="Meiryo UI" pitchFamily="50" charset="-128"/>
                <a:ea typeface="メイリオ" pitchFamily="50" charset="-128"/>
                <a:cs typeface="Arial" panose="020B0604020202020204" pitchFamily="34" charset="0"/>
              </a:rPr>
              <a:t>1</a:t>
            </a:r>
            <a:r>
              <a:rPr lang="ja-JP" altLang="en-US" sz="1600" dirty="0">
                <a:solidFill>
                  <a:prstClr val="black"/>
                </a:solidFill>
                <a:latin typeface="Meiryo UI" pitchFamily="50" charset="-128"/>
                <a:ea typeface="メイリオ" pitchFamily="50" charset="-128"/>
                <a:cs typeface="Arial" panose="020B0604020202020204" pitchFamily="34" charset="0"/>
              </a:rPr>
              <a:t>点以下の群から，高リスク群やきわめて低リスクの群を抽出することを目的に導入した</a:t>
            </a:r>
            <a:endParaRPr lang="en-US" altLang="en-US" sz="1600" dirty="0">
              <a:solidFill>
                <a:prstClr val="black"/>
              </a:solidFill>
              <a:latin typeface="Meiryo UI" pitchFamily="50" charset="-128"/>
              <a:ea typeface="メイリオ" pitchFamily="50" charset="-128"/>
              <a:cs typeface="Arial" panose="020B0604020202020204" pitchFamily="34" charset="0"/>
            </a:endParaRPr>
          </a:p>
          <a:p>
            <a:pPr algn="just">
              <a:spcBef>
                <a:spcPts val="0"/>
              </a:spcBef>
              <a:spcAft>
                <a:spcPts val="1200"/>
              </a:spcAft>
              <a:defRPr/>
            </a:pPr>
            <a:r>
              <a:rPr lang="en-US" altLang="ja-JP" sz="1600" dirty="0">
                <a:solidFill>
                  <a:prstClr val="black"/>
                </a:solidFill>
                <a:latin typeface="Meiryo UI" pitchFamily="50" charset="-128"/>
                <a:ea typeface="メイリオ" pitchFamily="50" charset="-128"/>
                <a:cs typeface="Arial" panose="020B0604020202020204" pitchFamily="34" charset="0"/>
              </a:rPr>
              <a:t>65</a:t>
            </a:r>
            <a:r>
              <a:rPr lang="ja-JP" altLang="en-US" sz="1600" dirty="0">
                <a:solidFill>
                  <a:prstClr val="black"/>
                </a:solidFill>
                <a:latin typeface="Meiryo UI" pitchFamily="50" charset="-128"/>
                <a:ea typeface="メイリオ" pitchFamily="50" charset="-128"/>
                <a:cs typeface="Arial" panose="020B0604020202020204" pitchFamily="34" charset="0"/>
              </a:rPr>
              <a:t>歳以上のリスク</a:t>
            </a:r>
            <a:r>
              <a:rPr lang="en-US" altLang="ja-JP" sz="1600" dirty="0">
                <a:solidFill>
                  <a:prstClr val="black"/>
                </a:solidFill>
                <a:latin typeface="Meiryo UI" pitchFamily="50" charset="-128"/>
                <a:ea typeface="メイリオ" pitchFamily="50" charset="-128"/>
                <a:cs typeface="Arial" panose="020B0604020202020204" pitchFamily="34" charset="0"/>
              </a:rPr>
              <a:t>,</a:t>
            </a:r>
            <a:r>
              <a:rPr lang="ja-JP" altLang="en-US" sz="1600" dirty="0">
                <a:solidFill>
                  <a:prstClr val="black"/>
                </a:solidFill>
                <a:latin typeface="Meiryo UI" pitchFamily="50" charset="-128"/>
                <a:ea typeface="メイリオ" pitchFamily="50" charset="-128"/>
                <a:cs typeface="Arial" panose="020B0604020202020204" pitchFamily="34" charset="0"/>
              </a:rPr>
              <a:t>心筋梗塞の既往などの血管疾患合併例のリスク，女性のリスク，</a:t>
            </a:r>
            <a:r>
              <a:rPr lang="en-US" altLang="ja-JP" sz="1600" dirty="0">
                <a:solidFill>
                  <a:prstClr val="black"/>
                </a:solidFill>
                <a:latin typeface="Meiryo UI" pitchFamily="50" charset="-128"/>
                <a:ea typeface="メイリオ" pitchFamily="50" charset="-128"/>
                <a:cs typeface="Arial" panose="020B0604020202020204" pitchFamily="34" charset="0"/>
              </a:rPr>
              <a:t>75</a:t>
            </a:r>
            <a:r>
              <a:rPr lang="ja-JP" altLang="en-US" sz="1600" dirty="0">
                <a:solidFill>
                  <a:prstClr val="black"/>
                </a:solidFill>
                <a:latin typeface="Meiryo UI" pitchFamily="50" charset="-128"/>
                <a:ea typeface="メイリオ" pitchFamily="50" charset="-128"/>
                <a:cs typeface="Arial" panose="020B0604020202020204" pitchFamily="34" charset="0"/>
              </a:rPr>
              <a:t>歳以上でリスクがさらに大きいことを勘案して，より細かくリスクを評価</a:t>
            </a:r>
            <a:r>
              <a:rPr lang="en-US" altLang="ja-JP" sz="1600" baseline="30000" dirty="0">
                <a:solidFill>
                  <a:prstClr val="black"/>
                </a:solidFill>
                <a:latin typeface="Meiryo UI" pitchFamily="50" charset="-128"/>
                <a:ea typeface="メイリオ" pitchFamily="50" charset="-128"/>
                <a:cs typeface="Arial" panose="020B0604020202020204" pitchFamily="34" charset="0"/>
              </a:rPr>
              <a:t>1</a:t>
            </a:r>
          </a:p>
          <a:p>
            <a:pPr algn="just">
              <a:spcBef>
                <a:spcPts val="0"/>
              </a:spcBef>
              <a:spcAft>
                <a:spcPts val="1200"/>
              </a:spcAft>
              <a:defRPr/>
            </a:pPr>
            <a:r>
              <a:rPr lang="ja-JP" altLang="en-US" sz="1600" dirty="0">
                <a:solidFill>
                  <a:prstClr val="black"/>
                </a:solidFill>
                <a:latin typeface="Meiryo UI" pitchFamily="50" charset="-128"/>
                <a:ea typeface="メイリオ" pitchFamily="50" charset="-128"/>
                <a:cs typeface="Arial" panose="020B0604020202020204" pitchFamily="34" charset="0"/>
              </a:rPr>
              <a:t>点数が高くなると</a:t>
            </a:r>
            <a:r>
              <a:rPr lang="en-US" altLang="ja-JP" sz="1600" dirty="0">
                <a:solidFill>
                  <a:prstClr val="black"/>
                </a:solidFill>
                <a:latin typeface="Meiryo UI" pitchFamily="50" charset="-128"/>
                <a:ea typeface="メイリオ" pitchFamily="50" charset="-128"/>
                <a:cs typeface="Arial" panose="020B0604020202020204" pitchFamily="34" charset="0"/>
              </a:rPr>
              <a:t>,</a:t>
            </a:r>
            <a:r>
              <a:rPr lang="ja-JP" altLang="en-US" sz="1600" dirty="0">
                <a:solidFill>
                  <a:prstClr val="black"/>
                </a:solidFill>
                <a:latin typeface="Meiryo UI" pitchFamily="50" charset="-128"/>
                <a:ea typeface="メイリオ" pitchFamily="50" charset="-128"/>
                <a:cs typeface="Arial" panose="020B0604020202020204" pitchFamily="34" charset="0"/>
              </a:rPr>
              <a:t>脳梗塞発症リスクが上昇する</a:t>
            </a:r>
            <a:r>
              <a:rPr lang="en-US" altLang="ja-JP" sz="1600" baseline="30000" dirty="0">
                <a:solidFill>
                  <a:prstClr val="black"/>
                </a:solidFill>
                <a:latin typeface="Meiryo UI" pitchFamily="50" charset="-128"/>
                <a:ea typeface="メイリオ" pitchFamily="50" charset="-128"/>
                <a:cs typeface="Arial" panose="020B0604020202020204" pitchFamily="34" charset="0"/>
              </a:rPr>
              <a:t>1</a:t>
            </a:r>
          </a:p>
          <a:p>
            <a:pPr algn="just">
              <a:spcBef>
                <a:spcPts val="0"/>
              </a:spcBef>
              <a:spcAft>
                <a:spcPts val="1200"/>
              </a:spcAft>
              <a:defRPr/>
            </a:pPr>
            <a:r>
              <a:rPr lang="ja-JP" altLang="en-US" sz="1600" dirty="0">
                <a:solidFill>
                  <a:prstClr val="black"/>
                </a:solidFill>
                <a:latin typeface="Meiryo UI" pitchFamily="50" charset="-128"/>
                <a:ea typeface="メイリオ" pitchFamily="50" charset="-128"/>
                <a:cs typeface="Arial" panose="020B0604020202020204" pitchFamily="34" charset="0"/>
              </a:rPr>
              <a:t>「女性」は</a:t>
            </a:r>
            <a:r>
              <a:rPr lang="en-US" altLang="ja-JP" sz="1600" dirty="0">
                <a:solidFill>
                  <a:prstClr val="black"/>
                </a:solidFill>
                <a:latin typeface="Meiryo UI" pitchFamily="50" charset="-128"/>
                <a:ea typeface="メイリオ" pitchFamily="50" charset="-128"/>
                <a:cs typeface="Arial" panose="020B0604020202020204" pitchFamily="34" charset="0"/>
              </a:rPr>
              <a:t>65</a:t>
            </a:r>
            <a:r>
              <a:rPr lang="ja-JP" altLang="en-US" sz="1600" dirty="0">
                <a:solidFill>
                  <a:prstClr val="black"/>
                </a:solidFill>
                <a:latin typeface="Meiryo UI" pitchFamily="50" charset="-128"/>
                <a:ea typeface="メイリオ" pitchFamily="50" charset="-128"/>
                <a:cs typeface="Arial" panose="020B0604020202020204" pitchFamily="34" charset="0"/>
              </a:rPr>
              <a:t>歳未満で器質的心疾患がない場合には，リスクとならない</a:t>
            </a:r>
            <a:r>
              <a:rPr lang="en-US" altLang="ja-JP" sz="1600" baseline="30000" dirty="0">
                <a:solidFill>
                  <a:prstClr val="black"/>
                </a:solidFill>
                <a:latin typeface="Meiryo UI" pitchFamily="50" charset="-128"/>
                <a:ea typeface="メイリオ" pitchFamily="50" charset="-128"/>
                <a:cs typeface="Arial" panose="020B0604020202020204" pitchFamily="34" charset="0"/>
              </a:rPr>
              <a:t>2</a:t>
            </a:r>
          </a:p>
        </p:txBody>
      </p:sp>
      <p:cxnSp>
        <p:nvCxnSpPr>
          <p:cNvPr id="11" name="Straight Connector 4">
            <a:extLst/>
          </p:cNvPr>
          <p:cNvCxnSpPr>
            <a:cxnSpLocks noChangeShapeType="1"/>
          </p:cNvCxnSpPr>
          <p:nvPr/>
        </p:nvCxnSpPr>
        <p:spPr bwMode="auto">
          <a:xfrm>
            <a:off x="771200" y="1143000"/>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2"/>
          <p:cNvSpPr txBox="1">
            <a:spLocks noChangeArrowheads="1"/>
          </p:cNvSpPr>
          <p:nvPr/>
        </p:nvSpPr>
        <p:spPr bwMode="auto">
          <a:xfrm>
            <a:off x="6748322" y="6605181"/>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graphicFrame>
        <p:nvGraphicFramePr>
          <p:cNvPr id="3" name="表 2">
            <a:extLst>
              <a:ext uri="{FF2B5EF4-FFF2-40B4-BE49-F238E27FC236}">
                <a16:creationId xmlns:a16="http://schemas.microsoft.com/office/drawing/2014/main" id="{6F353C43-C2E3-4A11-AE4C-905ACC525D3C}"/>
              </a:ext>
            </a:extLst>
          </p:cNvPr>
          <p:cNvGraphicFramePr>
            <a:graphicFrameLocks noGrp="1"/>
          </p:cNvGraphicFramePr>
          <p:nvPr>
            <p:extLst>
              <p:ext uri="{D42A27DB-BD31-4B8C-83A1-F6EECF244321}">
                <p14:modId xmlns:p14="http://schemas.microsoft.com/office/powerpoint/2010/main" val="3957539310"/>
              </p:ext>
            </p:extLst>
          </p:nvPr>
        </p:nvGraphicFramePr>
        <p:xfrm>
          <a:off x="794480" y="1377818"/>
          <a:ext cx="3777520" cy="4189658"/>
        </p:xfrm>
        <a:graphic>
          <a:graphicData uri="http://schemas.openxmlformats.org/drawingml/2006/table">
            <a:tbl>
              <a:tblPr firstRow="1" bandRow="1">
                <a:tableStyleId>{5C22544A-7EE6-4342-B048-85BDC9FD1C3A}</a:tableStyleId>
              </a:tblPr>
              <a:tblGrid>
                <a:gridCol w="3051992">
                  <a:extLst>
                    <a:ext uri="{9D8B030D-6E8A-4147-A177-3AD203B41FA5}">
                      <a16:colId xmlns:a16="http://schemas.microsoft.com/office/drawing/2014/main" val="467224118"/>
                    </a:ext>
                  </a:extLst>
                </a:gridCol>
                <a:gridCol w="725528">
                  <a:extLst>
                    <a:ext uri="{9D8B030D-6E8A-4147-A177-3AD203B41FA5}">
                      <a16:colId xmlns:a16="http://schemas.microsoft.com/office/drawing/2014/main" val="2954049362"/>
                    </a:ext>
                  </a:extLst>
                </a:gridCol>
              </a:tblGrid>
              <a:tr h="370840">
                <a:tc>
                  <a:txBody>
                    <a:bodyPr/>
                    <a:lstStyle/>
                    <a:p>
                      <a:r>
                        <a:rPr kumimoji="1" lang="ja-JP" altLang="en-US" sz="1400" dirty="0"/>
                        <a:t>リスク因子</a:t>
                      </a:r>
                    </a:p>
                  </a:txBody>
                  <a:tcPr/>
                </a:tc>
                <a:tc>
                  <a:txBody>
                    <a:bodyPr/>
                    <a:lstStyle/>
                    <a:p>
                      <a:pPr algn="ctr"/>
                      <a:r>
                        <a:rPr kumimoji="1" lang="ja-JP" altLang="en-US" sz="1400" baseline="0" dirty="0"/>
                        <a:t>スコア</a:t>
                      </a:r>
                    </a:p>
                  </a:txBody>
                  <a:tcPr/>
                </a:tc>
                <a:extLst>
                  <a:ext uri="{0D108BD9-81ED-4DB2-BD59-A6C34878D82A}">
                    <a16:rowId xmlns:a16="http://schemas.microsoft.com/office/drawing/2014/main" val="3976438856"/>
                  </a:ext>
                </a:extLst>
              </a:tr>
              <a:tr h="370840">
                <a:tc>
                  <a:txBody>
                    <a:bodyPr/>
                    <a:lstStyle/>
                    <a:p>
                      <a:pPr marL="90488" marR="0" lvl="0" indent="-90488" algn="l" defTabSz="4572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0000"/>
                          </a:solidFill>
                        </a:rPr>
                        <a:t>C</a:t>
                      </a:r>
                      <a:r>
                        <a:rPr kumimoji="1" lang="en-US" altLang="ja-JP" sz="1400" dirty="0"/>
                        <a:t>ongestive heart failure/ LV dysfunction</a:t>
                      </a:r>
                      <a:r>
                        <a:rPr kumimoji="1" lang="ja-JP" altLang="en-US" sz="1400" dirty="0"/>
                        <a:t>（心不全</a:t>
                      </a:r>
                      <a:r>
                        <a:rPr kumimoji="1" lang="en-US" altLang="ja-JP" sz="1400" dirty="0"/>
                        <a:t>,</a:t>
                      </a:r>
                      <a:r>
                        <a:rPr kumimoji="1" lang="ja-JP" altLang="en-US" sz="1400" dirty="0"/>
                        <a:t> 左室機能全）</a:t>
                      </a:r>
                      <a:endParaRPr kumimoji="1" lang="en-US" altLang="ja-JP" sz="1400" dirty="0"/>
                    </a:p>
                  </a:txBody>
                  <a:tcPr/>
                </a:tc>
                <a:tc>
                  <a:txBody>
                    <a:bodyPr/>
                    <a:lstStyle/>
                    <a:p>
                      <a:pPr algn="ctr"/>
                      <a:r>
                        <a:rPr kumimoji="1" lang="en-US" altLang="ja-JP" sz="1400" baseline="0" dirty="0"/>
                        <a:t>1</a:t>
                      </a:r>
                      <a:endParaRPr kumimoji="1" lang="ja-JP" altLang="en-US" sz="1400" baseline="0" dirty="0"/>
                    </a:p>
                  </a:txBody>
                  <a:tcPr/>
                </a:tc>
                <a:extLst>
                  <a:ext uri="{0D108BD9-81ED-4DB2-BD59-A6C34878D82A}">
                    <a16:rowId xmlns:a16="http://schemas.microsoft.com/office/drawing/2014/main" val="120407592"/>
                  </a:ext>
                </a:extLst>
              </a:tr>
              <a:tr h="317972">
                <a:tc>
                  <a:txBody>
                    <a:bodyPr/>
                    <a:lstStyle/>
                    <a:p>
                      <a:r>
                        <a:rPr kumimoji="1" lang="en-US" altLang="ja-JP" sz="1400" dirty="0">
                          <a:solidFill>
                            <a:srgbClr val="FF0000"/>
                          </a:solidFill>
                        </a:rPr>
                        <a:t>H</a:t>
                      </a:r>
                      <a:r>
                        <a:rPr kumimoji="1" lang="en-US" altLang="ja-JP" sz="1400" dirty="0"/>
                        <a:t>ypertension</a:t>
                      </a:r>
                      <a:r>
                        <a:rPr kumimoji="1" lang="ja-JP" altLang="en-US" sz="1400" dirty="0"/>
                        <a:t>（高血圧）</a:t>
                      </a:r>
                    </a:p>
                  </a:txBody>
                  <a:tcPr/>
                </a:tc>
                <a:tc>
                  <a:txBody>
                    <a:bodyPr/>
                    <a:lstStyle/>
                    <a:p>
                      <a:pPr algn="ctr"/>
                      <a:r>
                        <a:rPr kumimoji="1" lang="en-US" altLang="ja-JP" sz="1400" baseline="0" dirty="0"/>
                        <a:t>1</a:t>
                      </a:r>
                    </a:p>
                  </a:txBody>
                  <a:tcPr/>
                </a:tc>
                <a:extLst>
                  <a:ext uri="{0D108BD9-81ED-4DB2-BD59-A6C34878D82A}">
                    <a16:rowId xmlns:a16="http://schemas.microsoft.com/office/drawing/2014/main" val="502898977"/>
                  </a:ext>
                </a:extLst>
              </a:tr>
              <a:tr h="315686">
                <a:tc>
                  <a:txBody>
                    <a:bodyPr/>
                    <a:lstStyle/>
                    <a:p>
                      <a:r>
                        <a:rPr kumimoji="1" lang="en-US" altLang="ja-JP" sz="1400" dirty="0">
                          <a:solidFill>
                            <a:srgbClr val="FF0000"/>
                          </a:solidFill>
                        </a:rPr>
                        <a:t>A</a:t>
                      </a:r>
                      <a:r>
                        <a:rPr kumimoji="1" lang="en-US" altLang="ja-JP" sz="1400" dirty="0"/>
                        <a:t>ge</a:t>
                      </a:r>
                      <a:r>
                        <a:rPr kumimoji="1" lang="ja-JP" altLang="en-US" sz="1400" dirty="0"/>
                        <a:t>≧</a:t>
                      </a:r>
                      <a:r>
                        <a:rPr kumimoji="1" lang="en-US" altLang="ja-JP" sz="1400" dirty="0"/>
                        <a:t>75y</a:t>
                      </a:r>
                      <a:r>
                        <a:rPr kumimoji="1" lang="ja-JP" altLang="en-US" sz="1400" dirty="0"/>
                        <a:t>（年齢）</a:t>
                      </a:r>
                      <a:endParaRPr kumimoji="1" lang="en-US" altLang="ja-JP" sz="1400" dirty="0"/>
                    </a:p>
                  </a:txBody>
                  <a:tcPr/>
                </a:tc>
                <a:tc>
                  <a:txBody>
                    <a:bodyPr/>
                    <a:lstStyle/>
                    <a:p>
                      <a:pPr algn="ctr"/>
                      <a:r>
                        <a:rPr kumimoji="1" lang="en-US" altLang="ja-JP" sz="1400" baseline="0" dirty="0"/>
                        <a:t>2</a:t>
                      </a:r>
                      <a:endParaRPr kumimoji="1" lang="ja-JP" altLang="en-US" sz="1400" baseline="0" dirty="0"/>
                    </a:p>
                  </a:txBody>
                  <a:tcPr/>
                </a:tc>
                <a:extLst>
                  <a:ext uri="{0D108BD9-81ED-4DB2-BD59-A6C34878D82A}">
                    <a16:rowId xmlns:a16="http://schemas.microsoft.com/office/drawing/2014/main" val="1222660002"/>
                  </a:ext>
                </a:extLst>
              </a:tr>
              <a:tr h="304800">
                <a:tc>
                  <a:txBody>
                    <a:bodyPr/>
                    <a:lstStyle/>
                    <a:p>
                      <a:r>
                        <a:rPr kumimoji="1" lang="en-US" altLang="ja-JP" sz="1400" dirty="0">
                          <a:solidFill>
                            <a:srgbClr val="FF0000"/>
                          </a:solidFill>
                        </a:rPr>
                        <a:t>D</a:t>
                      </a:r>
                      <a:r>
                        <a:rPr kumimoji="1" lang="en-US" altLang="ja-JP" sz="1400" dirty="0"/>
                        <a:t>iabetes mellitus</a:t>
                      </a:r>
                      <a:r>
                        <a:rPr kumimoji="1" lang="ja-JP" altLang="en-US" sz="1400" dirty="0"/>
                        <a:t>（糖尿病）</a:t>
                      </a:r>
                    </a:p>
                  </a:txBody>
                  <a:tcPr/>
                </a:tc>
                <a:tc>
                  <a:txBody>
                    <a:bodyPr/>
                    <a:lstStyle/>
                    <a:p>
                      <a:pPr algn="ctr"/>
                      <a:r>
                        <a:rPr kumimoji="1" lang="en-US" altLang="ja-JP" sz="1400" baseline="0" dirty="0"/>
                        <a:t>1</a:t>
                      </a:r>
                      <a:endParaRPr kumimoji="1" lang="ja-JP" altLang="en-US" sz="1400" baseline="0" dirty="0"/>
                    </a:p>
                  </a:txBody>
                  <a:tcPr/>
                </a:tc>
                <a:extLst>
                  <a:ext uri="{0D108BD9-81ED-4DB2-BD59-A6C34878D82A}">
                    <a16:rowId xmlns:a16="http://schemas.microsoft.com/office/drawing/2014/main" val="3750758716"/>
                  </a:ext>
                </a:extLst>
              </a:tr>
              <a:tr h="353422">
                <a:tc>
                  <a:txBody>
                    <a:bodyPr/>
                    <a:lstStyle/>
                    <a:p>
                      <a:pPr marL="87313" indent="-87313"/>
                      <a:r>
                        <a:rPr kumimoji="1" lang="en-US" altLang="ja-JP" sz="1400" dirty="0">
                          <a:solidFill>
                            <a:srgbClr val="FF0000"/>
                          </a:solidFill>
                        </a:rPr>
                        <a:t>S</a:t>
                      </a:r>
                      <a:r>
                        <a:rPr kumimoji="1" lang="en-US" altLang="ja-JP" sz="1400" dirty="0"/>
                        <a:t>troke/TIA/TE</a:t>
                      </a:r>
                      <a:r>
                        <a:rPr kumimoji="1" lang="ja-JP" altLang="en-US" sz="1400" dirty="0"/>
                        <a:t>（脳梗塞</a:t>
                      </a:r>
                      <a:r>
                        <a:rPr kumimoji="1" lang="en-US" altLang="ja-JP" sz="1400" dirty="0"/>
                        <a:t>,</a:t>
                      </a:r>
                      <a:r>
                        <a:rPr kumimoji="1" lang="ja-JP" altLang="en-US" sz="1400" dirty="0"/>
                        <a:t> </a:t>
                      </a:r>
                      <a:r>
                        <a:rPr kumimoji="1" lang="en-US" altLang="ja-JP" sz="1400" dirty="0"/>
                        <a:t>TIA, </a:t>
                      </a:r>
                      <a:r>
                        <a:rPr kumimoji="1" lang="ja-JP" altLang="en-US" sz="1400" dirty="0"/>
                        <a:t> 血栓塞栓症の既往）</a:t>
                      </a:r>
                    </a:p>
                  </a:txBody>
                  <a:tcPr/>
                </a:tc>
                <a:tc>
                  <a:txBody>
                    <a:bodyPr/>
                    <a:lstStyle/>
                    <a:p>
                      <a:pPr algn="ctr"/>
                      <a:r>
                        <a:rPr kumimoji="1" lang="en-US" altLang="ja-JP" sz="1400" baseline="0" dirty="0"/>
                        <a:t>2</a:t>
                      </a:r>
                      <a:endParaRPr kumimoji="1" lang="ja-JP" altLang="en-US" sz="1400" baseline="0" dirty="0"/>
                    </a:p>
                  </a:txBody>
                  <a:tcPr/>
                </a:tc>
                <a:extLst>
                  <a:ext uri="{0D108BD9-81ED-4DB2-BD59-A6C34878D82A}">
                    <a16:rowId xmlns:a16="http://schemas.microsoft.com/office/drawing/2014/main" val="1146313038"/>
                  </a:ext>
                </a:extLst>
              </a:tr>
              <a:tr h="329474">
                <a:tc>
                  <a:txBody>
                    <a:bodyPr/>
                    <a:lstStyle/>
                    <a:p>
                      <a:pPr marL="0" indent="0"/>
                      <a:r>
                        <a:rPr kumimoji="1" lang="en-US" altLang="ja-JP" sz="1400" dirty="0">
                          <a:solidFill>
                            <a:srgbClr val="FF0000"/>
                          </a:solidFill>
                        </a:rPr>
                        <a:t>V</a:t>
                      </a:r>
                      <a:r>
                        <a:rPr kumimoji="1" lang="en-US" altLang="ja-JP" sz="1400" dirty="0">
                          <a:solidFill>
                            <a:schemeClr val="tx1"/>
                          </a:solidFill>
                        </a:rPr>
                        <a:t>asc</a:t>
                      </a:r>
                      <a:r>
                        <a:rPr kumimoji="1" lang="en-US" altLang="ja-JP" sz="1400" dirty="0"/>
                        <a:t>ular disease (</a:t>
                      </a:r>
                      <a:r>
                        <a:rPr kumimoji="1" lang="ja-JP" altLang="en-US" sz="1400" dirty="0"/>
                        <a:t>血管疾患；</a:t>
                      </a:r>
                      <a:endParaRPr kumimoji="1" lang="en-US" altLang="ja-JP" sz="1400" dirty="0"/>
                    </a:p>
                    <a:p>
                      <a:pPr marL="0" indent="0"/>
                      <a:r>
                        <a:rPr kumimoji="1" lang="ja-JP" altLang="en-US" sz="1400" dirty="0"/>
                        <a:t> 心筋梗塞の既往</a:t>
                      </a:r>
                      <a:r>
                        <a:rPr kumimoji="1" lang="en-US" altLang="ja-JP" sz="1400" dirty="0"/>
                        <a:t>, </a:t>
                      </a:r>
                      <a:r>
                        <a:rPr kumimoji="1" lang="ja-JP" altLang="en-US" sz="1400" dirty="0"/>
                        <a:t>末梢動脈疾患</a:t>
                      </a:r>
                      <a:r>
                        <a:rPr kumimoji="1" lang="en-US" altLang="ja-JP" sz="1400" dirty="0"/>
                        <a:t>,</a:t>
                      </a:r>
                    </a:p>
                    <a:p>
                      <a:pPr marL="0" indent="0"/>
                      <a:r>
                        <a:rPr kumimoji="1" lang="ja-JP" altLang="en-US" sz="1400" dirty="0"/>
                        <a:t> 大動脈プラーク）</a:t>
                      </a:r>
                    </a:p>
                  </a:txBody>
                  <a:tcPr/>
                </a:tc>
                <a:tc>
                  <a:txBody>
                    <a:bodyPr/>
                    <a:lstStyle/>
                    <a:p>
                      <a:pPr algn="ctr"/>
                      <a:r>
                        <a:rPr kumimoji="1" lang="en-US" altLang="ja-JP" sz="1400" baseline="0" dirty="0"/>
                        <a:t>1</a:t>
                      </a:r>
                      <a:endParaRPr kumimoji="1" lang="ja-JP" altLang="en-US" sz="1400" baseline="0" dirty="0"/>
                    </a:p>
                  </a:txBody>
                  <a:tcPr/>
                </a:tc>
                <a:extLst>
                  <a:ext uri="{0D108BD9-81ED-4DB2-BD59-A6C34878D82A}">
                    <a16:rowId xmlns:a16="http://schemas.microsoft.com/office/drawing/2014/main" val="3898817978"/>
                  </a:ext>
                </a:extLst>
              </a:tr>
              <a:tr h="370840">
                <a:tc>
                  <a:txBody>
                    <a:bodyPr/>
                    <a:lstStyle/>
                    <a:p>
                      <a:r>
                        <a:rPr kumimoji="1" lang="en-US" altLang="ja-JP" sz="1400" dirty="0">
                          <a:solidFill>
                            <a:srgbClr val="FF0000"/>
                          </a:solidFill>
                        </a:rPr>
                        <a:t>A</a:t>
                      </a:r>
                      <a:r>
                        <a:rPr kumimoji="1" lang="en-US" altLang="ja-JP" sz="1400" dirty="0"/>
                        <a:t>ge 65-74y</a:t>
                      </a:r>
                      <a:r>
                        <a:rPr kumimoji="1" lang="ja-JP" altLang="en-US" sz="1400" dirty="0"/>
                        <a:t>（</a:t>
                      </a:r>
                      <a:r>
                        <a:rPr kumimoji="1" lang="en-US" altLang="ja-JP" sz="1400" dirty="0"/>
                        <a:t>65</a:t>
                      </a:r>
                      <a:r>
                        <a:rPr kumimoji="1" lang="ja-JP" altLang="en-US" sz="1400" dirty="0"/>
                        <a:t>歳以上</a:t>
                      </a:r>
                      <a:r>
                        <a:rPr kumimoji="1" lang="en-US" altLang="ja-JP" sz="1400" dirty="0"/>
                        <a:t>74</a:t>
                      </a:r>
                      <a:r>
                        <a:rPr kumimoji="1" lang="ja-JP" altLang="en-US" sz="1400" dirty="0"/>
                        <a:t>歳以下）</a:t>
                      </a:r>
                    </a:p>
                  </a:txBody>
                  <a:tcPr/>
                </a:tc>
                <a:tc>
                  <a:txBody>
                    <a:bodyPr/>
                    <a:lstStyle/>
                    <a:p>
                      <a:pPr algn="ctr"/>
                      <a:r>
                        <a:rPr kumimoji="1" lang="en-US" altLang="ja-JP" sz="1400" baseline="0" dirty="0"/>
                        <a:t>1</a:t>
                      </a:r>
                      <a:endParaRPr kumimoji="1" lang="ja-JP" altLang="en-US" sz="1400" baseline="0" dirty="0"/>
                    </a:p>
                  </a:txBody>
                  <a:tcPr/>
                </a:tc>
                <a:extLst>
                  <a:ext uri="{0D108BD9-81ED-4DB2-BD59-A6C34878D82A}">
                    <a16:rowId xmlns:a16="http://schemas.microsoft.com/office/drawing/2014/main" val="2330525434"/>
                  </a:ext>
                </a:extLst>
              </a:tr>
              <a:tr h="370840">
                <a:tc>
                  <a:txBody>
                    <a:bodyPr/>
                    <a:lstStyle/>
                    <a:p>
                      <a:r>
                        <a:rPr kumimoji="1" lang="en-US" altLang="ja-JP" sz="1400" dirty="0">
                          <a:solidFill>
                            <a:srgbClr val="FF0000"/>
                          </a:solidFill>
                        </a:rPr>
                        <a:t>S</a:t>
                      </a:r>
                      <a:r>
                        <a:rPr kumimoji="1" lang="en-US" altLang="ja-JP" sz="1400" dirty="0"/>
                        <a:t>ex </a:t>
                      </a:r>
                      <a:r>
                        <a:rPr kumimoji="1" lang="en-US" altLang="ja-JP" sz="1400" dirty="0">
                          <a:solidFill>
                            <a:srgbClr val="FF0000"/>
                          </a:solidFill>
                        </a:rPr>
                        <a:t>c</a:t>
                      </a:r>
                      <a:r>
                        <a:rPr kumimoji="1" lang="en-US" altLang="ja-JP" sz="1400" dirty="0"/>
                        <a:t>ategory</a:t>
                      </a:r>
                      <a:r>
                        <a:rPr kumimoji="1" lang="ja-JP" altLang="en-US" sz="1400" dirty="0"/>
                        <a:t>（性別</a:t>
                      </a:r>
                      <a:r>
                        <a:rPr kumimoji="1" lang="en-US" altLang="ja-JP" sz="1400" dirty="0"/>
                        <a:t>; </a:t>
                      </a:r>
                      <a:r>
                        <a:rPr kumimoji="1" lang="ja-JP" altLang="en-US" sz="1400" dirty="0"/>
                        <a:t>女性）</a:t>
                      </a:r>
                    </a:p>
                  </a:txBody>
                  <a:tcPr/>
                </a:tc>
                <a:tc>
                  <a:txBody>
                    <a:bodyPr/>
                    <a:lstStyle/>
                    <a:p>
                      <a:pPr algn="ctr"/>
                      <a:r>
                        <a:rPr kumimoji="1" lang="en-US" altLang="ja-JP" sz="1400" baseline="0" dirty="0"/>
                        <a:t>1</a:t>
                      </a:r>
                      <a:endParaRPr kumimoji="1" lang="ja-JP" altLang="en-US" sz="1400" baseline="0" dirty="0"/>
                    </a:p>
                  </a:txBody>
                  <a:tcPr/>
                </a:tc>
                <a:extLst>
                  <a:ext uri="{0D108BD9-81ED-4DB2-BD59-A6C34878D82A}">
                    <a16:rowId xmlns:a16="http://schemas.microsoft.com/office/drawing/2014/main" val="3267806474"/>
                  </a:ext>
                </a:extLst>
              </a:tr>
              <a:tr h="370840">
                <a:tc>
                  <a:txBody>
                    <a:bodyPr/>
                    <a:lstStyle/>
                    <a:p>
                      <a:r>
                        <a:rPr kumimoji="1" lang="ja-JP" altLang="en-US" sz="1400" b="1" dirty="0"/>
                        <a:t>最大スコア</a:t>
                      </a:r>
                    </a:p>
                  </a:txBody>
                  <a:tcPr/>
                </a:tc>
                <a:tc>
                  <a:txBody>
                    <a:bodyPr/>
                    <a:lstStyle/>
                    <a:p>
                      <a:pPr algn="ctr"/>
                      <a:r>
                        <a:rPr kumimoji="1" lang="en-US" altLang="ja-JP" sz="1400" b="1" baseline="0" dirty="0"/>
                        <a:t>9*</a:t>
                      </a:r>
                      <a:endParaRPr kumimoji="1" lang="ja-JP" altLang="en-US" sz="1400" b="1" baseline="0" dirty="0"/>
                    </a:p>
                  </a:txBody>
                  <a:tcPr/>
                </a:tc>
                <a:extLst>
                  <a:ext uri="{0D108BD9-81ED-4DB2-BD59-A6C34878D82A}">
                    <a16:rowId xmlns:a16="http://schemas.microsoft.com/office/drawing/2014/main" val="4222534720"/>
                  </a:ext>
                </a:extLst>
              </a:tr>
            </a:tbl>
          </a:graphicData>
        </a:graphic>
      </p:graphicFrame>
      <p:sp>
        <p:nvSpPr>
          <p:cNvPr id="12" name="TextBox 2">
            <a:extLst>
              <a:ext uri="{FF2B5EF4-FFF2-40B4-BE49-F238E27FC236}">
                <a16:creationId xmlns:a16="http://schemas.microsoft.com/office/drawing/2014/main" id="{8C0C5D59-8C3D-4033-9374-33FFD67D6C66}"/>
              </a:ext>
            </a:extLst>
          </p:cNvPr>
          <p:cNvSpPr txBox="1">
            <a:spLocks noChangeArrowheads="1"/>
          </p:cNvSpPr>
          <p:nvPr/>
        </p:nvSpPr>
        <p:spPr bwMode="auto">
          <a:xfrm>
            <a:off x="3291374" y="6358960"/>
            <a:ext cx="595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000" dirty="0">
                <a:solidFill>
                  <a:prstClr val="black"/>
                </a:solidFill>
                <a:latin typeface="Meiryo UI" pitchFamily="50" charset="-128"/>
                <a:ea typeface="メイリオ" pitchFamily="50" charset="-128"/>
              </a:rPr>
              <a:t>循環器病の診断と治療に関するガイドライン</a:t>
            </a:r>
            <a:r>
              <a:rPr lang="en-US" altLang="ja-JP" sz="1000" dirty="0">
                <a:solidFill>
                  <a:prstClr val="black"/>
                </a:solidFill>
                <a:latin typeface="Meiryo UI" pitchFamily="50" charset="-128"/>
                <a:ea typeface="メイリオ" pitchFamily="50" charset="-128"/>
              </a:rPr>
              <a:t>. </a:t>
            </a:r>
            <a:r>
              <a:rPr lang="ja-JP" altLang="en-US" sz="1000" dirty="0">
                <a:solidFill>
                  <a:prstClr val="black"/>
                </a:solidFill>
                <a:latin typeface="Meiryo UI" pitchFamily="50" charset="-128"/>
                <a:ea typeface="メイリオ" pitchFamily="50" charset="-128"/>
              </a:rPr>
              <a:t>心房細動治療（薬物）ガイドライン（</a:t>
            </a:r>
            <a:r>
              <a:rPr lang="en-US" altLang="ja-JP" sz="1000" dirty="0">
                <a:solidFill>
                  <a:prstClr val="black"/>
                </a:solidFill>
                <a:latin typeface="Meiryo UI" pitchFamily="50" charset="-128"/>
                <a:ea typeface="メイリオ" pitchFamily="50" charset="-128"/>
              </a:rPr>
              <a:t>2013</a:t>
            </a:r>
            <a:r>
              <a:rPr lang="ja-JP" altLang="en-US" sz="1000" dirty="0">
                <a:solidFill>
                  <a:prstClr val="black"/>
                </a:solidFill>
                <a:latin typeface="Meiryo UI" pitchFamily="50" charset="-128"/>
                <a:ea typeface="メイリオ" pitchFamily="50" charset="-128"/>
              </a:rPr>
              <a:t>年改訂版）</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331603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en-US" altLang="ja-JP" sz="3600" b="1" dirty="0">
                <a:solidFill>
                  <a:schemeClr val="tx2"/>
                </a:solidFill>
                <a:latin typeface="Meiryo UI" pitchFamily="50" charset="-128"/>
                <a:ea typeface="メイリオ" pitchFamily="50" charset="-128"/>
              </a:rPr>
              <a:t>Quality Indicator</a:t>
            </a:r>
            <a:r>
              <a:rPr lang="ja-JP" altLang="en-US" sz="3600" b="1" dirty="0">
                <a:solidFill>
                  <a:schemeClr val="tx2"/>
                </a:solidFill>
                <a:latin typeface="Meiryo UI" pitchFamily="50" charset="-128"/>
                <a:ea typeface="メイリオ" pitchFamily="50" charset="-128"/>
              </a:rPr>
              <a:t>（医療の質）</a:t>
            </a:r>
          </a:p>
        </p:txBody>
      </p:sp>
      <p:cxnSp>
        <p:nvCxnSpPr>
          <p:cNvPr id="5"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円/楕円 23"/>
          <p:cNvSpPr/>
          <p:nvPr/>
        </p:nvSpPr>
        <p:spPr>
          <a:xfrm>
            <a:off x="-2149434" y="3136106"/>
            <a:ext cx="77189" cy="71252"/>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ontent Placeholder 2"/>
          <p:cNvSpPr txBox="1">
            <a:spLocks/>
          </p:cNvSpPr>
          <p:nvPr/>
        </p:nvSpPr>
        <p:spPr bwMode="auto">
          <a:xfrm>
            <a:off x="771200" y="1122189"/>
            <a:ext cx="8020376" cy="427035"/>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eaLnBrk="1" hangingPunct="1">
              <a:spcBef>
                <a:spcPts val="0"/>
              </a:spcBef>
              <a:spcAft>
                <a:spcPts val="1200"/>
              </a:spcAft>
              <a:buClr>
                <a:schemeClr val="tx1"/>
              </a:buClr>
              <a:buNone/>
            </a:pPr>
            <a:r>
              <a:rPr lang="en-US" altLang="ja-JP" sz="2200" dirty="0">
                <a:latin typeface="Meiryo UI" pitchFamily="50" charset="-128"/>
                <a:ea typeface="メイリオ" pitchFamily="50" charset="-128"/>
              </a:rPr>
              <a:t>2016</a:t>
            </a:r>
            <a:r>
              <a:rPr lang="ja-JP" altLang="en-US" sz="2200" dirty="0">
                <a:latin typeface="Meiryo UI" pitchFamily="50" charset="-128"/>
                <a:ea typeface="メイリオ" pitchFamily="50" charset="-128"/>
              </a:rPr>
              <a:t>年</a:t>
            </a:r>
            <a:r>
              <a:rPr lang="en-US" altLang="ja-JP" sz="2200" dirty="0">
                <a:latin typeface="Meiryo UI" pitchFamily="50" charset="-128"/>
                <a:ea typeface="メイリオ" pitchFamily="50" charset="-128"/>
              </a:rPr>
              <a:t>ACC/AHA</a:t>
            </a:r>
            <a:r>
              <a:rPr lang="ja-JP" altLang="en-US" sz="2200" dirty="0">
                <a:latin typeface="Meiryo UI" pitchFamily="50" charset="-128"/>
                <a:ea typeface="メイリオ" pitchFamily="50" charset="-128"/>
              </a:rPr>
              <a:t>改訂版基準に基づく評価</a:t>
            </a:r>
            <a:endParaRPr lang="en-US" altLang="ja-JP" sz="2200" dirty="0">
              <a:latin typeface="Meiryo UI" pitchFamily="50" charset="-128"/>
              <a:ea typeface="メイリオ" pitchFamily="50" charset="-128"/>
            </a:endParaRPr>
          </a:p>
        </p:txBody>
      </p:sp>
      <p:graphicFrame>
        <p:nvGraphicFramePr>
          <p:cNvPr id="8" name="Table 6">
            <a:extLst/>
          </p:cNvPr>
          <p:cNvGraphicFramePr>
            <a:graphicFrameLocks noGrp="1"/>
          </p:cNvGraphicFramePr>
          <p:nvPr>
            <p:extLst>
              <p:ext uri="{D42A27DB-BD31-4B8C-83A1-F6EECF244321}">
                <p14:modId xmlns:p14="http://schemas.microsoft.com/office/powerpoint/2010/main" val="3897889167"/>
              </p:ext>
            </p:extLst>
          </p:nvPr>
        </p:nvGraphicFramePr>
        <p:xfrm>
          <a:off x="771200" y="1560337"/>
          <a:ext cx="7763200" cy="1959423"/>
        </p:xfrm>
        <a:graphic>
          <a:graphicData uri="http://schemas.openxmlformats.org/drawingml/2006/table">
            <a:tbl>
              <a:tblPr/>
              <a:tblGrid>
                <a:gridCol w="1029025">
                  <a:extLst>
                    <a:ext uri="{9D8B030D-6E8A-4147-A177-3AD203B41FA5}">
                      <a16:colId xmlns:a16="http://schemas.microsoft.com/office/drawing/2014/main" val="20000"/>
                    </a:ext>
                  </a:extLst>
                </a:gridCol>
                <a:gridCol w="3556943">
                  <a:extLst>
                    <a:ext uri="{9D8B030D-6E8A-4147-A177-3AD203B41FA5}">
                      <a16:colId xmlns:a16="http://schemas.microsoft.com/office/drawing/2014/main" val="20002"/>
                    </a:ext>
                  </a:extLst>
                </a:gridCol>
                <a:gridCol w="1786582">
                  <a:extLst>
                    <a:ext uri="{9D8B030D-6E8A-4147-A177-3AD203B41FA5}">
                      <a16:colId xmlns:a16="http://schemas.microsoft.com/office/drawing/2014/main" val="20001"/>
                    </a:ext>
                  </a:extLst>
                </a:gridCol>
                <a:gridCol w="1390650">
                  <a:extLst>
                    <a:ext uri="{9D8B030D-6E8A-4147-A177-3AD203B41FA5}">
                      <a16:colId xmlns:a16="http://schemas.microsoft.com/office/drawing/2014/main" val="20003"/>
                    </a:ext>
                  </a:extLst>
                </a:gridCol>
              </a:tblGrid>
              <a:tr h="447072">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No.</a:t>
                      </a:r>
                      <a:endParaRPr kumimoji="0" lang="en-US"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E6AB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評価項目</a:t>
                      </a:r>
                      <a:endParaRPr kumimoji="0" lang="en-US"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E6AB6"/>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ja-JP"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評価の対象</a:t>
                      </a:r>
                      <a:endParaRPr kumimoji="0" lang="en-US"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T="45682" marB="45682"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E6AB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達成率</a:t>
                      </a:r>
                      <a:endParaRPr kumimoji="0" lang="en-US" altLang="en-US" sz="19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E6AB6"/>
                    </a:solidFill>
                  </a:tcPr>
                </a:tc>
                <a:extLst>
                  <a:ext uri="{0D108BD9-81ED-4DB2-BD59-A6C34878D82A}">
                    <a16:rowId xmlns:a16="http://schemas.microsoft.com/office/drawing/2014/main" val="10000"/>
                  </a:ext>
                </a:extLst>
              </a:tr>
              <a:tr h="422767">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en-US" altLang="ja-JP"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PM-4</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ts val="0"/>
                        </a:spcAft>
                        <a:buClrTx/>
                        <a:buSzTx/>
                        <a:buFontTx/>
                        <a:buNone/>
                        <a:tabLst/>
                      </a:pP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CHA</a:t>
                      </a:r>
                      <a:r>
                        <a:rPr kumimoji="0" lang="en-US" altLang="en-US" sz="19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DS</a:t>
                      </a:r>
                      <a:r>
                        <a:rPr kumimoji="0" lang="en-US" altLang="en-US" sz="19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-VASc</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スコア</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治療の有効性</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en-US" altLang="ja-JP"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53.9</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19100">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en-US" altLang="ja-JP" sz="1900" b="0" i="0" u="none" strike="noStrike" cap="none" normalizeH="0" baseline="0" dirty="0">
                          <a:ln>
                            <a:noFill/>
                          </a:ln>
                          <a:solidFill>
                            <a:schemeClr val="tx1"/>
                          </a:solidFill>
                          <a:effectLst/>
                          <a:latin typeface="Meiryo UI" pitchFamily="50" charset="-128"/>
                          <a:ea typeface="メイリオ" pitchFamily="50" charset="-128"/>
                          <a:cs typeface="ヒラギノ角ゴ Pro W3"/>
                        </a:rPr>
                        <a:t>PM-5</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ヒラギノ角ゴ Pro W3"/>
                      </a:endParaRPr>
                    </a:p>
                  </a:txBody>
                  <a:tcPr marT="45682" marB="45682"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ase" latinLnBrk="0" hangingPunct="1">
                        <a:lnSpc>
                          <a:spcPct val="100000"/>
                        </a:lnSpc>
                        <a:spcBef>
                          <a:spcPct val="0"/>
                        </a:spcBef>
                        <a:spcAft>
                          <a:spcPts val="0"/>
                        </a:spcAft>
                        <a:buClrTx/>
                        <a:buSzTx/>
                        <a:buFontTx/>
                        <a:buNone/>
                        <a:tabLst/>
                      </a:pP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ヒラギノ角ゴ Pro W3"/>
                        </a:rPr>
                        <a:t>抗凝固薬の処方</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ヒラギノ角ゴ Pro W3"/>
                      </a:endParaRPr>
                    </a:p>
                  </a:txBody>
                  <a:tcPr marT="45682" marB="45682" anchor="ctr" horzOverflow="overflow">
                    <a:lnL w="1270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治療の有効性</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en-US" altLang="ja-JP"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85.6</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57209">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en-US" altLang="ja-JP"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PM-6</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ts val="0"/>
                        </a:spcAft>
                        <a:buClrTx/>
                        <a:buSzTx/>
                        <a:buFontTx/>
                        <a:buNone/>
                        <a:tabLst/>
                      </a:pP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ワルファリン治療時の</a:t>
                      </a:r>
                      <a:r>
                        <a:rPr kumimoji="0" lang="en-US" altLang="ja-JP"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INR</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（月１回測定）</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no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lvl1pPr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sz="1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治療の有効性</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ts val="0"/>
                        </a:spcAft>
                        <a:buClrTx/>
                        <a:buSzTx/>
                        <a:buFontTx/>
                        <a:buNone/>
                        <a:tabLst/>
                      </a:pPr>
                      <a:r>
                        <a:rPr kumimoji="0" lang="en-US" altLang="ja-JP"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90.3</a:t>
                      </a:r>
                      <a:r>
                        <a:rPr kumimoji="0" lang="ja-JP"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endParaRPr kumimoji="0" lang="en-US" altLang="en-US" sz="19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682" marB="45682" anchor="ctr"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9" name="Rectangle 4"/>
          <p:cNvSpPr>
            <a:spLocks noChangeArrowheads="1"/>
          </p:cNvSpPr>
          <p:nvPr/>
        </p:nvSpPr>
        <p:spPr bwMode="auto">
          <a:xfrm>
            <a:off x="5276850" y="6398678"/>
            <a:ext cx="369627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err="1">
                <a:latin typeface="Meiryo UI" pitchFamily="50" charset="-128"/>
                <a:ea typeface="メイリオ" pitchFamily="50" charset="-128"/>
              </a:rPr>
              <a:t>Inohara</a:t>
            </a:r>
            <a:r>
              <a:rPr lang="en-US" altLang="ja-JP" sz="1000" dirty="0">
                <a:latin typeface="Meiryo UI" pitchFamily="50" charset="-128"/>
                <a:ea typeface="メイリオ" pitchFamily="50" charset="-128"/>
              </a:rPr>
              <a:t> T</a:t>
            </a:r>
            <a:r>
              <a:rPr lang="da-DK" altLang="en-US" sz="1000" dirty="0">
                <a:latin typeface="Meiryo UI" pitchFamily="50" charset="-128"/>
                <a:ea typeface="メイリオ" pitchFamily="50" charset="-128"/>
              </a:rPr>
              <a:t>, et al. </a:t>
            </a:r>
            <a:r>
              <a:rPr lang="da-DK" altLang="en-US" sz="1000" i="1" dirty="0">
                <a:latin typeface="Meiryo UI" pitchFamily="50" charset="-128"/>
                <a:ea typeface="メイリオ" pitchFamily="50" charset="-128"/>
              </a:rPr>
              <a:t>Am J Cardiol </a:t>
            </a:r>
            <a:r>
              <a:rPr lang="en-US" altLang="en-US" sz="1000" dirty="0">
                <a:latin typeface="Meiryo UI" pitchFamily="50" charset="-128"/>
                <a:ea typeface="メイリオ" pitchFamily="50" charset="-128"/>
              </a:rPr>
              <a:t>2017;120(4): 595-600.</a:t>
            </a:r>
          </a:p>
        </p:txBody>
      </p:sp>
      <p:sp>
        <p:nvSpPr>
          <p:cNvPr id="10" name="Content Placeholder 2"/>
          <p:cNvSpPr txBox="1">
            <a:spLocks/>
          </p:cNvSpPr>
          <p:nvPr/>
        </p:nvSpPr>
        <p:spPr bwMode="auto">
          <a:xfrm>
            <a:off x="690400" y="3727451"/>
            <a:ext cx="7763200" cy="2139949"/>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eaLnBrk="1" hangingPunct="1">
              <a:spcBef>
                <a:spcPts val="0"/>
              </a:spcBef>
              <a:spcAft>
                <a:spcPts val="1200"/>
              </a:spcAft>
              <a:buClr>
                <a:schemeClr val="tx1"/>
              </a:buClr>
            </a:pPr>
            <a:r>
              <a:rPr lang="en-US" altLang="ja-JP" sz="2200" dirty="0">
                <a:latin typeface="Meiryo UI" pitchFamily="50" charset="-128"/>
                <a:ea typeface="メイリオ" pitchFamily="50" charset="-128"/>
              </a:rPr>
              <a:t>AF</a:t>
            </a:r>
            <a:r>
              <a:rPr lang="ja-JP" altLang="en-US" sz="2200" dirty="0">
                <a:latin typeface="Meiryo UI" pitchFamily="50" charset="-128"/>
                <a:ea typeface="メイリオ" pitchFamily="50" charset="-128"/>
              </a:rPr>
              <a:t>患者において，</a:t>
            </a:r>
            <a:r>
              <a:rPr lang="en-US" altLang="ja-JP" sz="2200" b="1" dirty="0">
                <a:latin typeface="Meiryo UI" pitchFamily="50" charset="-128"/>
                <a:ea typeface="メイリオ" pitchFamily="50" charset="-128"/>
              </a:rPr>
              <a:t>CHA</a:t>
            </a:r>
            <a:r>
              <a:rPr lang="en-US" altLang="ja-JP" sz="2200" b="1" baseline="-25000" dirty="0">
                <a:latin typeface="Meiryo UI" pitchFamily="50" charset="-128"/>
                <a:ea typeface="メイリオ" pitchFamily="50" charset="-128"/>
              </a:rPr>
              <a:t>2</a:t>
            </a:r>
            <a:r>
              <a:rPr lang="en-US" altLang="ja-JP" sz="2200" b="1" dirty="0">
                <a:latin typeface="Meiryo UI" pitchFamily="50" charset="-128"/>
                <a:ea typeface="メイリオ" pitchFamily="50" charset="-128"/>
              </a:rPr>
              <a:t>DS</a:t>
            </a:r>
            <a:r>
              <a:rPr lang="en-US" altLang="ja-JP" sz="2200" b="1" baseline="-25000" dirty="0">
                <a:latin typeface="Meiryo UI" pitchFamily="50" charset="-128"/>
                <a:ea typeface="メイリオ" pitchFamily="50" charset="-128"/>
              </a:rPr>
              <a:t>2</a:t>
            </a:r>
            <a:r>
              <a:rPr lang="en-US" altLang="ja-JP" sz="2200" b="1" dirty="0">
                <a:latin typeface="Meiryo UI" pitchFamily="50" charset="-128"/>
                <a:ea typeface="メイリオ" pitchFamily="50" charset="-128"/>
              </a:rPr>
              <a:t>-VASc</a:t>
            </a:r>
            <a:r>
              <a:rPr lang="ja-JP" altLang="en-US" sz="2200" b="1" dirty="0">
                <a:latin typeface="Meiryo UI" pitchFamily="50" charset="-128"/>
                <a:ea typeface="メイリオ" pitchFamily="50" charset="-128"/>
              </a:rPr>
              <a:t>のカルテ記載</a:t>
            </a:r>
            <a:r>
              <a:rPr lang="ja-JP" altLang="en-US" sz="2200" dirty="0">
                <a:latin typeface="Meiryo UI" pitchFamily="50" charset="-128"/>
                <a:ea typeface="メイリオ" pitchFamily="50" charset="-128"/>
              </a:rPr>
              <a:t>や</a:t>
            </a:r>
            <a:r>
              <a:rPr lang="ja-JP" altLang="en-US" sz="2200" b="1" dirty="0">
                <a:latin typeface="Meiryo UI" pitchFamily="50" charset="-128"/>
                <a:ea typeface="メイリオ" pitchFamily="50" charset="-128"/>
              </a:rPr>
              <a:t>適切な抗凝固薬の処方</a:t>
            </a:r>
            <a:r>
              <a:rPr lang="ja-JP" altLang="en-US" sz="2200" dirty="0">
                <a:latin typeface="Meiryo UI" pitchFamily="50" charset="-128"/>
                <a:ea typeface="メイリオ" pitchFamily="50" charset="-128"/>
              </a:rPr>
              <a:t>は，施設の「医療の質」評価に用いられる</a:t>
            </a:r>
          </a:p>
          <a:p>
            <a:pPr algn="just" eaLnBrk="1" hangingPunct="1">
              <a:spcBef>
                <a:spcPts val="0"/>
              </a:spcBef>
              <a:spcAft>
                <a:spcPts val="1200"/>
              </a:spcAft>
              <a:buClr>
                <a:schemeClr val="tx1"/>
              </a:buClr>
            </a:pPr>
            <a:r>
              <a:rPr lang="ja-JP" altLang="en-US" sz="2200" dirty="0">
                <a:latin typeface="Meiryo UI" pitchFamily="50" charset="-128"/>
                <a:ea typeface="メイリオ" pitchFamily="50" charset="-128"/>
              </a:rPr>
              <a:t>日本の施設における達成率は </a:t>
            </a:r>
            <a:r>
              <a:rPr lang="en-US" altLang="ja-JP" sz="2200" b="1" dirty="0">
                <a:latin typeface="Meiryo UI" pitchFamily="50" charset="-128"/>
                <a:ea typeface="メイリオ" pitchFamily="50" charset="-128"/>
              </a:rPr>
              <a:t>50</a:t>
            </a:r>
            <a:r>
              <a:rPr lang="ja-JP" altLang="en-US" sz="2200" b="1" dirty="0">
                <a:latin typeface="Meiryo UI" pitchFamily="50" charset="-128"/>
                <a:ea typeface="メイリオ" pitchFamily="50" charset="-128"/>
              </a:rPr>
              <a:t>～</a:t>
            </a:r>
            <a:r>
              <a:rPr lang="en-US" altLang="ja-JP" sz="2200" b="1" dirty="0">
                <a:latin typeface="Meiryo UI" pitchFamily="50" charset="-128"/>
                <a:ea typeface="メイリオ" pitchFamily="50" charset="-128"/>
              </a:rPr>
              <a:t>90</a:t>
            </a:r>
            <a:r>
              <a:rPr lang="ja-JP" altLang="en-US" sz="2200" b="1" dirty="0">
                <a:latin typeface="Meiryo UI" pitchFamily="50" charset="-128"/>
                <a:ea typeface="メイリオ" pitchFamily="50" charset="-128"/>
              </a:rPr>
              <a:t>％</a:t>
            </a:r>
            <a:r>
              <a:rPr lang="ja-JP" altLang="en-US" sz="2200" dirty="0">
                <a:latin typeface="Meiryo UI" pitchFamily="50" charset="-128"/>
                <a:ea typeface="メイリオ" pitchFamily="50" charset="-128"/>
              </a:rPr>
              <a:t>であり，評価項目によって差がみられた（</a:t>
            </a:r>
            <a:r>
              <a:rPr lang="en-US" altLang="ja-JP" sz="2200" dirty="0">
                <a:latin typeface="Meiryo UI" pitchFamily="50" charset="-128"/>
                <a:ea typeface="メイリオ" pitchFamily="50" charset="-128"/>
              </a:rPr>
              <a:t>2012</a:t>
            </a:r>
            <a:r>
              <a:rPr lang="ja-JP" altLang="en-US" sz="2200" dirty="0">
                <a:latin typeface="Meiryo UI" pitchFamily="50" charset="-128"/>
                <a:ea typeface="メイリオ" pitchFamily="50" charset="-128"/>
              </a:rPr>
              <a:t>～</a:t>
            </a:r>
            <a:r>
              <a:rPr lang="en-US" altLang="ja-JP" sz="2200" dirty="0">
                <a:latin typeface="Meiryo UI" pitchFamily="50" charset="-128"/>
                <a:ea typeface="メイリオ" pitchFamily="50" charset="-128"/>
              </a:rPr>
              <a:t>2016</a:t>
            </a:r>
            <a:r>
              <a:rPr lang="ja-JP" altLang="en-US" sz="2200" dirty="0">
                <a:latin typeface="Meiryo UI" pitchFamily="50" charset="-128"/>
                <a:ea typeface="メイリオ" pitchFamily="50" charset="-128"/>
              </a:rPr>
              <a:t>年，関東エリア</a:t>
            </a:r>
            <a:r>
              <a:rPr lang="en-US" altLang="ja-JP" sz="2200" dirty="0">
                <a:latin typeface="Meiryo UI" pitchFamily="50" charset="-128"/>
                <a:ea typeface="メイリオ" pitchFamily="50" charset="-128"/>
              </a:rPr>
              <a:t>10</a:t>
            </a:r>
            <a:r>
              <a:rPr lang="ja-JP" altLang="en-US" sz="2200" dirty="0">
                <a:latin typeface="Meiryo UI" pitchFamily="50" charset="-128"/>
                <a:ea typeface="メイリオ" pitchFamily="50" charset="-128"/>
              </a:rPr>
              <a:t>施設での検討）</a:t>
            </a:r>
          </a:p>
        </p:txBody>
      </p:sp>
      <p:sp>
        <p:nvSpPr>
          <p:cNvPr id="11" name="角丸四角形 10"/>
          <p:cNvSpPr/>
          <p:nvPr/>
        </p:nvSpPr>
        <p:spPr>
          <a:xfrm>
            <a:off x="7258050" y="1501822"/>
            <a:ext cx="1195550" cy="2076451"/>
          </a:xfrm>
          <a:prstGeom prst="roundRect">
            <a:avLst>
              <a:gd name="adj" fmla="val 1210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924981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8">
            <a:extLst/>
          </p:cNvPr>
          <p:cNvGraphicFramePr>
            <a:graphicFrameLocks noGrp="1"/>
          </p:cNvGraphicFramePr>
          <p:nvPr>
            <p:extLst>
              <p:ext uri="{D42A27DB-BD31-4B8C-83A1-F6EECF244321}">
                <p14:modId xmlns:p14="http://schemas.microsoft.com/office/powerpoint/2010/main" val="2084707356"/>
              </p:ext>
            </p:extLst>
          </p:nvPr>
        </p:nvGraphicFramePr>
        <p:xfrm>
          <a:off x="3714750" y="2381886"/>
          <a:ext cx="5105400" cy="2094864"/>
        </p:xfrm>
        <a:graphic>
          <a:graphicData uri="http://schemas.openxmlformats.org/drawingml/2006/table">
            <a:tbl>
              <a:tblPr/>
              <a:tblGrid>
                <a:gridCol w="3876675">
                  <a:extLst>
                    <a:ext uri="{9D8B030D-6E8A-4147-A177-3AD203B41FA5}">
                      <a16:colId xmlns:a16="http://schemas.microsoft.com/office/drawing/2014/main" val="20000"/>
                    </a:ext>
                  </a:extLst>
                </a:gridCol>
                <a:gridCol w="1228725">
                  <a:extLst>
                    <a:ext uri="{9D8B030D-6E8A-4147-A177-3AD203B41FA5}">
                      <a16:colId xmlns:a16="http://schemas.microsoft.com/office/drawing/2014/main" val="20001"/>
                    </a:ext>
                  </a:extLst>
                </a:gridCol>
              </a:tblGrid>
              <a:tr h="3713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リスク因子</a:t>
                      </a:r>
                      <a:endParaRPr kumimoji="0" lang="en-US" altLang="ja-JP"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スコア</a:t>
                      </a:r>
                      <a:endParaRPr kumimoji="0" lang="en-US" altLang="ja-JP"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3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高血圧</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3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糖尿病</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3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年齢（</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65</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74</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歳）</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365724">
                <a:tc gridSpan="2">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CHA</a:t>
                      </a:r>
                      <a:r>
                        <a:rPr kumimoji="0" lang="en-US" altLang="en-US" sz="1700" b="1" i="0" u="none" strike="noStrike" cap="none" normalizeH="0" baseline="-25000" dirty="0">
                          <a:ln>
                            <a:noFill/>
                          </a:ln>
                          <a:solidFill>
                            <a:schemeClr val="bg1"/>
                          </a:solidFill>
                          <a:effectLst/>
                          <a:latin typeface="Meiryo UI" pitchFamily="50" charset="-128"/>
                          <a:ea typeface="メイリオ" pitchFamily="50" charset="-128"/>
                          <a:cs typeface="Arial" pitchFamily="34" charset="0"/>
                        </a:rPr>
                        <a:t>2</a:t>
                      </a: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DS</a:t>
                      </a:r>
                      <a:r>
                        <a:rPr kumimoji="0" lang="en-US" altLang="en-US" sz="1700" b="1" i="0" u="none" strike="noStrike" cap="none" normalizeH="0" baseline="-25000" dirty="0">
                          <a:ln>
                            <a:noFill/>
                          </a:ln>
                          <a:solidFill>
                            <a:schemeClr val="bg1"/>
                          </a:solidFill>
                          <a:effectLst/>
                          <a:latin typeface="Meiryo UI" pitchFamily="50" charset="-128"/>
                          <a:ea typeface="メイリオ" pitchFamily="50" charset="-128"/>
                          <a:cs typeface="Arial" pitchFamily="34" charset="0"/>
                        </a:rPr>
                        <a:t>2</a:t>
                      </a: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-VASc</a:t>
                      </a:r>
                      <a:r>
                        <a:rPr kumimoji="0" lang="ja-JP"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スコア</a:t>
                      </a: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=3</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ja-JP"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脳卒中リスク</a:t>
                      </a: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=5.92%</a:t>
                      </a:r>
                      <a:endParaRPr kumimoji="0" lang="en-US" altLang="ja-JP" sz="1700" b="0" i="0" u="none" strike="noStrike" cap="none" normalizeH="0" baseline="0" dirty="0">
                        <a:ln>
                          <a:noFill/>
                        </a:ln>
                        <a:solidFill>
                          <a:schemeClr val="bg1"/>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hMerge="1">
                  <a:txBody>
                    <a:bodyPr/>
                    <a:lstStyle/>
                    <a:p>
                      <a:endParaRPr kumimoji="1" lang="ja-JP" altLang="en-US"/>
                    </a:p>
                  </a:txBody>
                  <a:tcPr/>
                </a:tc>
                <a:extLst>
                  <a:ext uri="{0D108BD9-81ED-4DB2-BD59-A6C34878D82A}">
                    <a16:rowId xmlns:a16="http://schemas.microsoft.com/office/drawing/2014/main" val="10004"/>
                  </a:ext>
                </a:extLst>
              </a:tr>
            </a:tbl>
          </a:graphicData>
        </a:graphic>
      </p:graphicFrame>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rPr>
              <a:t>質問</a:t>
            </a:r>
            <a:r>
              <a:rPr lang="en-US" altLang="ja-JP" sz="3600" b="1" dirty="0">
                <a:solidFill>
                  <a:schemeClr val="tx2"/>
                </a:solidFill>
                <a:latin typeface="Meiryo UI" pitchFamily="50" charset="-128"/>
                <a:ea typeface="メイリオ" pitchFamily="50" charset="-128"/>
              </a:rPr>
              <a:t>-2</a:t>
            </a:r>
            <a:r>
              <a:rPr lang="ja-JP" altLang="en-US" sz="3600" b="1" dirty="0">
                <a:solidFill>
                  <a:schemeClr val="tx2"/>
                </a:solidFill>
                <a:latin typeface="Meiryo UI" pitchFamily="50" charset="-128"/>
                <a:ea typeface="メイリオ" pitchFamily="50" charset="-128"/>
              </a:rPr>
              <a:t>（答え）</a:t>
            </a:r>
            <a:endParaRPr lang="en-US" altLang="en-US" sz="3600" b="1" dirty="0">
              <a:solidFill>
                <a:schemeClr val="tx2"/>
              </a:solidFill>
              <a:latin typeface="Meiryo UI" pitchFamily="50" charset="-128"/>
              <a:ea typeface="メイリオ" pitchFamily="50" charset="-128"/>
            </a:endParaRPr>
          </a:p>
        </p:txBody>
      </p:sp>
      <p:sp>
        <p:nvSpPr>
          <p:cNvPr id="9" name="Content Placeholder 3">
            <a:extLst/>
          </p:cNvPr>
          <p:cNvSpPr txBox="1">
            <a:spLocks/>
          </p:cNvSpPr>
          <p:nvPr/>
        </p:nvSpPr>
        <p:spPr bwMode="auto">
          <a:xfrm>
            <a:off x="771200" y="1432457"/>
            <a:ext cx="5029200" cy="32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defRPr/>
            </a:pPr>
            <a:r>
              <a:rPr lang="ja-JP" altLang="en-US" b="1" dirty="0">
                <a:latin typeface="Meiryo UI" pitchFamily="50" charset="-128"/>
                <a:ea typeface="メイリオ" pitchFamily="50" charset="-128"/>
              </a:rPr>
              <a:t>本症例の脳卒中リスクは？</a:t>
            </a:r>
            <a:endParaRPr lang="en-US" altLang="en-US" b="1" dirty="0">
              <a:latin typeface="Meiryo UI" pitchFamily="50" charset="-128"/>
              <a:ea typeface="メイリオ" pitchFamily="50" charset="-128"/>
            </a:endParaRPr>
          </a:p>
          <a:p>
            <a:pPr marL="0" indent="0">
              <a:buFont typeface="Arial" charset="0"/>
              <a:buNone/>
              <a:defRPr/>
            </a:pP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リスクなし</a:t>
            </a:r>
            <a:endParaRPr lang="en-US" altLang="en-US"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低い </a:t>
            </a:r>
            <a:endParaRPr lang="en-US" altLang="ja-JP"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latin typeface="Meiryo UI" pitchFamily="50" charset="-128"/>
                <a:ea typeface="メイリオ" pitchFamily="50" charset="-128"/>
              </a:rPr>
              <a:t>中程度</a:t>
            </a:r>
            <a:endParaRPr lang="en-US" altLang="ja-JP" dirty="0">
              <a:latin typeface="Meiryo UI" pitchFamily="50" charset="-128"/>
              <a:ea typeface="メイリオ" pitchFamily="50" charset="-128"/>
            </a:endParaRPr>
          </a:p>
          <a:p>
            <a:pPr marL="712788" indent="-514350">
              <a:spcBef>
                <a:spcPts val="0"/>
              </a:spcBef>
              <a:spcAft>
                <a:spcPts val="1200"/>
              </a:spcAft>
              <a:buFont typeface="+mj-lt"/>
              <a:buAutoNum type="arabicPeriod"/>
              <a:defRPr/>
            </a:pPr>
            <a:r>
              <a:rPr lang="ja-JP" altLang="en-US" dirty="0">
                <a:solidFill>
                  <a:srgbClr val="FF0000"/>
                </a:solidFill>
                <a:latin typeface="Meiryo UI" pitchFamily="50" charset="-128"/>
                <a:ea typeface="メイリオ" pitchFamily="50" charset="-128"/>
              </a:rPr>
              <a:t>高い</a:t>
            </a:r>
            <a:endParaRPr lang="en-US" altLang="en-US" dirty="0">
              <a:solidFill>
                <a:srgbClr val="FF0000"/>
              </a:solidFill>
              <a:latin typeface="Meiryo UI" pitchFamily="50" charset="-128"/>
              <a:ea typeface="メイリオ" pitchFamily="50" charset="-128"/>
            </a:endParaRPr>
          </a:p>
        </p:txBody>
      </p:sp>
      <p:sp>
        <p:nvSpPr>
          <p:cNvPr id="1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5184303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3A0A41-C9A0-43E7-9436-9E40E74BD5DA}"/>
              </a:ext>
            </a:extLst>
          </p:cNvPr>
          <p:cNvSpPr>
            <a:spLocks noGrp="1"/>
          </p:cNvSpPr>
          <p:nvPr>
            <p:ph type="title"/>
          </p:nvPr>
        </p:nvSpPr>
        <p:spPr>
          <a:xfrm>
            <a:off x="457200" y="61856"/>
            <a:ext cx="8229600" cy="855662"/>
          </a:xfrm>
        </p:spPr>
        <p:txBody>
          <a:bodyPr/>
          <a:lstStyle/>
          <a:p>
            <a:pPr algn="ctr"/>
            <a:r>
              <a:rPr lang="ja-JP" altLang="en-US" sz="3600" b="1" dirty="0">
                <a:solidFill>
                  <a:schemeClr val="tx2"/>
                </a:solidFill>
                <a:latin typeface="Meiryo UI" pitchFamily="50" charset="-128"/>
                <a:ea typeface="メイリオ" pitchFamily="50" charset="-128"/>
                <a:cs typeface="Arial" pitchFamily="34" charset="0"/>
              </a:rPr>
              <a:t>脳梗塞リスク：アジア人</a:t>
            </a:r>
            <a:r>
              <a:rPr lang="en-US" altLang="ja-JP" sz="3600" b="1" dirty="0">
                <a:solidFill>
                  <a:schemeClr val="tx2"/>
                </a:solidFill>
                <a:latin typeface="Meiryo UI" pitchFamily="50" charset="-128"/>
                <a:ea typeface="メイリオ" pitchFamily="50" charset="-128"/>
                <a:cs typeface="Arial" pitchFamily="34" charset="0"/>
              </a:rPr>
              <a:t>vs.</a:t>
            </a:r>
            <a:r>
              <a:rPr lang="ja-JP" altLang="en-US" sz="3600" b="1" dirty="0">
                <a:solidFill>
                  <a:schemeClr val="tx2"/>
                </a:solidFill>
                <a:latin typeface="Meiryo UI" pitchFamily="50" charset="-128"/>
                <a:ea typeface="メイリオ" pitchFamily="50" charset="-128"/>
                <a:cs typeface="Arial" pitchFamily="34" charset="0"/>
              </a:rPr>
              <a:t>欧米人</a:t>
            </a:r>
          </a:p>
        </p:txBody>
      </p:sp>
      <p:graphicFrame>
        <p:nvGraphicFramePr>
          <p:cNvPr id="6" name="コンテンツ プレースホルダー 5">
            <a:extLst>
              <a:ext uri="{FF2B5EF4-FFF2-40B4-BE49-F238E27FC236}">
                <a16:creationId xmlns:a16="http://schemas.microsoft.com/office/drawing/2014/main" id="{83D9EEA5-C02B-4DEE-A7D2-D138E697C45B}"/>
              </a:ext>
            </a:extLst>
          </p:cNvPr>
          <p:cNvGraphicFramePr>
            <a:graphicFrameLocks noGrp="1"/>
          </p:cNvGraphicFramePr>
          <p:nvPr>
            <p:ph idx="1"/>
            <p:extLst>
              <p:ext uri="{D42A27DB-BD31-4B8C-83A1-F6EECF244321}">
                <p14:modId xmlns:p14="http://schemas.microsoft.com/office/powerpoint/2010/main" val="2921808920"/>
              </p:ext>
            </p:extLst>
          </p:nvPr>
        </p:nvGraphicFramePr>
        <p:xfrm>
          <a:off x="0" y="1291592"/>
          <a:ext cx="7955280" cy="3394710"/>
        </p:xfrm>
        <a:graphic>
          <a:graphicData uri="http://schemas.openxmlformats.org/drawingml/2006/chart">
            <c:chart xmlns:c="http://schemas.openxmlformats.org/drawingml/2006/chart" xmlns:r="http://schemas.openxmlformats.org/officeDocument/2006/relationships" r:id="rId2"/>
          </a:graphicData>
        </a:graphic>
      </p:graphicFrame>
      <p:sp>
        <p:nvSpPr>
          <p:cNvPr id="7" name="角丸四角形 28">
            <a:extLst>
              <a:ext uri="{FF2B5EF4-FFF2-40B4-BE49-F238E27FC236}">
                <a16:creationId xmlns:a16="http://schemas.microsoft.com/office/drawing/2014/main" id="{3F48FA47-9014-4249-8DB3-CAF7C3D95542}"/>
              </a:ext>
            </a:extLst>
          </p:cNvPr>
          <p:cNvSpPr/>
          <p:nvPr/>
        </p:nvSpPr>
        <p:spPr>
          <a:xfrm>
            <a:off x="1325880" y="2503173"/>
            <a:ext cx="2407674" cy="2160270"/>
          </a:xfrm>
          <a:prstGeom prst="roundRect">
            <a:avLst>
              <a:gd name="adj" fmla="val 12102"/>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テキスト ボックス 7">
            <a:extLst>
              <a:ext uri="{FF2B5EF4-FFF2-40B4-BE49-F238E27FC236}">
                <a16:creationId xmlns:a16="http://schemas.microsoft.com/office/drawing/2014/main" id="{2827BC8A-998C-4724-B60D-7E2CD554A7DB}"/>
              </a:ext>
            </a:extLst>
          </p:cNvPr>
          <p:cNvSpPr txBox="1"/>
          <p:nvPr/>
        </p:nvSpPr>
        <p:spPr>
          <a:xfrm>
            <a:off x="3425686" y="4532413"/>
            <a:ext cx="2076202" cy="307777"/>
          </a:xfrm>
          <a:prstGeom prst="rect">
            <a:avLst/>
          </a:prstGeom>
          <a:noFill/>
        </p:spPr>
        <p:txBody>
          <a:bodyPr wrap="square" rtlCol="0">
            <a:spAutoFit/>
          </a:bodyPr>
          <a:lstStyle/>
          <a:p>
            <a:pPr algn="ctr"/>
            <a:r>
              <a:rPr kumimoji="1" lang="en-US" altLang="ja-JP" sz="1400" dirty="0">
                <a:solidFill>
                  <a:schemeClr val="tx1"/>
                </a:solidFill>
              </a:rPr>
              <a:t>CHA</a:t>
            </a:r>
            <a:r>
              <a:rPr kumimoji="1" lang="en-US" altLang="ja-JP" sz="1400" baseline="-25000" dirty="0">
                <a:solidFill>
                  <a:schemeClr val="tx1"/>
                </a:solidFill>
              </a:rPr>
              <a:t>2</a:t>
            </a:r>
            <a:r>
              <a:rPr kumimoji="1" lang="en-US" altLang="ja-JP" sz="1400" dirty="0">
                <a:solidFill>
                  <a:schemeClr val="tx1"/>
                </a:solidFill>
              </a:rPr>
              <a:t>DS</a:t>
            </a:r>
            <a:r>
              <a:rPr kumimoji="1" lang="en-US" altLang="ja-JP" sz="1400" baseline="-25000" dirty="0">
                <a:solidFill>
                  <a:schemeClr val="tx1"/>
                </a:solidFill>
              </a:rPr>
              <a:t>2</a:t>
            </a:r>
            <a:r>
              <a:rPr kumimoji="1" lang="en-US" altLang="ja-JP" sz="1400" dirty="0">
                <a:solidFill>
                  <a:schemeClr val="tx1"/>
                </a:solidFill>
              </a:rPr>
              <a:t>-VASc</a:t>
            </a:r>
            <a:r>
              <a:rPr kumimoji="1" lang="ja-JP" altLang="en-US" sz="1400" dirty="0">
                <a:solidFill>
                  <a:schemeClr val="tx1"/>
                </a:solidFill>
              </a:rPr>
              <a:t>スコア</a:t>
            </a:r>
          </a:p>
        </p:txBody>
      </p:sp>
      <p:sp>
        <p:nvSpPr>
          <p:cNvPr id="9" name="テキスト ボックス 8">
            <a:extLst>
              <a:ext uri="{FF2B5EF4-FFF2-40B4-BE49-F238E27FC236}">
                <a16:creationId xmlns:a16="http://schemas.microsoft.com/office/drawing/2014/main" id="{66B334AC-3AD2-4772-9046-947B2CE70544}"/>
              </a:ext>
            </a:extLst>
          </p:cNvPr>
          <p:cNvSpPr txBox="1"/>
          <p:nvPr/>
        </p:nvSpPr>
        <p:spPr>
          <a:xfrm>
            <a:off x="1836174" y="948445"/>
            <a:ext cx="5673336" cy="430887"/>
          </a:xfrm>
          <a:prstGeom prst="rect">
            <a:avLst/>
          </a:prstGeom>
          <a:noFill/>
        </p:spPr>
        <p:txBody>
          <a:bodyPr wrap="square" rtlCol="0">
            <a:spAutoFit/>
          </a:bodyPr>
          <a:lstStyle/>
          <a:p>
            <a:pPr algn="ctr"/>
            <a:r>
              <a:rPr kumimoji="1" lang="en-US" altLang="ja-JP" sz="2200" b="1" dirty="0">
                <a:solidFill>
                  <a:schemeClr val="tx1"/>
                </a:solidFill>
              </a:rPr>
              <a:t>CHA</a:t>
            </a:r>
            <a:r>
              <a:rPr kumimoji="1" lang="en-US" altLang="ja-JP" sz="2200" b="1" baseline="-25000" dirty="0">
                <a:solidFill>
                  <a:schemeClr val="tx1"/>
                </a:solidFill>
              </a:rPr>
              <a:t>2</a:t>
            </a:r>
            <a:r>
              <a:rPr kumimoji="1" lang="en-US" altLang="ja-JP" sz="2200" b="1" dirty="0">
                <a:solidFill>
                  <a:schemeClr val="tx1"/>
                </a:solidFill>
              </a:rPr>
              <a:t>DS</a:t>
            </a:r>
            <a:r>
              <a:rPr kumimoji="1" lang="en-US" altLang="ja-JP" sz="2200" b="1" baseline="-25000" dirty="0">
                <a:solidFill>
                  <a:schemeClr val="tx1"/>
                </a:solidFill>
              </a:rPr>
              <a:t>2</a:t>
            </a:r>
            <a:r>
              <a:rPr kumimoji="1" lang="en-US" altLang="ja-JP" sz="2200" b="1" dirty="0">
                <a:solidFill>
                  <a:schemeClr val="tx1"/>
                </a:solidFill>
              </a:rPr>
              <a:t>-VASc</a:t>
            </a:r>
            <a:r>
              <a:rPr kumimoji="1" lang="ja-JP" altLang="en-US" sz="2200" b="1" dirty="0">
                <a:solidFill>
                  <a:schemeClr val="tx1"/>
                </a:solidFill>
              </a:rPr>
              <a:t>スコアに基づく脳梗塞リスク</a:t>
            </a:r>
          </a:p>
        </p:txBody>
      </p:sp>
      <p:cxnSp>
        <p:nvCxnSpPr>
          <p:cNvPr id="10" name="Straight Connector 4">
            <a:extLst>
              <a:ext uri="{FF2B5EF4-FFF2-40B4-BE49-F238E27FC236}">
                <a16:creationId xmlns:a16="http://schemas.microsoft.com/office/drawing/2014/main" id="{25416C37-36AF-4462-AACC-EA7D1218FBBE}"/>
              </a:ext>
            </a:extLst>
          </p:cNvPr>
          <p:cNvCxnSpPr>
            <a:cxnSpLocks noChangeShapeType="1"/>
          </p:cNvCxnSpPr>
          <p:nvPr/>
        </p:nvCxnSpPr>
        <p:spPr bwMode="auto">
          <a:xfrm>
            <a:off x="792000" y="917518"/>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1" name="テキスト ボックス 10">
            <a:extLst>
              <a:ext uri="{FF2B5EF4-FFF2-40B4-BE49-F238E27FC236}">
                <a16:creationId xmlns:a16="http://schemas.microsoft.com/office/drawing/2014/main" id="{F0F7A468-F064-4BDE-A303-41A4F2278868}"/>
              </a:ext>
            </a:extLst>
          </p:cNvPr>
          <p:cNvSpPr txBox="1"/>
          <p:nvPr/>
        </p:nvSpPr>
        <p:spPr>
          <a:xfrm>
            <a:off x="792000" y="1291591"/>
            <a:ext cx="671040" cy="276999"/>
          </a:xfrm>
          <a:prstGeom prst="rect">
            <a:avLst/>
          </a:prstGeom>
          <a:noFill/>
        </p:spPr>
        <p:txBody>
          <a:bodyPr wrap="square" rtlCol="0">
            <a:spAutoFit/>
          </a:bodyPr>
          <a:lstStyle/>
          <a:p>
            <a:pPr algn="ctr"/>
            <a:r>
              <a:rPr kumimoji="1" lang="ja-JP" altLang="en-US" sz="1200" dirty="0">
                <a:latin typeface="メイリオ" panose="020B0604030504040204" pitchFamily="50" charset="-128"/>
                <a:ea typeface="メイリオ" panose="020B0604030504040204" pitchFamily="50" charset="-128"/>
              </a:rPr>
              <a:t>（</a:t>
            </a:r>
            <a:r>
              <a:rPr kumimoji="1" lang="ja-JP" altLang="en-US" sz="1200" dirty="0">
                <a:solidFill>
                  <a:schemeClr val="tx1"/>
                </a:solidFill>
                <a:latin typeface="メイリオ" panose="020B0604030504040204" pitchFamily="50" charset="-128"/>
                <a:ea typeface="メイリオ" panose="020B0604030504040204" pitchFamily="50" charset="-128"/>
              </a:rPr>
              <a:t>％）</a:t>
            </a:r>
          </a:p>
        </p:txBody>
      </p:sp>
      <p:sp>
        <p:nvSpPr>
          <p:cNvPr id="13" name="Rectangle 4">
            <a:extLst>
              <a:ext uri="{FF2B5EF4-FFF2-40B4-BE49-F238E27FC236}">
                <a16:creationId xmlns:a16="http://schemas.microsoft.com/office/drawing/2014/main" id="{60D7CB03-1DB6-482E-9C25-B73390F2DF40}"/>
              </a:ext>
            </a:extLst>
          </p:cNvPr>
          <p:cNvSpPr>
            <a:spLocks noChangeArrowheads="1"/>
          </p:cNvSpPr>
          <p:nvPr/>
        </p:nvSpPr>
        <p:spPr bwMode="auto">
          <a:xfrm>
            <a:off x="5924550" y="6200889"/>
            <a:ext cx="3219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1. Chiang CE</a:t>
            </a:r>
            <a:r>
              <a:rPr lang="da-DK" altLang="en-US" sz="1000" dirty="0">
                <a:latin typeface="Meiryo UI" pitchFamily="50" charset="-128"/>
                <a:ea typeface="メイリオ" pitchFamily="50" charset="-128"/>
              </a:rPr>
              <a:t>, et al. </a:t>
            </a:r>
            <a:r>
              <a:rPr lang="da-DK" altLang="en-US" sz="1000" i="1" dirty="0">
                <a:latin typeface="Meiryo UI" pitchFamily="50" charset="-128"/>
                <a:ea typeface="メイリオ" pitchFamily="50" charset="-128"/>
              </a:rPr>
              <a:t>Europace </a:t>
            </a:r>
            <a:r>
              <a:rPr lang="en-US" altLang="en-US" sz="1000" dirty="0">
                <a:latin typeface="Meiryo UI" pitchFamily="50" charset="-128"/>
                <a:ea typeface="メイリオ" pitchFamily="50" charset="-128"/>
              </a:rPr>
              <a:t>2015;17: ii31-ii39.</a:t>
            </a:r>
          </a:p>
          <a:p>
            <a:pPr>
              <a:spcBef>
                <a:spcPct val="0"/>
              </a:spcBef>
              <a:buNone/>
            </a:pPr>
            <a:r>
              <a:rPr lang="en-US" altLang="ja-JP" sz="1000" dirty="0">
                <a:latin typeface="Meiryo UI" pitchFamily="50" charset="-128"/>
                <a:ea typeface="メイリオ" pitchFamily="50" charset="-128"/>
              </a:rPr>
              <a:t>2. Suzuki S</a:t>
            </a:r>
            <a:r>
              <a:rPr lang="da-DK" altLang="en-US" sz="1000" dirty="0">
                <a:latin typeface="Meiryo UI" pitchFamily="50" charset="-128"/>
                <a:ea typeface="メイリオ" pitchFamily="50" charset="-128"/>
              </a:rPr>
              <a:t>, et al. </a:t>
            </a:r>
            <a:r>
              <a:rPr lang="da-DK" altLang="en-US" sz="1000" i="1" dirty="0">
                <a:latin typeface="Meiryo UI" pitchFamily="50" charset="-128"/>
                <a:ea typeface="メイリオ" pitchFamily="50" charset="-128"/>
              </a:rPr>
              <a:t>Circ J </a:t>
            </a:r>
            <a:r>
              <a:rPr lang="en-US" altLang="en-US" sz="1000" dirty="0">
                <a:latin typeface="Meiryo UI" pitchFamily="50" charset="-128"/>
                <a:ea typeface="メイリオ" pitchFamily="50" charset="-128"/>
              </a:rPr>
              <a:t>2015;79(2): 432-438.</a:t>
            </a:r>
          </a:p>
        </p:txBody>
      </p:sp>
      <p:sp>
        <p:nvSpPr>
          <p:cNvPr id="14" name="TextBox 2">
            <a:extLst>
              <a:ext uri="{FF2B5EF4-FFF2-40B4-BE49-F238E27FC236}">
                <a16:creationId xmlns:a16="http://schemas.microsoft.com/office/drawing/2014/main" id="{21A56A9E-EC4D-4731-B5A7-2BBF88EA28C5}"/>
              </a:ext>
            </a:extLst>
          </p:cNvPr>
          <p:cNvSpPr txBox="1">
            <a:spLocks noChangeArrowheads="1"/>
          </p:cNvSpPr>
          <p:nvPr/>
        </p:nvSpPr>
        <p:spPr bwMode="auto">
          <a:xfrm>
            <a:off x="6748322"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15" name="Content Placeholder 2">
            <a:extLst>
              <a:ext uri="{FF2B5EF4-FFF2-40B4-BE49-F238E27FC236}">
                <a16:creationId xmlns:a16="http://schemas.microsoft.com/office/drawing/2014/main" id="{A7EFF4B0-2C3C-4614-B2B2-0F366FD8D22E}"/>
              </a:ext>
            </a:extLst>
          </p:cNvPr>
          <p:cNvSpPr txBox="1">
            <a:spLocks/>
          </p:cNvSpPr>
          <p:nvPr/>
        </p:nvSpPr>
        <p:spPr bwMode="auto">
          <a:xfrm>
            <a:off x="1127520" y="4865985"/>
            <a:ext cx="6888959" cy="59841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1200"/>
              </a:spcAft>
              <a:buClr>
                <a:schemeClr val="tx1"/>
              </a:buClr>
            </a:pPr>
            <a:r>
              <a:rPr lang="ja-JP" altLang="en-US" sz="1600" dirty="0">
                <a:latin typeface="Meiryo UI" pitchFamily="50" charset="-128"/>
                <a:ea typeface="メイリオ" pitchFamily="50" charset="-128"/>
              </a:rPr>
              <a:t>アジア人（台湾・香港）データベースでは，</a:t>
            </a:r>
            <a:r>
              <a:rPr lang="en-US" altLang="ja-JP" sz="1600" dirty="0">
                <a:latin typeface="Meiryo UI" pitchFamily="50" charset="-128"/>
                <a:ea typeface="メイリオ" pitchFamily="50" charset="-128"/>
              </a:rPr>
              <a:t>CHA</a:t>
            </a:r>
            <a:r>
              <a:rPr lang="en-US" altLang="ja-JP" sz="1600" baseline="-25000" dirty="0">
                <a:latin typeface="Meiryo UI" pitchFamily="50" charset="-128"/>
                <a:ea typeface="メイリオ" pitchFamily="50" charset="-128"/>
              </a:rPr>
              <a:t>2</a:t>
            </a:r>
            <a:r>
              <a:rPr lang="en-US" altLang="ja-JP" sz="1600" dirty="0">
                <a:latin typeface="Meiryo UI" pitchFamily="50" charset="-128"/>
                <a:ea typeface="メイリオ" pitchFamily="50" charset="-128"/>
              </a:rPr>
              <a:t>DS</a:t>
            </a:r>
            <a:r>
              <a:rPr lang="en-US" altLang="ja-JP" sz="1600" baseline="-25000" dirty="0">
                <a:latin typeface="Meiryo UI" pitchFamily="50" charset="-128"/>
                <a:ea typeface="メイリオ" pitchFamily="50" charset="-128"/>
              </a:rPr>
              <a:t>2</a:t>
            </a:r>
            <a:r>
              <a:rPr lang="en-US" altLang="ja-JP" sz="1600" dirty="0">
                <a:latin typeface="Meiryo UI" pitchFamily="50" charset="-128"/>
                <a:ea typeface="メイリオ" pitchFamily="50" charset="-128"/>
              </a:rPr>
              <a:t>-VASc</a:t>
            </a:r>
            <a:r>
              <a:rPr lang="ja-JP" altLang="en-US" sz="1600" dirty="0">
                <a:latin typeface="Meiryo UI" pitchFamily="50" charset="-128"/>
                <a:ea typeface="メイリオ" pitchFamily="50" charset="-128"/>
              </a:rPr>
              <a:t>スコアが低い群（</a:t>
            </a:r>
            <a:r>
              <a:rPr lang="en-US" altLang="ja-JP" sz="1600" dirty="0">
                <a:latin typeface="Meiryo UI" pitchFamily="50" charset="-128"/>
                <a:ea typeface="メイリオ" pitchFamily="50" charset="-128"/>
              </a:rPr>
              <a:t>0</a:t>
            </a:r>
            <a:r>
              <a:rPr lang="ja-JP" altLang="en-US" sz="1600" dirty="0">
                <a:latin typeface="Meiryo UI" pitchFamily="50" charset="-128"/>
                <a:ea typeface="メイリオ" pitchFamily="50" charset="-128"/>
              </a:rPr>
              <a:t>～</a:t>
            </a:r>
            <a:r>
              <a:rPr lang="en-US" altLang="ja-JP" sz="1600" dirty="0">
                <a:latin typeface="Meiryo UI" pitchFamily="50" charset="-128"/>
                <a:ea typeface="メイリオ" pitchFamily="50" charset="-128"/>
              </a:rPr>
              <a:t>1</a:t>
            </a:r>
            <a:r>
              <a:rPr lang="ja-JP" altLang="en-US" sz="1600" dirty="0">
                <a:latin typeface="Meiryo UI" pitchFamily="50" charset="-128"/>
                <a:ea typeface="メイリオ" pitchFamily="50" charset="-128"/>
              </a:rPr>
              <a:t>）でも 脳梗塞リスクが比較的高い</a:t>
            </a:r>
            <a:r>
              <a:rPr lang="en-US" altLang="ja-JP" sz="1600" baseline="30000" dirty="0">
                <a:latin typeface="Meiryo UI" pitchFamily="50" charset="-128"/>
                <a:ea typeface="メイリオ" pitchFamily="50" charset="-128"/>
              </a:rPr>
              <a:t>1</a:t>
            </a:r>
          </a:p>
          <a:p>
            <a:pPr eaLnBrk="1" hangingPunct="1">
              <a:spcBef>
                <a:spcPts val="0"/>
              </a:spcBef>
              <a:spcAft>
                <a:spcPts val="1200"/>
              </a:spcAft>
              <a:buClr>
                <a:schemeClr val="tx1"/>
              </a:buClr>
            </a:pPr>
            <a:endParaRPr lang="ja-JP" altLang="en-US" sz="1600" dirty="0">
              <a:latin typeface="Meiryo UI" pitchFamily="50" charset="-128"/>
              <a:ea typeface="メイリオ" pitchFamily="50" charset="-128"/>
            </a:endParaRPr>
          </a:p>
        </p:txBody>
      </p:sp>
      <p:sp>
        <p:nvSpPr>
          <p:cNvPr id="17" name="テキスト ボックス 16">
            <a:extLst>
              <a:ext uri="{FF2B5EF4-FFF2-40B4-BE49-F238E27FC236}">
                <a16:creationId xmlns:a16="http://schemas.microsoft.com/office/drawing/2014/main" id="{5268CF8F-70EF-493F-BE1E-70DC15B31268}"/>
              </a:ext>
            </a:extLst>
          </p:cNvPr>
          <p:cNvSpPr txBox="1"/>
          <p:nvPr/>
        </p:nvSpPr>
        <p:spPr>
          <a:xfrm>
            <a:off x="1127520" y="5417144"/>
            <a:ext cx="7224479" cy="830997"/>
          </a:xfrm>
          <a:prstGeom prst="rect">
            <a:avLst/>
          </a:prstGeom>
          <a:noFill/>
        </p:spPr>
        <p:txBody>
          <a:bodyPr wrap="square" rtlCol="0">
            <a:spAutoFit/>
          </a:bodyPr>
          <a:lstStyle/>
          <a:p>
            <a:pPr marL="285750" indent="-285750" eaLnBrk="1" hangingPunct="1">
              <a:spcBef>
                <a:spcPts val="0"/>
              </a:spcBef>
              <a:spcAft>
                <a:spcPts val="0"/>
              </a:spcAft>
              <a:buClr>
                <a:schemeClr val="tx1"/>
              </a:buClr>
              <a:buFont typeface="Arial" panose="020B0604020202020204" pitchFamily="34" charset="0"/>
              <a:buChar char="•"/>
            </a:pPr>
            <a:r>
              <a:rPr lang="ja-JP" altLang="en-US" sz="1600" dirty="0">
                <a:latin typeface="Meiryo UI" pitchFamily="50" charset="-128"/>
                <a:ea typeface="メイリオ" pitchFamily="50" charset="-128"/>
                <a:cs typeface="+mn-cs"/>
              </a:rPr>
              <a:t>日本人の代表的レジストリでは，</a:t>
            </a:r>
            <a:r>
              <a:rPr lang="en-US" altLang="ja-JP" sz="1600" dirty="0">
                <a:latin typeface="Meiryo UI" pitchFamily="50" charset="-128"/>
                <a:ea typeface="メイリオ" pitchFamily="50" charset="-128"/>
                <a:cs typeface="+mn-cs"/>
              </a:rPr>
              <a:t>CHA</a:t>
            </a:r>
            <a:r>
              <a:rPr lang="en-US" altLang="ja-JP" sz="1600" baseline="-25000" dirty="0">
                <a:latin typeface="Meiryo UI" pitchFamily="50" charset="-128"/>
                <a:ea typeface="メイリオ" pitchFamily="50" charset="-128"/>
                <a:cs typeface="+mn-cs"/>
              </a:rPr>
              <a:t>2</a:t>
            </a:r>
            <a:r>
              <a:rPr lang="en-US" altLang="ja-JP" sz="1600" dirty="0">
                <a:latin typeface="Meiryo UI" pitchFamily="50" charset="-128"/>
                <a:ea typeface="メイリオ" pitchFamily="50" charset="-128"/>
                <a:cs typeface="+mn-cs"/>
              </a:rPr>
              <a:t>DS</a:t>
            </a:r>
            <a:r>
              <a:rPr lang="en-US" altLang="ja-JP" sz="1600" baseline="-25000" dirty="0">
                <a:latin typeface="Meiryo UI" pitchFamily="50" charset="-128"/>
                <a:ea typeface="メイリオ" pitchFamily="50" charset="-128"/>
                <a:cs typeface="+mn-cs"/>
              </a:rPr>
              <a:t>2</a:t>
            </a:r>
            <a:r>
              <a:rPr lang="en-US" altLang="ja-JP" sz="1600" dirty="0">
                <a:latin typeface="Meiryo UI" pitchFamily="50" charset="-128"/>
                <a:ea typeface="メイリオ" pitchFamily="50" charset="-128"/>
                <a:cs typeface="+mn-cs"/>
              </a:rPr>
              <a:t>-VASc</a:t>
            </a:r>
            <a:r>
              <a:rPr lang="ja-JP" altLang="en-US" sz="1600" dirty="0">
                <a:latin typeface="Meiryo UI" pitchFamily="50" charset="-128"/>
                <a:ea typeface="メイリオ" pitchFamily="50" charset="-128"/>
                <a:cs typeface="+mn-cs"/>
              </a:rPr>
              <a:t>スコアが低い群で</a:t>
            </a:r>
            <a:endParaRPr lang="en-US" altLang="ja-JP" sz="1600" dirty="0">
              <a:latin typeface="Meiryo UI" pitchFamily="50" charset="-128"/>
              <a:ea typeface="メイリオ" pitchFamily="50" charset="-128"/>
              <a:cs typeface="+mn-cs"/>
            </a:endParaRPr>
          </a:p>
          <a:p>
            <a:pPr eaLnBrk="1" hangingPunct="1">
              <a:spcBef>
                <a:spcPts val="0"/>
              </a:spcBef>
              <a:spcAft>
                <a:spcPts val="0"/>
              </a:spcAft>
              <a:buClr>
                <a:schemeClr val="tx1"/>
              </a:buClr>
            </a:pPr>
            <a:r>
              <a:rPr lang="ja-JP" altLang="en-US" sz="1600" dirty="0">
                <a:latin typeface="Meiryo UI" pitchFamily="50" charset="-128"/>
                <a:ea typeface="メイリオ" pitchFamily="50" charset="-128"/>
                <a:cs typeface="+mn-cs"/>
              </a:rPr>
              <a:t>　 脳梗塞リスクが低い（スコア</a:t>
            </a:r>
            <a:r>
              <a:rPr lang="en-US" altLang="ja-JP" sz="1600" dirty="0">
                <a:latin typeface="Meiryo UI" pitchFamily="50" charset="-128"/>
                <a:ea typeface="メイリオ" pitchFamily="50" charset="-128"/>
                <a:cs typeface="+mn-cs"/>
              </a:rPr>
              <a:t>0:5.3</a:t>
            </a:r>
            <a:r>
              <a:rPr lang="ja-JP" altLang="en-US" sz="1600" dirty="0" err="1">
                <a:latin typeface="Meiryo UI" pitchFamily="50" charset="-128"/>
                <a:ea typeface="メイリオ" pitchFamily="50" charset="-128"/>
                <a:cs typeface="+mn-cs"/>
              </a:rPr>
              <a:t>，</a:t>
            </a:r>
            <a:r>
              <a:rPr lang="en-US" altLang="ja-JP" sz="1600" dirty="0">
                <a:latin typeface="Meiryo UI" pitchFamily="50" charset="-128"/>
                <a:ea typeface="メイリオ" pitchFamily="50" charset="-128"/>
                <a:cs typeface="+mn-cs"/>
              </a:rPr>
              <a:t>1:5.5</a:t>
            </a:r>
            <a:r>
              <a:rPr lang="ja-JP" altLang="en-US" sz="1600" dirty="0" err="1">
                <a:latin typeface="Meiryo UI" pitchFamily="50" charset="-128"/>
                <a:ea typeface="メイリオ" pitchFamily="50" charset="-128"/>
                <a:cs typeface="+mn-cs"/>
              </a:rPr>
              <a:t>，</a:t>
            </a:r>
            <a:r>
              <a:rPr lang="en-US" altLang="ja-JP" sz="1600" dirty="0">
                <a:latin typeface="Meiryo UI" pitchFamily="50" charset="-128"/>
                <a:ea typeface="メイリオ" pitchFamily="50" charset="-128"/>
                <a:cs typeface="+mn-cs"/>
              </a:rPr>
              <a:t>2:11.1</a:t>
            </a:r>
            <a:r>
              <a:rPr lang="ja-JP" altLang="en-US" sz="1600" dirty="0" err="1">
                <a:latin typeface="Meiryo UI" pitchFamily="50" charset="-128"/>
                <a:ea typeface="メイリオ" pitchFamily="50" charset="-128"/>
                <a:cs typeface="+mn-cs"/>
              </a:rPr>
              <a:t>，</a:t>
            </a:r>
            <a:r>
              <a:rPr lang="en-US" altLang="ja-JP" sz="1600" dirty="0">
                <a:latin typeface="Meiryo UI" pitchFamily="50" charset="-128"/>
                <a:ea typeface="メイリオ" pitchFamily="50" charset="-128"/>
                <a:cs typeface="+mn-cs"/>
              </a:rPr>
              <a:t>3:13.8</a:t>
            </a:r>
            <a:r>
              <a:rPr lang="ja-JP" altLang="en-US" sz="1600" dirty="0" err="1">
                <a:latin typeface="Meiryo UI" pitchFamily="50" charset="-128"/>
                <a:ea typeface="メイリオ" pitchFamily="50" charset="-128"/>
                <a:cs typeface="+mn-cs"/>
              </a:rPr>
              <a:t>，</a:t>
            </a:r>
            <a:r>
              <a:rPr lang="en-US" altLang="ja-JP" sz="1600" dirty="0">
                <a:latin typeface="Meiryo UI" pitchFamily="50" charset="-128"/>
                <a:ea typeface="メイリオ" pitchFamily="50" charset="-128"/>
                <a:cs typeface="+mn-cs"/>
              </a:rPr>
              <a:t>4:15.2,</a:t>
            </a:r>
          </a:p>
          <a:p>
            <a:pPr eaLnBrk="1" hangingPunct="1">
              <a:spcBef>
                <a:spcPts val="0"/>
              </a:spcBef>
              <a:spcAft>
                <a:spcPts val="0"/>
              </a:spcAft>
              <a:buClr>
                <a:schemeClr val="tx1"/>
              </a:buClr>
            </a:pPr>
            <a:r>
              <a:rPr lang="ja-JP" altLang="en-US" sz="1600" dirty="0">
                <a:latin typeface="Meiryo UI" pitchFamily="50" charset="-128"/>
                <a:ea typeface="メイリオ" pitchFamily="50" charset="-128"/>
                <a:cs typeface="+mn-cs"/>
              </a:rPr>
              <a:t>　 </a:t>
            </a:r>
            <a:r>
              <a:rPr lang="en-US" altLang="ja-JP" sz="1600" dirty="0">
                <a:latin typeface="Meiryo UI" pitchFamily="50" charset="-128"/>
                <a:ea typeface="メイリオ" pitchFamily="50" charset="-128"/>
                <a:cs typeface="+mn-cs"/>
              </a:rPr>
              <a:t>5:44.3/1,000</a:t>
            </a:r>
            <a:r>
              <a:rPr lang="ja-JP" altLang="en-US" sz="1600" dirty="0">
                <a:latin typeface="Meiryo UI" pitchFamily="50" charset="-128"/>
                <a:ea typeface="メイリオ" pitchFamily="50" charset="-128"/>
                <a:cs typeface="+mn-cs"/>
              </a:rPr>
              <a:t>人年）</a:t>
            </a:r>
            <a:r>
              <a:rPr lang="en-US" altLang="ja-JP" sz="1600" baseline="30000" dirty="0">
                <a:latin typeface="Meiryo UI" pitchFamily="50" charset="-128"/>
                <a:ea typeface="メイリオ" pitchFamily="50" charset="-128"/>
                <a:cs typeface="+mn-cs"/>
              </a:rPr>
              <a:t>2</a:t>
            </a:r>
          </a:p>
        </p:txBody>
      </p:sp>
    </p:spTree>
    <p:extLst>
      <p:ext uri="{BB962C8B-B14F-4D97-AF65-F5344CB8AC3E}">
        <p14:creationId xmlns:p14="http://schemas.microsoft.com/office/powerpoint/2010/main" val="71934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358219" y="1083665"/>
            <a:ext cx="9078012" cy="4525963"/>
          </a:xfrm>
        </p:spPr>
        <p:txBody>
          <a:bodyPr/>
          <a:lstStyle/>
          <a:p>
            <a:pPr eaLnBrk="1">
              <a:spcBef>
                <a:spcPts val="0"/>
              </a:spcBef>
              <a:spcAft>
                <a:spcPts val="600"/>
              </a:spcAft>
              <a:buFont typeface="Wingdings" pitchFamily="2" charset="2"/>
              <a:buChar char="q"/>
            </a:pPr>
            <a:r>
              <a:rPr lang="ja-JP" altLang="en-US" sz="2600" dirty="0">
                <a:latin typeface="Meiryo UI" pitchFamily="50" charset="-128"/>
                <a:ea typeface="メイリオ" pitchFamily="50" charset="-128"/>
              </a:rPr>
              <a:t>脳梗塞の主要な要因として</a:t>
            </a:r>
            <a:r>
              <a:rPr lang="en-US" altLang="ja-JP" sz="2600" dirty="0">
                <a:latin typeface="Meiryo UI" pitchFamily="50" charset="-128"/>
                <a:ea typeface="メイリオ" pitchFamily="50" charset="-128"/>
              </a:rPr>
              <a:t>AF</a:t>
            </a:r>
            <a:r>
              <a:rPr lang="ja-JP" altLang="en-US" sz="2600" dirty="0">
                <a:latin typeface="Meiryo UI" pitchFamily="50" charset="-128"/>
                <a:ea typeface="メイリオ" pitchFamily="50" charset="-128"/>
              </a:rPr>
              <a:t>が挙げられている</a:t>
            </a:r>
          </a:p>
          <a:p>
            <a:pPr eaLnBrk="1">
              <a:spcBef>
                <a:spcPts val="0"/>
              </a:spcBef>
              <a:spcAft>
                <a:spcPts val="600"/>
              </a:spcAft>
              <a:buFont typeface="Wingdings" pitchFamily="2" charset="2"/>
              <a:buChar char="q"/>
            </a:pPr>
            <a:endParaRPr lang="en-US" altLang="ja-JP" sz="800" dirty="0">
              <a:latin typeface="Meiryo UI" pitchFamily="50" charset="-128"/>
              <a:ea typeface="メイリオ" pitchFamily="50" charset="-128"/>
            </a:endParaRPr>
          </a:p>
          <a:p>
            <a:pPr eaLnBrk="1">
              <a:spcBef>
                <a:spcPts val="0"/>
              </a:spcBef>
              <a:spcAft>
                <a:spcPts val="600"/>
              </a:spcAft>
              <a:buFont typeface="Wingdings" pitchFamily="2" charset="2"/>
              <a:buChar char="q"/>
            </a:pPr>
            <a:r>
              <a:rPr lang="ja-JP" altLang="en-US" sz="2600" dirty="0">
                <a:latin typeface="Meiryo UI" pitchFamily="50" charset="-128"/>
                <a:ea typeface="メイリオ" pitchFamily="50" charset="-128"/>
              </a:rPr>
              <a:t>臨床現場で，</a:t>
            </a:r>
            <a:endParaRPr lang="en-US" altLang="ja-JP" sz="2600" dirty="0">
              <a:latin typeface="Meiryo UI" pitchFamily="50" charset="-128"/>
              <a:ea typeface="メイリオ" pitchFamily="50" charset="-128"/>
            </a:endParaRPr>
          </a:p>
          <a:p>
            <a:pPr marL="0" indent="0" eaLnBrk="1">
              <a:spcBef>
                <a:spcPts val="0"/>
              </a:spcBef>
              <a:spcAft>
                <a:spcPts val="0"/>
              </a:spcAft>
              <a:buNone/>
            </a:pPr>
            <a:r>
              <a:rPr lang="ja-JP" altLang="en-US" sz="2600" dirty="0">
                <a:latin typeface="Meiryo UI" pitchFamily="50" charset="-128"/>
                <a:ea typeface="メイリオ" pitchFamily="50" charset="-128"/>
              </a:rPr>
              <a:t>   </a:t>
            </a:r>
            <a:r>
              <a:rPr lang="en-US" altLang="ja-JP" sz="2600" b="1" dirty="0">
                <a:latin typeface="Meiryo UI" pitchFamily="50" charset="-128"/>
                <a:ea typeface="メイリオ" pitchFamily="50" charset="-128"/>
              </a:rPr>
              <a:t>AF</a:t>
            </a:r>
            <a:r>
              <a:rPr lang="ja-JP" altLang="en-US" sz="2600" b="1" dirty="0">
                <a:latin typeface="Meiryo UI" pitchFamily="50" charset="-128"/>
                <a:ea typeface="メイリオ" pitchFamily="50" charset="-128"/>
              </a:rPr>
              <a:t>の診断が正確になされているのか，</a:t>
            </a:r>
            <a:endParaRPr lang="en-US" altLang="ja-JP" sz="2600" b="1" dirty="0">
              <a:latin typeface="Meiryo UI" pitchFamily="50" charset="-128"/>
              <a:ea typeface="メイリオ" pitchFamily="50" charset="-128"/>
            </a:endParaRPr>
          </a:p>
          <a:p>
            <a:pPr marL="0" indent="0" eaLnBrk="1">
              <a:spcBef>
                <a:spcPts val="0"/>
              </a:spcBef>
              <a:spcAft>
                <a:spcPts val="0"/>
              </a:spcAft>
              <a:buNone/>
            </a:pPr>
            <a:r>
              <a:rPr lang="ja-JP" altLang="en-US" sz="2600" b="1" dirty="0">
                <a:latin typeface="Meiryo UI" pitchFamily="50" charset="-128"/>
                <a:ea typeface="メイリオ" pitchFamily="50" charset="-128"/>
              </a:rPr>
              <a:t>   </a:t>
            </a:r>
            <a:r>
              <a:rPr lang="en-US" altLang="ja-JP" sz="2600" b="1" dirty="0">
                <a:latin typeface="Meiryo UI" pitchFamily="50" charset="-128"/>
                <a:ea typeface="メイリオ" pitchFamily="50" charset="-128"/>
              </a:rPr>
              <a:t>AF</a:t>
            </a:r>
            <a:r>
              <a:rPr lang="ja-JP" altLang="en-US" sz="2600" b="1" dirty="0">
                <a:latin typeface="Meiryo UI" pitchFamily="50" charset="-128"/>
                <a:ea typeface="メイリオ" pitchFamily="50" charset="-128"/>
              </a:rPr>
              <a:t>と診断した患者に適切な治療・脳梗塞予防法が</a:t>
            </a:r>
            <a:endParaRPr lang="en-US" altLang="ja-JP" sz="2600" b="1" dirty="0">
              <a:latin typeface="Meiryo UI" pitchFamily="50" charset="-128"/>
              <a:ea typeface="メイリオ" pitchFamily="50" charset="-128"/>
            </a:endParaRPr>
          </a:p>
          <a:p>
            <a:pPr marL="0" indent="0" eaLnBrk="1">
              <a:spcBef>
                <a:spcPts val="0"/>
              </a:spcBef>
              <a:spcAft>
                <a:spcPts val="0"/>
              </a:spcAft>
              <a:buNone/>
            </a:pPr>
            <a:r>
              <a:rPr lang="en-US" altLang="ja-JP" sz="2600" b="1" dirty="0">
                <a:latin typeface="Meiryo UI" pitchFamily="50" charset="-128"/>
                <a:ea typeface="メイリオ" pitchFamily="50" charset="-128"/>
              </a:rPr>
              <a:t>   </a:t>
            </a:r>
            <a:r>
              <a:rPr lang="ja-JP" altLang="en-US" sz="2600" b="1" dirty="0">
                <a:latin typeface="Meiryo UI" pitchFamily="50" charset="-128"/>
                <a:ea typeface="メイリオ" pitchFamily="50" charset="-128"/>
              </a:rPr>
              <a:t>行われているか，  </a:t>
            </a:r>
            <a:endParaRPr lang="en-US" altLang="ja-JP" sz="2600" b="1" dirty="0">
              <a:latin typeface="Meiryo UI" pitchFamily="50" charset="-128"/>
              <a:ea typeface="メイリオ" pitchFamily="50" charset="-128"/>
            </a:endParaRPr>
          </a:p>
          <a:p>
            <a:pPr marL="0" indent="0" eaLnBrk="1">
              <a:spcBef>
                <a:spcPts val="0"/>
              </a:spcBef>
              <a:spcAft>
                <a:spcPts val="0"/>
              </a:spcAft>
              <a:buNone/>
            </a:pPr>
            <a:r>
              <a:rPr lang="ja-JP" altLang="en-US" sz="2600" b="1" dirty="0">
                <a:latin typeface="Meiryo UI" pitchFamily="50" charset="-128"/>
                <a:ea typeface="メイリオ" pitchFamily="50" charset="-128"/>
              </a:rPr>
              <a:t>   </a:t>
            </a:r>
            <a:r>
              <a:rPr lang="ja-JP" altLang="en-US" sz="2600" dirty="0">
                <a:latin typeface="Meiryo UI" pitchFamily="50" charset="-128"/>
                <a:ea typeface="メイリオ" pitchFamily="50" charset="-128"/>
              </a:rPr>
              <a:t>今注目が集まっている</a:t>
            </a:r>
          </a:p>
          <a:p>
            <a:pPr marL="0" indent="0" eaLnBrk="1">
              <a:spcBef>
                <a:spcPts val="0"/>
              </a:spcBef>
              <a:spcAft>
                <a:spcPts val="0"/>
              </a:spcAft>
              <a:buNone/>
            </a:pPr>
            <a:endParaRPr lang="en-US" altLang="en-US" sz="800" dirty="0">
              <a:latin typeface="Meiryo UI" pitchFamily="50" charset="-128"/>
              <a:ea typeface="メイリオ" pitchFamily="50" charset="-128"/>
            </a:endParaRPr>
          </a:p>
          <a:p>
            <a:pPr eaLnBrk="1">
              <a:spcBef>
                <a:spcPts val="0"/>
              </a:spcBef>
              <a:spcAft>
                <a:spcPts val="600"/>
              </a:spcAft>
              <a:buFont typeface="Wingdings" pitchFamily="2" charset="2"/>
              <a:buChar char="q"/>
            </a:pPr>
            <a:r>
              <a:rPr lang="ja-JP" altLang="en-US" sz="2600" dirty="0">
                <a:latin typeface="Meiryo UI" pitchFamily="50" charset="-128"/>
                <a:ea typeface="メイリオ" pitchFamily="50" charset="-128"/>
              </a:rPr>
              <a:t>本ワークショップでは，</a:t>
            </a:r>
            <a:endParaRPr lang="en-US" altLang="ja-JP" sz="2600" dirty="0">
              <a:latin typeface="Meiryo UI" pitchFamily="50" charset="-128"/>
              <a:ea typeface="メイリオ" pitchFamily="50" charset="-128"/>
            </a:endParaRPr>
          </a:p>
          <a:p>
            <a:pPr marL="0" indent="0" eaLnBrk="1">
              <a:spcBef>
                <a:spcPts val="0"/>
              </a:spcBef>
              <a:spcAft>
                <a:spcPts val="0"/>
              </a:spcAft>
              <a:buNone/>
            </a:pPr>
            <a:r>
              <a:rPr lang="ja-JP" altLang="en-US" sz="2600" b="1" dirty="0">
                <a:latin typeface="Meiryo UI" pitchFamily="50" charset="-128"/>
                <a:ea typeface="メイリオ" pitchFamily="50" charset="-128"/>
              </a:rPr>
              <a:t>   </a:t>
            </a:r>
            <a:r>
              <a:rPr lang="en-US" altLang="ja-JP" sz="2600" b="1" dirty="0">
                <a:latin typeface="Meiryo UI" pitchFamily="50" charset="-128"/>
                <a:ea typeface="メイリオ" pitchFamily="50" charset="-128"/>
              </a:rPr>
              <a:t>AF</a:t>
            </a:r>
            <a:r>
              <a:rPr lang="ja-JP" altLang="en-US" sz="2600" b="1" dirty="0">
                <a:latin typeface="Meiryo UI" pitchFamily="50" charset="-128"/>
                <a:ea typeface="メイリオ" pitchFamily="50" charset="-128"/>
              </a:rPr>
              <a:t>の基本的な病像を理解する</a:t>
            </a:r>
            <a:r>
              <a:rPr lang="ja-JP" altLang="en-US" sz="2600" dirty="0">
                <a:latin typeface="Meiryo UI" pitchFamily="50" charset="-128"/>
                <a:ea typeface="メイリオ" pitchFamily="50" charset="-128"/>
              </a:rPr>
              <a:t>とともに，</a:t>
            </a:r>
            <a:endParaRPr lang="en-US" altLang="en-US" sz="2600" dirty="0">
              <a:latin typeface="Meiryo UI" pitchFamily="50" charset="-128"/>
              <a:ea typeface="メイリオ" pitchFamily="50" charset="-128"/>
            </a:endParaRPr>
          </a:p>
          <a:p>
            <a:pPr marL="0" indent="0" eaLnBrk="1">
              <a:spcBef>
                <a:spcPts val="0"/>
              </a:spcBef>
              <a:spcAft>
                <a:spcPts val="0"/>
              </a:spcAft>
              <a:buNone/>
            </a:pPr>
            <a:r>
              <a:rPr lang="ja-JP" altLang="en-US" sz="2600" b="1" dirty="0">
                <a:latin typeface="Meiryo UI" pitchFamily="50" charset="-128"/>
                <a:ea typeface="メイリオ" pitchFamily="50" charset="-128"/>
              </a:rPr>
              <a:t>　プライマリケアの現場での診断意識の向上</a:t>
            </a:r>
            <a:r>
              <a:rPr lang="ja-JP" altLang="en-US" sz="2600" dirty="0">
                <a:latin typeface="Meiryo UI" pitchFamily="50" charset="-128"/>
                <a:ea typeface="メイリオ" pitchFamily="50" charset="-128"/>
              </a:rPr>
              <a:t>，</a:t>
            </a:r>
            <a:endParaRPr lang="en-US" altLang="ja-JP" sz="2600" dirty="0">
              <a:latin typeface="Meiryo UI" pitchFamily="50" charset="-128"/>
              <a:ea typeface="メイリオ" pitchFamily="50" charset="-128"/>
            </a:endParaRPr>
          </a:p>
          <a:p>
            <a:pPr marL="0" indent="0" eaLnBrk="1">
              <a:spcBef>
                <a:spcPts val="0"/>
              </a:spcBef>
              <a:spcAft>
                <a:spcPts val="0"/>
              </a:spcAft>
              <a:buNone/>
            </a:pPr>
            <a:r>
              <a:rPr lang="ja-JP" altLang="en-US" sz="2600" b="1" dirty="0">
                <a:latin typeface="Meiryo UI" pitchFamily="50" charset="-128"/>
                <a:ea typeface="メイリオ" pitchFamily="50" charset="-128"/>
              </a:rPr>
              <a:t>　脳梗塞予防を実践する為の考え方を習得する</a:t>
            </a:r>
            <a:br>
              <a:rPr lang="ja-JP" altLang="en-US" sz="2600" b="1" dirty="0">
                <a:latin typeface="Meiryo UI" pitchFamily="50" charset="-128"/>
                <a:ea typeface="メイリオ" pitchFamily="50" charset="-128"/>
              </a:rPr>
            </a:br>
            <a:r>
              <a:rPr lang="ja-JP" altLang="en-US" sz="2600" dirty="0">
                <a:latin typeface="Meiryo UI" pitchFamily="50" charset="-128"/>
                <a:ea typeface="メイリオ" pitchFamily="50" charset="-128"/>
              </a:rPr>
              <a:t>   ことを目的として行われる</a:t>
            </a:r>
            <a:endParaRPr lang="en-US" altLang="en-US" sz="2600" dirty="0">
              <a:latin typeface="Meiryo UI" pitchFamily="50" charset="-128"/>
              <a:ea typeface="メイリオ" pitchFamily="50" charset="-128"/>
            </a:endParaRPr>
          </a:p>
        </p:txBody>
      </p:sp>
      <p:sp>
        <p:nvSpPr>
          <p:cNvPr id="7171" name="Rectangle 2"/>
          <p:cNvSpPr txBox="1">
            <a:spLocks/>
          </p:cNvSpPr>
          <p:nvPr/>
        </p:nvSpPr>
        <p:spPr bwMode="auto">
          <a:xfrm>
            <a:off x="447675" y="152400"/>
            <a:ext cx="82296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a:spcBef>
                <a:spcPct val="0"/>
              </a:spcBef>
              <a:buFontTx/>
              <a:buNone/>
            </a:pPr>
            <a:r>
              <a:rPr lang="en-US" altLang="ja-JP" sz="3600" b="1" dirty="0">
                <a:solidFill>
                  <a:srgbClr val="1F497D"/>
                </a:solidFill>
                <a:latin typeface="Meiryo UI" pitchFamily="50" charset="-128"/>
                <a:ea typeface="メイリオ" pitchFamily="50" charset="-128"/>
                <a:cs typeface="Times New Roman" pitchFamily="18" charset="0"/>
              </a:rPr>
              <a:t>AF</a:t>
            </a:r>
            <a:r>
              <a:rPr lang="ja-JP" altLang="en-US" sz="3600" b="1" dirty="0">
                <a:solidFill>
                  <a:srgbClr val="1F497D"/>
                </a:solidFill>
                <a:latin typeface="Meiryo UI" pitchFamily="50" charset="-128"/>
                <a:ea typeface="メイリオ" pitchFamily="50" charset="-128"/>
                <a:cs typeface="Times New Roman" pitchFamily="18" charset="0"/>
              </a:rPr>
              <a:t>の適切な診断と治療の重要性</a:t>
            </a:r>
            <a:r>
              <a:rPr lang="en-US" altLang="en-US" sz="3600" b="1" dirty="0">
                <a:solidFill>
                  <a:srgbClr val="1F497D"/>
                </a:solidFill>
                <a:latin typeface="Meiryo UI" pitchFamily="50" charset="-128"/>
                <a:ea typeface="メイリオ" pitchFamily="50" charset="-128"/>
                <a:cs typeface="Times New Roman" pitchFamily="18" charset="0"/>
              </a:rPr>
              <a:t> </a:t>
            </a: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2"/>
          <p:cNvSpPr txBox="1">
            <a:spLocks noChangeArrowheads="1"/>
          </p:cNvSpPr>
          <p:nvPr/>
        </p:nvSpPr>
        <p:spPr bwMode="auto">
          <a:xfrm>
            <a:off x="6657113" y="6561997"/>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23525718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3"/>
          <p:cNvSpPr>
            <a:spLocks noGrp="1"/>
          </p:cNvSpPr>
          <p:nvPr>
            <p:ph type="ctrTitle"/>
          </p:nvPr>
        </p:nvSpPr>
        <p:spPr>
          <a:xfrm>
            <a:off x="685800" y="1606550"/>
            <a:ext cx="7772400" cy="1470025"/>
          </a:xfrm>
        </p:spPr>
        <p:txBody>
          <a:bodyPr/>
          <a:lstStyle/>
          <a:p>
            <a:r>
              <a:rPr lang="en-US" altLang="ja-JP" b="1" dirty="0">
                <a:solidFill>
                  <a:schemeClr val="tx2"/>
                </a:solidFill>
                <a:latin typeface="Meiryo UI" pitchFamily="50" charset="-128"/>
                <a:ea typeface="メイリオ" pitchFamily="50" charset="-128"/>
              </a:rPr>
              <a:t>AF</a:t>
            </a:r>
            <a:r>
              <a:rPr lang="ja-JP" altLang="en-US" b="1" dirty="0">
                <a:solidFill>
                  <a:schemeClr val="tx2"/>
                </a:solidFill>
                <a:latin typeface="Meiryo UI" pitchFamily="50" charset="-128"/>
                <a:ea typeface="メイリオ" pitchFamily="50" charset="-128"/>
              </a:rPr>
              <a:t>患者管理の基礎</a:t>
            </a:r>
            <a:endParaRPr lang="en-US" altLang="en-US" b="1" dirty="0">
              <a:solidFill>
                <a:schemeClr val="tx2"/>
              </a:solidFill>
              <a:latin typeface="Meiryo UI" pitchFamily="50" charset="-128"/>
              <a:ea typeface="メイリオ" pitchFamily="50" charset="-128"/>
            </a:endParaRPr>
          </a:p>
        </p:txBody>
      </p:sp>
      <p:sp>
        <p:nvSpPr>
          <p:cNvPr id="48131" name="Subtitle 4"/>
          <p:cNvSpPr>
            <a:spLocks noGrp="1"/>
          </p:cNvSpPr>
          <p:nvPr>
            <p:ph type="subTitle" idx="1"/>
          </p:nvPr>
        </p:nvSpPr>
        <p:spPr>
          <a:xfrm>
            <a:off x="1371600" y="3076575"/>
            <a:ext cx="6400800" cy="1752600"/>
          </a:xfrm>
        </p:spPr>
        <p:txBody>
          <a:bodyPr/>
          <a:lstStyle/>
          <a:p>
            <a:r>
              <a:rPr lang="ja-JP" altLang="en-US" dirty="0">
                <a:solidFill>
                  <a:schemeClr val="tx1"/>
                </a:solidFill>
                <a:latin typeface="Meiryo UI" pitchFamily="50" charset="-128"/>
                <a:ea typeface="メイリオ" pitchFamily="50" charset="-128"/>
              </a:rPr>
              <a:t>抗凝固薬の適正使用</a:t>
            </a:r>
            <a:endParaRPr lang="en-US" altLang="en-US" dirty="0">
              <a:solidFill>
                <a:schemeClr val="tx1"/>
              </a:solidFill>
              <a:latin typeface="Meiryo UI" pitchFamily="50" charset="-128"/>
              <a:ea typeface="メイリオ" pitchFamily="50" charset="-128"/>
            </a:endParaRPr>
          </a:p>
        </p:txBody>
      </p:sp>
    </p:spTree>
    <p:extLst>
      <p:ext uri="{BB962C8B-B14F-4D97-AF65-F5344CB8AC3E}">
        <p14:creationId xmlns:p14="http://schemas.microsoft.com/office/powerpoint/2010/main" val="247117064"/>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003479"/>
                </a:solidFill>
                <a:latin typeface="Meiryo UI" pitchFamily="50" charset="-128"/>
                <a:ea typeface="メイリオ" pitchFamily="50" charset="-128"/>
              </a:rPr>
              <a:t>質問</a:t>
            </a:r>
            <a:r>
              <a:rPr lang="en-US" altLang="ja-JP" sz="3600" b="1" dirty="0">
                <a:solidFill>
                  <a:srgbClr val="003479"/>
                </a:solidFill>
                <a:latin typeface="Meiryo UI" pitchFamily="50" charset="-128"/>
                <a:ea typeface="メイリオ" pitchFamily="50" charset="-128"/>
              </a:rPr>
              <a:t>-3</a:t>
            </a:r>
            <a:endParaRPr lang="en-US" altLang="en-US" sz="3600" b="1" dirty="0">
              <a:solidFill>
                <a:srgbClr val="003479"/>
              </a:solidFill>
              <a:latin typeface="Meiryo UI" pitchFamily="50" charset="-128"/>
              <a:ea typeface="メイリオ" pitchFamily="50" charset="-128"/>
            </a:endParaRPr>
          </a:p>
        </p:txBody>
      </p:sp>
      <p:sp>
        <p:nvSpPr>
          <p:cNvPr id="11" name="Content Placeholder 3"/>
          <p:cNvSpPr txBox="1">
            <a:spLocks/>
          </p:cNvSpPr>
          <p:nvPr/>
        </p:nvSpPr>
        <p:spPr>
          <a:xfrm>
            <a:off x="604675" y="1381125"/>
            <a:ext cx="7893050" cy="39243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fontAlgn="auto">
              <a:spcAft>
                <a:spcPts val="0"/>
              </a:spcAft>
              <a:buFont typeface="Arial" pitchFamily="34" charset="0"/>
              <a:buNone/>
            </a:pPr>
            <a:r>
              <a:rPr lang="ja-JP" altLang="en-US" sz="2800" b="1">
                <a:latin typeface="Meiryo UI" pitchFamily="50" charset="-128"/>
                <a:ea typeface="メイリオ" pitchFamily="50" charset="-128"/>
              </a:rPr>
              <a:t>脳卒中スコアを考慮した場合，本症例の脳卒中予防に最適な薬剤は？</a:t>
            </a:r>
            <a:r>
              <a:rPr lang="en-US" altLang="ja-JP" sz="2800" b="1">
                <a:latin typeface="Meiryo UI" pitchFamily="50" charset="-128"/>
                <a:ea typeface="メイリオ" pitchFamily="50" charset="-128"/>
              </a:rPr>
              <a:t>  </a:t>
            </a:r>
          </a:p>
          <a:p>
            <a:pPr marL="0" indent="0" fontAlgn="auto">
              <a:spcAft>
                <a:spcPts val="0"/>
              </a:spcAft>
              <a:buFont typeface="Arial" pitchFamily="34" charset="0"/>
              <a:buNone/>
            </a:pPr>
            <a:endParaRPr lang="en-US" altLang="ja-JP" sz="2800">
              <a:latin typeface="Meiryo UI" pitchFamily="50" charset="-128"/>
              <a:ea typeface="メイリオ" pitchFamily="50" charset="-128"/>
            </a:endParaRPr>
          </a:p>
          <a:p>
            <a:pPr marL="695325" indent="-514350" fontAlgn="auto">
              <a:spcAft>
                <a:spcPts val="0"/>
              </a:spcAft>
              <a:buFont typeface="+mj-lt"/>
              <a:buAutoNum type="arabicPeriod"/>
            </a:pPr>
            <a:r>
              <a:rPr lang="ja-JP" altLang="en-US" sz="2800">
                <a:latin typeface="Meiryo UI" pitchFamily="50" charset="-128"/>
                <a:ea typeface="メイリオ" pitchFamily="50" charset="-128"/>
              </a:rPr>
              <a:t> アスピリン</a:t>
            </a:r>
            <a:endParaRPr lang="en-US" altLang="en-US" sz="2800">
              <a:latin typeface="Meiryo UI" pitchFamily="50" charset="-128"/>
              <a:ea typeface="メイリオ" pitchFamily="50" charset="-128"/>
            </a:endParaRPr>
          </a:p>
          <a:p>
            <a:pPr marL="695325" indent="-514350" fontAlgn="auto">
              <a:spcAft>
                <a:spcPts val="0"/>
              </a:spcAft>
              <a:buFont typeface="+mj-lt"/>
              <a:buAutoNum type="arabicPeriod"/>
            </a:pPr>
            <a:r>
              <a:rPr lang="ja-JP" altLang="en-US" sz="2800">
                <a:latin typeface="Meiryo UI" pitchFamily="50" charset="-128"/>
                <a:ea typeface="メイリオ" pitchFamily="50" charset="-128"/>
                <a:cs typeface="Arial" pitchFamily="34" charset="0"/>
              </a:rPr>
              <a:t> 低分子ヘパリン</a:t>
            </a:r>
            <a:endParaRPr lang="en-US" altLang="en-US" sz="2800">
              <a:latin typeface="Meiryo UI" pitchFamily="50" charset="-128"/>
              <a:ea typeface="メイリオ" pitchFamily="50" charset="-128"/>
              <a:cs typeface="Arial" pitchFamily="34" charset="0"/>
            </a:endParaRPr>
          </a:p>
          <a:p>
            <a:pPr marL="695325" indent="-514350" fontAlgn="auto">
              <a:spcAft>
                <a:spcPts val="0"/>
              </a:spcAft>
              <a:buFont typeface="+mj-lt"/>
              <a:buAutoNum type="arabicPeriod"/>
            </a:pPr>
            <a:r>
              <a:rPr lang="ja-JP" altLang="en-US" sz="2800">
                <a:latin typeface="Meiryo UI" pitchFamily="50" charset="-128"/>
                <a:ea typeface="メイリオ" pitchFamily="50" charset="-128"/>
              </a:rPr>
              <a:t> ワルファリン</a:t>
            </a:r>
            <a:endParaRPr lang="en-US" altLang="en-US" sz="2800">
              <a:latin typeface="Meiryo UI" pitchFamily="50" charset="-128"/>
              <a:ea typeface="メイリオ" pitchFamily="50" charset="-128"/>
            </a:endParaRPr>
          </a:p>
          <a:p>
            <a:pPr marL="695325" indent="-514350" fontAlgn="auto">
              <a:spcAft>
                <a:spcPts val="0"/>
              </a:spcAft>
              <a:buFont typeface="+mj-lt"/>
              <a:buAutoNum type="arabicPeriod"/>
            </a:pPr>
            <a:r>
              <a:rPr lang="ja-JP" altLang="en-US" sz="2800">
                <a:latin typeface="Meiryo UI" pitchFamily="50" charset="-128"/>
                <a:ea typeface="メイリオ" pitchFamily="50" charset="-128"/>
              </a:rPr>
              <a:t> 直接作用型経口抗凝固薬（</a:t>
            </a:r>
            <a:r>
              <a:rPr lang="en-US" altLang="en-US" sz="2800">
                <a:latin typeface="Meiryo UI" pitchFamily="50" charset="-128"/>
                <a:ea typeface="メイリオ" pitchFamily="50" charset="-128"/>
              </a:rPr>
              <a:t>DOAC</a:t>
            </a:r>
            <a:r>
              <a:rPr lang="ja-JP" altLang="en-US" sz="2800">
                <a:latin typeface="Meiryo UI" pitchFamily="50" charset="-128"/>
                <a:ea typeface="メイリオ" pitchFamily="50" charset="-128"/>
              </a:rPr>
              <a:t>）</a:t>
            </a:r>
            <a:endParaRPr lang="en-US" altLang="en-US" sz="2800">
              <a:solidFill>
                <a:srgbClr val="C00000"/>
              </a:solidFill>
              <a:latin typeface="Meiryo UI" pitchFamily="50" charset="-128"/>
              <a:ea typeface="メイリオ" pitchFamily="50" charset="-128"/>
            </a:endParaRPr>
          </a:p>
          <a:p>
            <a:pPr marL="0" indent="0" fontAlgn="auto">
              <a:spcAft>
                <a:spcPts val="0"/>
              </a:spcAft>
              <a:buFont typeface="Arial" pitchFamily="34" charset="0"/>
              <a:buNone/>
            </a:pPr>
            <a:endParaRPr lang="en-US" altLang="en-US">
              <a:latin typeface="Meiryo UI" pitchFamily="50" charset="-128"/>
              <a:ea typeface="メイリオ" pitchFamily="50" charset="-128"/>
            </a:endParaRPr>
          </a:p>
          <a:p>
            <a:pPr marL="0" indent="0" fontAlgn="auto">
              <a:spcAft>
                <a:spcPts val="0"/>
              </a:spcAft>
              <a:buFont typeface="Arial" pitchFamily="34" charset="0"/>
              <a:buNone/>
            </a:pPr>
            <a:endParaRPr lang="en-US" altLang="ja-JP" dirty="0">
              <a:latin typeface="Meiryo UI" pitchFamily="50" charset="-128"/>
              <a:ea typeface="メイリオ" pitchFamily="50" charset="-128"/>
            </a:endParaRPr>
          </a:p>
        </p:txBody>
      </p:sp>
      <p:cxnSp>
        <p:nvCxnSpPr>
          <p:cNvPr id="12" name="Straight Connector 4">
            <a:extLst/>
          </p:cNvPr>
          <p:cNvCxnSpPr>
            <a:cxnSpLocks noChangeShapeType="1"/>
          </p:cNvCxnSpPr>
          <p:nvPr/>
        </p:nvCxnSpPr>
        <p:spPr bwMode="auto">
          <a:xfrm>
            <a:off x="771200" y="1019175"/>
            <a:ext cx="7560000" cy="0"/>
          </a:xfrm>
          <a:prstGeom prst="line">
            <a:avLst/>
          </a:prstGeom>
          <a:noFill/>
          <a:ln w="25400">
            <a:solidFill>
              <a:srgbClr val="4F81B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059367256"/>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453051" y="166308"/>
            <a:ext cx="8351156" cy="855662"/>
          </a:xfrm>
        </p:spPr>
        <p:txBody>
          <a:bodyPr/>
          <a:lstStyle/>
          <a:p>
            <a:pPr algn="r"/>
            <a:r>
              <a:rPr lang="ja-JP" altLang="en-US" sz="3200" b="1" dirty="0">
                <a:solidFill>
                  <a:schemeClr val="tx2"/>
                </a:solidFill>
                <a:latin typeface="Meiryo UI" pitchFamily="50" charset="-128"/>
                <a:ea typeface="メイリオ" pitchFamily="50" charset="-128"/>
                <a:cs typeface="Times New Roman" pitchFamily="18" charset="0"/>
              </a:rPr>
              <a:t>ワルファリンの有効性：アスピリンとの比較</a:t>
            </a:r>
            <a:br>
              <a:rPr lang="en-US" altLang="ja-JP" sz="3200" b="1" dirty="0">
                <a:solidFill>
                  <a:schemeClr val="tx2"/>
                </a:solidFill>
                <a:latin typeface="Meiryo UI" pitchFamily="50" charset="-128"/>
                <a:ea typeface="メイリオ" pitchFamily="50" charset="-128"/>
                <a:cs typeface="Times New Roman" pitchFamily="18" charset="0"/>
              </a:rPr>
            </a:b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chemeClr val="tx2"/>
              </a:solidFill>
              <a:latin typeface="Meiryo UI" pitchFamily="50" charset="-128"/>
              <a:ea typeface="メイリオ" pitchFamily="50" charset="-128"/>
              <a:cs typeface="Times New Roman" pitchFamily="18" charset="0"/>
            </a:endParaRPr>
          </a:p>
        </p:txBody>
      </p:sp>
      <p:sp>
        <p:nvSpPr>
          <p:cNvPr id="5" name="TextBox 4">
            <a:extLst/>
          </p:cNvPr>
          <p:cNvSpPr txBox="1"/>
          <p:nvPr/>
        </p:nvSpPr>
        <p:spPr>
          <a:xfrm>
            <a:off x="1900555" y="1515070"/>
            <a:ext cx="5088304" cy="646331"/>
          </a:xfrm>
          <a:prstGeom prst="rect">
            <a:avLst/>
          </a:prstGeom>
          <a:solidFill>
            <a:schemeClr val="accent1">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w="38100" h="38100"/>
          </a:sp3d>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ja-JP" b="1" dirty="0">
                <a:solidFill>
                  <a:prstClr val="black"/>
                </a:solidFill>
                <a:latin typeface="Meiryo UI" pitchFamily="50" charset="-128"/>
                <a:ea typeface="メイリオ" pitchFamily="50" charset="-128"/>
              </a:rPr>
              <a:t>AF</a:t>
            </a:r>
            <a:r>
              <a:rPr lang="ja-JP" altLang="en-US" b="1" dirty="0">
                <a:solidFill>
                  <a:prstClr val="black"/>
                </a:solidFill>
                <a:latin typeface="Meiryo UI" pitchFamily="50" charset="-128"/>
                <a:ea typeface="メイリオ" pitchFamily="50" charset="-128"/>
              </a:rPr>
              <a:t>患者におけるすべての脳卒中</a:t>
            </a:r>
            <a:endParaRPr lang="en-US" altLang="ja-JP" b="1" dirty="0">
              <a:solidFill>
                <a:prstClr val="black"/>
              </a:solidFill>
              <a:latin typeface="Meiryo UI" pitchFamily="50" charset="-128"/>
              <a:ea typeface="メイリオ" pitchFamily="50" charset="-128"/>
            </a:endParaRPr>
          </a:p>
          <a:p>
            <a:pPr algn="ctr">
              <a:defRPr/>
            </a:pPr>
            <a:r>
              <a:rPr lang="ja-JP" altLang="en-US" b="1" dirty="0">
                <a:solidFill>
                  <a:prstClr val="black"/>
                </a:solidFill>
                <a:latin typeface="Meiryo UI" pitchFamily="50" charset="-128"/>
                <a:ea typeface="メイリオ" pitchFamily="50" charset="-128"/>
              </a:rPr>
              <a:t>（虚血性および出血性脳卒中）に対する効果</a:t>
            </a:r>
          </a:p>
        </p:txBody>
      </p:sp>
      <p:sp>
        <p:nvSpPr>
          <p:cNvPr id="13" name="テキスト ボックス 12"/>
          <p:cNvSpPr txBox="1"/>
          <p:nvPr/>
        </p:nvSpPr>
        <p:spPr>
          <a:xfrm>
            <a:off x="5246556" y="2723726"/>
            <a:ext cx="3764094" cy="1920848"/>
          </a:xfrm>
          <a:prstGeom prst="rect">
            <a:avLst/>
          </a:prstGeom>
          <a:noFill/>
        </p:spPr>
        <p:txBody>
          <a:bodyPr wrap="square" lIns="18000" tIns="0" rIns="18000" bIns="0" rtlCol="0">
            <a:noAutofit/>
          </a:bodyPr>
          <a:lstStyle/>
          <a:p>
            <a:pPr marL="342900" indent="-342900" algn="just" eaLnBrk="1">
              <a:spcAft>
                <a:spcPts val="1200"/>
              </a:spcAft>
              <a:buFont typeface="Arial" pitchFamily="34" charset="0"/>
              <a:buChar char="•"/>
            </a:pPr>
            <a:r>
              <a:rPr kumimoji="1" lang="en-US" altLang="ja-JP" dirty="0">
                <a:solidFill>
                  <a:prstClr val="black"/>
                </a:solidFill>
                <a:latin typeface="Meiryo UI" pitchFamily="50" charset="-128"/>
                <a:ea typeface="メイリオ" pitchFamily="50" charset="-128"/>
              </a:rPr>
              <a:t>AF</a:t>
            </a:r>
            <a:r>
              <a:rPr kumimoji="1" lang="ja-JP" altLang="en-US" dirty="0">
                <a:solidFill>
                  <a:prstClr val="black"/>
                </a:solidFill>
                <a:latin typeface="Meiryo UI" pitchFamily="50" charset="-128"/>
                <a:ea typeface="メイリオ" pitchFamily="50" charset="-128"/>
              </a:rPr>
              <a:t>患者における脳卒中予防効果をワルファリンとアスピリンで比較した</a:t>
            </a:r>
            <a:endParaRPr kumimoji="1" lang="en-US" altLang="ja-JP" dirty="0">
              <a:solidFill>
                <a:prstClr val="black"/>
              </a:solidFill>
              <a:latin typeface="Meiryo UI" pitchFamily="50" charset="-128"/>
              <a:ea typeface="メイリオ" pitchFamily="50" charset="-128"/>
            </a:endParaRPr>
          </a:p>
          <a:p>
            <a:pPr marL="342900" indent="-342900" algn="just" eaLnBrk="1">
              <a:spcAft>
                <a:spcPts val="1200"/>
              </a:spcAft>
              <a:buFont typeface="Arial" pitchFamily="34" charset="0"/>
              <a:buChar char="•"/>
            </a:pPr>
            <a:r>
              <a:rPr kumimoji="1" lang="ja-JP" altLang="en-US" dirty="0">
                <a:solidFill>
                  <a:prstClr val="black"/>
                </a:solidFill>
                <a:latin typeface="Meiryo UI" pitchFamily="50" charset="-128"/>
                <a:ea typeface="メイリオ" pitchFamily="50" charset="-128"/>
              </a:rPr>
              <a:t>ワルファリンはアスピリンと   比較して，脳卒中を</a:t>
            </a:r>
            <a:r>
              <a:rPr kumimoji="1" lang="en-US" altLang="ja-JP" dirty="0">
                <a:solidFill>
                  <a:prstClr val="black"/>
                </a:solidFill>
                <a:latin typeface="Meiryo UI" pitchFamily="50" charset="-128"/>
                <a:ea typeface="メイリオ" pitchFamily="50" charset="-128"/>
              </a:rPr>
              <a:t>38%</a:t>
            </a:r>
            <a:r>
              <a:rPr kumimoji="1" lang="ja-JP" altLang="en-US" dirty="0">
                <a:solidFill>
                  <a:prstClr val="black"/>
                </a:solidFill>
                <a:latin typeface="Meiryo UI" pitchFamily="50" charset="-128"/>
                <a:ea typeface="メイリオ" pitchFamily="50" charset="-128"/>
              </a:rPr>
              <a:t>減少  させた</a:t>
            </a:r>
            <a:endParaRPr kumimoji="1" lang="en-US" altLang="ja-JP" dirty="0">
              <a:solidFill>
                <a:prstClr val="black"/>
              </a:solidFill>
              <a:latin typeface="Meiryo UI" pitchFamily="50" charset="-128"/>
              <a:ea typeface="メイリオ" pitchFamily="50" charset="-128"/>
            </a:endParaRPr>
          </a:p>
        </p:txBody>
      </p:sp>
      <p:sp>
        <p:nvSpPr>
          <p:cNvPr id="14" name="テキスト ボックス 13"/>
          <p:cNvSpPr txBox="1"/>
          <p:nvPr/>
        </p:nvSpPr>
        <p:spPr>
          <a:xfrm>
            <a:off x="1620545" y="1101219"/>
            <a:ext cx="5648324" cy="291094"/>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2400" b="1" dirty="0">
                <a:solidFill>
                  <a:prstClr val="black"/>
                </a:solidFill>
                <a:latin typeface="Meiryo UI" pitchFamily="50" charset="-128"/>
                <a:ea typeface="メイリオ" pitchFamily="50" charset="-128"/>
              </a:rPr>
              <a:t>無作為化比較試験のメタアナリシス</a:t>
            </a:r>
            <a:endParaRPr kumimoji="1" lang="en-US" altLang="ja-JP" sz="2400" b="1" dirty="0">
              <a:solidFill>
                <a:prstClr val="black"/>
              </a:solidFill>
              <a:latin typeface="Meiryo UI" pitchFamily="50" charset="-128"/>
              <a:ea typeface="メイリオ" pitchFamily="50" charset="-128"/>
            </a:endParaRPr>
          </a:p>
        </p:txBody>
      </p:sp>
      <p:cxnSp>
        <p:nvCxnSpPr>
          <p:cNvPr id="15"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テキスト ボックス 16"/>
          <p:cNvSpPr txBox="1"/>
          <p:nvPr/>
        </p:nvSpPr>
        <p:spPr>
          <a:xfrm>
            <a:off x="4361156" y="6441648"/>
            <a:ext cx="4782844" cy="255612"/>
          </a:xfrm>
          <a:prstGeom prst="rect">
            <a:avLst/>
          </a:prstGeom>
          <a:noFill/>
        </p:spPr>
        <p:txBody>
          <a:bodyPr wrap="square" lIns="18000" tIns="0" rIns="18000" bIns="0" rtlCol="0">
            <a:noAutofit/>
          </a:bodyPr>
          <a:lstStyle/>
          <a:p>
            <a:pPr eaLnBrk="1">
              <a:spcAft>
                <a:spcPts val="200"/>
              </a:spcAft>
            </a:pPr>
            <a:r>
              <a:rPr kumimoji="1" lang="en-US" altLang="ja-JP" sz="1000" dirty="0">
                <a:solidFill>
                  <a:prstClr val="black"/>
                </a:solidFill>
                <a:latin typeface="Meiryo UI" pitchFamily="50" charset="-128"/>
                <a:ea typeface="メイリオ" pitchFamily="50" charset="-128"/>
              </a:rPr>
              <a:t>Hart RG, Pearce LA, Aguilar MI. </a:t>
            </a:r>
            <a:r>
              <a:rPr kumimoji="1" lang="en-US" altLang="ja-JP" sz="1000" i="1" dirty="0">
                <a:solidFill>
                  <a:prstClr val="black"/>
                </a:solidFill>
                <a:latin typeface="Meiryo UI" pitchFamily="50" charset="-128"/>
                <a:ea typeface="メイリオ" pitchFamily="50" charset="-128"/>
              </a:rPr>
              <a:t>Ann Intern Med.</a:t>
            </a:r>
            <a:r>
              <a:rPr kumimoji="1" lang="en-US" altLang="ja-JP" sz="1000" dirty="0">
                <a:solidFill>
                  <a:prstClr val="black"/>
                </a:solidFill>
                <a:latin typeface="Meiryo UI" pitchFamily="50" charset="-128"/>
                <a:ea typeface="メイリオ" pitchFamily="50" charset="-128"/>
              </a:rPr>
              <a:t> 2007;146(12):857-867.</a:t>
            </a:r>
          </a:p>
        </p:txBody>
      </p:sp>
      <p:sp>
        <p:nvSpPr>
          <p:cNvPr id="16" name="テキスト ボックス 15"/>
          <p:cNvSpPr txBox="1"/>
          <p:nvPr/>
        </p:nvSpPr>
        <p:spPr>
          <a:xfrm>
            <a:off x="2401316" y="5157363"/>
            <a:ext cx="932433" cy="257175"/>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RRR</a:t>
            </a:r>
            <a:r>
              <a:rPr kumimoji="1" lang="ja-JP" altLang="en-US" sz="1000" b="1" dirty="0">
                <a:solidFill>
                  <a:prstClr val="black"/>
                </a:solidFill>
                <a:latin typeface="Meiryo UI" pitchFamily="50" charset="-128"/>
                <a:ea typeface="メイリオ" pitchFamily="50" charset="-128"/>
              </a:rPr>
              <a:t>（％）</a:t>
            </a:r>
            <a:endParaRPr kumimoji="1" lang="en-US" altLang="ja-JP" sz="1000" b="1" dirty="0">
              <a:solidFill>
                <a:prstClr val="black"/>
              </a:solidFill>
              <a:latin typeface="Meiryo UI" pitchFamily="50" charset="-128"/>
              <a:ea typeface="メイリオ" pitchFamily="50" charset="-128"/>
            </a:endParaRPr>
          </a:p>
        </p:txBody>
      </p:sp>
      <p:sp>
        <p:nvSpPr>
          <p:cNvPr id="19" name="テキスト ボックス 18"/>
          <p:cNvSpPr txBox="1"/>
          <p:nvPr/>
        </p:nvSpPr>
        <p:spPr>
          <a:xfrm>
            <a:off x="339793" y="5166212"/>
            <a:ext cx="2306344" cy="255612"/>
          </a:xfrm>
          <a:prstGeom prst="rect">
            <a:avLst/>
          </a:prstGeom>
          <a:noFill/>
        </p:spPr>
        <p:txBody>
          <a:bodyPr wrap="square" lIns="18000" tIns="0" rIns="18000" bIns="0" rtlCol="0">
            <a:noAutofit/>
          </a:bodyPr>
          <a:lstStyle/>
          <a:p>
            <a:pPr eaLnBrk="1">
              <a:spcAft>
                <a:spcPts val="200"/>
              </a:spcAft>
            </a:pPr>
            <a:r>
              <a:rPr kumimoji="1" lang="ja-JP" altLang="en-US" sz="1000" dirty="0">
                <a:solidFill>
                  <a:prstClr val="black"/>
                </a:solidFill>
                <a:latin typeface="Meiryo UI" pitchFamily="50" charset="-128"/>
                <a:ea typeface="メイリオ" pitchFamily="50" charset="-128"/>
              </a:rPr>
              <a:t>エラーバー：</a:t>
            </a:r>
            <a:r>
              <a:rPr kumimoji="1" lang="en-US" altLang="ja-JP" sz="1000" dirty="0">
                <a:solidFill>
                  <a:prstClr val="black"/>
                </a:solidFill>
                <a:latin typeface="Meiryo UI" pitchFamily="50" charset="-128"/>
                <a:ea typeface="メイリオ" pitchFamily="50" charset="-128"/>
              </a:rPr>
              <a:t>95</a:t>
            </a:r>
            <a:r>
              <a:rPr kumimoji="1" lang="ja-JP" altLang="en-US" sz="1000" dirty="0">
                <a:solidFill>
                  <a:prstClr val="black"/>
                </a:solidFill>
                <a:latin typeface="Meiryo UI" pitchFamily="50" charset="-128"/>
                <a:ea typeface="メイリオ" pitchFamily="50" charset="-128"/>
              </a:rPr>
              <a:t>％信頼区間（</a:t>
            </a:r>
            <a:r>
              <a:rPr kumimoji="1" lang="en-US" altLang="ja-JP" sz="1000" dirty="0">
                <a:solidFill>
                  <a:prstClr val="black"/>
                </a:solidFill>
                <a:latin typeface="Meiryo UI" pitchFamily="50" charset="-128"/>
                <a:ea typeface="メイリオ" pitchFamily="50" charset="-128"/>
              </a:rPr>
              <a:t>CI</a:t>
            </a:r>
            <a:r>
              <a:rPr kumimoji="1" lang="ja-JP" altLang="en-US" sz="1000" dirty="0">
                <a:solidFill>
                  <a:prstClr val="black"/>
                </a:solidFill>
                <a:latin typeface="Meiryo UI" pitchFamily="50" charset="-128"/>
                <a:ea typeface="メイリオ" pitchFamily="50" charset="-128"/>
              </a:rPr>
              <a:t>）</a:t>
            </a:r>
            <a:endParaRPr kumimoji="1" lang="en-US" altLang="ja-JP" sz="1000" dirty="0">
              <a:solidFill>
                <a:prstClr val="black"/>
              </a:solidFill>
              <a:latin typeface="Meiryo UI" pitchFamily="50" charset="-128"/>
              <a:ea typeface="メイリオ" pitchFamily="50" charset="-128"/>
            </a:endParaRPr>
          </a:p>
        </p:txBody>
      </p:sp>
      <p:sp>
        <p:nvSpPr>
          <p:cNvPr id="89" name="テキスト ボックス 88"/>
          <p:cNvSpPr txBox="1"/>
          <p:nvPr/>
        </p:nvSpPr>
        <p:spPr>
          <a:xfrm>
            <a:off x="681003" y="4918789"/>
            <a:ext cx="4594271" cy="111119"/>
          </a:xfrm>
          <a:prstGeom prst="rect">
            <a:avLst/>
          </a:prstGeom>
          <a:solidFill>
            <a:schemeClr val="bg1"/>
          </a:solidFill>
        </p:spPr>
        <p:txBody>
          <a:bodyPr wrap="square" lIns="18000" tIns="0" rIns="18000" bIns="0" rtlCol="0">
            <a:noAutofit/>
          </a:bodyPr>
          <a:lstStyle/>
          <a:p>
            <a:pPr eaLnBrk="1">
              <a:spcAft>
                <a:spcPts val="0"/>
              </a:spcAft>
            </a:pPr>
            <a:r>
              <a:rPr kumimoji="1" lang="en-US" altLang="ja-JP" sz="900" b="1" dirty="0">
                <a:solidFill>
                  <a:prstClr val="black"/>
                </a:solidFill>
                <a:latin typeface="Meiryo UI" pitchFamily="50" charset="-128"/>
                <a:ea typeface="メイリオ" pitchFamily="50" charset="-128"/>
              </a:rPr>
              <a:t>100                      50                       0                      </a:t>
            </a:r>
            <a:r>
              <a:rPr kumimoji="1" lang="ja-JP" altLang="en-US" sz="900" b="1" dirty="0">
                <a:solidFill>
                  <a:prstClr val="black"/>
                </a:solidFill>
                <a:latin typeface="Meiryo UI" pitchFamily="50" charset="-128"/>
                <a:ea typeface="メイリオ" pitchFamily="50" charset="-128"/>
              </a:rPr>
              <a:t>－</a:t>
            </a:r>
            <a:r>
              <a:rPr kumimoji="1" lang="en-US" altLang="ja-JP" sz="900" b="1" dirty="0">
                <a:solidFill>
                  <a:prstClr val="black"/>
                </a:solidFill>
                <a:latin typeface="Meiryo UI" pitchFamily="50" charset="-128"/>
                <a:ea typeface="メイリオ" pitchFamily="50" charset="-128"/>
              </a:rPr>
              <a:t>50</a:t>
            </a:r>
            <a:r>
              <a:rPr kumimoji="1" lang="ja-JP" altLang="en-US" sz="900" b="1" dirty="0">
                <a:solidFill>
                  <a:prstClr val="black"/>
                </a:solidFill>
                <a:latin typeface="Meiryo UI" pitchFamily="50" charset="-128"/>
                <a:ea typeface="メイリオ" pitchFamily="50" charset="-128"/>
              </a:rPr>
              <a:t>                   －</a:t>
            </a:r>
            <a:r>
              <a:rPr kumimoji="1" lang="en-US" altLang="ja-JP" sz="900" b="1" dirty="0">
                <a:solidFill>
                  <a:prstClr val="black"/>
                </a:solidFill>
                <a:latin typeface="Meiryo UI" pitchFamily="50" charset="-128"/>
                <a:ea typeface="メイリオ" pitchFamily="50" charset="-128"/>
              </a:rPr>
              <a:t>100</a:t>
            </a:r>
          </a:p>
        </p:txBody>
      </p:sp>
      <p:grpSp>
        <p:nvGrpSpPr>
          <p:cNvPr id="52248" name="グループ化 52247"/>
          <p:cNvGrpSpPr/>
          <p:nvPr/>
        </p:nvGrpSpPr>
        <p:grpSpPr>
          <a:xfrm>
            <a:off x="0" y="2228269"/>
            <a:ext cx="4922711" cy="2660000"/>
            <a:chOff x="0" y="2622419"/>
            <a:chExt cx="4922711" cy="2660000"/>
          </a:xfrm>
        </p:grpSpPr>
        <p:cxnSp>
          <p:nvCxnSpPr>
            <p:cNvPr id="53" name="直線コネクタ 52"/>
            <p:cNvCxnSpPr/>
            <p:nvPr/>
          </p:nvCxnSpPr>
          <p:spPr>
            <a:xfrm flipV="1">
              <a:off x="2858864" y="2854325"/>
              <a:ext cx="0" cy="240823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952501" y="2622419"/>
              <a:ext cx="1545814" cy="166608"/>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1000" b="1" dirty="0">
                  <a:solidFill>
                    <a:prstClr val="black"/>
                  </a:solidFill>
                  <a:latin typeface="Meiryo UI" pitchFamily="50" charset="-128"/>
                  <a:ea typeface="メイリオ" pitchFamily="50" charset="-128"/>
                </a:rPr>
                <a:t>ワルファリン優位</a:t>
              </a:r>
              <a:endParaRPr kumimoji="1" lang="en-US" altLang="ja-JP" sz="1000" b="1" dirty="0">
                <a:solidFill>
                  <a:prstClr val="black"/>
                </a:solidFill>
                <a:latin typeface="Meiryo UI" pitchFamily="50" charset="-128"/>
                <a:ea typeface="メイリオ" pitchFamily="50" charset="-128"/>
              </a:endParaRPr>
            </a:p>
          </p:txBody>
        </p:sp>
        <p:sp>
          <p:nvSpPr>
            <p:cNvPr id="12" name="テキスト ボックス 11"/>
            <p:cNvSpPr txBox="1"/>
            <p:nvPr/>
          </p:nvSpPr>
          <p:spPr>
            <a:xfrm>
              <a:off x="3105151" y="2622419"/>
              <a:ext cx="1525294" cy="130228"/>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1000" b="1" dirty="0">
                  <a:solidFill>
                    <a:prstClr val="black"/>
                  </a:solidFill>
                  <a:latin typeface="Meiryo UI" pitchFamily="50" charset="-128"/>
                  <a:ea typeface="メイリオ" pitchFamily="50" charset="-128"/>
                </a:rPr>
                <a:t>アスピリン優位</a:t>
              </a:r>
              <a:endParaRPr kumimoji="1" lang="en-US" altLang="ja-JP" sz="1000" b="1" dirty="0">
                <a:solidFill>
                  <a:prstClr val="black"/>
                </a:solidFill>
                <a:latin typeface="Meiryo UI" pitchFamily="50" charset="-128"/>
                <a:ea typeface="メイリオ" pitchFamily="50" charset="-128"/>
              </a:endParaRPr>
            </a:p>
          </p:txBody>
        </p:sp>
        <p:sp>
          <p:nvSpPr>
            <p:cNvPr id="3" name="正方形/長方形 2"/>
            <p:cNvSpPr/>
            <p:nvPr/>
          </p:nvSpPr>
          <p:spPr>
            <a:xfrm>
              <a:off x="123825" y="4305300"/>
              <a:ext cx="1076325"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テキスト ボックス 7"/>
            <p:cNvSpPr txBox="1"/>
            <p:nvPr/>
          </p:nvSpPr>
          <p:spPr>
            <a:xfrm>
              <a:off x="163339" y="4373716"/>
              <a:ext cx="1009429" cy="111680"/>
            </a:xfrm>
            <a:prstGeom prst="rect">
              <a:avLst/>
            </a:prstGeom>
            <a:solidFill>
              <a:schemeClr val="bg1"/>
            </a:solidFill>
          </p:spPr>
          <p:txBody>
            <a:bodyPr wrap="square" lIns="18000" tIns="0" rIns="18000" bIns="0" rtlCol="0">
              <a:noAutofit/>
            </a:bodyPr>
            <a:lstStyle/>
            <a:p>
              <a:pPr algn="r" eaLnBrk="1">
                <a:spcAft>
                  <a:spcPts val="200"/>
                </a:spcAft>
              </a:pPr>
              <a:r>
                <a:rPr kumimoji="1" lang="ja-JP" altLang="en-US" sz="1000" b="1" dirty="0">
                  <a:solidFill>
                    <a:prstClr val="black"/>
                  </a:solidFill>
                  <a:latin typeface="Meiryo UI" pitchFamily="50" charset="-128"/>
                  <a:ea typeface="メイリオ" pitchFamily="50" charset="-128"/>
                </a:rPr>
                <a:t>≦</a:t>
              </a:r>
              <a:r>
                <a:rPr kumimoji="1" lang="en-US" altLang="ja-JP" sz="1000" b="1" dirty="0">
                  <a:solidFill>
                    <a:prstClr val="black"/>
                  </a:solidFill>
                  <a:latin typeface="Meiryo UI" pitchFamily="50" charset="-128"/>
                  <a:ea typeface="メイリオ" pitchFamily="50" charset="-128"/>
                </a:rPr>
                <a:t>75</a:t>
              </a:r>
              <a:r>
                <a:rPr kumimoji="1" lang="ja-JP" altLang="en-US" sz="1000" b="1" dirty="0">
                  <a:solidFill>
                    <a:prstClr val="black"/>
                  </a:solidFill>
                  <a:latin typeface="Meiryo UI" pitchFamily="50" charset="-128"/>
                  <a:ea typeface="メイリオ" pitchFamily="50" charset="-128"/>
                </a:rPr>
                <a:t>歳</a:t>
              </a:r>
              <a:endParaRPr kumimoji="1" lang="en-US" altLang="ja-JP" sz="1000" b="1" dirty="0">
                <a:solidFill>
                  <a:prstClr val="black"/>
                </a:solidFill>
                <a:latin typeface="Meiryo UI" pitchFamily="50" charset="-128"/>
                <a:ea typeface="メイリオ" pitchFamily="50" charset="-128"/>
              </a:endParaRPr>
            </a:p>
          </p:txBody>
        </p:sp>
        <p:sp>
          <p:nvSpPr>
            <p:cNvPr id="9" name="テキスト ボックス 8"/>
            <p:cNvSpPr txBox="1"/>
            <p:nvPr/>
          </p:nvSpPr>
          <p:spPr>
            <a:xfrm>
              <a:off x="424262" y="4569954"/>
              <a:ext cx="748506" cy="130228"/>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&gt;75</a:t>
              </a:r>
              <a:r>
                <a:rPr kumimoji="1" lang="ja-JP" altLang="en-US" sz="1000" b="1" dirty="0">
                  <a:solidFill>
                    <a:prstClr val="black"/>
                  </a:solidFill>
                  <a:latin typeface="Meiryo UI" pitchFamily="50" charset="-128"/>
                  <a:ea typeface="メイリオ" pitchFamily="50" charset="-128"/>
                </a:rPr>
                <a:t>歳</a:t>
              </a:r>
              <a:endParaRPr kumimoji="1" lang="en-US" altLang="ja-JP" sz="1000" b="1" dirty="0">
                <a:solidFill>
                  <a:prstClr val="black"/>
                </a:solidFill>
                <a:latin typeface="Meiryo UI" pitchFamily="50" charset="-128"/>
                <a:ea typeface="メイリオ" pitchFamily="50" charset="-128"/>
              </a:endParaRPr>
            </a:p>
          </p:txBody>
        </p:sp>
        <p:sp>
          <p:nvSpPr>
            <p:cNvPr id="10" name="テキスト ボックス 9"/>
            <p:cNvSpPr txBox="1"/>
            <p:nvPr/>
          </p:nvSpPr>
          <p:spPr>
            <a:xfrm>
              <a:off x="424262" y="4889447"/>
              <a:ext cx="748506" cy="130228"/>
            </a:xfrm>
            <a:prstGeom prst="rect">
              <a:avLst/>
            </a:prstGeom>
            <a:solidFill>
              <a:schemeClr val="bg1"/>
            </a:solidFill>
          </p:spPr>
          <p:txBody>
            <a:bodyPr wrap="square" lIns="18000" tIns="0" rIns="18000" bIns="0" rtlCol="0">
              <a:noAutofit/>
            </a:bodyPr>
            <a:lstStyle/>
            <a:p>
              <a:pPr algn="r" eaLnBrk="1">
                <a:spcAft>
                  <a:spcPts val="200"/>
                </a:spcAft>
              </a:pPr>
              <a:r>
                <a:rPr kumimoji="1" lang="ja-JP" altLang="en-US" sz="1000" b="1" dirty="0">
                  <a:solidFill>
                    <a:prstClr val="black"/>
                  </a:solidFill>
                  <a:latin typeface="Meiryo UI" pitchFamily="50" charset="-128"/>
                  <a:ea typeface="メイリオ" pitchFamily="50" charset="-128"/>
                </a:rPr>
                <a:t>全試験</a:t>
              </a:r>
              <a:endParaRPr kumimoji="1" lang="en-US" altLang="ja-JP" sz="1000" b="1" dirty="0">
                <a:solidFill>
                  <a:prstClr val="black"/>
                </a:solidFill>
                <a:latin typeface="Meiryo UI" pitchFamily="50" charset="-128"/>
                <a:ea typeface="メイリオ" pitchFamily="50" charset="-128"/>
              </a:endParaRPr>
            </a:p>
          </p:txBody>
        </p:sp>
        <p:cxnSp>
          <p:nvCxnSpPr>
            <p:cNvPr id="6" name="直線コネクタ 5"/>
            <p:cNvCxnSpPr/>
            <p:nvPr/>
          </p:nvCxnSpPr>
          <p:spPr>
            <a:xfrm>
              <a:off x="1333500" y="3003550"/>
              <a:ext cx="2095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860471" y="3265916"/>
              <a:ext cx="3035077"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1217486" y="3987800"/>
              <a:ext cx="3705225"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450565" y="3511550"/>
              <a:ext cx="202027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213802" y="3752850"/>
              <a:ext cx="7927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782573" y="4424336"/>
              <a:ext cx="249097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799018" y="4631158"/>
              <a:ext cx="25205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V="1">
              <a:off x="1799018" y="4953997"/>
              <a:ext cx="699297" cy="5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847638" y="5219700"/>
              <a:ext cx="4057737"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1854421" y="2854325"/>
              <a:ext cx="0" cy="240823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3867798" y="2874181"/>
              <a:ext cx="0" cy="240823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V="1">
              <a:off x="2006600" y="3707850"/>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4898257" y="5210936"/>
              <a:ext cx="0" cy="5993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848870" y="5210924"/>
              <a:ext cx="0" cy="59937"/>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1333500" y="2958550"/>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3437250" y="296323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V="1">
              <a:off x="1450565" y="3466550"/>
              <a:ext cx="0" cy="90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3470836" y="3466550"/>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flipV="1">
              <a:off x="1217719" y="3942800"/>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flipV="1">
              <a:off x="1786016" y="4379336"/>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flipV="1">
              <a:off x="1802935" y="4582178"/>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V="1">
              <a:off x="1802935" y="4908997"/>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4319588" y="4596300"/>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4273133" y="4379336"/>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244" name="円/楕円 52243"/>
            <p:cNvSpPr>
              <a:spLocks noChangeAspect="1"/>
            </p:cNvSpPr>
            <p:nvPr/>
          </p:nvSpPr>
          <p:spPr>
            <a:xfrm>
              <a:off x="1900551" y="2952391"/>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円/楕円 75"/>
            <p:cNvSpPr>
              <a:spLocks noChangeAspect="1"/>
            </p:cNvSpPr>
            <p:nvPr/>
          </p:nvSpPr>
          <p:spPr>
            <a:xfrm>
              <a:off x="3279336" y="3219240"/>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円/楕円 76"/>
            <p:cNvSpPr>
              <a:spLocks noChangeAspect="1"/>
            </p:cNvSpPr>
            <p:nvPr/>
          </p:nvSpPr>
          <p:spPr>
            <a:xfrm>
              <a:off x="2015441" y="3462213"/>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8" name="円/楕円 77"/>
            <p:cNvSpPr>
              <a:spLocks noChangeAspect="1"/>
            </p:cNvSpPr>
            <p:nvPr/>
          </p:nvSpPr>
          <p:spPr>
            <a:xfrm>
              <a:off x="1469604" y="3707847"/>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円/楕円 78"/>
            <p:cNvSpPr>
              <a:spLocks noChangeAspect="1"/>
            </p:cNvSpPr>
            <p:nvPr/>
          </p:nvSpPr>
          <p:spPr>
            <a:xfrm>
              <a:off x="2407557" y="3942852"/>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円/楕円 79"/>
            <p:cNvSpPr>
              <a:spLocks noChangeAspect="1"/>
            </p:cNvSpPr>
            <p:nvPr/>
          </p:nvSpPr>
          <p:spPr>
            <a:xfrm>
              <a:off x="2615895" y="4372198"/>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円/楕円 80"/>
            <p:cNvSpPr>
              <a:spLocks noChangeAspect="1"/>
            </p:cNvSpPr>
            <p:nvPr/>
          </p:nvSpPr>
          <p:spPr>
            <a:xfrm>
              <a:off x="2628585" y="4591157"/>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円/楕円 81"/>
            <p:cNvSpPr>
              <a:spLocks noChangeAspect="1"/>
            </p:cNvSpPr>
            <p:nvPr/>
          </p:nvSpPr>
          <p:spPr>
            <a:xfrm>
              <a:off x="2050285" y="4911328"/>
              <a:ext cx="93970" cy="939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246" name="正方形/長方形 52245"/>
            <p:cNvSpPr/>
            <p:nvPr/>
          </p:nvSpPr>
          <p:spPr>
            <a:xfrm>
              <a:off x="2517826" y="4737819"/>
              <a:ext cx="1271960" cy="424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5" name="直線コネクタ 84"/>
            <p:cNvCxnSpPr/>
            <p:nvPr/>
          </p:nvCxnSpPr>
          <p:spPr>
            <a:xfrm flipV="1">
              <a:off x="1222016" y="3707850"/>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flipV="1">
              <a:off x="2852380" y="2854325"/>
              <a:ext cx="0" cy="240823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V="1">
              <a:off x="2506293" y="4911714"/>
              <a:ext cx="0" cy="9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403662" y="2933311"/>
              <a:ext cx="769106" cy="111680"/>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AFASAK I</a:t>
              </a:r>
            </a:p>
          </p:txBody>
        </p:sp>
        <p:sp>
          <p:nvSpPr>
            <p:cNvPr id="91" name="テキスト ボックス 90"/>
            <p:cNvSpPr txBox="1"/>
            <p:nvPr/>
          </p:nvSpPr>
          <p:spPr>
            <a:xfrm>
              <a:off x="163339" y="3189780"/>
              <a:ext cx="1009429" cy="111680"/>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AFASAK II</a:t>
              </a:r>
            </a:p>
          </p:txBody>
        </p:sp>
        <p:sp>
          <p:nvSpPr>
            <p:cNvPr id="92" name="テキスト ボックス 91"/>
            <p:cNvSpPr txBox="1"/>
            <p:nvPr/>
          </p:nvSpPr>
          <p:spPr>
            <a:xfrm>
              <a:off x="0" y="3441868"/>
              <a:ext cx="1172768" cy="109843"/>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Chinese ATAFS</a:t>
              </a:r>
            </a:p>
          </p:txBody>
        </p:sp>
        <p:sp>
          <p:nvSpPr>
            <p:cNvPr id="93" name="テキスト ボックス 92"/>
            <p:cNvSpPr txBox="1"/>
            <p:nvPr/>
          </p:nvSpPr>
          <p:spPr>
            <a:xfrm>
              <a:off x="380216" y="3672018"/>
              <a:ext cx="792552" cy="153732"/>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EAFT</a:t>
              </a:r>
            </a:p>
          </p:txBody>
        </p:sp>
        <p:sp>
          <p:nvSpPr>
            <p:cNvPr id="94" name="テキスト ボックス 93"/>
            <p:cNvSpPr txBox="1"/>
            <p:nvPr/>
          </p:nvSpPr>
          <p:spPr>
            <a:xfrm>
              <a:off x="339185" y="3915492"/>
              <a:ext cx="833583" cy="110996"/>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PATAF</a:t>
              </a:r>
            </a:p>
          </p:txBody>
        </p:sp>
        <p:sp>
          <p:nvSpPr>
            <p:cNvPr id="95" name="テキスト ボックス 94"/>
            <p:cNvSpPr txBox="1"/>
            <p:nvPr/>
          </p:nvSpPr>
          <p:spPr>
            <a:xfrm>
              <a:off x="339185" y="4135405"/>
              <a:ext cx="833583" cy="110996"/>
            </a:xfrm>
            <a:prstGeom prst="rect">
              <a:avLst/>
            </a:prstGeom>
            <a:solidFill>
              <a:schemeClr val="bg1"/>
            </a:solidFill>
          </p:spPr>
          <p:txBody>
            <a:bodyPr wrap="square" lIns="18000" tIns="0" rIns="18000" bIns="0" rtlCol="0">
              <a:noAutofit/>
            </a:bodyPr>
            <a:lstStyle/>
            <a:p>
              <a:pPr algn="r" eaLnBrk="1">
                <a:spcAft>
                  <a:spcPts val="200"/>
                </a:spcAft>
              </a:pPr>
              <a:r>
                <a:rPr kumimoji="1" lang="en-US" altLang="ja-JP" sz="1000" b="1" dirty="0">
                  <a:solidFill>
                    <a:prstClr val="black"/>
                  </a:solidFill>
                  <a:latin typeface="Meiryo UI" pitchFamily="50" charset="-128"/>
                  <a:ea typeface="メイリオ" pitchFamily="50" charset="-128"/>
                </a:rPr>
                <a:t>SPAF II</a:t>
              </a:r>
            </a:p>
          </p:txBody>
        </p:sp>
      </p:grpSp>
      <p:sp>
        <p:nvSpPr>
          <p:cNvPr id="67" name="テキスト ボックス 66"/>
          <p:cNvSpPr txBox="1"/>
          <p:nvPr/>
        </p:nvSpPr>
        <p:spPr>
          <a:xfrm>
            <a:off x="566322" y="5296750"/>
            <a:ext cx="8237885" cy="707886"/>
          </a:xfrm>
          <a:prstGeom prst="rect">
            <a:avLst/>
          </a:prstGeom>
          <a:noFill/>
        </p:spPr>
        <p:txBody>
          <a:bodyPr wrap="square" rtlCol="0">
            <a:spAutoFit/>
          </a:bodyPr>
          <a:lstStyle/>
          <a:p>
            <a:r>
              <a:rPr kumimoji="1" lang="ja-JP" altLang="en-US" sz="1000" dirty="0">
                <a:solidFill>
                  <a:prstClr val="black"/>
                </a:solidFill>
                <a:latin typeface="ＭＳ Ｐゴシック"/>
                <a:cs typeface="メイリオ" panose="020B0604030504040204" pitchFamily="50" charset="-128"/>
              </a:rPr>
              <a:t>対象：</a:t>
            </a:r>
            <a:r>
              <a:rPr kumimoji="1" lang="en-US" altLang="ja-JP" sz="1000" dirty="0">
                <a:solidFill>
                  <a:prstClr val="black"/>
                </a:solidFill>
                <a:latin typeface="ＭＳ Ｐゴシック"/>
                <a:cs typeface="メイリオ" panose="020B0604030504040204" pitchFamily="50" charset="-128"/>
              </a:rPr>
              <a:t>1966</a:t>
            </a:r>
            <a:r>
              <a:rPr kumimoji="1" lang="ja-JP" altLang="en-US" sz="1000" dirty="0">
                <a:solidFill>
                  <a:prstClr val="black"/>
                </a:solidFill>
                <a:latin typeface="ＭＳ Ｐゴシック"/>
                <a:cs typeface="メイリオ" panose="020B0604030504040204" pitchFamily="50" charset="-128"/>
              </a:rPr>
              <a:t>年から</a:t>
            </a:r>
            <a:r>
              <a:rPr kumimoji="1" lang="en-US" altLang="ja-JP" sz="1000" dirty="0">
                <a:solidFill>
                  <a:prstClr val="black"/>
                </a:solidFill>
                <a:latin typeface="ＭＳ Ｐゴシック"/>
                <a:cs typeface="メイリオ" panose="020B0604030504040204" pitchFamily="50" charset="-128"/>
              </a:rPr>
              <a:t>2007</a:t>
            </a:r>
            <a:r>
              <a:rPr kumimoji="1" lang="ja-JP" altLang="en-US" sz="1000" dirty="0">
                <a:solidFill>
                  <a:prstClr val="black"/>
                </a:solidFill>
                <a:latin typeface="ＭＳ Ｐゴシック"/>
                <a:cs typeface="メイリオ" panose="020B0604030504040204" pitchFamily="50" charset="-128"/>
              </a:rPr>
              <a:t>年</a:t>
            </a:r>
            <a:r>
              <a:rPr kumimoji="1" lang="en-US" altLang="ja-JP" sz="1000" dirty="0">
                <a:solidFill>
                  <a:prstClr val="black"/>
                </a:solidFill>
                <a:latin typeface="ＭＳ Ｐゴシック"/>
                <a:cs typeface="メイリオ" panose="020B0604030504040204" pitchFamily="50" charset="-128"/>
              </a:rPr>
              <a:t>5</a:t>
            </a:r>
            <a:r>
              <a:rPr kumimoji="1" lang="ja-JP" altLang="en-US" sz="1000" dirty="0">
                <a:solidFill>
                  <a:prstClr val="black"/>
                </a:solidFill>
                <a:latin typeface="ＭＳ Ｐゴシック"/>
                <a:cs typeface="メイリオ" panose="020B0604030504040204" pitchFamily="50" charset="-128"/>
              </a:rPr>
              <a:t>月までの間に非弁膜症性心房細動患者を対象に抗血栓薬を使用した</a:t>
            </a:r>
            <a:r>
              <a:rPr kumimoji="1" lang="en-US" altLang="ja-JP" sz="1000" dirty="0">
                <a:solidFill>
                  <a:prstClr val="black"/>
                </a:solidFill>
                <a:latin typeface="ＭＳ Ｐゴシック"/>
                <a:cs typeface="メイリオ" panose="020B0604030504040204" pitchFamily="50" charset="-128"/>
              </a:rPr>
              <a:t>3</a:t>
            </a:r>
            <a:r>
              <a:rPr kumimoji="1" lang="ja-JP" altLang="en-US" sz="1000" dirty="0">
                <a:solidFill>
                  <a:prstClr val="black"/>
                </a:solidFill>
                <a:latin typeface="ＭＳ Ｐゴシック"/>
                <a:cs typeface="メイリオ" panose="020B0604030504040204" pitchFamily="50" charset="-128"/>
              </a:rPr>
              <a:t>ヵ月以上の無作為化試験</a:t>
            </a:r>
            <a:r>
              <a:rPr kumimoji="1" lang="en-US" altLang="ja-JP" sz="1000" dirty="0">
                <a:solidFill>
                  <a:prstClr val="black"/>
                </a:solidFill>
                <a:latin typeface="ＭＳ Ｐゴシック"/>
                <a:cs typeface="メイリオ" panose="020B0604030504040204" pitchFamily="50" charset="-128"/>
              </a:rPr>
              <a:t>29</a:t>
            </a:r>
            <a:r>
              <a:rPr kumimoji="1" lang="ja-JP" altLang="en-US" sz="1000" dirty="0">
                <a:solidFill>
                  <a:prstClr val="black"/>
                </a:solidFill>
                <a:latin typeface="ＭＳ Ｐゴシック"/>
                <a:cs typeface="メイリオ" panose="020B0604030504040204" pitchFamily="50" charset="-128"/>
              </a:rPr>
              <a:t>試験に登録された</a:t>
            </a:r>
            <a:r>
              <a:rPr kumimoji="1" lang="en-US" altLang="ja-JP" sz="1000" dirty="0">
                <a:solidFill>
                  <a:prstClr val="black"/>
                </a:solidFill>
                <a:latin typeface="ＭＳ Ｐゴシック"/>
                <a:cs typeface="メイリオ" panose="020B0604030504040204" pitchFamily="50" charset="-128"/>
              </a:rPr>
              <a:t>28044</a:t>
            </a:r>
            <a:r>
              <a:rPr kumimoji="1" lang="ja-JP" altLang="en-US" sz="1000" dirty="0">
                <a:solidFill>
                  <a:prstClr val="black"/>
                </a:solidFill>
                <a:latin typeface="ＭＳ Ｐゴシック"/>
                <a:cs typeface="メイリオ" panose="020B0604030504040204" pitchFamily="50" charset="-128"/>
              </a:rPr>
              <a:t>例</a:t>
            </a:r>
            <a:endParaRPr kumimoji="1" lang="en-US" altLang="ja-JP" sz="1000" dirty="0">
              <a:solidFill>
                <a:prstClr val="black"/>
              </a:solidFill>
              <a:latin typeface="ＭＳ Ｐゴシック"/>
              <a:cs typeface="メイリオ" panose="020B0604030504040204" pitchFamily="50" charset="-128"/>
            </a:endParaRPr>
          </a:p>
          <a:p>
            <a:r>
              <a:rPr kumimoji="1" lang="ja-JP" altLang="en-US" sz="1000" dirty="0">
                <a:solidFill>
                  <a:prstClr val="black"/>
                </a:solidFill>
                <a:latin typeface="ＭＳ Ｐゴシック"/>
                <a:cs typeface="メイリオ" panose="020B0604030504040204" pitchFamily="50" charset="-128"/>
              </a:rPr>
              <a:t>方法：コントロール群と治療群における脳卒中の相対リスク，絶対リスク減少をメタアナリシスによって比較し，抗血栓薬の有効性と安全性を</a:t>
            </a:r>
            <a:endParaRPr kumimoji="1" lang="en-US" altLang="ja-JP" sz="1000" dirty="0">
              <a:solidFill>
                <a:prstClr val="black"/>
              </a:solidFill>
              <a:latin typeface="ＭＳ Ｐゴシック"/>
              <a:cs typeface="メイリオ" panose="020B0604030504040204" pitchFamily="50" charset="-128"/>
            </a:endParaRPr>
          </a:p>
          <a:p>
            <a:r>
              <a:rPr kumimoji="1" lang="en-US" altLang="ja-JP" sz="1000" dirty="0">
                <a:solidFill>
                  <a:prstClr val="black"/>
                </a:solidFill>
                <a:latin typeface="ＭＳ Ｐゴシック"/>
                <a:cs typeface="メイリオ" panose="020B0604030504040204" pitchFamily="50" charset="-128"/>
              </a:rPr>
              <a:t>      </a:t>
            </a:r>
            <a:r>
              <a:rPr kumimoji="1" lang="ja-JP" altLang="en-US" sz="1000" dirty="0">
                <a:solidFill>
                  <a:prstClr val="black"/>
                </a:solidFill>
                <a:latin typeface="ＭＳ Ｐゴシック"/>
                <a:cs typeface="メイリオ" panose="020B0604030504040204" pitchFamily="50" charset="-128"/>
              </a:rPr>
              <a:t>   検討した。オッズ比はランダム効果モデルにより算出した。</a:t>
            </a:r>
            <a:endParaRPr kumimoji="1" lang="en-US" altLang="ja-JP" sz="1000" dirty="0">
              <a:solidFill>
                <a:prstClr val="black"/>
              </a:solidFill>
              <a:latin typeface="ＭＳ Ｐゴシック"/>
              <a:cs typeface="メイリオ" panose="020B0604030504040204" pitchFamily="50" charset="-128"/>
            </a:endParaRPr>
          </a:p>
          <a:p>
            <a:r>
              <a:rPr kumimoji="1" lang="ja-JP" altLang="en-US" sz="1000" dirty="0">
                <a:solidFill>
                  <a:prstClr val="black"/>
                </a:solidFill>
                <a:latin typeface="ＭＳ Ｐゴシック"/>
                <a:cs typeface="メイリオ" panose="020B0604030504040204" pitchFamily="50" charset="-128"/>
              </a:rPr>
              <a:t>安全性：安全性のために早期で試験が終了した試験は認められなかった。</a:t>
            </a:r>
            <a:endParaRPr kumimoji="1" lang="en-US" altLang="ja-JP" sz="1000" dirty="0">
              <a:solidFill>
                <a:prstClr val="black"/>
              </a:solidFill>
              <a:latin typeface="ＭＳ Ｐゴシック"/>
              <a:cs typeface="メイリオ" panose="020B0604030504040204" pitchFamily="50" charset="-128"/>
            </a:endParaRPr>
          </a:p>
        </p:txBody>
      </p:sp>
      <p:sp>
        <p:nvSpPr>
          <p:cNvPr id="7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75" name="正方形/長方形 74">
            <a:extLst>
              <a:ext uri="{FF2B5EF4-FFF2-40B4-BE49-F238E27FC236}">
                <a16:creationId xmlns:a16="http://schemas.microsoft.com/office/drawing/2014/main" id="{FC12E054-877E-4867-A765-4CC7900E9A50}"/>
              </a:ext>
            </a:extLst>
          </p:cNvPr>
          <p:cNvSpPr/>
          <p:nvPr/>
        </p:nvSpPr>
        <p:spPr>
          <a:xfrm>
            <a:off x="2549800" y="4379362"/>
            <a:ext cx="1304429" cy="388964"/>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テキスト ボックス 82">
            <a:extLst>
              <a:ext uri="{FF2B5EF4-FFF2-40B4-BE49-F238E27FC236}">
                <a16:creationId xmlns:a16="http://schemas.microsoft.com/office/drawing/2014/main" id="{0F36E17B-D442-4D18-9F44-E1150DA799DE}"/>
              </a:ext>
            </a:extLst>
          </p:cNvPr>
          <p:cNvSpPr txBox="1"/>
          <p:nvPr/>
        </p:nvSpPr>
        <p:spPr>
          <a:xfrm>
            <a:off x="2603028" y="4415083"/>
            <a:ext cx="1342341" cy="257175"/>
          </a:xfrm>
          <a:prstGeom prst="rect">
            <a:avLst/>
          </a:prstGeom>
          <a:noFill/>
        </p:spPr>
        <p:txBody>
          <a:bodyPr wrap="square" lIns="18000" tIns="0" rIns="18000" bIns="0" rtlCol="0">
            <a:noAutofit/>
          </a:bodyPr>
          <a:lstStyle/>
          <a:p>
            <a:pPr eaLnBrk="1">
              <a:spcAft>
                <a:spcPts val="0"/>
              </a:spcAft>
            </a:pPr>
            <a:r>
              <a:rPr kumimoji="1" lang="en-US" altLang="ja-JP" sz="1000" b="1" dirty="0">
                <a:solidFill>
                  <a:prstClr val="black"/>
                </a:solidFill>
                <a:latin typeface="Meiryo UI" pitchFamily="50" charset="-128"/>
                <a:ea typeface="メイリオ" pitchFamily="50" charset="-128"/>
              </a:rPr>
              <a:t>RRR 38%</a:t>
            </a:r>
          </a:p>
          <a:p>
            <a:pPr eaLnBrk="1">
              <a:spcAft>
                <a:spcPts val="0"/>
              </a:spcAft>
            </a:pPr>
            <a:r>
              <a:rPr kumimoji="1" lang="en-US" altLang="ja-JP" sz="1000" b="1" dirty="0">
                <a:solidFill>
                  <a:prstClr val="black"/>
                </a:solidFill>
                <a:latin typeface="Meiryo UI" pitchFamily="50" charset="-128"/>
                <a:ea typeface="メイリオ" pitchFamily="50" charset="-128"/>
              </a:rPr>
              <a:t>(95%CI 18-52%)</a:t>
            </a:r>
          </a:p>
        </p:txBody>
      </p:sp>
    </p:spTree>
    <p:extLst>
      <p:ext uri="{BB962C8B-B14F-4D97-AF65-F5344CB8AC3E}">
        <p14:creationId xmlns:p14="http://schemas.microsoft.com/office/powerpoint/2010/main" val="2331974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p:cNvSpPr>
          <p:nvPr>
            <p:ph sz="half" idx="1"/>
          </p:nvPr>
        </p:nvSpPr>
        <p:spPr>
          <a:xfrm>
            <a:off x="504824" y="1333501"/>
            <a:ext cx="8486775" cy="1644855"/>
          </a:xfrm>
        </p:spPr>
        <p:txBody>
          <a:bodyPr/>
          <a:lstStyle/>
          <a:p>
            <a:pPr>
              <a:buClr>
                <a:schemeClr val="tx1"/>
              </a:buClr>
            </a:pPr>
            <a:r>
              <a:rPr lang="ja-JP" altLang="en-US" sz="2400" b="1" dirty="0">
                <a:latin typeface="Meiryo UI" pitchFamily="50" charset="-128"/>
                <a:ea typeface="メイリオ" pitchFamily="50" charset="-128"/>
              </a:rPr>
              <a:t>ワルファリンは脳卒中リスクを有する</a:t>
            </a:r>
            <a:r>
              <a:rPr lang="en-US" altLang="ja-JP" sz="2400" b="1" dirty="0">
                <a:latin typeface="Meiryo UI" pitchFamily="50" charset="-128"/>
                <a:ea typeface="メイリオ" pitchFamily="50" charset="-128"/>
              </a:rPr>
              <a:t>AF</a:t>
            </a:r>
            <a:r>
              <a:rPr lang="ja-JP" altLang="en-US" sz="2400" b="1" dirty="0">
                <a:latin typeface="Meiryo UI" pitchFamily="50" charset="-128"/>
                <a:ea typeface="メイリオ" pitchFamily="50" charset="-128"/>
              </a:rPr>
              <a:t>患者の約半数に投与されている（海外データ）</a:t>
            </a:r>
            <a:endParaRPr lang="en-US" altLang="ja-JP" sz="2400" b="1" dirty="0">
              <a:latin typeface="Meiryo UI" pitchFamily="50" charset="-128"/>
              <a:ea typeface="メイリオ" pitchFamily="50" charset="-128"/>
            </a:endParaRPr>
          </a:p>
          <a:p>
            <a:pPr lvl="1">
              <a:buClr>
                <a:schemeClr val="tx1"/>
              </a:buClr>
            </a:pPr>
            <a:r>
              <a:rPr lang="ja-JP" altLang="en-US" dirty="0">
                <a:latin typeface="Meiryo UI" pitchFamily="50" charset="-128"/>
                <a:ea typeface="メイリオ" pitchFamily="50" charset="-128"/>
              </a:rPr>
              <a:t>投与されていても</a:t>
            </a:r>
            <a:r>
              <a:rPr lang="en-US" altLang="ja-JP" dirty="0">
                <a:latin typeface="Meiryo UI" pitchFamily="50" charset="-128"/>
                <a:ea typeface="メイリオ" pitchFamily="50" charset="-128"/>
              </a:rPr>
              <a:t>,</a:t>
            </a:r>
            <a:r>
              <a:rPr lang="ja-JP" altLang="en-US" dirty="0">
                <a:latin typeface="Meiryo UI" pitchFamily="50" charset="-128"/>
                <a:ea typeface="メイリオ" pitchFamily="50" charset="-128"/>
              </a:rPr>
              <a:t> 投与が不十分な傾向がある</a:t>
            </a:r>
            <a:endParaRPr lang="en-US" altLang="ja-JP" dirty="0">
              <a:latin typeface="Meiryo UI" pitchFamily="50" charset="-128"/>
              <a:ea typeface="メイリオ" pitchFamily="50" charset="-128"/>
            </a:endParaRPr>
          </a:p>
          <a:p>
            <a:pPr lvl="1">
              <a:buClr>
                <a:schemeClr val="tx1"/>
              </a:buClr>
            </a:pPr>
            <a:r>
              <a:rPr lang="ja-JP" altLang="en-US" dirty="0">
                <a:latin typeface="Meiryo UI" pitchFamily="50" charset="-128"/>
                <a:ea typeface="メイリオ" pitchFamily="50" charset="-128"/>
              </a:rPr>
              <a:t>いずれかの時点で半数が治療域を外れている</a:t>
            </a:r>
            <a:endParaRPr lang="en-US" altLang="en-US" dirty="0">
              <a:latin typeface="Meiryo UI" pitchFamily="50" charset="-128"/>
              <a:ea typeface="メイリオ" pitchFamily="50" charset="-128"/>
            </a:endParaRPr>
          </a:p>
        </p:txBody>
      </p:sp>
      <p:sp>
        <p:nvSpPr>
          <p:cNvPr id="51204" name="Content Placeholder 1"/>
          <p:cNvSpPr>
            <a:spLocks noGrp="1"/>
          </p:cNvSpPr>
          <p:nvPr>
            <p:ph sz="half" idx="2"/>
          </p:nvPr>
        </p:nvSpPr>
        <p:spPr>
          <a:xfrm>
            <a:off x="1726745" y="3332496"/>
            <a:ext cx="5648186" cy="2192004"/>
          </a:xfrm>
          <a:ln w="28575">
            <a:noFill/>
          </a:ln>
          <a:effectLst/>
        </p:spPr>
        <p:txBody>
          <a:bodyPr/>
          <a:lstStyle/>
          <a:p>
            <a:pPr marL="457200" lvl="1" indent="0">
              <a:spcBef>
                <a:spcPts val="0"/>
              </a:spcBef>
              <a:buClr>
                <a:srgbClr val="FF0000"/>
              </a:buClr>
              <a:buNone/>
            </a:pPr>
            <a:r>
              <a:rPr lang="ja-JP" altLang="en-US" dirty="0">
                <a:latin typeface="Meiryo UI" pitchFamily="50" charset="-128"/>
                <a:ea typeface="メイリオ" pitchFamily="50" charset="-128"/>
              </a:rPr>
              <a:t>－ 治療域が狭い</a:t>
            </a:r>
            <a:endParaRPr lang="en-US" altLang="ja-JP" dirty="0">
              <a:latin typeface="Meiryo UI" pitchFamily="50" charset="-128"/>
              <a:ea typeface="メイリオ" pitchFamily="50" charset="-128"/>
            </a:endParaRPr>
          </a:p>
          <a:p>
            <a:pPr marL="457200" lvl="1" indent="0">
              <a:spcBef>
                <a:spcPts val="0"/>
              </a:spcBef>
              <a:buClr>
                <a:srgbClr val="FF0000"/>
              </a:buClr>
              <a:buNone/>
            </a:pPr>
            <a:r>
              <a:rPr lang="ja-JP" altLang="en-US" dirty="0">
                <a:latin typeface="Meiryo UI" pitchFamily="50" charset="-128"/>
                <a:ea typeface="メイリオ" pitchFamily="50" charset="-128"/>
              </a:rPr>
              <a:t>－ 定期的なモニタリングを要する</a:t>
            </a:r>
            <a:endParaRPr lang="en-US" altLang="en-US" dirty="0">
              <a:latin typeface="Meiryo UI" pitchFamily="50" charset="-128"/>
              <a:ea typeface="メイリオ" pitchFamily="50" charset="-128"/>
            </a:endParaRPr>
          </a:p>
          <a:p>
            <a:pPr marL="457200" lvl="1" indent="0">
              <a:buClr>
                <a:srgbClr val="FF0000"/>
              </a:buClr>
              <a:buNone/>
            </a:pPr>
            <a:r>
              <a:rPr lang="ja-JP" altLang="en-US" dirty="0">
                <a:latin typeface="Meiryo UI" pitchFamily="50" charset="-128"/>
                <a:ea typeface="メイリオ" pitchFamily="50" charset="-128"/>
              </a:rPr>
              <a:t>－ 出血リスク</a:t>
            </a:r>
            <a:endParaRPr lang="en-US" altLang="en-US" dirty="0">
              <a:latin typeface="Meiryo UI" pitchFamily="50" charset="-128"/>
              <a:ea typeface="メイリオ" pitchFamily="50" charset="-128"/>
            </a:endParaRPr>
          </a:p>
          <a:p>
            <a:pPr marL="457200" lvl="1" indent="0">
              <a:buClr>
                <a:srgbClr val="FF0000"/>
              </a:buClr>
              <a:buNone/>
            </a:pPr>
            <a:r>
              <a:rPr lang="ja-JP" altLang="en-US" dirty="0">
                <a:latin typeface="Meiryo UI" pitchFamily="50" charset="-128"/>
                <a:ea typeface="メイリオ" pitchFamily="50" charset="-128"/>
              </a:rPr>
              <a:t>－ 薬物間相互作用</a:t>
            </a:r>
            <a:endParaRPr lang="en-US" altLang="en-US" dirty="0">
              <a:latin typeface="Meiryo UI" pitchFamily="50" charset="-128"/>
              <a:ea typeface="メイリオ" pitchFamily="50" charset="-128"/>
            </a:endParaRPr>
          </a:p>
          <a:p>
            <a:pPr marL="457200" lvl="1" indent="0">
              <a:buClr>
                <a:srgbClr val="FF0000"/>
              </a:buClr>
              <a:buNone/>
            </a:pPr>
            <a:r>
              <a:rPr lang="ja-JP" altLang="en-US" dirty="0">
                <a:latin typeface="Meiryo UI" pitchFamily="50" charset="-128"/>
                <a:ea typeface="メイリオ" pitchFamily="50" charset="-128"/>
              </a:rPr>
              <a:t>－ 薬物</a:t>
            </a:r>
            <a:r>
              <a:rPr lang="en-US" altLang="ja-JP" dirty="0">
                <a:latin typeface="Meiryo UI" pitchFamily="50" charset="-128"/>
                <a:ea typeface="メイリオ" pitchFamily="50" charset="-128"/>
              </a:rPr>
              <a:t>-</a:t>
            </a:r>
            <a:r>
              <a:rPr lang="ja-JP" altLang="en-US" dirty="0">
                <a:latin typeface="Meiryo UI" pitchFamily="50" charset="-128"/>
                <a:ea typeface="メイリオ" pitchFamily="50" charset="-128"/>
              </a:rPr>
              <a:t>食物相互作用</a:t>
            </a:r>
            <a:endParaRPr lang="en-US" altLang="en-US" dirty="0">
              <a:latin typeface="Meiryo UI" pitchFamily="50" charset="-128"/>
              <a:ea typeface="メイリオ" pitchFamily="50" charset="-128"/>
            </a:endParaRP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Rectangle 2"/>
          <p:cNvSpPr>
            <a:spLocks noGrp="1"/>
          </p:cNvSpPr>
          <p:nvPr>
            <p:ph type="title"/>
          </p:nvPr>
        </p:nvSpPr>
        <p:spPr>
          <a:xfrm>
            <a:off x="334962" y="165837"/>
            <a:ext cx="8656637" cy="855662"/>
          </a:xfrm>
        </p:spPr>
        <p:txBody>
          <a:bodyPr/>
          <a:lstStyle/>
          <a:p>
            <a:r>
              <a:rPr lang="ja-JP" altLang="en-US" sz="3600" b="1" dirty="0">
                <a:solidFill>
                  <a:schemeClr val="tx2"/>
                </a:solidFill>
                <a:latin typeface="Meiryo UI" pitchFamily="50" charset="-128"/>
                <a:ea typeface="メイリオ" pitchFamily="50" charset="-128"/>
                <a:cs typeface="Times New Roman" pitchFamily="18" charset="0"/>
              </a:rPr>
              <a:t>ワルファリン治療と注意点</a:t>
            </a:r>
            <a:endParaRPr lang="en-US" altLang="en-US" sz="2400" b="1" dirty="0">
              <a:solidFill>
                <a:schemeClr val="tx2"/>
              </a:solidFill>
              <a:latin typeface="Meiryo UI" pitchFamily="50" charset="-128"/>
              <a:ea typeface="メイリオ" pitchFamily="50" charset="-128"/>
              <a:cs typeface="Times New Roman" pitchFamily="18" charset="0"/>
            </a:endParaRPr>
          </a:p>
        </p:txBody>
      </p:sp>
      <p:sp>
        <p:nvSpPr>
          <p:cNvPr id="8" name="テキスト ボックス 7"/>
          <p:cNvSpPr txBox="1"/>
          <p:nvPr/>
        </p:nvSpPr>
        <p:spPr>
          <a:xfrm>
            <a:off x="4196812" y="6052202"/>
            <a:ext cx="4947188" cy="553998"/>
          </a:xfrm>
          <a:prstGeom prst="rect">
            <a:avLst/>
          </a:prstGeom>
          <a:noFill/>
        </p:spPr>
        <p:txBody>
          <a:bodyPr wrap="none" rtlCol="0">
            <a:spAutoFit/>
          </a:bodyPr>
          <a:lstStyle/>
          <a:p>
            <a:r>
              <a:rPr kumimoji="1" lang="en-US" altLang="ja-JP" sz="1000" dirty="0">
                <a:solidFill>
                  <a:prstClr val="black"/>
                </a:solidFill>
                <a:latin typeface="Meiryo UI" pitchFamily="50" charset="-128"/>
                <a:ea typeface="メイリオ" pitchFamily="50" charset="-128"/>
              </a:rPr>
              <a:t>Ansell J, et al.: </a:t>
            </a:r>
            <a:r>
              <a:rPr kumimoji="1" lang="en-US" altLang="ja-JP" sz="1000" i="1" dirty="0">
                <a:solidFill>
                  <a:prstClr val="black"/>
                </a:solidFill>
                <a:latin typeface="Meiryo UI" pitchFamily="50" charset="-128"/>
                <a:ea typeface="メイリオ" pitchFamily="50" charset="-128"/>
              </a:rPr>
              <a:t>Chest </a:t>
            </a:r>
            <a:r>
              <a:rPr kumimoji="1" lang="en-US" altLang="ja-JP" sz="1000" dirty="0">
                <a:solidFill>
                  <a:prstClr val="black"/>
                </a:solidFill>
                <a:latin typeface="Meiryo UI" pitchFamily="50" charset="-128"/>
                <a:ea typeface="メイリオ" pitchFamily="50" charset="-128"/>
              </a:rPr>
              <a:t>2008;133(6 </a:t>
            </a:r>
            <a:r>
              <a:rPr kumimoji="1" lang="en-US" altLang="ja-JP" sz="1000" dirty="0" err="1">
                <a:solidFill>
                  <a:prstClr val="black"/>
                </a:solidFill>
                <a:latin typeface="Meiryo UI" pitchFamily="50" charset="-128"/>
                <a:ea typeface="メイリオ" pitchFamily="50" charset="-128"/>
              </a:rPr>
              <a:t>Suppl</a:t>
            </a:r>
            <a:r>
              <a:rPr kumimoji="1" lang="en-US" altLang="ja-JP" sz="1000" dirty="0">
                <a:solidFill>
                  <a:prstClr val="black"/>
                </a:solidFill>
                <a:latin typeface="Meiryo UI" pitchFamily="50" charset="-128"/>
                <a:ea typeface="メイリオ" pitchFamily="50" charset="-128"/>
              </a:rPr>
              <a:t>):299S-339S</a:t>
            </a:r>
          </a:p>
          <a:p>
            <a:r>
              <a:rPr kumimoji="1" lang="en-US" altLang="ja-JP" sz="1000" dirty="0">
                <a:solidFill>
                  <a:prstClr val="black"/>
                </a:solidFill>
                <a:latin typeface="Meiryo UI" pitchFamily="50" charset="-128"/>
                <a:ea typeface="メイリオ" pitchFamily="50" charset="-128"/>
              </a:rPr>
              <a:t>Umer Ushman MH, et al.: </a:t>
            </a:r>
            <a:r>
              <a:rPr kumimoji="1" lang="en-US" altLang="ja-JP" sz="1000" i="1" dirty="0">
                <a:solidFill>
                  <a:prstClr val="black"/>
                </a:solidFill>
                <a:latin typeface="Meiryo UI" pitchFamily="50" charset="-128"/>
                <a:ea typeface="メイリオ" pitchFamily="50" charset="-128"/>
              </a:rPr>
              <a:t>J Interv Card Electrophysiol</a:t>
            </a:r>
            <a:r>
              <a:rPr kumimoji="1" lang="en-US" altLang="ja-JP" sz="1000" dirty="0">
                <a:solidFill>
                  <a:prstClr val="black"/>
                </a:solidFill>
                <a:latin typeface="Meiryo UI" pitchFamily="50" charset="-128"/>
                <a:ea typeface="メイリオ" pitchFamily="50" charset="-128"/>
              </a:rPr>
              <a:t>, 2008;22(2):129-137.</a:t>
            </a:r>
          </a:p>
          <a:p>
            <a:r>
              <a:rPr kumimoji="1" lang="en-US" altLang="ja-JP" sz="1000" dirty="0">
                <a:solidFill>
                  <a:prstClr val="black"/>
                </a:solidFill>
                <a:latin typeface="Meiryo UI" pitchFamily="50" charset="-128"/>
                <a:ea typeface="メイリオ" pitchFamily="50" charset="-128"/>
              </a:rPr>
              <a:t>Nutescu EA, et al.: </a:t>
            </a:r>
            <a:r>
              <a:rPr kumimoji="1" lang="en-US" altLang="ja-JP" sz="1000" i="1" dirty="0" err="1">
                <a:solidFill>
                  <a:prstClr val="black"/>
                </a:solidFill>
                <a:latin typeface="Meiryo UI" pitchFamily="50" charset="-128"/>
                <a:ea typeface="メイリオ" pitchFamily="50" charset="-128"/>
              </a:rPr>
              <a:t>Cardiol</a:t>
            </a:r>
            <a:r>
              <a:rPr kumimoji="1" lang="en-US" altLang="ja-JP" sz="1000" i="1" dirty="0">
                <a:solidFill>
                  <a:prstClr val="black"/>
                </a:solidFill>
                <a:latin typeface="Meiryo UI" pitchFamily="50" charset="-128"/>
                <a:ea typeface="メイリオ" pitchFamily="50" charset="-128"/>
              </a:rPr>
              <a:t> </a:t>
            </a:r>
            <a:r>
              <a:rPr kumimoji="1" lang="en-US" altLang="ja-JP" sz="1000" i="1" dirty="0" err="1">
                <a:solidFill>
                  <a:prstClr val="black"/>
                </a:solidFill>
                <a:latin typeface="Meiryo UI" pitchFamily="50" charset="-128"/>
                <a:ea typeface="メイリオ" pitchFamily="50" charset="-128"/>
              </a:rPr>
              <a:t>Clin</a:t>
            </a:r>
            <a:r>
              <a:rPr kumimoji="1" lang="en-US" altLang="ja-JP" sz="1000" dirty="0">
                <a:solidFill>
                  <a:prstClr val="black"/>
                </a:solidFill>
                <a:latin typeface="Meiryo UI" pitchFamily="50" charset="-128"/>
                <a:ea typeface="メイリオ" pitchFamily="50" charset="-128"/>
              </a:rPr>
              <a:t> 2008;26(2):169-187.</a:t>
            </a:r>
          </a:p>
        </p:txBody>
      </p:sp>
      <p:sp>
        <p:nvSpPr>
          <p:cNvPr id="2" name="正方形/長方形 1"/>
          <p:cNvSpPr/>
          <p:nvPr/>
        </p:nvSpPr>
        <p:spPr>
          <a:xfrm>
            <a:off x="1935108" y="3253318"/>
            <a:ext cx="5232184" cy="2271181"/>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Content Placeholder 1"/>
          <p:cNvSpPr txBox="1">
            <a:spLocks/>
          </p:cNvSpPr>
          <p:nvPr/>
        </p:nvSpPr>
        <p:spPr bwMode="auto">
          <a:xfrm>
            <a:off x="963385" y="4146020"/>
            <a:ext cx="1253217" cy="485775"/>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18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18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r">
              <a:buFont typeface="Arial" pitchFamily="34" charset="0"/>
              <a:buNone/>
            </a:pPr>
            <a:r>
              <a:rPr lang="ja-JP" altLang="en-US" sz="2400" dirty="0">
                <a:solidFill>
                  <a:prstClr val="black"/>
                </a:solidFill>
                <a:latin typeface="Meiryo UI" pitchFamily="50" charset="-128"/>
                <a:ea typeface="メイリオ" pitchFamily="50" charset="-128"/>
              </a:rPr>
              <a:t>注意点</a:t>
            </a:r>
            <a:endParaRPr lang="en-US" altLang="en-US" sz="2400" dirty="0">
              <a:solidFill>
                <a:prstClr val="black"/>
              </a:solidFill>
              <a:latin typeface="Meiryo UI" pitchFamily="50" charset="-128"/>
              <a:ea typeface="メイリオ" pitchFamily="50" charset="-128"/>
            </a:endParaRPr>
          </a:p>
        </p:txBody>
      </p:sp>
      <p:sp>
        <p:nvSpPr>
          <p:cNvPr id="11"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836144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a:xfrm>
            <a:off x="457200" y="152400"/>
            <a:ext cx="8229600" cy="855663"/>
          </a:xfrm>
        </p:spPr>
        <p:txBody>
          <a:bodyPr/>
          <a:lstStyle/>
          <a:p>
            <a:r>
              <a:rPr lang="ja-JP" altLang="en-US" sz="3600" b="1" dirty="0">
                <a:solidFill>
                  <a:schemeClr val="tx2"/>
                </a:solidFill>
                <a:latin typeface="Meiryo UI" pitchFamily="50" charset="-128"/>
                <a:ea typeface="メイリオ" pitchFamily="50" charset="-128"/>
                <a:cs typeface="Times New Roman" pitchFamily="18" charset="0"/>
              </a:rPr>
              <a:t>「望まれる」抗凝固薬</a:t>
            </a:r>
            <a:endParaRPr lang="en-US" altLang="en-US" sz="2400" b="1" dirty="0">
              <a:solidFill>
                <a:schemeClr val="tx2"/>
              </a:solidFill>
              <a:latin typeface="Meiryo UI" pitchFamily="50" charset="-128"/>
              <a:ea typeface="メイリオ" pitchFamily="50" charset="-128"/>
              <a:cs typeface="Times New Roman" pitchFamily="18" charset="0"/>
            </a:endParaRPr>
          </a:p>
        </p:txBody>
      </p:sp>
      <p:sp>
        <p:nvSpPr>
          <p:cNvPr id="53251" name="Rectangle 3"/>
          <p:cNvSpPr>
            <a:spLocks noGrp="1"/>
          </p:cNvSpPr>
          <p:nvPr>
            <p:ph type="body" idx="1"/>
          </p:nvPr>
        </p:nvSpPr>
        <p:spPr>
          <a:xfrm>
            <a:off x="771200" y="1298575"/>
            <a:ext cx="8058150" cy="4264025"/>
          </a:xfrm>
        </p:spPr>
        <p:txBody>
          <a:bodyPr/>
          <a:lstStyle/>
          <a:p>
            <a:pPr>
              <a:spcBef>
                <a:spcPts val="0"/>
              </a:spcBef>
              <a:spcAft>
                <a:spcPts val="600"/>
              </a:spcAft>
              <a:buClr>
                <a:schemeClr val="tx1"/>
              </a:buClr>
            </a:pPr>
            <a:r>
              <a:rPr lang="ja-JP" altLang="en-US" sz="2400" dirty="0">
                <a:latin typeface="Meiryo UI" pitchFamily="50" charset="-128"/>
                <a:ea typeface="メイリオ" pitchFamily="50" charset="-128"/>
              </a:rPr>
              <a:t>経口投与</a:t>
            </a:r>
            <a:endParaRPr lang="en-US" altLang="en-US" sz="2400" dirty="0">
              <a:latin typeface="Meiryo UI" pitchFamily="50" charset="-128"/>
              <a:ea typeface="メイリオ" pitchFamily="50" charset="-128"/>
            </a:endParaRPr>
          </a:p>
          <a:p>
            <a:pPr>
              <a:spcBef>
                <a:spcPts val="0"/>
              </a:spcBef>
              <a:spcAft>
                <a:spcPts val="600"/>
              </a:spcAft>
              <a:buClr>
                <a:schemeClr val="tx1"/>
              </a:buClr>
            </a:pPr>
            <a:r>
              <a:rPr lang="ja-JP" altLang="en-US" sz="2400" dirty="0">
                <a:latin typeface="Meiryo UI" pitchFamily="50" charset="-128"/>
                <a:ea typeface="メイリオ" pitchFamily="50" charset="-128"/>
              </a:rPr>
              <a:t>薬物動態と薬力学が予測可能</a:t>
            </a:r>
            <a:endParaRPr lang="en-US" altLang="en-US" sz="2400" dirty="0">
              <a:latin typeface="Meiryo UI" pitchFamily="50" charset="-128"/>
              <a:ea typeface="メイリオ" pitchFamily="50" charset="-128"/>
            </a:endParaRPr>
          </a:p>
          <a:p>
            <a:pPr>
              <a:spcBef>
                <a:spcPts val="0"/>
              </a:spcBef>
              <a:spcAft>
                <a:spcPts val="600"/>
              </a:spcAft>
              <a:buClr>
                <a:schemeClr val="tx1"/>
              </a:buClr>
            </a:pPr>
            <a:r>
              <a:rPr lang="ja-JP" altLang="en-US" sz="2400" dirty="0">
                <a:latin typeface="Meiryo UI" pitchFamily="50" charset="-128"/>
                <a:ea typeface="メイリオ" pitchFamily="50" charset="-128"/>
              </a:rPr>
              <a:t>食物および薬物との相互作用が起こる傾向が低い</a:t>
            </a:r>
            <a:endParaRPr lang="en-US" altLang="en-US" sz="2400" dirty="0">
              <a:latin typeface="Meiryo UI" pitchFamily="50" charset="-128"/>
              <a:ea typeface="メイリオ" pitchFamily="50" charset="-128"/>
            </a:endParaRPr>
          </a:p>
          <a:p>
            <a:pPr>
              <a:spcBef>
                <a:spcPts val="0"/>
              </a:spcBef>
              <a:spcAft>
                <a:spcPts val="600"/>
              </a:spcAft>
              <a:buClr>
                <a:schemeClr val="tx1"/>
              </a:buClr>
            </a:pPr>
            <a:r>
              <a:rPr lang="ja-JP" altLang="en-US" sz="2400" dirty="0">
                <a:latin typeface="Meiryo UI" pitchFamily="50" charset="-128"/>
                <a:ea typeface="メイリオ" pitchFamily="50" charset="-128"/>
              </a:rPr>
              <a:t>固定用量での投与</a:t>
            </a:r>
            <a:r>
              <a:rPr lang="en-US" altLang="en-US" sz="2400" dirty="0">
                <a:latin typeface="Meiryo UI" pitchFamily="50" charset="-128"/>
                <a:ea typeface="メイリオ" pitchFamily="50" charset="-128"/>
              </a:rPr>
              <a:t> </a:t>
            </a:r>
          </a:p>
          <a:p>
            <a:pPr marL="457200" lvl="1" indent="0">
              <a:spcBef>
                <a:spcPts val="0"/>
              </a:spcBef>
              <a:spcAft>
                <a:spcPts val="300"/>
              </a:spcAft>
              <a:buClr>
                <a:srgbClr val="FF0000"/>
              </a:buClr>
              <a:buNone/>
            </a:pPr>
            <a:r>
              <a:rPr lang="ja-JP" altLang="en-US" sz="2400" dirty="0">
                <a:latin typeface="Meiryo UI" pitchFamily="50" charset="-128"/>
                <a:ea typeface="メイリオ" pitchFamily="50" charset="-128"/>
              </a:rPr>
              <a:t>－ 有効性の閾値が低い</a:t>
            </a:r>
            <a:r>
              <a:rPr lang="en-US" altLang="en-US" sz="2400" dirty="0">
                <a:latin typeface="Meiryo UI" pitchFamily="50" charset="-128"/>
                <a:ea typeface="メイリオ" pitchFamily="50" charset="-128"/>
              </a:rPr>
              <a:t> </a:t>
            </a:r>
          </a:p>
          <a:p>
            <a:pPr marL="457200" lvl="1" indent="0">
              <a:spcBef>
                <a:spcPts val="0"/>
              </a:spcBef>
              <a:spcAft>
                <a:spcPts val="600"/>
              </a:spcAft>
              <a:buClr>
                <a:srgbClr val="FF0000"/>
              </a:buClr>
              <a:buNone/>
            </a:pPr>
            <a:r>
              <a:rPr lang="ja-JP" altLang="en-US" sz="2400" dirty="0">
                <a:latin typeface="Meiryo UI" pitchFamily="50" charset="-128"/>
                <a:ea typeface="メイリオ" pitchFamily="50" charset="-128"/>
              </a:rPr>
              <a:t>－ 出血性合併症の閾値が高い</a:t>
            </a:r>
            <a:endParaRPr lang="en-US" altLang="en-US" sz="2400" dirty="0">
              <a:latin typeface="Meiryo UI" pitchFamily="50" charset="-128"/>
              <a:ea typeface="メイリオ" pitchFamily="50" charset="-128"/>
            </a:endParaRPr>
          </a:p>
          <a:p>
            <a:pPr>
              <a:spcBef>
                <a:spcPts val="0"/>
              </a:spcBef>
              <a:spcAft>
                <a:spcPts val="600"/>
              </a:spcAft>
              <a:buClr>
                <a:schemeClr val="tx1"/>
              </a:buClr>
            </a:pPr>
            <a:r>
              <a:rPr lang="ja-JP" altLang="en-US" sz="2400" dirty="0">
                <a:latin typeface="Meiryo UI" pitchFamily="50" charset="-128"/>
                <a:ea typeface="メイリオ" pitchFamily="50" charset="-128"/>
              </a:rPr>
              <a:t>定期的なモニタリングが不要</a:t>
            </a:r>
            <a:endParaRPr lang="en-US" altLang="en-US" sz="2400" dirty="0">
              <a:latin typeface="Meiryo UI" pitchFamily="50" charset="-128"/>
              <a:ea typeface="メイリオ" pitchFamily="50" charset="-128"/>
            </a:endParaRPr>
          </a:p>
          <a:p>
            <a:pPr>
              <a:spcBef>
                <a:spcPts val="0"/>
              </a:spcBef>
              <a:spcAft>
                <a:spcPts val="600"/>
              </a:spcAft>
              <a:buClr>
                <a:schemeClr val="tx1"/>
              </a:buClr>
            </a:pPr>
            <a:r>
              <a:rPr lang="ja-JP" altLang="en-US" sz="2400" dirty="0">
                <a:latin typeface="Meiryo UI" pitchFamily="50" charset="-128"/>
                <a:ea typeface="メイリオ" pitchFamily="50" charset="-128"/>
              </a:rPr>
              <a:t>価格が安価である</a:t>
            </a:r>
            <a:endParaRPr lang="en-US" altLang="ja-JP" sz="2400" dirty="0">
              <a:latin typeface="Meiryo UI" pitchFamily="50" charset="-128"/>
              <a:ea typeface="メイリオ" pitchFamily="50" charset="-128"/>
            </a:endParaRPr>
          </a:p>
          <a:p>
            <a:pPr>
              <a:spcBef>
                <a:spcPts val="0"/>
              </a:spcBef>
              <a:spcAft>
                <a:spcPts val="600"/>
              </a:spcAft>
              <a:buClr>
                <a:schemeClr val="tx1"/>
              </a:buClr>
            </a:pPr>
            <a:r>
              <a:rPr lang="ja-JP" altLang="en-US" sz="2400" dirty="0">
                <a:latin typeface="Meiryo UI" pitchFamily="50" charset="-128"/>
                <a:ea typeface="メイリオ" pitchFamily="50" charset="-128"/>
              </a:rPr>
              <a:t>中和が容易に可能</a:t>
            </a:r>
            <a:endParaRPr lang="en-US" altLang="en-US" sz="2400" dirty="0">
              <a:latin typeface="Meiryo UI" pitchFamily="50" charset="-128"/>
              <a:ea typeface="メイリオ" pitchFamily="50" charset="-128"/>
            </a:endParaRPr>
          </a:p>
        </p:txBody>
      </p:sp>
      <p:sp>
        <p:nvSpPr>
          <p:cNvPr id="53254" name="Rectangle 1"/>
          <p:cNvSpPr>
            <a:spLocks noChangeArrowheads="1"/>
          </p:cNvSpPr>
          <p:nvPr/>
        </p:nvSpPr>
        <p:spPr bwMode="auto">
          <a:xfrm>
            <a:off x="4953000" y="6263406"/>
            <a:ext cx="40259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dirty="0">
                <a:solidFill>
                  <a:prstClr val="black"/>
                </a:solidFill>
                <a:latin typeface="Meiryo UI" pitchFamily="50" charset="-128"/>
                <a:ea typeface="メイリオ" pitchFamily="50" charset="-128"/>
              </a:rPr>
              <a:t>Ezekowitz MD, Falk RH. </a:t>
            </a:r>
            <a:r>
              <a:rPr lang="en-US" altLang="en-US" sz="1000" i="1" dirty="0">
                <a:solidFill>
                  <a:prstClr val="black"/>
                </a:solidFill>
                <a:latin typeface="Meiryo UI" pitchFamily="50" charset="-128"/>
                <a:ea typeface="メイリオ" pitchFamily="50" charset="-128"/>
              </a:rPr>
              <a:t>Mayo Clin Proc. </a:t>
            </a:r>
            <a:r>
              <a:rPr lang="en-US" altLang="en-US" sz="1000" dirty="0">
                <a:solidFill>
                  <a:prstClr val="black"/>
                </a:solidFill>
                <a:latin typeface="Meiryo UI" pitchFamily="50" charset="-128"/>
                <a:ea typeface="メイリオ" pitchFamily="50" charset="-128"/>
              </a:rPr>
              <a:t>2004;79(7):904-913. </a:t>
            </a:r>
          </a:p>
          <a:p>
            <a:pPr eaLnBrk="1" hangingPunct="1">
              <a:spcBef>
                <a:spcPct val="0"/>
              </a:spcBef>
              <a:buFontTx/>
              <a:buNone/>
            </a:pPr>
            <a:r>
              <a:rPr lang="en-US" altLang="en-US" sz="1000" dirty="0">
                <a:solidFill>
                  <a:prstClr val="black"/>
                </a:solidFill>
                <a:latin typeface="Meiryo UI" pitchFamily="50" charset="-128"/>
                <a:ea typeface="メイリオ" pitchFamily="50" charset="-128"/>
              </a:rPr>
              <a:t>Turpie AG. </a:t>
            </a:r>
            <a:r>
              <a:rPr lang="en-US" altLang="en-US" sz="1000" i="1" dirty="0">
                <a:solidFill>
                  <a:prstClr val="black"/>
                </a:solidFill>
                <a:latin typeface="Meiryo UI" pitchFamily="50" charset="-128"/>
                <a:ea typeface="メイリオ" pitchFamily="50" charset="-128"/>
              </a:rPr>
              <a:t>Eur Heart J</a:t>
            </a:r>
            <a:r>
              <a:rPr lang="en-US" altLang="en-US" sz="1000" dirty="0">
                <a:solidFill>
                  <a:prstClr val="black"/>
                </a:solidFill>
                <a:latin typeface="Meiryo UI" pitchFamily="50" charset="-128"/>
                <a:ea typeface="メイリオ" pitchFamily="50" charset="-128"/>
              </a:rPr>
              <a:t>. 2008;29(2):155-165.</a:t>
            </a:r>
          </a:p>
        </p:txBody>
      </p:sp>
      <p:pic>
        <p:nvPicPr>
          <p:cNvPr id="87046" name="Picture 5" descr="C:\Users\asg\AppData\Local\Microsoft\Windows\Temporary Internet Files\Content.IE5\37R1TZCV\MP900403705[1].jpg">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95625"/>
            <a:ext cx="2255520" cy="2819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4182306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02" name="フリーフォーム 54301"/>
          <p:cNvSpPr/>
          <p:nvPr/>
        </p:nvSpPr>
        <p:spPr>
          <a:xfrm>
            <a:off x="3686175" y="3543300"/>
            <a:ext cx="1114425" cy="247650"/>
          </a:xfrm>
          <a:custGeom>
            <a:avLst/>
            <a:gdLst>
              <a:gd name="connsiteX0" fmla="*/ 0 w 1114425"/>
              <a:gd name="connsiteY0" fmla="*/ 28575 h 247650"/>
              <a:gd name="connsiteX1" fmla="*/ 0 w 1114425"/>
              <a:gd name="connsiteY1" fmla="*/ 247650 h 247650"/>
              <a:gd name="connsiteX2" fmla="*/ 1114425 w 1114425"/>
              <a:gd name="connsiteY2" fmla="*/ 247650 h 247650"/>
              <a:gd name="connsiteX3" fmla="*/ 1114425 w 1114425"/>
              <a:gd name="connsiteY3" fmla="*/ 0 h 247650"/>
            </a:gdLst>
            <a:ahLst/>
            <a:cxnLst>
              <a:cxn ang="0">
                <a:pos x="connsiteX0" y="connsiteY0"/>
              </a:cxn>
              <a:cxn ang="0">
                <a:pos x="connsiteX1" y="connsiteY1"/>
              </a:cxn>
              <a:cxn ang="0">
                <a:pos x="connsiteX2" y="connsiteY2"/>
              </a:cxn>
              <a:cxn ang="0">
                <a:pos x="connsiteX3" y="connsiteY3"/>
              </a:cxn>
            </a:cxnLst>
            <a:rect l="l" t="t" r="r" b="b"/>
            <a:pathLst>
              <a:path w="1114425" h="247650">
                <a:moveTo>
                  <a:pt x="0" y="28575"/>
                </a:moveTo>
                <a:lnTo>
                  <a:pt x="0" y="247650"/>
                </a:lnTo>
                <a:lnTo>
                  <a:pt x="1114425" y="247650"/>
                </a:lnTo>
                <a:lnTo>
                  <a:pt x="111442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正方形/長方形 12"/>
          <p:cNvSpPr/>
          <p:nvPr/>
        </p:nvSpPr>
        <p:spPr>
          <a:xfrm>
            <a:off x="0" y="5886975"/>
            <a:ext cx="3781425" cy="97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274" name="Title 1"/>
          <p:cNvSpPr>
            <a:spLocks noGrp="1"/>
          </p:cNvSpPr>
          <p:nvPr>
            <p:ph type="title"/>
          </p:nvPr>
        </p:nvSpPr>
        <p:spPr>
          <a:xfrm>
            <a:off x="596900" y="-152400"/>
            <a:ext cx="7924800" cy="1143000"/>
          </a:xfrm>
        </p:spPr>
        <p:txBody>
          <a:bodyPr/>
          <a:lstStyle/>
          <a:p>
            <a:r>
              <a:rPr lang="ja-JP" altLang="en-US" sz="4000" b="1" dirty="0">
                <a:solidFill>
                  <a:schemeClr val="tx2"/>
                </a:solidFill>
                <a:latin typeface="Meiryo UI" pitchFamily="50" charset="-128"/>
                <a:ea typeface="メイリオ" pitchFamily="50" charset="-128"/>
              </a:rPr>
              <a:t>血液凝固カスケードと抗凝固薬</a:t>
            </a:r>
            <a:endParaRPr lang="en-US" altLang="en-US" sz="4000" b="1" dirty="0">
              <a:solidFill>
                <a:schemeClr val="tx2"/>
              </a:solidFill>
              <a:latin typeface="Meiryo UI" pitchFamily="50" charset="-128"/>
              <a:ea typeface="メイリオ" pitchFamily="50" charset="-128"/>
              <a:cs typeface="Arial" panose="020B0604020202020204" pitchFamily="34" charset="0"/>
            </a:endParaRPr>
          </a:p>
        </p:txBody>
      </p:sp>
      <p:pic>
        <p:nvPicPr>
          <p:cNvPr id="54275" name="Picture 3" descr="Q:\Clinical Policy &amp; Documents\Guidelines\2013 AF Full Revision\Current Draft\Figures\Figure 4_Coagulation Cascade_02142014.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76" t="91447" r="61175"/>
          <a:stretch/>
        </p:blipFill>
        <p:spPr bwMode="auto">
          <a:xfrm>
            <a:off x="1989575" y="6160026"/>
            <a:ext cx="144626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右中かっこ 4"/>
          <p:cNvSpPr/>
          <p:nvPr/>
        </p:nvSpPr>
        <p:spPr>
          <a:xfrm>
            <a:off x="7742225" y="4189637"/>
            <a:ext cx="327047" cy="955725"/>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cxnSp>
        <p:nvCxnSpPr>
          <p:cNvPr id="15" name="Straight Connector 4">
            <a:extLst/>
          </p:cNvPr>
          <p:cNvCxnSpPr>
            <a:cxnSpLocks noChangeShapeType="1"/>
          </p:cNvCxnSpPr>
          <p:nvPr/>
        </p:nvCxnSpPr>
        <p:spPr bwMode="auto">
          <a:xfrm>
            <a:off x="771200" y="838200"/>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54281" name="グループ化 54280"/>
          <p:cNvGrpSpPr/>
          <p:nvPr/>
        </p:nvGrpSpPr>
        <p:grpSpPr>
          <a:xfrm>
            <a:off x="780886" y="1243010"/>
            <a:ext cx="3044825" cy="600075"/>
            <a:chOff x="780886" y="1023935"/>
            <a:chExt cx="3044825" cy="600075"/>
          </a:xfrm>
        </p:grpSpPr>
        <p:sp>
          <p:nvSpPr>
            <p:cNvPr id="10" name="角丸四角形 9"/>
            <p:cNvSpPr/>
            <p:nvPr/>
          </p:nvSpPr>
          <p:spPr>
            <a:xfrm>
              <a:off x="780886" y="1023935"/>
              <a:ext cx="3044825" cy="600075"/>
            </a:xfrm>
            <a:prstGeom prst="roundRect">
              <a:avLst/>
            </a:prstGeom>
            <a:solidFill>
              <a:schemeClr val="accent3">
                <a:lumMod val="60000"/>
                <a:lumOff val="40000"/>
              </a:schemeClr>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テキスト ボックス 15"/>
            <p:cNvSpPr txBox="1"/>
            <p:nvPr/>
          </p:nvSpPr>
          <p:spPr>
            <a:xfrm>
              <a:off x="1062401" y="1210730"/>
              <a:ext cx="2623610" cy="312209"/>
            </a:xfrm>
            <a:prstGeom prst="rect">
              <a:avLst/>
            </a:prstGeom>
            <a:noFill/>
          </p:spPr>
          <p:txBody>
            <a:bodyPr wrap="square" lIns="18000" tIns="0" rIns="18000" bIns="0" rtlCol="0">
              <a:noAutofit/>
            </a:bodyPr>
            <a:lstStyle/>
            <a:p>
              <a:pPr algn="ctr" eaLnBrk="1">
                <a:spcAft>
                  <a:spcPts val="300"/>
                </a:spcAft>
              </a:pPr>
              <a:r>
                <a:rPr kumimoji="1" lang="zh-CN" altLang="en-US" b="1" dirty="0">
                  <a:latin typeface="Meiryo UI" pitchFamily="50" charset="-128"/>
                  <a:ea typeface="メイリオ" pitchFamily="50" charset="-128"/>
                </a:rPr>
                <a:t>内因</a:t>
              </a:r>
              <a:r>
                <a:rPr kumimoji="1" lang="ja-JP" altLang="en-US" b="1" dirty="0">
                  <a:latin typeface="Meiryo UI" pitchFamily="50" charset="-128"/>
                  <a:ea typeface="メイリオ" pitchFamily="50" charset="-128"/>
                </a:rPr>
                <a:t>系（</a:t>
              </a:r>
              <a:r>
                <a:rPr kumimoji="1" lang="zh-CN" altLang="en-US" b="1" dirty="0">
                  <a:latin typeface="Meiryo UI" pitchFamily="50" charset="-128"/>
                  <a:ea typeface="メイリオ" pitchFamily="50" charset="-128"/>
                </a:rPr>
                <a:t>接触活性化）</a:t>
              </a:r>
              <a:endParaRPr kumimoji="1" lang="en-US" altLang="ja-JP" b="1" dirty="0">
                <a:latin typeface="Meiryo UI" pitchFamily="50" charset="-128"/>
                <a:ea typeface="メイリオ" pitchFamily="50" charset="-128"/>
              </a:endParaRPr>
            </a:p>
          </p:txBody>
        </p:sp>
      </p:grpSp>
      <p:grpSp>
        <p:nvGrpSpPr>
          <p:cNvPr id="55" name="グループ化 54"/>
          <p:cNvGrpSpPr/>
          <p:nvPr/>
        </p:nvGrpSpPr>
        <p:grpSpPr>
          <a:xfrm>
            <a:off x="1975877" y="2007130"/>
            <a:ext cx="654843" cy="343429"/>
            <a:chOff x="2318777" y="1788055"/>
            <a:chExt cx="654843" cy="343429"/>
          </a:xfrm>
        </p:grpSpPr>
        <p:sp>
          <p:nvSpPr>
            <p:cNvPr id="17" name="角丸四角形 16"/>
            <p:cNvSpPr/>
            <p:nvPr/>
          </p:nvSpPr>
          <p:spPr>
            <a:xfrm>
              <a:off x="2318777" y="1788055"/>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テキスト ボックス 17"/>
            <p:cNvSpPr txBox="1"/>
            <p:nvPr/>
          </p:nvSpPr>
          <p:spPr>
            <a:xfrm>
              <a:off x="2352346" y="1819275"/>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XII</a:t>
              </a:r>
            </a:p>
          </p:txBody>
        </p:sp>
      </p:grpSp>
      <p:grpSp>
        <p:nvGrpSpPr>
          <p:cNvPr id="53" name="グループ化 52"/>
          <p:cNvGrpSpPr/>
          <p:nvPr/>
        </p:nvGrpSpPr>
        <p:grpSpPr>
          <a:xfrm>
            <a:off x="1992776" y="2488672"/>
            <a:ext cx="654843" cy="343429"/>
            <a:chOff x="2335676" y="2221972"/>
            <a:chExt cx="654843" cy="343429"/>
          </a:xfrm>
        </p:grpSpPr>
        <p:sp>
          <p:nvSpPr>
            <p:cNvPr id="21" name="角丸四角形 20"/>
            <p:cNvSpPr/>
            <p:nvPr/>
          </p:nvSpPr>
          <p:spPr>
            <a:xfrm>
              <a:off x="2335676" y="2221972"/>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テキスト ボックス 21"/>
            <p:cNvSpPr txBox="1"/>
            <p:nvPr/>
          </p:nvSpPr>
          <p:spPr>
            <a:xfrm>
              <a:off x="2366631" y="2253192"/>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XI</a:t>
              </a:r>
            </a:p>
          </p:txBody>
        </p:sp>
      </p:grpSp>
      <p:grpSp>
        <p:nvGrpSpPr>
          <p:cNvPr id="51" name="グループ化 50"/>
          <p:cNvGrpSpPr/>
          <p:nvPr/>
        </p:nvGrpSpPr>
        <p:grpSpPr>
          <a:xfrm>
            <a:off x="1984440" y="2980797"/>
            <a:ext cx="654843" cy="343429"/>
            <a:chOff x="2327340" y="2647422"/>
            <a:chExt cx="654843" cy="343429"/>
          </a:xfrm>
        </p:grpSpPr>
        <p:sp>
          <p:nvSpPr>
            <p:cNvPr id="23" name="角丸四角形 22"/>
            <p:cNvSpPr/>
            <p:nvPr/>
          </p:nvSpPr>
          <p:spPr>
            <a:xfrm>
              <a:off x="2327340" y="2647422"/>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テキスト ボックス 23"/>
            <p:cNvSpPr txBox="1"/>
            <p:nvPr/>
          </p:nvSpPr>
          <p:spPr>
            <a:xfrm>
              <a:off x="2358295" y="2678642"/>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IX</a:t>
              </a:r>
            </a:p>
          </p:txBody>
        </p:sp>
      </p:grpSp>
      <p:grpSp>
        <p:nvGrpSpPr>
          <p:cNvPr id="56" name="グループ化 55"/>
          <p:cNvGrpSpPr/>
          <p:nvPr/>
        </p:nvGrpSpPr>
        <p:grpSpPr>
          <a:xfrm>
            <a:off x="3354435" y="3287374"/>
            <a:ext cx="654843" cy="343429"/>
            <a:chOff x="3697335" y="3068299"/>
            <a:chExt cx="654843" cy="343429"/>
          </a:xfrm>
        </p:grpSpPr>
        <p:sp>
          <p:nvSpPr>
            <p:cNvPr id="25" name="角丸四角形 24"/>
            <p:cNvSpPr/>
            <p:nvPr/>
          </p:nvSpPr>
          <p:spPr>
            <a:xfrm>
              <a:off x="3697335" y="3068299"/>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テキスト ボックス 25"/>
            <p:cNvSpPr txBox="1"/>
            <p:nvPr/>
          </p:nvSpPr>
          <p:spPr>
            <a:xfrm>
              <a:off x="3736625" y="3099519"/>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VIII</a:t>
              </a:r>
            </a:p>
          </p:txBody>
        </p:sp>
      </p:grpSp>
      <p:grpSp>
        <p:nvGrpSpPr>
          <p:cNvPr id="57" name="グループ化 56"/>
          <p:cNvGrpSpPr/>
          <p:nvPr/>
        </p:nvGrpSpPr>
        <p:grpSpPr>
          <a:xfrm>
            <a:off x="4439537" y="3279097"/>
            <a:ext cx="654843" cy="343429"/>
            <a:chOff x="4782437" y="3060022"/>
            <a:chExt cx="654843" cy="343429"/>
          </a:xfrm>
        </p:grpSpPr>
        <p:sp>
          <p:nvSpPr>
            <p:cNvPr id="27" name="角丸四角形 26"/>
            <p:cNvSpPr/>
            <p:nvPr/>
          </p:nvSpPr>
          <p:spPr>
            <a:xfrm>
              <a:off x="4782437" y="3060022"/>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テキスト ボックス 27"/>
            <p:cNvSpPr txBox="1"/>
            <p:nvPr/>
          </p:nvSpPr>
          <p:spPr>
            <a:xfrm>
              <a:off x="4813392" y="3091242"/>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VII</a:t>
              </a:r>
            </a:p>
          </p:txBody>
        </p:sp>
      </p:grpSp>
      <p:grpSp>
        <p:nvGrpSpPr>
          <p:cNvPr id="58" name="グループ化 57"/>
          <p:cNvGrpSpPr/>
          <p:nvPr/>
        </p:nvGrpSpPr>
        <p:grpSpPr>
          <a:xfrm>
            <a:off x="3901840" y="3965650"/>
            <a:ext cx="654843" cy="343429"/>
            <a:chOff x="4244740" y="3613225"/>
            <a:chExt cx="654843" cy="343429"/>
          </a:xfrm>
        </p:grpSpPr>
        <p:sp>
          <p:nvSpPr>
            <p:cNvPr id="29" name="角丸四角形 28"/>
            <p:cNvSpPr/>
            <p:nvPr/>
          </p:nvSpPr>
          <p:spPr>
            <a:xfrm>
              <a:off x="4244740" y="3613225"/>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テキスト ボックス 29"/>
            <p:cNvSpPr txBox="1"/>
            <p:nvPr/>
          </p:nvSpPr>
          <p:spPr>
            <a:xfrm>
              <a:off x="4275695" y="3644445"/>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X</a:t>
              </a:r>
            </a:p>
          </p:txBody>
        </p:sp>
      </p:grpSp>
      <p:grpSp>
        <p:nvGrpSpPr>
          <p:cNvPr id="59" name="グループ化 58"/>
          <p:cNvGrpSpPr/>
          <p:nvPr/>
        </p:nvGrpSpPr>
        <p:grpSpPr>
          <a:xfrm>
            <a:off x="3910174" y="4451425"/>
            <a:ext cx="654843" cy="343429"/>
            <a:chOff x="4253074" y="4070425"/>
            <a:chExt cx="654843" cy="343429"/>
          </a:xfrm>
        </p:grpSpPr>
        <p:sp>
          <p:nvSpPr>
            <p:cNvPr id="31" name="角丸四角形 30"/>
            <p:cNvSpPr/>
            <p:nvPr/>
          </p:nvSpPr>
          <p:spPr>
            <a:xfrm>
              <a:off x="4253074" y="4070425"/>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テキスト ボックス 31"/>
            <p:cNvSpPr txBox="1"/>
            <p:nvPr/>
          </p:nvSpPr>
          <p:spPr>
            <a:xfrm>
              <a:off x="4284029" y="4101645"/>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V</a:t>
              </a:r>
            </a:p>
          </p:txBody>
        </p:sp>
      </p:grpSp>
      <p:grpSp>
        <p:nvGrpSpPr>
          <p:cNvPr id="60" name="グループ化 59"/>
          <p:cNvGrpSpPr/>
          <p:nvPr/>
        </p:nvGrpSpPr>
        <p:grpSpPr>
          <a:xfrm>
            <a:off x="3901513" y="4935814"/>
            <a:ext cx="654843" cy="343429"/>
            <a:chOff x="4244413" y="4488139"/>
            <a:chExt cx="654843" cy="343429"/>
          </a:xfrm>
        </p:grpSpPr>
        <p:sp>
          <p:nvSpPr>
            <p:cNvPr id="33" name="角丸四角形 32"/>
            <p:cNvSpPr/>
            <p:nvPr/>
          </p:nvSpPr>
          <p:spPr>
            <a:xfrm>
              <a:off x="4244413" y="4488139"/>
              <a:ext cx="654843" cy="304799"/>
            </a:xfrm>
            <a:prstGeom prst="roundRect">
              <a:avLst/>
            </a:prstGeom>
            <a:solidFill>
              <a:srgbClr val="FFCC00"/>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テキスト ボックス 33"/>
            <p:cNvSpPr txBox="1"/>
            <p:nvPr/>
          </p:nvSpPr>
          <p:spPr>
            <a:xfrm>
              <a:off x="4275368" y="4519359"/>
              <a:ext cx="576263" cy="312209"/>
            </a:xfrm>
            <a:prstGeom prst="rect">
              <a:avLst/>
            </a:prstGeom>
            <a:noFill/>
          </p:spPr>
          <p:txBody>
            <a:bodyPr wrap="square" lIns="18000" tIns="0" rIns="18000" bIns="0" rtlCol="0">
              <a:noAutofit/>
            </a:bodyPr>
            <a:lstStyle/>
            <a:p>
              <a:pPr algn="ctr" eaLnBrk="1">
                <a:spcAft>
                  <a:spcPts val="300"/>
                </a:spcAft>
              </a:pPr>
              <a:r>
                <a:rPr kumimoji="1" lang="en-US" altLang="ja-JP" sz="1600" b="1" dirty="0">
                  <a:latin typeface="Meiryo UI" pitchFamily="50" charset="-128"/>
                  <a:ea typeface="メイリオ" pitchFamily="50" charset="-128"/>
                </a:rPr>
                <a:t>II</a:t>
              </a:r>
            </a:p>
          </p:txBody>
        </p:sp>
      </p:grpSp>
      <p:grpSp>
        <p:nvGrpSpPr>
          <p:cNvPr id="61" name="グループ化 60"/>
          <p:cNvGrpSpPr/>
          <p:nvPr/>
        </p:nvGrpSpPr>
        <p:grpSpPr>
          <a:xfrm>
            <a:off x="189733" y="3817974"/>
            <a:ext cx="1946348" cy="611641"/>
            <a:chOff x="1363962" y="3541749"/>
            <a:chExt cx="1946348" cy="611641"/>
          </a:xfrm>
        </p:grpSpPr>
        <p:sp>
          <p:nvSpPr>
            <p:cNvPr id="35" name="角丸四角形 34"/>
            <p:cNvSpPr/>
            <p:nvPr/>
          </p:nvSpPr>
          <p:spPr>
            <a:xfrm>
              <a:off x="1421113" y="3541749"/>
              <a:ext cx="1829125" cy="611641"/>
            </a:xfrm>
            <a:prstGeom prst="roundRect">
              <a:avLst/>
            </a:prstGeom>
            <a:solidFill>
              <a:schemeClr val="accent4">
                <a:lumMod val="40000"/>
                <a:lumOff val="60000"/>
              </a:schemeClr>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テキスト ボックス 35"/>
            <p:cNvSpPr txBox="1"/>
            <p:nvPr/>
          </p:nvSpPr>
          <p:spPr>
            <a:xfrm>
              <a:off x="1363962" y="3628796"/>
              <a:ext cx="1946348" cy="342296"/>
            </a:xfrm>
            <a:prstGeom prst="rect">
              <a:avLst/>
            </a:prstGeom>
            <a:noFill/>
          </p:spPr>
          <p:txBody>
            <a:bodyPr wrap="square" lIns="18000" tIns="0" rIns="18000" bIns="0" rtlCol="0">
              <a:noAutofit/>
            </a:bodyPr>
            <a:lstStyle/>
            <a:p>
              <a:pPr algn="ctr" eaLnBrk="1">
                <a:spcAft>
                  <a:spcPts val="0"/>
                </a:spcAft>
              </a:pPr>
              <a:r>
                <a:rPr kumimoji="1" lang="ja-JP" altLang="en-US" sz="1600" b="1" dirty="0">
                  <a:latin typeface="Meiryo UI" pitchFamily="50" charset="-128"/>
                  <a:ea typeface="メイリオ" pitchFamily="50" charset="-128"/>
                </a:rPr>
                <a:t>ビタミン</a:t>
              </a:r>
              <a:r>
                <a:rPr kumimoji="1" lang="en-US" altLang="ja-JP" sz="1600" b="1" dirty="0">
                  <a:latin typeface="Meiryo UI" pitchFamily="50" charset="-128"/>
                  <a:ea typeface="メイリオ" pitchFamily="50" charset="-128"/>
                </a:rPr>
                <a:t>K</a:t>
              </a:r>
              <a:r>
                <a:rPr kumimoji="1" lang="ja-JP" altLang="en-US" sz="1600" b="1" dirty="0">
                  <a:latin typeface="Meiryo UI" pitchFamily="50" charset="-128"/>
                  <a:ea typeface="メイリオ" pitchFamily="50" charset="-128"/>
                </a:rPr>
                <a:t>拮抗薬</a:t>
              </a:r>
              <a:endParaRPr kumimoji="1" lang="en-US" altLang="ja-JP" sz="1600" b="1" dirty="0">
                <a:latin typeface="Meiryo UI" pitchFamily="50" charset="-128"/>
                <a:ea typeface="メイリオ" pitchFamily="50" charset="-128"/>
              </a:endParaRPr>
            </a:p>
            <a:p>
              <a:pPr algn="ctr" eaLnBrk="1">
                <a:spcAft>
                  <a:spcPts val="0"/>
                </a:spcAft>
              </a:pPr>
              <a:r>
                <a:rPr kumimoji="1" lang="ja-JP" altLang="en-US" sz="1200" b="1" dirty="0">
                  <a:latin typeface="Meiryo UI" pitchFamily="50" charset="-128"/>
                  <a:ea typeface="メイリオ" pitchFamily="50" charset="-128"/>
                </a:rPr>
                <a:t>（ワルファリン）</a:t>
              </a:r>
              <a:endParaRPr kumimoji="1" lang="en-US" altLang="ja-JP" sz="1200" b="1" dirty="0">
                <a:latin typeface="Meiryo UI" pitchFamily="50" charset="-128"/>
                <a:ea typeface="メイリオ" pitchFamily="50" charset="-128"/>
              </a:endParaRPr>
            </a:p>
          </p:txBody>
        </p:sp>
      </p:grpSp>
      <p:grpSp>
        <p:nvGrpSpPr>
          <p:cNvPr id="54280" name="グループ化 54279"/>
          <p:cNvGrpSpPr/>
          <p:nvPr/>
        </p:nvGrpSpPr>
        <p:grpSpPr>
          <a:xfrm>
            <a:off x="5164889" y="2395878"/>
            <a:ext cx="1946348" cy="611641"/>
            <a:chOff x="5699123" y="2188180"/>
            <a:chExt cx="1946348" cy="611641"/>
          </a:xfrm>
        </p:grpSpPr>
        <p:sp>
          <p:nvSpPr>
            <p:cNvPr id="39" name="角丸四角形 38"/>
            <p:cNvSpPr/>
            <p:nvPr/>
          </p:nvSpPr>
          <p:spPr>
            <a:xfrm>
              <a:off x="5756274" y="2188180"/>
              <a:ext cx="1829125" cy="611641"/>
            </a:xfrm>
            <a:prstGeom prst="roundRect">
              <a:avLst/>
            </a:prstGeom>
            <a:solidFill>
              <a:schemeClr val="accent1">
                <a:lumMod val="60000"/>
                <a:lumOff val="40000"/>
              </a:schemeClr>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テキスト ボックス 39"/>
            <p:cNvSpPr txBox="1"/>
            <p:nvPr/>
          </p:nvSpPr>
          <p:spPr>
            <a:xfrm>
              <a:off x="5699123" y="2380002"/>
              <a:ext cx="1946348" cy="342296"/>
            </a:xfrm>
            <a:prstGeom prst="rect">
              <a:avLst/>
            </a:prstGeom>
            <a:noFill/>
          </p:spPr>
          <p:txBody>
            <a:bodyPr wrap="square" lIns="18000" tIns="0" rIns="18000" bIns="0" rtlCol="0">
              <a:noAutofit/>
            </a:bodyPr>
            <a:lstStyle/>
            <a:p>
              <a:pPr algn="ctr" eaLnBrk="1">
                <a:spcAft>
                  <a:spcPts val="0"/>
                </a:spcAft>
              </a:pPr>
              <a:r>
                <a:rPr kumimoji="1" lang="ja-JP" altLang="en-US" sz="1600" b="1" dirty="0">
                  <a:latin typeface="Meiryo UI" pitchFamily="50" charset="-128"/>
                  <a:ea typeface="メイリオ" pitchFamily="50" charset="-128"/>
                </a:rPr>
                <a:t>組織因子</a:t>
              </a:r>
              <a:endParaRPr kumimoji="1" lang="en-US" altLang="ja-JP" sz="1600" b="1" dirty="0">
                <a:latin typeface="Meiryo UI" pitchFamily="50" charset="-128"/>
                <a:ea typeface="メイリオ" pitchFamily="50" charset="-128"/>
              </a:endParaRPr>
            </a:p>
          </p:txBody>
        </p:sp>
      </p:grpSp>
      <p:grpSp>
        <p:nvGrpSpPr>
          <p:cNvPr id="54282" name="グループ化 54281"/>
          <p:cNvGrpSpPr/>
          <p:nvPr/>
        </p:nvGrpSpPr>
        <p:grpSpPr>
          <a:xfrm>
            <a:off x="4615651" y="1627714"/>
            <a:ext cx="3044825" cy="600075"/>
            <a:chOff x="5094122" y="1408639"/>
            <a:chExt cx="3044825" cy="600075"/>
          </a:xfrm>
        </p:grpSpPr>
        <p:sp>
          <p:nvSpPr>
            <p:cNvPr id="52" name="角丸四角形 51"/>
            <p:cNvSpPr/>
            <p:nvPr/>
          </p:nvSpPr>
          <p:spPr>
            <a:xfrm>
              <a:off x="5094122" y="1408639"/>
              <a:ext cx="3044825" cy="600075"/>
            </a:xfrm>
            <a:prstGeom prst="roundRect">
              <a:avLst/>
            </a:prstGeom>
            <a:solidFill>
              <a:schemeClr val="accent3">
                <a:lumMod val="60000"/>
                <a:lumOff val="40000"/>
              </a:schemeClr>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テキスト ボックス 41"/>
            <p:cNvSpPr txBox="1"/>
            <p:nvPr/>
          </p:nvSpPr>
          <p:spPr>
            <a:xfrm>
              <a:off x="5379773" y="1575328"/>
              <a:ext cx="2623610" cy="312209"/>
            </a:xfrm>
            <a:prstGeom prst="rect">
              <a:avLst/>
            </a:prstGeom>
            <a:noFill/>
          </p:spPr>
          <p:txBody>
            <a:bodyPr wrap="square" lIns="18000" tIns="0" rIns="18000" bIns="0" rtlCol="0">
              <a:noAutofit/>
            </a:bodyPr>
            <a:lstStyle/>
            <a:p>
              <a:pPr algn="ctr" eaLnBrk="1">
                <a:spcAft>
                  <a:spcPts val="300"/>
                </a:spcAft>
              </a:pPr>
              <a:r>
                <a:rPr kumimoji="1" lang="ja-JP" altLang="en-US" b="1" dirty="0">
                  <a:latin typeface="Meiryo UI" pitchFamily="50" charset="-128"/>
                  <a:ea typeface="メイリオ" pitchFamily="50" charset="-128"/>
                </a:rPr>
                <a:t>外</a:t>
              </a:r>
              <a:r>
                <a:rPr kumimoji="1" lang="zh-CN" altLang="en-US" b="1" dirty="0">
                  <a:latin typeface="Meiryo UI" pitchFamily="50" charset="-128"/>
                  <a:ea typeface="メイリオ" pitchFamily="50" charset="-128"/>
                </a:rPr>
                <a:t>因</a:t>
              </a:r>
              <a:r>
                <a:rPr kumimoji="1" lang="ja-JP" altLang="en-US" b="1" dirty="0">
                  <a:latin typeface="Meiryo UI" pitchFamily="50" charset="-128"/>
                  <a:ea typeface="メイリオ" pitchFamily="50" charset="-128"/>
                </a:rPr>
                <a:t>系</a:t>
              </a:r>
              <a:r>
                <a:rPr kumimoji="1" lang="zh-CN" altLang="en-US" b="1" dirty="0">
                  <a:latin typeface="Meiryo UI" pitchFamily="50" charset="-128"/>
                  <a:ea typeface="メイリオ" pitchFamily="50" charset="-128"/>
                </a:rPr>
                <a:t>（</a:t>
              </a:r>
              <a:r>
                <a:rPr kumimoji="1" lang="ja-JP" altLang="en-US" b="1" dirty="0">
                  <a:latin typeface="Meiryo UI" pitchFamily="50" charset="-128"/>
                  <a:ea typeface="メイリオ" pitchFamily="50" charset="-128"/>
                </a:rPr>
                <a:t>血管損傷</a:t>
              </a:r>
              <a:r>
                <a:rPr kumimoji="1" lang="zh-CN" altLang="en-US" b="1" dirty="0">
                  <a:latin typeface="Meiryo UI" pitchFamily="50" charset="-128"/>
                  <a:ea typeface="メイリオ" pitchFamily="50" charset="-128"/>
                </a:rPr>
                <a:t>）</a:t>
              </a:r>
              <a:endParaRPr kumimoji="1" lang="en-US" altLang="ja-JP" b="1" dirty="0">
                <a:latin typeface="Meiryo UI" pitchFamily="50" charset="-128"/>
                <a:ea typeface="メイリオ" pitchFamily="50" charset="-128"/>
              </a:endParaRPr>
            </a:p>
          </p:txBody>
        </p:sp>
      </p:grpSp>
      <p:grpSp>
        <p:nvGrpSpPr>
          <p:cNvPr id="54278" name="グループ化 54277"/>
          <p:cNvGrpSpPr/>
          <p:nvPr/>
        </p:nvGrpSpPr>
        <p:grpSpPr>
          <a:xfrm>
            <a:off x="1844395" y="5725047"/>
            <a:ext cx="1665684" cy="372004"/>
            <a:chOff x="1844395" y="5334522"/>
            <a:chExt cx="1665684" cy="372004"/>
          </a:xfrm>
        </p:grpSpPr>
        <p:sp>
          <p:nvSpPr>
            <p:cNvPr id="43" name="角丸四角形 42"/>
            <p:cNvSpPr/>
            <p:nvPr/>
          </p:nvSpPr>
          <p:spPr>
            <a:xfrm>
              <a:off x="1844395" y="5334522"/>
              <a:ext cx="1665684" cy="304799"/>
            </a:xfrm>
            <a:prstGeom prst="roundRect">
              <a:avLst/>
            </a:prstGeom>
            <a:solidFill>
              <a:schemeClr val="accent3">
                <a:lumMod val="60000"/>
                <a:lumOff val="40000"/>
              </a:schemeClr>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テキスト ボックス 43"/>
            <p:cNvSpPr txBox="1"/>
            <p:nvPr/>
          </p:nvSpPr>
          <p:spPr>
            <a:xfrm>
              <a:off x="1942025" y="5394317"/>
              <a:ext cx="1462415" cy="312209"/>
            </a:xfrm>
            <a:prstGeom prst="rect">
              <a:avLst/>
            </a:prstGeom>
            <a:noFill/>
          </p:spPr>
          <p:txBody>
            <a:bodyPr wrap="square" lIns="18000" tIns="0" rIns="18000" bIns="0" rtlCol="0">
              <a:noAutofit/>
            </a:bodyPr>
            <a:lstStyle/>
            <a:p>
              <a:pPr algn="ctr" eaLnBrk="1">
                <a:spcAft>
                  <a:spcPts val="300"/>
                </a:spcAft>
              </a:pPr>
              <a:r>
                <a:rPr kumimoji="1" lang="ja-JP" altLang="en-US" sz="1600" b="1" dirty="0">
                  <a:latin typeface="Meiryo UI" pitchFamily="50" charset="-128"/>
                  <a:ea typeface="メイリオ" pitchFamily="50" charset="-128"/>
                </a:rPr>
                <a:t>フィブリノゲン</a:t>
              </a:r>
              <a:endParaRPr kumimoji="1" lang="en-US" altLang="ja-JP" sz="1600" b="1" dirty="0">
                <a:latin typeface="Meiryo UI" pitchFamily="50" charset="-128"/>
                <a:ea typeface="メイリオ" pitchFamily="50" charset="-128"/>
              </a:endParaRPr>
            </a:p>
          </p:txBody>
        </p:sp>
      </p:grpSp>
      <p:grpSp>
        <p:nvGrpSpPr>
          <p:cNvPr id="54277" name="グループ化 54276"/>
          <p:cNvGrpSpPr/>
          <p:nvPr/>
        </p:nvGrpSpPr>
        <p:grpSpPr>
          <a:xfrm>
            <a:off x="4882968" y="5730329"/>
            <a:ext cx="1665684" cy="362479"/>
            <a:chOff x="4778193" y="5339804"/>
            <a:chExt cx="1665684" cy="362479"/>
          </a:xfrm>
        </p:grpSpPr>
        <p:sp>
          <p:nvSpPr>
            <p:cNvPr id="45" name="角丸四角形 44"/>
            <p:cNvSpPr/>
            <p:nvPr/>
          </p:nvSpPr>
          <p:spPr>
            <a:xfrm>
              <a:off x="4778193" y="5339804"/>
              <a:ext cx="1665684" cy="304799"/>
            </a:xfrm>
            <a:prstGeom prst="roundRect">
              <a:avLst/>
            </a:prstGeom>
            <a:solidFill>
              <a:schemeClr val="accent3">
                <a:lumMod val="60000"/>
                <a:lumOff val="40000"/>
              </a:schemeClr>
            </a:solidFill>
            <a:ln w="19050">
              <a:noFill/>
            </a:ln>
            <a:scene3d>
              <a:camera prst="orthographicFront"/>
              <a:lightRig rig="threePt" dir="t"/>
            </a:scene3d>
            <a:sp3d>
              <a:bevelT w="508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テキスト ボックス 45"/>
            <p:cNvSpPr txBox="1"/>
            <p:nvPr/>
          </p:nvSpPr>
          <p:spPr>
            <a:xfrm>
              <a:off x="4875823" y="5390074"/>
              <a:ext cx="1462415" cy="312209"/>
            </a:xfrm>
            <a:prstGeom prst="rect">
              <a:avLst/>
            </a:prstGeom>
            <a:noFill/>
          </p:spPr>
          <p:txBody>
            <a:bodyPr wrap="square" lIns="18000" tIns="0" rIns="18000" bIns="0" rtlCol="0">
              <a:noAutofit/>
            </a:bodyPr>
            <a:lstStyle/>
            <a:p>
              <a:pPr algn="ctr" eaLnBrk="1">
                <a:spcAft>
                  <a:spcPts val="300"/>
                </a:spcAft>
              </a:pPr>
              <a:r>
                <a:rPr kumimoji="1" lang="ja-JP" altLang="en-US" sz="1600" b="1" dirty="0">
                  <a:latin typeface="Meiryo UI" pitchFamily="50" charset="-128"/>
                  <a:ea typeface="メイリオ" pitchFamily="50" charset="-128"/>
                </a:rPr>
                <a:t>フィブリン</a:t>
              </a:r>
              <a:endParaRPr kumimoji="1" lang="en-US" altLang="ja-JP" sz="1600" b="1" dirty="0">
                <a:latin typeface="Meiryo UI" pitchFamily="50" charset="-128"/>
                <a:ea typeface="メイリオ" pitchFamily="50" charset="-128"/>
              </a:endParaRPr>
            </a:p>
          </p:txBody>
        </p:sp>
      </p:grpSp>
      <p:sp>
        <p:nvSpPr>
          <p:cNvPr id="47" name="角丸四角形 46"/>
          <p:cNvSpPr/>
          <p:nvPr/>
        </p:nvSpPr>
        <p:spPr>
          <a:xfrm>
            <a:off x="5221288" y="3685646"/>
            <a:ext cx="2409297" cy="971549"/>
          </a:xfrm>
          <a:prstGeom prst="roundRect">
            <a:avLst>
              <a:gd name="adj" fmla="val 6863"/>
            </a:avLst>
          </a:prstGeom>
          <a:solidFill>
            <a:schemeClr val="bg1">
              <a:lumMod val="8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テキスト ボックス 47"/>
          <p:cNvSpPr txBox="1"/>
          <p:nvPr/>
        </p:nvSpPr>
        <p:spPr>
          <a:xfrm>
            <a:off x="5308214" y="3761404"/>
            <a:ext cx="2269598" cy="312209"/>
          </a:xfrm>
          <a:prstGeom prst="rect">
            <a:avLst/>
          </a:prstGeom>
          <a:noFill/>
        </p:spPr>
        <p:txBody>
          <a:bodyPr wrap="square" lIns="18000" tIns="0" rIns="18000" bIns="0" rtlCol="0">
            <a:noAutofit/>
          </a:bodyPr>
          <a:lstStyle/>
          <a:p>
            <a:pPr algn="ctr" eaLnBrk="1">
              <a:spcAft>
                <a:spcPts val="300"/>
              </a:spcAft>
            </a:pPr>
            <a:r>
              <a:rPr kumimoji="1" lang="ja-JP" altLang="en-US" sz="1600" b="1" dirty="0">
                <a:latin typeface="Meiryo UI" pitchFamily="50" charset="-128"/>
                <a:ea typeface="メイリオ" pitchFamily="50" charset="-128"/>
              </a:rPr>
              <a:t>第</a:t>
            </a:r>
            <a:r>
              <a:rPr kumimoji="1" lang="en-US" altLang="ja-JP" sz="1600" b="1" dirty="0">
                <a:latin typeface="Meiryo UI" pitchFamily="50" charset="-128"/>
                <a:ea typeface="メイリオ" pitchFamily="50" charset="-128"/>
              </a:rPr>
              <a:t>Xa</a:t>
            </a:r>
            <a:r>
              <a:rPr kumimoji="1" lang="ja-JP" altLang="en-US" sz="1600" b="1" dirty="0">
                <a:latin typeface="Meiryo UI" pitchFamily="50" charset="-128"/>
                <a:ea typeface="メイリオ" pitchFamily="50" charset="-128"/>
              </a:rPr>
              <a:t>因子阻害薬</a:t>
            </a:r>
            <a:endParaRPr kumimoji="1" lang="en-US" altLang="ja-JP" sz="1600" b="1" dirty="0">
              <a:latin typeface="Meiryo UI" pitchFamily="50" charset="-128"/>
              <a:ea typeface="メイリオ" pitchFamily="50" charset="-128"/>
            </a:endParaRPr>
          </a:p>
          <a:p>
            <a:pPr algn="ctr" eaLnBrk="1">
              <a:spcAft>
                <a:spcPts val="0"/>
              </a:spcAft>
            </a:pPr>
            <a:r>
              <a:rPr kumimoji="1" lang="ja-JP" altLang="en-US" sz="1400" b="1" dirty="0">
                <a:latin typeface="Meiryo UI" pitchFamily="50" charset="-128"/>
                <a:ea typeface="メイリオ" pitchFamily="50" charset="-128"/>
              </a:rPr>
              <a:t>（アピキサバン）</a:t>
            </a:r>
            <a:endParaRPr kumimoji="1" lang="en-US" altLang="ja-JP" sz="1400" b="1" dirty="0">
              <a:latin typeface="Meiryo UI" pitchFamily="50" charset="-128"/>
              <a:ea typeface="メイリオ" pitchFamily="50" charset="-128"/>
            </a:endParaRPr>
          </a:p>
          <a:p>
            <a:pPr algn="ctr" eaLnBrk="1">
              <a:spcAft>
                <a:spcPts val="0"/>
              </a:spcAft>
            </a:pPr>
            <a:r>
              <a:rPr kumimoji="1" lang="ja-JP" altLang="en-US" sz="1400" b="1" dirty="0">
                <a:latin typeface="Meiryo UI" pitchFamily="50" charset="-128"/>
                <a:ea typeface="メイリオ" pitchFamily="50" charset="-128"/>
              </a:rPr>
              <a:t>（リバーロキサバン）</a:t>
            </a:r>
            <a:endParaRPr kumimoji="1" lang="en-US" altLang="ja-JP" sz="1400" b="1" dirty="0">
              <a:latin typeface="Meiryo UI" pitchFamily="50" charset="-128"/>
              <a:ea typeface="メイリオ" pitchFamily="50" charset="-128"/>
            </a:endParaRPr>
          </a:p>
          <a:p>
            <a:pPr algn="ctr" eaLnBrk="1">
              <a:spcAft>
                <a:spcPts val="0"/>
              </a:spcAft>
            </a:pPr>
            <a:r>
              <a:rPr kumimoji="1" lang="ja-JP" altLang="en-US" sz="1400" b="1" dirty="0">
                <a:latin typeface="Meiryo UI" pitchFamily="50" charset="-128"/>
                <a:ea typeface="メイリオ" pitchFamily="50" charset="-128"/>
              </a:rPr>
              <a:t>（エドキサバン）</a:t>
            </a:r>
            <a:endParaRPr kumimoji="1" lang="en-US" altLang="ja-JP" sz="1400" b="1" dirty="0">
              <a:latin typeface="Meiryo UI" pitchFamily="50" charset="-128"/>
              <a:ea typeface="メイリオ" pitchFamily="50" charset="-128"/>
            </a:endParaRPr>
          </a:p>
        </p:txBody>
      </p:sp>
      <p:sp>
        <p:nvSpPr>
          <p:cNvPr id="49" name="角丸四角形 48"/>
          <p:cNvSpPr/>
          <p:nvPr/>
        </p:nvSpPr>
        <p:spPr>
          <a:xfrm>
            <a:off x="5239228" y="4807718"/>
            <a:ext cx="2409297" cy="611641"/>
          </a:xfrm>
          <a:prstGeom prst="roundRect">
            <a:avLst>
              <a:gd name="adj" fmla="val 10438"/>
            </a:avLst>
          </a:prstGeom>
          <a:solidFill>
            <a:schemeClr val="accent1">
              <a:lumMod val="40000"/>
              <a:lumOff val="60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テキスト ボックス 49"/>
          <p:cNvSpPr txBox="1"/>
          <p:nvPr/>
        </p:nvSpPr>
        <p:spPr>
          <a:xfrm>
            <a:off x="5316751" y="4895205"/>
            <a:ext cx="2269598" cy="312209"/>
          </a:xfrm>
          <a:prstGeom prst="rect">
            <a:avLst/>
          </a:prstGeom>
          <a:noFill/>
        </p:spPr>
        <p:txBody>
          <a:bodyPr wrap="square" lIns="18000" tIns="0" rIns="18000" bIns="0" rtlCol="0">
            <a:noAutofit/>
          </a:bodyPr>
          <a:lstStyle/>
          <a:p>
            <a:pPr algn="ctr" eaLnBrk="1">
              <a:spcAft>
                <a:spcPts val="300"/>
              </a:spcAft>
            </a:pPr>
            <a:r>
              <a:rPr kumimoji="1" lang="ja-JP" altLang="en-US" sz="1600" b="1" dirty="0">
                <a:latin typeface="Meiryo UI" pitchFamily="50" charset="-128"/>
                <a:ea typeface="メイリオ" pitchFamily="50" charset="-128"/>
              </a:rPr>
              <a:t>トロンビン阻害薬</a:t>
            </a:r>
            <a:endParaRPr kumimoji="1" lang="en-US" altLang="ja-JP" sz="1600" b="1" dirty="0">
              <a:latin typeface="Meiryo UI" pitchFamily="50" charset="-128"/>
              <a:ea typeface="メイリオ" pitchFamily="50" charset="-128"/>
            </a:endParaRPr>
          </a:p>
          <a:p>
            <a:pPr algn="ctr" eaLnBrk="1">
              <a:spcAft>
                <a:spcPts val="0"/>
              </a:spcAft>
            </a:pPr>
            <a:r>
              <a:rPr kumimoji="1" lang="ja-JP" altLang="en-US" sz="1200" b="1" dirty="0">
                <a:latin typeface="Meiryo UI" pitchFamily="50" charset="-128"/>
                <a:ea typeface="メイリオ" pitchFamily="50" charset="-128"/>
              </a:rPr>
              <a:t>（ダビガトラン）</a:t>
            </a:r>
            <a:endParaRPr kumimoji="1" lang="en-US" altLang="ja-JP" sz="1200" b="1" dirty="0">
              <a:latin typeface="Meiryo UI" pitchFamily="50" charset="-128"/>
              <a:ea typeface="メイリオ" pitchFamily="50" charset="-128"/>
            </a:endParaRPr>
          </a:p>
        </p:txBody>
      </p:sp>
      <p:sp>
        <p:nvSpPr>
          <p:cNvPr id="14" name="右矢印 13"/>
          <p:cNvSpPr/>
          <p:nvPr/>
        </p:nvSpPr>
        <p:spPr>
          <a:xfrm>
            <a:off x="3907733" y="5754944"/>
            <a:ext cx="644781" cy="245004"/>
          </a:xfrm>
          <a:prstGeom prst="rightArrow">
            <a:avLst>
              <a:gd name="adj1" fmla="val 50000"/>
              <a:gd name="adj2" fmla="val 92765"/>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3" descr="Q:\Clinical Policy &amp; Documents\Guidelines\2013 AF Full Revision\Current Draft\Figures\Figure 4_Coagulation Cascade_02142014.em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070" t="91447" r="9465"/>
          <a:stretch/>
        </p:blipFill>
        <p:spPr bwMode="auto">
          <a:xfrm>
            <a:off x="4687706" y="6147852"/>
            <a:ext cx="205620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273" name="直線矢印コネクタ 54272"/>
          <p:cNvCxnSpPr/>
          <p:nvPr/>
        </p:nvCxnSpPr>
        <p:spPr>
          <a:xfrm>
            <a:off x="2303526" y="2305655"/>
            <a:ext cx="0" cy="192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p:nvPr/>
        </p:nvCxnSpPr>
        <p:spPr>
          <a:xfrm>
            <a:off x="2303526" y="2793471"/>
            <a:ext cx="0" cy="192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p:nvPr/>
        </p:nvCxnSpPr>
        <p:spPr>
          <a:xfrm>
            <a:off x="4237595" y="4270449"/>
            <a:ext cx="0" cy="192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a:off x="4246090" y="4756224"/>
            <a:ext cx="0" cy="192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p:nvPr/>
        </p:nvCxnSpPr>
        <p:spPr>
          <a:xfrm flipH="1" flipV="1">
            <a:off x="4548976" y="5088212"/>
            <a:ext cx="65369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279" name="フリーフォーム 54278"/>
          <p:cNvSpPr/>
          <p:nvPr/>
        </p:nvSpPr>
        <p:spPr>
          <a:xfrm>
            <a:off x="2295525" y="3276600"/>
            <a:ext cx="1038225" cy="161925"/>
          </a:xfrm>
          <a:custGeom>
            <a:avLst/>
            <a:gdLst>
              <a:gd name="connsiteX0" fmla="*/ 0 w 1038225"/>
              <a:gd name="connsiteY0" fmla="*/ 0 h 161925"/>
              <a:gd name="connsiteX1" fmla="*/ 0 w 1038225"/>
              <a:gd name="connsiteY1" fmla="*/ 161925 h 161925"/>
              <a:gd name="connsiteX2" fmla="*/ 1038225 w 1038225"/>
              <a:gd name="connsiteY2" fmla="*/ 161925 h 161925"/>
            </a:gdLst>
            <a:ahLst/>
            <a:cxnLst>
              <a:cxn ang="0">
                <a:pos x="connsiteX0" y="connsiteY0"/>
              </a:cxn>
              <a:cxn ang="0">
                <a:pos x="connsiteX1" y="connsiteY1"/>
              </a:cxn>
              <a:cxn ang="0">
                <a:pos x="connsiteX2" y="connsiteY2"/>
              </a:cxn>
            </a:cxnLst>
            <a:rect l="l" t="t" r="r" b="b"/>
            <a:pathLst>
              <a:path w="1038225" h="161925">
                <a:moveTo>
                  <a:pt x="0" y="0"/>
                </a:moveTo>
                <a:lnTo>
                  <a:pt x="0" y="161925"/>
                </a:lnTo>
                <a:lnTo>
                  <a:pt x="1038225" y="161925"/>
                </a:ln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フリーフォーム 75"/>
          <p:cNvSpPr/>
          <p:nvPr/>
        </p:nvSpPr>
        <p:spPr>
          <a:xfrm flipH="1">
            <a:off x="5094379" y="3018897"/>
            <a:ext cx="1038225" cy="412600"/>
          </a:xfrm>
          <a:custGeom>
            <a:avLst/>
            <a:gdLst>
              <a:gd name="connsiteX0" fmla="*/ 0 w 1038225"/>
              <a:gd name="connsiteY0" fmla="*/ 0 h 161925"/>
              <a:gd name="connsiteX1" fmla="*/ 0 w 1038225"/>
              <a:gd name="connsiteY1" fmla="*/ 161925 h 161925"/>
              <a:gd name="connsiteX2" fmla="*/ 1038225 w 1038225"/>
              <a:gd name="connsiteY2" fmla="*/ 161925 h 161925"/>
            </a:gdLst>
            <a:ahLst/>
            <a:cxnLst>
              <a:cxn ang="0">
                <a:pos x="connsiteX0" y="connsiteY0"/>
              </a:cxn>
              <a:cxn ang="0">
                <a:pos x="connsiteX1" y="connsiteY1"/>
              </a:cxn>
              <a:cxn ang="0">
                <a:pos x="connsiteX2" y="connsiteY2"/>
              </a:cxn>
            </a:cxnLst>
            <a:rect l="l" t="t" r="r" b="b"/>
            <a:pathLst>
              <a:path w="1038225" h="161925">
                <a:moveTo>
                  <a:pt x="0" y="0"/>
                </a:moveTo>
                <a:lnTo>
                  <a:pt x="0" y="161925"/>
                </a:lnTo>
                <a:lnTo>
                  <a:pt x="1038225" y="161925"/>
                </a:lnTo>
              </a:path>
            </a:pathLst>
          </a:custGeom>
          <a:noFill/>
          <a:ln>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直線矢印コネクタ 79"/>
          <p:cNvCxnSpPr/>
          <p:nvPr/>
        </p:nvCxnSpPr>
        <p:spPr>
          <a:xfrm flipH="1" flipV="1">
            <a:off x="4568347" y="4126187"/>
            <a:ext cx="653693"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a:endCxn id="29" idx="1"/>
          </p:cNvCxnSpPr>
          <p:nvPr/>
        </p:nvCxnSpPr>
        <p:spPr>
          <a:xfrm flipV="1">
            <a:off x="2076009" y="4118050"/>
            <a:ext cx="1825831" cy="81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2076009" y="3287374"/>
            <a:ext cx="82804" cy="8467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直線矢印コネクタ 94"/>
          <p:cNvCxnSpPr/>
          <p:nvPr/>
        </p:nvCxnSpPr>
        <p:spPr>
          <a:xfrm>
            <a:off x="2088836" y="4142845"/>
            <a:ext cx="1815057" cy="95171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直線矢印コネクタ 98"/>
          <p:cNvCxnSpPr/>
          <p:nvPr/>
        </p:nvCxnSpPr>
        <p:spPr>
          <a:xfrm flipV="1">
            <a:off x="2105126" y="3630803"/>
            <a:ext cx="2334411" cy="483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テキスト ボックス 102"/>
          <p:cNvSpPr txBox="1"/>
          <p:nvPr/>
        </p:nvSpPr>
        <p:spPr>
          <a:xfrm>
            <a:off x="7924282" y="4538811"/>
            <a:ext cx="973174" cy="342296"/>
          </a:xfrm>
          <a:prstGeom prst="rect">
            <a:avLst/>
          </a:prstGeom>
          <a:noFill/>
        </p:spPr>
        <p:txBody>
          <a:bodyPr wrap="square" lIns="18000" tIns="0" rIns="18000" bIns="0" rtlCol="0">
            <a:noAutofit/>
          </a:bodyPr>
          <a:lstStyle/>
          <a:p>
            <a:pPr algn="ctr" eaLnBrk="1">
              <a:spcAft>
                <a:spcPts val="0"/>
              </a:spcAft>
            </a:pPr>
            <a:r>
              <a:rPr kumimoji="1" lang="en-US" altLang="ja-JP" sz="1600" b="1" dirty="0">
                <a:latin typeface="Meiryo UI" pitchFamily="50" charset="-128"/>
                <a:ea typeface="メイリオ" pitchFamily="50" charset="-128"/>
              </a:rPr>
              <a:t>DOAC</a:t>
            </a:r>
          </a:p>
        </p:txBody>
      </p:sp>
      <p:cxnSp>
        <p:nvCxnSpPr>
          <p:cNvPr id="106" name="直線矢印コネクタ 105"/>
          <p:cNvCxnSpPr/>
          <p:nvPr/>
        </p:nvCxnSpPr>
        <p:spPr>
          <a:xfrm>
            <a:off x="4237261" y="3795154"/>
            <a:ext cx="0" cy="192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529852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28" name="Rectangle 2"/>
          <p:cNvSpPr>
            <a:spLocks noGrp="1"/>
          </p:cNvSpPr>
          <p:nvPr>
            <p:ph type="title"/>
          </p:nvPr>
        </p:nvSpPr>
        <p:spPr>
          <a:xfrm>
            <a:off x="457200" y="152400"/>
            <a:ext cx="8229600" cy="855663"/>
          </a:xfrm>
        </p:spPr>
        <p:txBody>
          <a:bodyPr/>
          <a:lstStyle/>
          <a:p>
            <a:r>
              <a:rPr lang="ja-JP" altLang="en-US" sz="3600" b="1" dirty="0">
                <a:solidFill>
                  <a:schemeClr val="tx2"/>
                </a:solidFill>
                <a:latin typeface="Meiryo UI" pitchFamily="50" charset="-128"/>
                <a:ea typeface="メイリオ" pitchFamily="50" charset="-128"/>
                <a:cs typeface="Times New Roman" pitchFamily="18" charset="0"/>
              </a:rPr>
              <a:t>日本で現在使用されている</a:t>
            </a:r>
            <a:r>
              <a:rPr lang="en-US" altLang="en-US" sz="3600" b="1" dirty="0">
                <a:solidFill>
                  <a:schemeClr val="tx2"/>
                </a:solidFill>
                <a:latin typeface="Meiryo UI" pitchFamily="50" charset="-128"/>
                <a:ea typeface="メイリオ" pitchFamily="50" charset="-128"/>
                <a:cs typeface="Times New Roman" pitchFamily="18" charset="0"/>
              </a:rPr>
              <a:t>DOAC</a:t>
            </a:r>
          </a:p>
        </p:txBody>
      </p:sp>
      <p:sp>
        <p:nvSpPr>
          <p:cNvPr id="2" name="テキスト ボックス 1"/>
          <p:cNvSpPr txBox="1"/>
          <p:nvPr/>
        </p:nvSpPr>
        <p:spPr>
          <a:xfrm>
            <a:off x="457200" y="4750726"/>
            <a:ext cx="8536898" cy="307777"/>
          </a:xfrm>
          <a:prstGeom prst="rect">
            <a:avLst/>
          </a:prstGeom>
          <a:noFill/>
        </p:spPr>
        <p:txBody>
          <a:bodyPr wrap="square" rtlCol="0">
            <a:spAutoFit/>
          </a:bodyPr>
          <a:lstStyle/>
          <a:p>
            <a:r>
              <a:rPr kumimoji="1" lang="en-US" altLang="ja-JP" sz="1400" dirty="0">
                <a:latin typeface="Meiryo UI" pitchFamily="50" charset="-128"/>
                <a:ea typeface="メイリオ" pitchFamily="50" charset="-128"/>
              </a:rPr>
              <a:t>*2014</a:t>
            </a:r>
            <a:r>
              <a:rPr kumimoji="1" lang="ja-JP" altLang="en-US" sz="1400" dirty="0">
                <a:latin typeface="Meiryo UI" pitchFamily="50" charset="-128"/>
                <a:ea typeface="メイリオ" pitchFamily="50" charset="-128"/>
              </a:rPr>
              <a:t>年</a:t>
            </a:r>
            <a:r>
              <a:rPr kumimoji="1" lang="en-US" altLang="ja-JP" sz="1400" dirty="0">
                <a:latin typeface="Meiryo UI" pitchFamily="50" charset="-128"/>
                <a:ea typeface="メイリオ" pitchFamily="50" charset="-128"/>
              </a:rPr>
              <a:t>9</a:t>
            </a:r>
            <a:r>
              <a:rPr kumimoji="1" lang="ja-JP" altLang="en-US" sz="1400" dirty="0">
                <a:latin typeface="Meiryo UI" pitchFamily="50" charset="-128"/>
                <a:ea typeface="メイリオ" pitchFamily="50" charset="-128"/>
              </a:rPr>
              <a:t>月：「</a:t>
            </a:r>
            <a:r>
              <a:rPr lang="ja-JP" altLang="en-US" sz="1400" dirty="0"/>
              <a:t>非弁膜症性心房細動患者における虚血性脳卒中及び全身性塞栓症の発症抑制」の効能追加</a:t>
            </a:r>
            <a:endParaRPr kumimoji="1" lang="ja-JP" altLang="en-US" sz="1400" dirty="0">
              <a:latin typeface="Meiryo UI" pitchFamily="50" charset="-128"/>
              <a:ea typeface="メイリオ" pitchFamily="50" charset="-128"/>
            </a:endParaRP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6" name="Content Placeholder 8">
            <a:extLst/>
          </p:cNvPr>
          <p:cNvGraphicFramePr>
            <a:graphicFrameLocks noGrp="1"/>
          </p:cNvGraphicFramePr>
          <p:nvPr>
            <p:extLst>
              <p:ext uri="{D42A27DB-BD31-4B8C-83A1-F6EECF244321}">
                <p14:modId xmlns:p14="http://schemas.microsoft.com/office/powerpoint/2010/main" val="1068260818"/>
              </p:ext>
            </p:extLst>
          </p:nvPr>
        </p:nvGraphicFramePr>
        <p:xfrm>
          <a:off x="600359" y="1738086"/>
          <a:ext cx="8201023" cy="2875314"/>
        </p:xfrm>
        <a:graphic>
          <a:graphicData uri="http://schemas.openxmlformats.org/drawingml/2006/table">
            <a:tbl>
              <a:tblPr/>
              <a:tblGrid>
                <a:gridCol w="2139043">
                  <a:extLst>
                    <a:ext uri="{9D8B030D-6E8A-4147-A177-3AD203B41FA5}">
                      <a16:colId xmlns:a16="http://schemas.microsoft.com/office/drawing/2014/main" val="20000"/>
                    </a:ext>
                  </a:extLst>
                </a:gridCol>
                <a:gridCol w="2106386">
                  <a:extLst>
                    <a:ext uri="{9D8B030D-6E8A-4147-A177-3AD203B41FA5}">
                      <a16:colId xmlns:a16="http://schemas.microsoft.com/office/drawing/2014/main" val="20002"/>
                    </a:ext>
                  </a:extLst>
                </a:gridCol>
                <a:gridCol w="1937713">
                  <a:extLst>
                    <a:ext uri="{9D8B030D-6E8A-4147-A177-3AD203B41FA5}">
                      <a16:colId xmlns:a16="http://schemas.microsoft.com/office/drawing/2014/main" val="20003"/>
                    </a:ext>
                  </a:extLst>
                </a:gridCol>
                <a:gridCol w="2017881">
                  <a:extLst>
                    <a:ext uri="{9D8B030D-6E8A-4147-A177-3AD203B41FA5}">
                      <a16:colId xmlns:a16="http://schemas.microsoft.com/office/drawing/2014/main" val="20001"/>
                    </a:ext>
                  </a:extLst>
                </a:gridCol>
              </a:tblGrid>
              <a:tr h="51438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ja-JP"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一般名</a:t>
                      </a:r>
                      <a:endParaRPr kumimoji="0" lang="en-US" altLang="ja-JP"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商品名</a:t>
                      </a:r>
                      <a:endParaRPr kumimoji="0" lang="en-US" altLang="ja-JP"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日本製造販売</a:t>
                      </a:r>
                      <a:endParaRPr kumimoji="0" lang="en-US" altLang="ja-JP"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承認年月</a:t>
                      </a:r>
                      <a:endParaRPr kumimoji="0" lang="en-US" altLang="ja-JP" sz="18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921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トロンビン阻害薬</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ダビガトラン</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プラザキサ</a:t>
                      </a:r>
                      <a:r>
                        <a:rPr kumimoji="0" lang="en-US" altLang="ja-JP" sz="1700" b="0" i="0" u="none" strike="noStrike" cap="none" normalizeH="0" baseline="30000" dirty="0">
                          <a:ln>
                            <a:noFill/>
                          </a:ln>
                          <a:solidFill>
                            <a:srgbClr val="000000"/>
                          </a:solidFill>
                          <a:effectLst/>
                          <a:latin typeface="Meiryo UI" pitchFamily="50" charset="-128"/>
                          <a:ea typeface="メイリオ" pitchFamily="50" charset="-128"/>
                          <a:cs typeface="Arial" pitchFamily="34" charset="0"/>
                        </a:rPr>
                        <a:t>®</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2011</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年</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月</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14385">
                <a:tc rowSpan="3">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第</a:t>
                      </a:r>
                      <a:r>
                        <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Xa</a:t>
                      </a: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因子阻害薬</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リバーロキサバン</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イグザレルト</a:t>
                      </a:r>
                      <a:r>
                        <a:rPr kumimoji="0" lang="en-US" altLang="ja-JP" sz="1700" b="0" i="0" u="none" strike="noStrike" cap="none" normalizeH="0" baseline="30000" dirty="0">
                          <a:ln>
                            <a:noFill/>
                          </a:ln>
                          <a:solidFill>
                            <a:srgbClr val="000000"/>
                          </a:solidFill>
                          <a:effectLst/>
                          <a:latin typeface="Meiryo UI" pitchFamily="50" charset="-128"/>
                          <a:ea typeface="メイリオ" pitchFamily="50" charset="-128"/>
                          <a:cs typeface="Arial" pitchFamily="34" charset="0"/>
                        </a:rPr>
                        <a:t>®</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2012</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年</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月</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514385">
                <a:tc v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アピキサバン</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エリキュース</a:t>
                      </a:r>
                      <a:r>
                        <a:rPr kumimoji="0" lang="en-US" altLang="ja-JP" sz="1700" b="0" i="0" u="none" strike="noStrike" cap="none" normalizeH="0" baseline="30000" dirty="0">
                          <a:ln>
                            <a:noFill/>
                          </a:ln>
                          <a:solidFill>
                            <a:srgbClr val="000000"/>
                          </a:solidFill>
                          <a:effectLst/>
                          <a:latin typeface="Meiryo UI" pitchFamily="50" charset="-128"/>
                          <a:ea typeface="メイリオ" pitchFamily="50" charset="-128"/>
                          <a:cs typeface="Arial" pitchFamily="34" charset="0"/>
                        </a:rPr>
                        <a:t>®</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2012</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年</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12</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月</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14385">
                <a:tc vMerge="1">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エドキサバン</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リクシアナ</a:t>
                      </a:r>
                      <a:r>
                        <a:rPr kumimoji="0" lang="en-US" altLang="ja-JP" sz="1700" b="0" i="0" u="none" strike="noStrike" cap="none" normalizeH="0" baseline="30000" dirty="0">
                          <a:ln>
                            <a:noFill/>
                          </a:ln>
                          <a:solidFill>
                            <a:srgbClr val="000000"/>
                          </a:solidFill>
                          <a:effectLst/>
                          <a:latin typeface="Meiryo UI" pitchFamily="50" charset="-128"/>
                          <a:ea typeface="メイリオ" pitchFamily="50" charset="-128"/>
                          <a:cs typeface="Arial" pitchFamily="34" charset="0"/>
                        </a:rPr>
                        <a:t>®</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2011</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年</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4</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月</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8"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993702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p:cNvSpPr>
          <p:nvPr>
            <p:ph type="title"/>
          </p:nvPr>
        </p:nvSpPr>
        <p:spPr>
          <a:xfrm>
            <a:off x="457200" y="152400"/>
            <a:ext cx="8229600" cy="855663"/>
          </a:xfrm>
        </p:spPr>
        <p:txBody>
          <a:bodyPr/>
          <a:lstStyle/>
          <a:p>
            <a:r>
              <a:rPr lang="ja-JP" altLang="en-US" sz="3600" b="1" dirty="0">
                <a:solidFill>
                  <a:schemeClr val="tx2"/>
                </a:solidFill>
                <a:latin typeface="Meiryo UI" pitchFamily="50" charset="-128"/>
                <a:ea typeface="メイリオ" pitchFamily="50" charset="-128"/>
                <a:cs typeface="Times New Roman" pitchFamily="18" charset="0"/>
              </a:rPr>
              <a:t>各</a:t>
            </a:r>
            <a:r>
              <a:rPr lang="en-US" altLang="en-US" sz="3600" b="1" dirty="0">
                <a:solidFill>
                  <a:schemeClr val="tx2"/>
                </a:solidFill>
                <a:latin typeface="Meiryo UI" pitchFamily="50" charset="-128"/>
                <a:ea typeface="メイリオ" pitchFamily="50" charset="-128"/>
                <a:cs typeface="Times New Roman" pitchFamily="18" charset="0"/>
              </a:rPr>
              <a:t>DOAC</a:t>
            </a:r>
            <a:r>
              <a:rPr lang="ja-JP" altLang="en-US" sz="3600" b="1" dirty="0">
                <a:solidFill>
                  <a:schemeClr val="tx2"/>
                </a:solidFill>
                <a:latin typeface="Meiryo UI" pitchFamily="50" charset="-128"/>
                <a:ea typeface="メイリオ" pitchFamily="50" charset="-128"/>
                <a:cs typeface="Times New Roman" pitchFamily="18" charset="0"/>
              </a:rPr>
              <a:t>の特徴</a:t>
            </a:r>
            <a:endParaRPr lang="en-US" altLang="en-US" sz="3600" b="1" dirty="0">
              <a:solidFill>
                <a:schemeClr val="tx2"/>
              </a:solidFill>
              <a:latin typeface="Meiryo UI" pitchFamily="50" charset="-128"/>
              <a:ea typeface="メイリオ" pitchFamily="50" charset="-128"/>
              <a:cs typeface="Times New Roman" pitchFamily="18" charset="0"/>
            </a:endParaRPr>
          </a:p>
        </p:txBody>
      </p:sp>
      <p:graphicFrame>
        <p:nvGraphicFramePr>
          <p:cNvPr id="3" name="Content Placeholder 2">
            <a:extLst/>
          </p:cNvPr>
          <p:cNvGraphicFramePr>
            <a:graphicFrameLocks noGrp="1"/>
          </p:cNvGraphicFramePr>
          <p:nvPr>
            <p:ph idx="1"/>
            <p:extLst>
              <p:ext uri="{D42A27DB-BD31-4B8C-83A1-F6EECF244321}">
                <p14:modId xmlns:p14="http://schemas.microsoft.com/office/powerpoint/2010/main" val="3549037781"/>
              </p:ext>
            </p:extLst>
          </p:nvPr>
        </p:nvGraphicFramePr>
        <p:xfrm>
          <a:off x="352425" y="1600558"/>
          <a:ext cx="8486775" cy="3657242"/>
        </p:xfrm>
        <a:graphic>
          <a:graphicData uri="http://schemas.openxmlformats.org/drawingml/2006/table">
            <a:tbl>
              <a:tblPr/>
              <a:tblGrid>
                <a:gridCol w="1543050">
                  <a:extLst>
                    <a:ext uri="{9D8B030D-6E8A-4147-A177-3AD203B41FA5}">
                      <a16:colId xmlns:a16="http://schemas.microsoft.com/office/drawing/2014/main" val="20000"/>
                    </a:ext>
                  </a:extLst>
                </a:gridCol>
                <a:gridCol w="2013000">
                  <a:extLst>
                    <a:ext uri="{9D8B030D-6E8A-4147-A177-3AD203B41FA5}">
                      <a16:colId xmlns:a16="http://schemas.microsoft.com/office/drawing/2014/main" val="20001"/>
                    </a:ext>
                  </a:extLst>
                </a:gridCol>
                <a:gridCol w="1790459">
                  <a:extLst>
                    <a:ext uri="{9D8B030D-6E8A-4147-A177-3AD203B41FA5}">
                      <a16:colId xmlns:a16="http://schemas.microsoft.com/office/drawing/2014/main" val="20002"/>
                    </a:ext>
                  </a:extLst>
                </a:gridCol>
                <a:gridCol w="1575604">
                  <a:extLst>
                    <a:ext uri="{9D8B030D-6E8A-4147-A177-3AD203B41FA5}">
                      <a16:colId xmlns:a16="http://schemas.microsoft.com/office/drawing/2014/main" val="20003"/>
                    </a:ext>
                  </a:extLst>
                </a:gridCol>
                <a:gridCol w="1564662">
                  <a:extLst>
                    <a:ext uri="{9D8B030D-6E8A-4147-A177-3AD203B41FA5}">
                      <a16:colId xmlns:a16="http://schemas.microsoft.com/office/drawing/2014/main" val="20004"/>
                    </a:ext>
                  </a:extLst>
                </a:gridCol>
              </a:tblGrid>
              <a:tr h="33496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ダビガトラン</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リバーロキサバン</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アピキサバン</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エドキサバン</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3524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標 的</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トロンビン（</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IIa</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endPar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Xa</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Xa</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Xa</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1"/>
                  </a:ext>
                </a:extLst>
              </a:tr>
              <a:tr h="57908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バイオアベイラビリティ</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3</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7%</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&gt;80%</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50%</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&gt;45%</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2"/>
                  </a:ext>
                </a:extLst>
              </a:tr>
              <a:tr h="33524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血中半減期</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12</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17</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時間</a:t>
                      </a:r>
                      <a:endPar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5</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9</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時間</a:t>
                      </a:r>
                      <a:endPar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12</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時間</a:t>
                      </a:r>
                      <a:endParaRPr kumimoji="0" lang="en-US" altLang="en-US" sz="1500" b="0" i="0" u="none" strike="noStrike" cap="none" normalizeH="0" baseline="0" dirty="0">
                        <a:ln>
                          <a:noFill/>
                        </a:ln>
                        <a:solidFill>
                          <a:srgbClr val="FF0066"/>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9</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時間</a:t>
                      </a:r>
                      <a:endParaRPr kumimoji="0" lang="en-US" altLang="en-US" sz="1500" b="0" i="0" u="none" strike="noStrike" cap="none" normalizeH="0" baseline="0" dirty="0">
                        <a:ln>
                          <a:noFill/>
                        </a:ln>
                        <a:solidFill>
                          <a:srgbClr val="FF0066"/>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3"/>
                  </a:ext>
                </a:extLst>
              </a:tr>
              <a:tr h="33524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腎排泄率</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80%</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33%</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27%</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50%</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4"/>
                  </a:ext>
                </a:extLst>
              </a:tr>
              <a:tr h="33524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用 法</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日</a:t>
                      </a: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回</a:t>
                      </a:r>
                      <a:endPar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日</a:t>
                      </a: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回</a:t>
                      </a:r>
                      <a:endPar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日</a:t>
                      </a: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回</a:t>
                      </a:r>
                      <a:endPar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日</a:t>
                      </a:r>
                      <a:r>
                        <a:rPr kumimoji="0" lang="en-US" altLang="ja-JP"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回</a:t>
                      </a:r>
                      <a:endPar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5"/>
                  </a:ext>
                </a:extLst>
              </a:tr>
              <a:tr h="82315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評価方法</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希釈トロンビン時間（</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TT</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エカリン凝固時間</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発色合成基質法（抗</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FXa</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活性）</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発色合成基質法（抗</a:t>
                      </a:r>
                      <a:r>
                        <a:rPr kumimoji="0" lang="en-US"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FXa</a:t>
                      </a:r>
                      <a:r>
                        <a:rPr kumimoji="0" lang="ja-JP"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活性）</a:t>
                      </a:r>
                      <a:r>
                        <a:rPr kumimoji="0" lang="en-US"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 </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B9B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発色合成基質法（抗</a:t>
                      </a:r>
                      <a:r>
                        <a:rPr kumimoji="0" lang="en-US"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FXa</a:t>
                      </a:r>
                      <a:r>
                        <a:rPr kumimoji="0" lang="ja-JP"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活性）</a:t>
                      </a:r>
                      <a:r>
                        <a:rPr kumimoji="0" lang="en-US" altLang="en-US" sz="15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 </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6"/>
                  </a:ext>
                </a:extLst>
              </a:tr>
              <a:tr h="5790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最大効果到達</a:t>
                      </a:r>
                      <a:br>
                        <a:rPr kumimoji="0" lang="en-US" altLang="ja-JP"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br>
                      <a:r>
                        <a:rPr kumimoji="0" lang="ja-JP"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rPr>
                        <a:t>時間</a:t>
                      </a:r>
                      <a:endParaRPr kumimoji="0" lang="en-US" altLang="en-US" sz="1500" b="1" i="0" u="none" strike="noStrike" cap="none" normalizeH="0" baseline="0" dirty="0">
                        <a:ln>
                          <a:noFill/>
                        </a:ln>
                        <a:solidFill>
                          <a:schemeClr val="bg1"/>
                        </a:solidFill>
                        <a:effectLst/>
                        <a:latin typeface="Meiryo UI" pitchFamily="50" charset="-128"/>
                        <a:ea typeface="メイリオ" pitchFamily="50" charset="-128"/>
                        <a:cs typeface="Arial" panose="020B0604020202020204" pitchFamily="34" charset="0"/>
                      </a:endParaRP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4</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7E4B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3</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4</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6B9B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1</a:t>
                      </a:r>
                      <a:r>
                        <a:rPr kumimoji="0" lang="ja-JP"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t>
                      </a:r>
                      <a:r>
                        <a:rPr kumimoji="0" lang="en-US" altLang="en-US" sz="15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p>
                  </a:txBody>
                  <a:tcPr marT="45702" marB="4570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9CDE5"/>
                    </a:solidFill>
                  </a:tcPr>
                </a:tc>
                <a:extLst>
                  <a:ext uri="{0D108BD9-81ED-4DB2-BD59-A6C34878D82A}">
                    <a16:rowId xmlns:a16="http://schemas.microsoft.com/office/drawing/2014/main" val="10007"/>
                  </a:ext>
                </a:extLst>
              </a:tr>
            </a:tbl>
          </a:graphicData>
        </a:graphic>
      </p:graphicFrame>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39886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3"/>
          <p:cNvSpPr>
            <a:spLocks noGrp="1"/>
          </p:cNvSpPr>
          <p:nvPr>
            <p:ph type="title"/>
          </p:nvPr>
        </p:nvSpPr>
        <p:spPr>
          <a:xfrm>
            <a:off x="457200" y="76200"/>
            <a:ext cx="8229600" cy="942975"/>
          </a:xfrm>
        </p:spPr>
        <p:txBody>
          <a:bodyPr/>
          <a:lstStyle/>
          <a:p>
            <a:r>
              <a:rPr lang="en-US" altLang="ja-JP" sz="3600" b="1" dirty="0">
                <a:solidFill>
                  <a:schemeClr val="tx2"/>
                </a:solidFill>
                <a:latin typeface="Meiryo UI" pitchFamily="50" charset="-128"/>
                <a:ea typeface="メイリオ" pitchFamily="50" charset="-128"/>
                <a:cs typeface="Times New Roman" pitchFamily="18" charset="0"/>
              </a:rPr>
              <a:t>DOAC</a:t>
            </a:r>
            <a:r>
              <a:rPr lang="ja-JP" altLang="en-US" sz="3600" b="1" dirty="0">
                <a:solidFill>
                  <a:schemeClr val="tx2"/>
                </a:solidFill>
                <a:latin typeface="Meiryo UI" pitchFamily="50" charset="-128"/>
                <a:ea typeface="メイリオ" pitchFamily="50" charset="-128"/>
                <a:cs typeface="Times New Roman" pitchFamily="18" charset="0"/>
              </a:rPr>
              <a:t>投与中のモニタリング</a:t>
            </a:r>
            <a:endParaRPr lang="en-US" altLang="en-US" sz="3600" dirty="0">
              <a:latin typeface="Meiryo UI" pitchFamily="50" charset="-128"/>
              <a:ea typeface="メイリオ" pitchFamily="50" charset="-128"/>
              <a:cs typeface="Times New Roman" pitchFamily="18" charset="0"/>
            </a:endParaRPr>
          </a:p>
        </p:txBody>
      </p:sp>
      <p:sp>
        <p:nvSpPr>
          <p:cNvPr id="58371" name="Content Placeholder 2"/>
          <p:cNvSpPr>
            <a:spLocks noGrp="1"/>
          </p:cNvSpPr>
          <p:nvPr>
            <p:ph sz="half" idx="1"/>
          </p:nvPr>
        </p:nvSpPr>
        <p:spPr>
          <a:xfrm>
            <a:off x="698499" y="1729997"/>
            <a:ext cx="8226426" cy="4073825"/>
          </a:xfrm>
          <a:noFill/>
        </p:spPr>
        <p:txBody>
          <a:bodyPr/>
          <a:lstStyle/>
          <a:p>
            <a:pPr>
              <a:spcBef>
                <a:spcPts val="0"/>
              </a:spcBef>
              <a:spcAft>
                <a:spcPts val="1200"/>
              </a:spcAft>
            </a:pPr>
            <a:r>
              <a:rPr lang="ja-JP" altLang="en-US" dirty="0">
                <a:latin typeface="Meiryo UI" pitchFamily="50" charset="-128"/>
                <a:ea typeface="メイリオ" pitchFamily="50" charset="-128"/>
              </a:rPr>
              <a:t>アドヒアランスのモニタリングが大切</a:t>
            </a:r>
            <a:endParaRPr lang="en-US" altLang="en-US" dirty="0">
              <a:latin typeface="Meiryo UI" pitchFamily="50" charset="-128"/>
              <a:ea typeface="メイリオ" pitchFamily="50" charset="-128"/>
            </a:endParaRPr>
          </a:p>
          <a:p>
            <a:pPr>
              <a:spcBef>
                <a:spcPts val="0"/>
              </a:spcBef>
              <a:spcAft>
                <a:spcPts val="1200"/>
              </a:spcAft>
            </a:pPr>
            <a:r>
              <a:rPr lang="ja-JP" altLang="en-US" dirty="0">
                <a:latin typeface="Meiryo UI" pitchFamily="50" charset="-128"/>
                <a:ea typeface="メイリオ" pitchFamily="50" charset="-128"/>
              </a:rPr>
              <a:t>定期的な血液凝固能検査は不要</a:t>
            </a:r>
            <a:r>
              <a:rPr lang="en-US" altLang="en-US" baseline="30000" dirty="0">
                <a:latin typeface="Meiryo UI" pitchFamily="50" charset="-128"/>
                <a:ea typeface="メイリオ" pitchFamily="50" charset="-128"/>
              </a:rPr>
              <a:t>1</a:t>
            </a:r>
            <a:endParaRPr lang="en-US" altLang="en-US" dirty="0">
              <a:latin typeface="Meiryo UI" pitchFamily="50" charset="-128"/>
              <a:ea typeface="メイリオ" pitchFamily="50" charset="-128"/>
            </a:endParaRPr>
          </a:p>
          <a:p>
            <a:pPr>
              <a:spcBef>
                <a:spcPts val="0"/>
              </a:spcBef>
              <a:spcAft>
                <a:spcPts val="0"/>
              </a:spcAft>
            </a:pPr>
            <a:r>
              <a:rPr lang="ja-JP" altLang="en-US" dirty="0">
                <a:latin typeface="Meiryo UI" pitchFamily="50" charset="-128"/>
                <a:ea typeface="メイリオ" pitchFamily="50" charset="-128"/>
              </a:rPr>
              <a:t>腎機能の定期的な評価</a:t>
            </a:r>
            <a:endParaRPr lang="en-US" altLang="ja-JP" dirty="0">
              <a:latin typeface="Meiryo UI" pitchFamily="50" charset="-128"/>
              <a:ea typeface="メイリオ" pitchFamily="50" charset="-128"/>
            </a:endParaRPr>
          </a:p>
          <a:p>
            <a:pPr marL="361950" indent="0">
              <a:spcBef>
                <a:spcPts val="0"/>
              </a:spcBef>
              <a:spcAft>
                <a:spcPts val="0"/>
              </a:spcAft>
              <a:buNone/>
            </a:pPr>
            <a:r>
              <a:rPr lang="ja-JP" altLang="en-US" dirty="0">
                <a:latin typeface="Meiryo UI" pitchFamily="50" charset="-128"/>
                <a:ea typeface="メイリオ" pitchFamily="50" charset="-128"/>
              </a:rPr>
              <a:t>（クレアチニンクリアランス＜</a:t>
            </a:r>
            <a:r>
              <a:rPr lang="en-US" altLang="en-US" dirty="0">
                <a:latin typeface="Meiryo UI" pitchFamily="50" charset="-128"/>
                <a:ea typeface="メイリオ" pitchFamily="50" charset="-128"/>
              </a:rPr>
              <a:t>60 mL/min</a:t>
            </a:r>
            <a:r>
              <a:rPr lang="ja-JP" altLang="en-US" dirty="0">
                <a:latin typeface="Meiryo UI" pitchFamily="50" charset="-128"/>
                <a:ea typeface="メイリオ" pitchFamily="50" charset="-128"/>
              </a:rPr>
              <a:t> </a:t>
            </a:r>
            <a:endParaRPr lang="en-US" altLang="ja-JP" dirty="0">
              <a:latin typeface="Meiryo UI" pitchFamily="50" charset="-128"/>
              <a:ea typeface="メイリオ" pitchFamily="50" charset="-128"/>
            </a:endParaRPr>
          </a:p>
          <a:p>
            <a:pPr marL="361950" indent="0">
              <a:spcBef>
                <a:spcPts val="0"/>
              </a:spcBef>
              <a:spcAft>
                <a:spcPts val="1200"/>
              </a:spcAft>
              <a:buNone/>
            </a:pPr>
            <a:r>
              <a:rPr lang="ja-JP" altLang="en-US" dirty="0">
                <a:latin typeface="Meiryo UI" pitchFamily="50" charset="-128"/>
                <a:ea typeface="メイリオ" pitchFamily="50" charset="-128"/>
              </a:rPr>
              <a:t>   の場合は</a:t>
            </a:r>
            <a:r>
              <a:rPr lang="en-US" altLang="ja-JP" dirty="0">
                <a:latin typeface="Meiryo UI" pitchFamily="50" charset="-128"/>
                <a:ea typeface="メイリオ" pitchFamily="50" charset="-128"/>
              </a:rPr>
              <a:t>3</a:t>
            </a:r>
            <a:r>
              <a:rPr lang="ja-JP" altLang="en-US" dirty="0">
                <a:latin typeface="Meiryo UI" pitchFamily="50" charset="-128"/>
                <a:ea typeface="メイリオ" pitchFamily="50" charset="-128"/>
              </a:rPr>
              <a:t>～</a:t>
            </a:r>
            <a:r>
              <a:rPr lang="en-US" altLang="ja-JP" dirty="0">
                <a:latin typeface="Meiryo UI" pitchFamily="50" charset="-128"/>
                <a:ea typeface="メイリオ" pitchFamily="50" charset="-128"/>
              </a:rPr>
              <a:t>6</a:t>
            </a:r>
            <a:r>
              <a:rPr lang="ja-JP" altLang="en-US" dirty="0">
                <a:latin typeface="Meiryo UI" pitchFamily="50" charset="-128"/>
                <a:ea typeface="メイリオ" pitchFamily="50" charset="-128"/>
              </a:rPr>
              <a:t>ヵ月ごと）</a:t>
            </a:r>
            <a:endParaRPr lang="en-US" altLang="en-US" dirty="0">
              <a:latin typeface="Meiryo UI" pitchFamily="50" charset="-128"/>
              <a:ea typeface="メイリオ" pitchFamily="50" charset="-128"/>
            </a:endParaRPr>
          </a:p>
          <a:p>
            <a:pPr>
              <a:spcBef>
                <a:spcPts val="0"/>
              </a:spcBef>
              <a:spcAft>
                <a:spcPts val="1200"/>
              </a:spcAft>
              <a:defRPr/>
            </a:pPr>
            <a:r>
              <a:rPr lang="ja-JP" altLang="en-US" dirty="0">
                <a:latin typeface="Meiryo UI" pitchFamily="50" charset="-128"/>
                <a:ea typeface="メイリオ" pitchFamily="50" charset="-128"/>
              </a:rPr>
              <a:t>定期的に抗凝固薬の必要性と選択を再評価</a:t>
            </a:r>
            <a:endParaRPr lang="en-US" altLang="ja-JP" dirty="0">
              <a:latin typeface="Meiryo UI" pitchFamily="50" charset="-128"/>
              <a:ea typeface="メイリオ" pitchFamily="50" charset="-128"/>
            </a:endParaRPr>
          </a:p>
          <a:p>
            <a:pPr>
              <a:spcBef>
                <a:spcPts val="0"/>
              </a:spcBef>
              <a:spcAft>
                <a:spcPts val="1200"/>
              </a:spcAft>
              <a:defRPr/>
            </a:pPr>
            <a:r>
              <a:rPr lang="ja-JP" altLang="en-US" dirty="0">
                <a:latin typeface="Meiryo UI" pitchFamily="50" charset="-128"/>
                <a:ea typeface="メイリオ" pitchFamily="50" charset="-128"/>
              </a:rPr>
              <a:t>脳卒中および出血リスクの再評価</a:t>
            </a:r>
            <a:r>
              <a:rPr lang="en-US" altLang="ja-JP" baseline="30000" dirty="0">
                <a:latin typeface="Meiryo UI" pitchFamily="50" charset="-128"/>
                <a:ea typeface="メイリオ" pitchFamily="50" charset="-128"/>
              </a:rPr>
              <a:t>2</a:t>
            </a:r>
            <a:r>
              <a:rPr lang="en-US" altLang="ja-JP" dirty="0">
                <a:latin typeface="Meiryo UI" pitchFamily="50" charset="-128"/>
                <a:ea typeface="メイリオ" pitchFamily="50" charset="-128"/>
              </a:rPr>
              <a:t> </a:t>
            </a:r>
            <a:endParaRPr lang="en-US" altLang="ja-JP" sz="1900" dirty="0">
              <a:solidFill>
                <a:schemeClr val="bg1"/>
              </a:solidFill>
              <a:latin typeface="Meiryo UI" pitchFamily="50" charset="-128"/>
              <a:ea typeface="メイリオ" pitchFamily="50" charset="-128"/>
            </a:endParaRPr>
          </a:p>
          <a:p>
            <a:pPr>
              <a:buFont typeface="Wingdings" pitchFamily="2" charset="2"/>
              <a:buChar char="ü"/>
              <a:defRPr/>
            </a:pPr>
            <a:r>
              <a:rPr lang="ja-JP" altLang="en-US" sz="1900" dirty="0">
                <a:solidFill>
                  <a:schemeClr val="bg1"/>
                </a:solidFill>
                <a:latin typeface="Meiryo UI" pitchFamily="50" charset="-128"/>
                <a:ea typeface="メイリオ" pitchFamily="50" charset="-128"/>
              </a:rPr>
              <a:t>脳卒中および出血リスクの再評価</a:t>
            </a:r>
            <a:r>
              <a:rPr lang="en-US" altLang="ja-JP" sz="1900" baseline="30000" dirty="0">
                <a:solidFill>
                  <a:schemeClr val="bg1"/>
                </a:solidFill>
                <a:latin typeface="Meiryo UI" pitchFamily="50" charset="-128"/>
                <a:ea typeface="メイリオ" pitchFamily="50" charset="-128"/>
              </a:rPr>
              <a:t>2</a:t>
            </a:r>
            <a:endParaRPr lang="en-US" altLang="ja-JP" sz="1900" dirty="0">
              <a:solidFill>
                <a:schemeClr val="bg1"/>
              </a:solidFill>
              <a:latin typeface="Meiryo UI" pitchFamily="50" charset="-128"/>
              <a:ea typeface="メイリオ" pitchFamily="50" charset="-128"/>
            </a:endParaRPr>
          </a:p>
          <a:p>
            <a:pPr marL="0" indent="0">
              <a:buNone/>
              <a:defRPr/>
            </a:pPr>
            <a:endParaRPr lang="en-US" altLang="ja-JP" sz="1900" dirty="0">
              <a:latin typeface="Meiryo UI" pitchFamily="50" charset="-128"/>
              <a:ea typeface="メイリオ" pitchFamily="50" charset="-128"/>
            </a:endParaRPr>
          </a:p>
        </p:txBody>
      </p:sp>
      <p:sp>
        <p:nvSpPr>
          <p:cNvPr id="5" name="Rectangle 4">
            <a:extLst/>
          </p:cNvPr>
          <p:cNvSpPr/>
          <p:nvPr/>
        </p:nvSpPr>
        <p:spPr>
          <a:xfrm>
            <a:off x="5370210" y="6206090"/>
            <a:ext cx="3773790" cy="400110"/>
          </a:xfrm>
          <a:prstGeom prst="rect">
            <a:avLst/>
          </a:prstGeom>
        </p:spPr>
        <p:txBody>
          <a:bodyPr wrap="none">
            <a:spAutoFit/>
          </a:bodyPr>
          <a:lstStyle/>
          <a:p>
            <a:pPr marL="171450" indent="-171450" defTabSz="685800">
              <a:buFont typeface="+mj-lt"/>
              <a:buAutoNum type="arabicPeriod"/>
              <a:defRPr/>
            </a:pPr>
            <a:r>
              <a:rPr lang="en-US" sz="1000" dirty="0">
                <a:solidFill>
                  <a:prstClr val="black"/>
                </a:solidFill>
                <a:latin typeface="Arial" panose="020B0604020202020204" pitchFamily="34" charset="0"/>
                <a:ea typeface="Arial" charset="0"/>
                <a:cs typeface="Arial" charset="0"/>
              </a:rPr>
              <a:t>Kovacs RJ, et al. </a:t>
            </a:r>
            <a:r>
              <a:rPr lang="en-US" sz="1000" i="1" dirty="0">
                <a:solidFill>
                  <a:prstClr val="black"/>
                </a:solidFill>
                <a:latin typeface="Arial" panose="020B0604020202020204" pitchFamily="34" charset="0"/>
                <a:ea typeface="Arial" charset="0"/>
                <a:cs typeface="Arial" charset="0"/>
              </a:rPr>
              <a:t>J</a:t>
            </a:r>
            <a:r>
              <a:rPr lang="en-US" sz="1000" dirty="0">
                <a:solidFill>
                  <a:prstClr val="black"/>
                </a:solidFill>
                <a:latin typeface="Arial" panose="020B0604020202020204" pitchFamily="34" charset="0"/>
                <a:ea typeface="Arial" charset="0"/>
                <a:cs typeface="Arial" charset="0"/>
              </a:rPr>
              <a:t> </a:t>
            </a:r>
            <a:r>
              <a:rPr lang="en-US" sz="1000" i="1" dirty="0">
                <a:solidFill>
                  <a:prstClr val="black"/>
                </a:solidFill>
                <a:latin typeface="Arial" panose="020B0604020202020204" pitchFamily="34" charset="0"/>
                <a:ea typeface="Arial" charset="0"/>
                <a:cs typeface="Arial" charset="0"/>
              </a:rPr>
              <a:t>Am Coll Cardiol. </a:t>
            </a:r>
            <a:r>
              <a:rPr lang="en-US" sz="1000" dirty="0">
                <a:solidFill>
                  <a:prstClr val="black"/>
                </a:solidFill>
                <a:latin typeface="Arial" panose="020B0604020202020204" pitchFamily="34" charset="0"/>
                <a:ea typeface="Arial" charset="0"/>
                <a:cs typeface="Arial" charset="0"/>
              </a:rPr>
              <a:t>2015;65(13):1340-1360.</a:t>
            </a:r>
          </a:p>
          <a:p>
            <a:pPr marL="171450" indent="-171450" defTabSz="685800">
              <a:buFont typeface="+mj-lt"/>
              <a:buAutoNum type="arabicPeriod"/>
              <a:defRPr/>
            </a:pPr>
            <a:r>
              <a:rPr lang="en-US" sz="1000" dirty="0">
                <a:solidFill>
                  <a:prstClr val="black"/>
                </a:solidFill>
                <a:latin typeface="Arial" panose="020B0604020202020204" pitchFamily="34" charset="0"/>
                <a:ea typeface="Arial" charset="0"/>
                <a:cs typeface="Arial" charset="0"/>
              </a:rPr>
              <a:t>January CT, et al. </a:t>
            </a:r>
            <a:r>
              <a:rPr lang="en-US" sz="1000" i="1" dirty="0">
                <a:solidFill>
                  <a:prstClr val="black"/>
                </a:solidFill>
                <a:latin typeface="Arial" panose="020B0604020202020204" pitchFamily="34" charset="0"/>
                <a:ea typeface="Arial" charset="0"/>
                <a:cs typeface="Arial" charset="0"/>
              </a:rPr>
              <a:t>J Am Coll Cardiol. </a:t>
            </a:r>
            <a:r>
              <a:rPr lang="en-US" sz="1000" dirty="0">
                <a:solidFill>
                  <a:prstClr val="black"/>
                </a:solidFill>
                <a:latin typeface="Arial" panose="020B0604020202020204" pitchFamily="34" charset="0"/>
                <a:ea typeface="Arial" charset="0"/>
                <a:cs typeface="Arial" charset="0"/>
              </a:rPr>
              <a:t>2014;64(21): e1-e76.</a:t>
            </a:r>
          </a:p>
        </p:txBody>
      </p:sp>
      <p:cxnSp>
        <p:nvCxnSpPr>
          <p:cNvPr id="9"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063877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7750" name="think-cell Slide" r:id="rId4" imgW="322" imgH="290" progId="TCLayout.ActiveDocument.1">
                  <p:embed/>
                </p:oleObj>
              </mc:Choice>
              <mc:Fallback>
                <p:oleObj name="think-cell Slide" r:id="rId4" imgW="322" imgH="29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Rectangle 2"/>
          <p:cNvSpPr txBox="1">
            <a:spLocks/>
          </p:cNvSpPr>
          <p:nvPr/>
        </p:nvSpPr>
        <p:spPr bwMode="auto">
          <a:xfrm>
            <a:off x="228600" y="152400"/>
            <a:ext cx="865663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ja-JP" altLang="en-US" sz="3200" b="1" dirty="0">
                <a:solidFill>
                  <a:srgbClr val="1F497D"/>
                </a:solidFill>
                <a:latin typeface="Meiryo UI" pitchFamily="50" charset="-128"/>
                <a:ea typeface="メイリオ" pitchFamily="50" charset="-128"/>
                <a:cs typeface="Times New Roman" pitchFamily="18" charset="0"/>
              </a:rPr>
              <a:t>周術期管理：</a:t>
            </a:r>
            <a:r>
              <a:rPr lang="en-US" altLang="ja-JP" sz="3200" b="1" dirty="0">
                <a:solidFill>
                  <a:srgbClr val="1F497D"/>
                </a:solidFill>
                <a:latin typeface="Meiryo UI" pitchFamily="50" charset="-128"/>
                <a:ea typeface="メイリオ" pitchFamily="50" charset="-128"/>
                <a:cs typeface="Times New Roman" pitchFamily="18" charset="0"/>
              </a:rPr>
              <a:t>DOAC</a:t>
            </a:r>
            <a:r>
              <a:rPr lang="ja-JP" altLang="en-US" sz="3200" b="1" dirty="0">
                <a:solidFill>
                  <a:srgbClr val="1F497D"/>
                </a:solidFill>
                <a:latin typeface="Meiryo UI" pitchFamily="50" charset="-128"/>
                <a:ea typeface="メイリオ" pitchFamily="50" charset="-128"/>
                <a:cs typeface="Times New Roman" pitchFamily="18" charset="0"/>
              </a:rPr>
              <a:t>休薬後の血中濃度推移</a:t>
            </a:r>
          </a:p>
        </p:txBody>
      </p:sp>
      <p:sp>
        <p:nvSpPr>
          <p:cNvPr id="8" name="TextBox 13"/>
          <p:cNvSpPr txBox="1">
            <a:spLocks noChangeArrowheads="1"/>
          </p:cNvSpPr>
          <p:nvPr/>
        </p:nvSpPr>
        <p:spPr bwMode="auto">
          <a:xfrm>
            <a:off x="5377076" y="6400758"/>
            <a:ext cx="37669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dirty="0">
                <a:solidFill>
                  <a:prstClr val="black"/>
                </a:solidFill>
                <a:latin typeface="Meiryo UI" pitchFamily="50" charset="-128"/>
                <a:ea typeface="メイリオ" pitchFamily="50" charset="-128"/>
              </a:rPr>
              <a:t>Godier A, et al. </a:t>
            </a:r>
            <a:r>
              <a:rPr lang="en-US" altLang="en-US" sz="1000" i="1" dirty="0" err="1">
                <a:solidFill>
                  <a:prstClr val="black"/>
                </a:solidFill>
                <a:latin typeface="Meiryo UI" pitchFamily="50" charset="-128"/>
                <a:ea typeface="メイリオ" pitchFamily="50" charset="-128"/>
              </a:rPr>
              <a:t>Eur</a:t>
            </a:r>
            <a:r>
              <a:rPr lang="en-US" altLang="en-US" sz="1000" i="1" dirty="0">
                <a:solidFill>
                  <a:prstClr val="black"/>
                </a:solidFill>
                <a:latin typeface="Meiryo UI" pitchFamily="50" charset="-128"/>
                <a:ea typeface="メイリオ" pitchFamily="50" charset="-128"/>
              </a:rPr>
              <a:t> Heart</a:t>
            </a:r>
            <a:r>
              <a:rPr lang="en-US" altLang="en-US" sz="1000" dirty="0">
                <a:solidFill>
                  <a:prstClr val="black"/>
                </a:solidFill>
                <a:latin typeface="Meiryo UI" pitchFamily="50" charset="-128"/>
                <a:ea typeface="メイリオ" pitchFamily="50" charset="-128"/>
              </a:rPr>
              <a:t> J</a:t>
            </a:r>
            <a:r>
              <a:rPr lang="en-US" altLang="en-US" sz="1000" i="1" dirty="0">
                <a:solidFill>
                  <a:prstClr val="black"/>
                </a:solidFill>
                <a:latin typeface="Meiryo UI" pitchFamily="50" charset="-128"/>
                <a:ea typeface="メイリオ" pitchFamily="50" charset="-128"/>
              </a:rPr>
              <a:t>. </a:t>
            </a:r>
            <a:r>
              <a:rPr lang="en-US" altLang="en-US" sz="1000" dirty="0">
                <a:solidFill>
                  <a:prstClr val="black"/>
                </a:solidFill>
                <a:latin typeface="Meiryo UI" pitchFamily="50" charset="-128"/>
                <a:ea typeface="メイリオ" pitchFamily="50" charset="-128"/>
              </a:rPr>
              <a:t>2017;38(31):2431</a:t>
            </a:r>
            <a:r>
              <a:rPr lang="en-US" altLang="ja-JP" sz="1000" dirty="0">
                <a:solidFill>
                  <a:prstClr val="black"/>
                </a:solidFill>
                <a:latin typeface="Meiryo UI" pitchFamily="50" charset="-128"/>
                <a:ea typeface="メイリオ" pitchFamily="50" charset="-128"/>
              </a:rPr>
              <a:t>-2439</a:t>
            </a:r>
            <a:r>
              <a:rPr lang="en-US" altLang="en-US" sz="1000" dirty="0">
                <a:solidFill>
                  <a:prstClr val="black"/>
                </a:solidFill>
                <a:latin typeface="Meiryo UI" pitchFamily="50" charset="-128"/>
                <a:ea typeface="メイリオ" pitchFamily="50" charset="-128"/>
              </a:rPr>
              <a:t>.</a:t>
            </a:r>
          </a:p>
        </p:txBody>
      </p:sp>
      <p:sp>
        <p:nvSpPr>
          <p:cNvPr id="2" name="正方形/長方形 1"/>
          <p:cNvSpPr/>
          <p:nvPr/>
        </p:nvSpPr>
        <p:spPr>
          <a:xfrm>
            <a:off x="6173238" y="1709801"/>
            <a:ext cx="1116158" cy="614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9" name="TextBox 13"/>
          <p:cNvSpPr txBox="1">
            <a:spLocks noChangeArrowheads="1"/>
          </p:cNvSpPr>
          <p:nvPr/>
        </p:nvSpPr>
        <p:spPr bwMode="auto">
          <a:xfrm>
            <a:off x="4932007" y="5009948"/>
            <a:ext cx="2482461" cy="246221"/>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DOAC</a:t>
            </a:r>
            <a:r>
              <a:rPr lang="ja-JP" altLang="en-US" sz="1000" dirty="0">
                <a:solidFill>
                  <a:prstClr val="black"/>
                </a:solidFill>
                <a:latin typeface="Meiryo UI" pitchFamily="50" charset="-128"/>
                <a:ea typeface="メイリオ" pitchFamily="50" charset="-128"/>
              </a:rPr>
              <a:t>投与中止後の経過時間（時間）</a:t>
            </a:r>
            <a:endParaRPr lang="en-US" altLang="en-US" sz="1000" dirty="0">
              <a:solidFill>
                <a:prstClr val="black"/>
              </a:solidFill>
              <a:latin typeface="Meiryo UI" pitchFamily="50" charset="-128"/>
              <a:ea typeface="メイリオ" pitchFamily="50" charset="-128"/>
            </a:endParaRPr>
          </a:p>
        </p:txBody>
      </p:sp>
      <p:cxnSp>
        <p:nvCxnSpPr>
          <p:cNvPr id="7" name="Straight Connector 4">
            <a:extLst/>
          </p:cNvPr>
          <p:cNvCxnSpPr>
            <a:cxnSpLocks noChangeShapeType="1"/>
          </p:cNvCxnSpPr>
          <p:nvPr/>
        </p:nvCxnSpPr>
        <p:spPr bwMode="auto">
          <a:xfrm>
            <a:off x="86579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コンテンツ プレースホルダー 4"/>
          <p:cNvSpPr>
            <a:spLocks noGrp="1"/>
          </p:cNvSpPr>
          <p:nvPr>
            <p:ph idx="1"/>
          </p:nvPr>
        </p:nvSpPr>
        <p:spPr>
          <a:xfrm>
            <a:off x="1572895" y="5753436"/>
            <a:ext cx="6191510" cy="206575"/>
          </a:xfrm>
        </p:spPr>
        <p:txBody>
          <a:bodyPr/>
          <a:lstStyle/>
          <a:p>
            <a:pPr marL="0" indent="0" algn="ctr">
              <a:buNone/>
            </a:pPr>
            <a:r>
              <a:rPr kumimoji="1" lang="ja-JP" altLang="en-US" sz="2200" dirty="0">
                <a:latin typeface="メイリオ" panose="020B0604030504040204" pitchFamily="50" charset="-128"/>
                <a:ea typeface="メイリオ" panose="020B0604030504040204" pitchFamily="50" charset="-128"/>
              </a:rPr>
              <a:t>おおよそ</a:t>
            </a:r>
            <a:r>
              <a:rPr kumimoji="1" lang="en-US" altLang="ja-JP" sz="2200" dirty="0">
                <a:latin typeface="メイリオ" panose="020B0604030504040204" pitchFamily="50" charset="-128"/>
                <a:ea typeface="メイリオ" panose="020B0604030504040204" pitchFamily="50" charset="-128"/>
              </a:rPr>
              <a:t>48</a:t>
            </a:r>
            <a:r>
              <a:rPr kumimoji="1" lang="ja-JP" altLang="en-US" sz="2200" dirty="0">
                <a:latin typeface="メイリオ" panose="020B0604030504040204" pitchFamily="50" charset="-128"/>
                <a:ea typeface="メイリオ" panose="020B0604030504040204" pitchFamily="50" charset="-128"/>
              </a:rPr>
              <a:t>時間後に定常状態へ</a:t>
            </a:r>
          </a:p>
        </p:txBody>
      </p:sp>
      <p:pic>
        <p:nvPicPr>
          <p:cNvPr id="5" name="図 4">
            <a:extLst>
              <a:ext uri="{FF2B5EF4-FFF2-40B4-BE49-F238E27FC236}">
                <a16:creationId xmlns:a16="http://schemas.microsoft.com/office/drawing/2014/main" id="{A6DD9D4B-2143-4137-8826-5507786C4CAC}"/>
              </a:ext>
            </a:extLst>
          </p:cNvPr>
          <p:cNvPicPr>
            <a:picLocks noChangeAspect="1"/>
          </p:cNvPicPr>
          <p:nvPr/>
        </p:nvPicPr>
        <p:blipFill rotWithShape="1">
          <a:blip r:embed="rId6"/>
          <a:srcRect l="16892" t="5882" r="16072"/>
          <a:stretch/>
        </p:blipFill>
        <p:spPr>
          <a:xfrm>
            <a:off x="792000" y="1122210"/>
            <a:ext cx="7560000" cy="4587412"/>
          </a:xfrm>
          <a:prstGeom prst="rect">
            <a:avLst/>
          </a:prstGeom>
        </p:spPr>
      </p:pic>
      <p:sp>
        <p:nvSpPr>
          <p:cNvPr id="10" name="TextBox 13"/>
          <p:cNvSpPr txBox="1">
            <a:spLocks noChangeArrowheads="1"/>
          </p:cNvSpPr>
          <p:nvPr/>
        </p:nvSpPr>
        <p:spPr bwMode="auto">
          <a:xfrm>
            <a:off x="1409984" y="1148379"/>
            <a:ext cx="2201896" cy="246221"/>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b="1" dirty="0">
                <a:solidFill>
                  <a:prstClr val="black"/>
                </a:solidFill>
                <a:latin typeface="Meiryo UI" pitchFamily="50" charset="-128"/>
                <a:ea typeface="メイリオ" pitchFamily="50" charset="-128"/>
              </a:rPr>
              <a:t>DOAC</a:t>
            </a:r>
            <a:r>
              <a:rPr lang="ja-JP" altLang="en-US" sz="1000" b="1" dirty="0">
                <a:solidFill>
                  <a:prstClr val="black"/>
                </a:solidFill>
                <a:latin typeface="Meiryo UI" pitchFamily="50" charset="-128"/>
                <a:ea typeface="メイリオ" pitchFamily="50" charset="-128"/>
              </a:rPr>
              <a:t>濃度（</a:t>
            </a:r>
            <a:r>
              <a:rPr lang="en-US" altLang="ja-JP" sz="1000" b="1" dirty="0">
                <a:solidFill>
                  <a:prstClr val="black"/>
                </a:solidFill>
                <a:latin typeface="Meiryo UI" pitchFamily="50" charset="-128"/>
                <a:ea typeface="メイリオ" pitchFamily="50" charset="-128"/>
              </a:rPr>
              <a:t>ng/mL</a:t>
            </a:r>
            <a:r>
              <a:rPr lang="ja-JP" altLang="en-US" sz="1000" b="1" dirty="0">
                <a:solidFill>
                  <a:prstClr val="black"/>
                </a:solidFill>
                <a:latin typeface="Meiryo UI" pitchFamily="50" charset="-128"/>
                <a:ea typeface="メイリオ" pitchFamily="50" charset="-128"/>
              </a:rPr>
              <a:t>）</a:t>
            </a:r>
            <a:endParaRPr lang="en-US" altLang="en-US" sz="1000" b="1" dirty="0">
              <a:solidFill>
                <a:prstClr val="black"/>
              </a:solidFill>
              <a:latin typeface="Meiryo UI" pitchFamily="50" charset="-128"/>
              <a:ea typeface="メイリオ" pitchFamily="50" charset="-128"/>
            </a:endParaRPr>
          </a:p>
        </p:txBody>
      </p:sp>
      <p:sp>
        <p:nvSpPr>
          <p:cNvPr id="11" name="TextBox 13"/>
          <p:cNvSpPr txBox="1">
            <a:spLocks noChangeArrowheads="1"/>
          </p:cNvSpPr>
          <p:nvPr/>
        </p:nvSpPr>
        <p:spPr bwMode="auto">
          <a:xfrm>
            <a:off x="5700457" y="1658001"/>
            <a:ext cx="1588939" cy="938719"/>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spcAft>
                <a:spcPts val="600"/>
              </a:spcAft>
              <a:buFontTx/>
              <a:buNone/>
              <a:tabLst>
                <a:tab pos="180975" algn="l"/>
              </a:tabLst>
            </a:pPr>
            <a:r>
              <a:rPr lang="ja-JP" altLang="en-US" sz="900" b="1" dirty="0">
                <a:solidFill>
                  <a:prstClr val="black"/>
                </a:solidFill>
                <a:latin typeface="Meiryo UI" pitchFamily="50" charset="-128"/>
                <a:ea typeface="メイリオ" pitchFamily="50" charset="-128"/>
              </a:rPr>
              <a:t>○</a:t>
            </a:r>
            <a:r>
              <a:rPr lang="en-US" altLang="ja-JP" sz="1000" b="1" dirty="0">
                <a:solidFill>
                  <a:prstClr val="black"/>
                </a:solidFill>
                <a:latin typeface="Meiryo UI" pitchFamily="50" charset="-128"/>
                <a:ea typeface="メイリオ" pitchFamily="50" charset="-128"/>
              </a:rPr>
              <a:t>	</a:t>
            </a:r>
            <a:r>
              <a:rPr lang="ja-JP" altLang="en-US" sz="1000" b="1" dirty="0">
                <a:solidFill>
                  <a:prstClr val="black"/>
                </a:solidFill>
                <a:latin typeface="Meiryo UI" pitchFamily="50" charset="-128"/>
                <a:ea typeface="メイリオ" pitchFamily="50" charset="-128"/>
              </a:rPr>
              <a:t>ダビガトラン</a:t>
            </a:r>
            <a:endParaRPr lang="en-US" altLang="ja-JP" sz="1000" b="1" dirty="0">
              <a:solidFill>
                <a:prstClr val="black"/>
              </a:solidFill>
              <a:latin typeface="Meiryo UI" pitchFamily="50" charset="-128"/>
              <a:ea typeface="メイリオ" pitchFamily="50" charset="-128"/>
            </a:endParaRPr>
          </a:p>
          <a:p>
            <a:pPr>
              <a:spcBef>
                <a:spcPct val="0"/>
              </a:spcBef>
              <a:spcAft>
                <a:spcPts val="600"/>
              </a:spcAft>
              <a:buFont typeface="Arial" pitchFamily="34" charset="0"/>
              <a:buNone/>
              <a:tabLst>
                <a:tab pos="180975" algn="l"/>
              </a:tabLst>
            </a:pPr>
            <a:r>
              <a:rPr lang="en-US" altLang="ja-JP" sz="1000" b="1" dirty="0">
                <a:solidFill>
                  <a:prstClr val="black"/>
                </a:solidFill>
                <a:latin typeface="Meiryo UI" pitchFamily="50" charset="-128"/>
                <a:ea typeface="メイリオ" pitchFamily="50" charset="-128"/>
              </a:rPr>
              <a:t>×</a:t>
            </a:r>
            <a:r>
              <a:rPr lang="ja-JP" altLang="en-US" sz="1000" b="1" dirty="0">
                <a:solidFill>
                  <a:prstClr val="black"/>
                </a:solidFill>
                <a:latin typeface="Meiryo UI" pitchFamily="50" charset="-128"/>
                <a:ea typeface="メイリオ" pitchFamily="50" charset="-128"/>
              </a:rPr>
              <a:t> </a:t>
            </a:r>
            <a:r>
              <a:rPr lang="en-US" altLang="ja-JP" sz="1000" b="1" dirty="0">
                <a:solidFill>
                  <a:prstClr val="black"/>
                </a:solidFill>
                <a:latin typeface="Meiryo UI" pitchFamily="50" charset="-128"/>
                <a:ea typeface="メイリオ" pitchFamily="50" charset="-128"/>
              </a:rPr>
              <a:t>	</a:t>
            </a:r>
            <a:r>
              <a:rPr lang="ja-JP" altLang="en-US" sz="1000" b="1" dirty="0">
                <a:solidFill>
                  <a:prstClr val="black"/>
                </a:solidFill>
                <a:latin typeface="Meiryo UI" pitchFamily="50" charset="-128"/>
                <a:ea typeface="メイリオ" pitchFamily="50" charset="-128"/>
              </a:rPr>
              <a:t>アピキサバン</a:t>
            </a:r>
            <a:endParaRPr lang="en-US" altLang="en-US" sz="1000" b="1" dirty="0">
              <a:solidFill>
                <a:prstClr val="black"/>
              </a:solidFill>
              <a:latin typeface="Meiryo UI" pitchFamily="50" charset="-128"/>
              <a:ea typeface="メイリオ" pitchFamily="50" charset="-128"/>
            </a:endParaRPr>
          </a:p>
          <a:p>
            <a:pPr>
              <a:spcBef>
                <a:spcPct val="0"/>
              </a:spcBef>
              <a:spcAft>
                <a:spcPts val="600"/>
              </a:spcAft>
              <a:buFont typeface="Arial" pitchFamily="34" charset="0"/>
              <a:buNone/>
              <a:tabLst>
                <a:tab pos="180975" algn="l"/>
              </a:tabLst>
            </a:pPr>
            <a:r>
              <a:rPr lang="ja-JP" altLang="en-US" sz="1000" b="1" dirty="0">
                <a:solidFill>
                  <a:prstClr val="black"/>
                </a:solidFill>
                <a:latin typeface="Meiryo UI" pitchFamily="50" charset="-128"/>
                <a:ea typeface="メイリオ" pitchFamily="50" charset="-128"/>
              </a:rPr>
              <a:t>● </a:t>
            </a:r>
            <a:r>
              <a:rPr lang="en-US" altLang="ja-JP" sz="1000" b="1" dirty="0">
                <a:solidFill>
                  <a:prstClr val="black"/>
                </a:solidFill>
                <a:latin typeface="Meiryo UI" pitchFamily="50" charset="-128"/>
                <a:ea typeface="メイリオ" pitchFamily="50" charset="-128"/>
              </a:rPr>
              <a:t>	</a:t>
            </a:r>
            <a:r>
              <a:rPr lang="ja-JP" altLang="en-US" sz="1000" b="1" dirty="0">
                <a:solidFill>
                  <a:prstClr val="black"/>
                </a:solidFill>
                <a:latin typeface="Meiryo UI" pitchFamily="50" charset="-128"/>
                <a:ea typeface="メイリオ" pitchFamily="50" charset="-128"/>
              </a:rPr>
              <a:t>リバーロキサバン</a:t>
            </a:r>
            <a:endParaRPr lang="en-US" altLang="en-US" sz="1000" b="1" dirty="0">
              <a:solidFill>
                <a:prstClr val="black"/>
              </a:solidFill>
              <a:latin typeface="Meiryo UI" pitchFamily="50" charset="-128"/>
              <a:ea typeface="メイリオ" pitchFamily="50" charset="-128"/>
            </a:endParaRPr>
          </a:p>
          <a:p>
            <a:pPr>
              <a:spcBef>
                <a:spcPct val="0"/>
              </a:spcBef>
              <a:buFontTx/>
              <a:buNone/>
            </a:pPr>
            <a:endParaRPr lang="en-US" altLang="en-US" sz="1000" b="1" dirty="0">
              <a:solidFill>
                <a:prstClr val="black"/>
              </a:solidFill>
              <a:latin typeface="Meiryo UI" pitchFamily="50" charset="-128"/>
              <a:ea typeface="メイリオ" pitchFamily="50" charset="-128"/>
            </a:endParaRPr>
          </a:p>
        </p:txBody>
      </p:sp>
      <p:sp>
        <p:nvSpPr>
          <p:cNvPr id="16" name="TextBox 13">
            <a:extLst>
              <a:ext uri="{FF2B5EF4-FFF2-40B4-BE49-F238E27FC236}">
                <a16:creationId xmlns:a16="http://schemas.microsoft.com/office/drawing/2014/main" id="{C683A03D-D813-4F16-A241-56852256FA7A}"/>
              </a:ext>
            </a:extLst>
          </p:cNvPr>
          <p:cNvSpPr txBox="1">
            <a:spLocks noChangeArrowheads="1"/>
          </p:cNvSpPr>
          <p:nvPr/>
        </p:nvSpPr>
        <p:spPr bwMode="auto">
          <a:xfrm>
            <a:off x="5190750" y="5443012"/>
            <a:ext cx="2551833" cy="246221"/>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000" b="1" dirty="0">
                <a:solidFill>
                  <a:prstClr val="black"/>
                </a:solidFill>
                <a:latin typeface="Meiryo UI" pitchFamily="50" charset="-128"/>
                <a:ea typeface="メイリオ" pitchFamily="50" charset="-128"/>
              </a:rPr>
              <a:t>　</a:t>
            </a:r>
            <a:r>
              <a:rPr lang="en-US" altLang="ja-JP" sz="1000" b="1" dirty="0">
                <a:solidFill>
                  <a:prstClr val="black"/>
                </a:solidFill>
                <a:latin typeface="Meiryo UI" pitchFamily="50" charset="-128"/>
                <a:ea typeface="メイリオ" pitchFamily="50" charset="-128"/>
              </a:rPr>
              <a:t>DOAC</a:t>
            </a:r>
            <a:r>
              <a:rPr lang="ja-JP" altLang="en-US" sz="1000" b="1" dirty="0">
                <a:solidFill>
                  <a:prstClr val="black"/>
                </a:solidFill>
                <a:latin typeface="Meiryo UI" pitchFamily="50" charset="-128"/>
                <a:ea typeface="メイリオ" pitchFamily="50" charset="-128"/>
              </a:rPr>
              <a:t>投与中止後の経過時間（時間）</a:t>
            </a:r>
            <a:endParaRPr lang="en-US" altLang="en-US" sz="1000" b="1"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4031082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3"/>
          <p:cNvSpPr>
            <a:spLocks noGrp="1"/>
          </p:cNvSpPr>
          <p:nvPr>
            <p:ph type="ctrTitle"/>
          </p:nvPr>
        </p:nvSpPr>
        <p:spPr>
          <a:xfrm>
            <a:off x="685800" y="1574244"/>
            <a:ext cx="7772400" cy="1470025"/>
          </a:xfrm>
        </p:spPr>
        <p:txBody>
          <a:bodyPr/>
          <a:lstStyle/>
          <a:p>
            <a:r>
              <a:rPr lang="en-US" altLang="ja-JP" b="1" dirty="0">
                <a:solidFill>
                  <a:schemeClr val="tx2"/>
                </a:solidFill>
                <a:latin typeface="Meiryo UI" pitchFamily="50" charset="-128"/>
                <a:ea typeface="メイリオ" pitchFamily="50" charset="-128"/>
              </a:rPr>
              <a:t>AF</a:t>
            </a:r>
            <a:r>
              <a:rPr lang="ja-JP" altLang="en-US" b="1" dirty="0">
                <a:solidFill>
                  <a:schemeClr val="tx2"/>
                </a:solidFill>
                <a:latin typeface="Meiryo UI" pitchFamily="50" charset="-128"/>
                <a:ea typeface="メイリオ" pitchFamily="50" charset="-128"/>
              </a:rPr>
              <a:t>について</a:t>
            </a:r>
            <a:endParaRPr lang="en-US" altLang="en-US" b="1" dirty="0">
              <a:solidFill>
                <a:schemeClr val="tx2"/>
              </a:solidFill>
              <a:latin typeface="Meiryo UI" pitchFamily="50" charset="-128"/>
              <a:ea typeface="メイリオ" pitchFamily="50" charset="-128"/>
            </a:endParaRPr>
          </a:p>
        </p:txBody>
      </p:sp>
      <p:sp>
        <p:nvSpPr>
          <p:cNvPr id="6147" name="Subtitle 4"/>
          <p:cNvSpPr>
            <a:spLocks noGrp="1"/>
          </p:cNvSpPr>
          <p:nvPr>
            <p:ph type="subTitle" idx="1"/>
          </p:nvPr>
        </p:nvSpPr>
        <p:spPr>
          <a:xfrm>
            <a:off x="1371600" y="3200400"/>
            <a:ext cx="6400800" cy="1752600"/>
          </a:xfrm>
        </p:spPr>
        <p:txBody>
          <a:bodyPr/>
          <a:lstStyle/>
          <a:p>
            <a:r>
              <a:rPr lang="ja-JP" altLang="en-US" b="1" dirty="0">
                <a:solidFill>
                  <a:schemeClr val="tx1"/>
                </a:solidFill>
                <a:latin typeface="Meiryo UI" pitchFamily="50" charset="-128"/>
                <a:ea typeface="メイリオ" pitchFamily="50" charset="-128"/>
              </a:rPr>
              <a:t>発症率およびリスク因子</a:t>
            </a:r>
            <a:endParaRPr lang="en-US" altLang="en-US" b="1" dirty="0">
              <a:solidFill>
                <a:schemeClr val="tx1"/>
              </a:solidFill>
              <a:latin typeface="Meiryo UI" pitchFamily="50" charset="-128"/>
              <a:ea typeface="メイリオ" pitchFamily="50" charset="-128"/>
            </a:endParaRPr>
          </a:p>
        </p:txBody>
      </p:sp>
    </p:spTree>
    <p:extLst>
      <p:ext uri="{BB962C8B-B14F-4D97-AF65-F5344CB8AC3E}">
        <p14:creationId xmlns:p14="http://schemas.microsoft.com/office/powerpoint/2010/main" val="295384670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p:cNvGraphicFramePr>
            <a:graphicFrameLocks noChangeAspect="1"/>
          </p:cNvGraphicFramePr>
          <p:nvPr>
            <p:custDataLst>
              <p:tags r:id="rId2"/>
            </p:custDataLst>
            <p:extLst>
              <p:ext uri="{D42A27DB-BD31-4B8C-83A1-F6EECF244321}">
                <p14:modId xmlns:p14="http://schemas.microsoft.com/office/powerpoint/2010/main" val="35109775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6968" name="think-cell Slide" r:id="rId5" imgW="322" imgH="290" progId="TCLayout.ActiveDocument.1">
                  <p:embed/>
                </p:oleObj>
              </mc:Choice>
              <mc:Fallback>
                <p:oleObj name="think-cell Slide" r:id="rId5" imgW="322" imgH="29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7349" name="Rectangle 2"/>
          <p:cNvSpPr txBox="1">
            <a:spLocks/>
          </p:cNvSpPr>
          <p:nvPr/>
        </p:nvSpPr>
        <p:spPr bwMode="auto">
          <a:xfrm>
            <a:off x="469900" y="152400"/>
            <a:ext cx="82296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solidFill>
                  <a:schemeClr val="tx2"/>
                </a:solidFill>
                <a:latin typeface="Meiryo UI" pitchFamily="50" charset="-128"/>
                <a:ea typeface="メイリオ" pitchFamily="50" charset="-128"/>
                <a:cs typeface="Times New Roman" pitchFamily="18" charset="0"/>
              </a:rPr>
              <a:t>DOAC</a:t>
            </a:r>
            <a:r>
              <a:rPr lang="ja-JP" altLang="en-US" sz="3600" b="1" dirty="0">
                <a:solidFill>
                  <a:schemeClr val="tx2"/>
                </a:solidFill>
                <a:latin typeface="Meiryo UI" pitchFamily="50" charset="-128"/>
                <a:ea typeface="メイリオ" pitchFamily="50" charset="-128"/>
                <a:cs typeface="Times New Roman" pitchFamily="18" charset="0"/>
              </a:rPr>
              <a:t>と</a:t>
            </a:r>
            <a:r>
              <a:rPr lang="en-US" altLang="ja-JP" sz="3600" b="1" dirty="0">
                <a:solidFill>
                  <a:schemeClr val="tx2"/>
                </a:solidFill>
                <a:latin typeface="Meiryo UI" pitchFamily="50" charset="-128"/>
                <a:ea typeface="メイリオ" pitchFamily="50" charset="-128"/>
                <a:cs typeface="Times New Roman" pitchFamily="18" charset="0"/>
              </a:rPr>
              <a:t>VKA</a:t>
            </a:r>
            <a:r>
              <a:rPr lang="ja-JP" altLang="en-US" sz="3600" b="1" dirty="0">
                <a:solidFill>
                  <a:schemeClr val="tx2"/>
                </a:solidFill>
                <a:latin typeface="Meiryo UI" pitchFamily="50" charset="-128"/>
                <a:ea typeface="メイリオ" pitchFamily="50" charset="-128"/>
              </a:rPr>
              <a:t>の有効性</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chemeClr val="tx2"/>
              </a:solidFill>
              <a:latin typeface="Meiryo UI" pitchFamily="50" charset="-128"/>
              <a:ea typeface="メイリオ" pitchFamily="50" charset="-128"/>
              <a:cs typeface="Times New Roman" pitchFamily="18" charset="0"/>
            </a:endParaRPr>
          </a:p>
        </p:txBody>
      </p:sp>
      <p:cxnSp>
        <p:nvCxnSpPr>
          <p:cNvPr id="1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 name="TextBox 4">
            <a:extLst/>
          </p:cNvPr>
          <p:cNvSpPr txBox="1"/>
          <p:nvPr/>
        </p:nvSpPr>
        <p:spPr>
          <a:xfrm>
            <a:off x="1900555" y="1499304"/>
            <a:ext cx="5088304" cy="646331"/>
          </a:xfrm>
          <a:prstGeom prst="rect">
            <a:avLst/>
          </a:prstGeom>
          <a:solidFill>
            <a:schemeClr val="accent1">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w="38100" h="38100"/>
          </a:sp3d>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ja-JP" b="1" dirty="0">
                <a:latin typeface="Meiryo UI" pitchFamily="50" charset="-128"/>
                <a:ea typeface="メイリオ" pitchFamily="50" charset="-128"/>
              </a:rPr>
              <a:t>AF</a:t>
            </a:r>
            <a:r>
              <a:rPr lang="ja-JP" altLang="en-US" b="1" dirty="0">
                <a:latin typeface="Meiryo UI" pitchFamily="50" charset="-128"/>
                <a:ea typeface="メイリオ" pitchFamily="50" charset="-128"/>
              </a:rPr>
              <a:t>患者の脳卒中または全身性塞栓症イベント </a:t>
            </a:r>
          </a:p>
          <a:p>
            <a:pPr algn="ctr">
              <a:defRPr/>
            </a:pPr>
            <a:r>
              <a:rPr lang="ja-JP" altLang="en-US" b="1" dirty="0">
                <a:latin typeface="Meiryo UI" pitchFamily="50" charset="-128"/>
                <a:ea typeface="メイリオ" pitchFamily="50" charset="-128"/>
              </a:rPr>
              <a:t>に対する効果</a:t>
            </a:r>
          </a:p>
        </p:txBody>
      </p:sp>
      <p:sp>
        <p:nvSpPr>
          <p:cNvPr id="19" name="テキスト ボックス 18"/>
          <p:cNvSpPr txBox="1"/>
          <p:nvPr/>
        </p:nvSpPr>
        <p:spPr>
          <a:xfrm>
            <a:off x="1620545" y="1085453"/>
            <a:ext cx="5648324" cy="291094"/>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2400" b="1" dirty="0">
                <a:latin typeface="Meiryo UI" pitchFamily="50" charset="-128"/>
                <a:ea typeface="メイリオ" pitchFamily="50" charset="-128"/>
              </a:rPr>
              <a:t>無作為化比較試験のメタアナリシス</a:t>
            </a:r>
            <a:endParaRPr kumimoji="1" lang="en-US" altLang="ja-JP" sz="2400" b="1" dirty="0">
              <a:latin typeface="Meiryo UI" pitchFamily="50" charset="-128"/>
              <a:ea typeface="メイリオ" pitchFamily="50" charset="-128"/>
            </a:endParaRPr>
          </a:p>
        </p:txBody>
      </p:sp>
      <p:pic>
        <p:nvPicPr>
          <p:cNvPr id="6963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1738" y="2309679"/>
            <a:ext cx="6648987" cy="306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2" name="TextBox 1"/>
          <p:cNvSpPr txBox="1">
            <a:spLocks noChangeArrowheads="1"/>
          </p:cNvSpPr>
          <p:nvPr/>
        </p:nvSpPr>
        <p:spPr bwMode="auto">
          <a:xfrm>
            <a:off x="521517" y="2568305"/>
            <a:ext cx="969658" cy="4001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b="1" dirty="0">
                <a:latin typeface="Meiryo UI" pitchFamily="50" charset="-128"/>
                <a:ea typeface="メイリオ" pitchFamily="50" charset="-128"/>
              </a:rPr>
              <a:t>RE-LY</a:t>
            </a:r>
          </a:p>
          <a:p>
            <a:pPr>
              <a:spcBef>
                <a:spcPct val="0"/>
              </a:spcBef>
              <a:buFontTx/>
              <a:buNone/>
            </a:pPr>
            <a:r>
              <a:rPr lang="ja-JP" altLang="en-US" sz="1000" b="1" dirty="0">
                <a:latin typeface="Meiryo UI" pitchFamily="50" charset="-128"/>
                <a:ea typeface="メイリオ" pitchFamily="50" charset="-128"/>
              </a:rPr>
              <a:t>ダビガトラン</a:t>
            </a:r>
            <a:endParaRPr lang="en-US" altLang="en-US" sz="1000" b="1" dirty="0">
              <a:latin typeface="Meiryo UI" pitchFamily="50" charset="-128"/>
              <a:ea typeface="メイリオ" pitchFamily="50" charset="-128"/>
            </a:endParaRPr>
          </a:p>
        </p:txBody>
      </p:sp>
      <p:sp>
        <p:nvSpPr>
          <p:cNvPr id="57353" name="TextBox 9"/>
          <p:cNvSpPr txBox="1">
            <a:spLocks noChangeArrowheads="1"/>
          </p:cNvSpPr>
          <p:nvPr/>
        </p:nvSpPr>
        <p:spPr bwMode="auto">
          <a:xfrm>
            <a:off x="521518" y="3130714"/>
            <a:ext cx="1243978" cy="4001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b="1" dirty="0">
                <a:latin typeface="Meiryo UI" pitchFamily="50" charset="-128"/>
                <a:ea typeface="メイリオ" pitchFamily="50" charset="-128"/>
              </a:rPr>
              <a:t>ROCKET-AF</a:t>
            </a:r>
          </a:p>
          <a:p>
            <a:pPr>
              <a:spcBef>
                <a:spcPct val="0"/>
              </a:spcBef>
              <a:buFontTx/>
              <a:buNone/>
            </a:pPr>
            <a:r>
              <a:rPr lang="ja-JP" altLang="en-US" sz="1000" b="1" dirty="0">
                <a:latin typeface="Meiryo UI" pitchFamily="50" charset="-128"/>
                <a:ea typeface="メイリオ" pitchFamily="50" charset="-128"/>
              </a:rPr>
              <a:t>リバーロキサバン</a:t>
            </a:r>
            <a:endParaRPr lang="en-US" altLang="en-US" sz="1000" b="1" dirty="0">
              <a:latin typeface="Meiryo UI" pitchFamily="50" charset="-128"/>
              <a:ea typeface="メイリオ" pitchFamily="50" charset="-128"/>
            </a:endParaRPr>
          </a:p>
        </p:txBody>
      </p:sp>
      <p:sp>
        <p:nvSpPr>
          <p:cNvPr id="57354" name="TextBox 10"/>
          <p:cNvSpPr txBox="1">
            <a:spLocks noChangeArrowheads="1"/>
          </p:cNvSpPr>
          <p:nvPr/>
        </p:nvSpPr>
        <p:spPr bwMode="auto">
          <a:xfrm>
            <a:off x="521517" y="3701680"/>
            <a:ext cx="2291679" cy="4001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b="1" dirty="0">
                <a:latin typeface="Meiryo UI" pitchFamily="50" charset="-128"/>
                <a:ea typeface="メイリオ" pitchFamily="50" charset="-128"/>
              </a:rPr>
              <a:t>ARISTOTLE</a:t>
            </a:r>
          </a:p>
          <a:p>
            <a:pPr>
              <a:spcBef>
                <a:spcPct val="0"/>
              </a:spcBef>
              <a:buFontTx/>
              <a:buNone/>
            </a:pPr>
            <a:r>
              <a:rPr lang="ja-JP" altLang="en-US" sz="1000" b="1" dirty="0">
                <a:latin typeface="Meiryo UI" pitchFamily="50" charset="-128"/>
                <a:ea typeface="メイリオ" pitchFamily="50" charset="-128"/>
              </a:rPr>
              <a:t>アピキサバン</a:t>
            </a:r>
            <a:endParaRPr lang="en-US" altLang="en-US" sz="1000" b="1" dirty="0">
              <a:latin typeface="Meiryo UI" pitchFamily="50" charset="-128"/>
              <a:ea typeface="メイリオ" pitchFamily="50" charset="-128"/>
            </a:endParaRPr>
          </a:p>
        </p:txBody>
      </p:sp>
      <p:sp>
        <p:nvSpPr>
          <p:cNvPr id="57355" name="TextBox 11"/>
          <p:cNvSpPr txBox="1">
            <a:spLocks noChangeArrowheads="1"/>
          </p:cNvSpPr>
          <p:nvPr/>
        </p:nvSpPr>
        <p:spPr bwMode="auto">
          <a:xfrm>
            <a:off x="521517" y="4302329"/>
            <a:ext cx="1743381" cy="4001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b="1" dirty="0">
                <a:latin typeface="Meiryo UI" pitchFamily="50" charset="-128"/>
                <a:ea typeface="メイリオ" pitchFamily="50" charset="-128"/>
              </a:rPr>
              <a:t>ENGAGE AF-TIMI 48</a:t>
            </a:r>
          </a:p>
          <a:p>
            <a:pPr>
              <a:spcBef>
                <a:spcPct val="0"/>
              </a:spcBef>
              <a:buFontTx/>
              <a:buNone/>
            </a:pPr>
            <a:r>
              <a:rPr lang="ja-JP" altLang="en-US" sz="1000" b="1" dirty="0">
                <a:latin typeface="Meiryo UI" pitchFamily="50" charset="-128"/>
                <a:ea typeface="メイリオ" pitchFamily="50" charset="-128"/>
              </a:rPr>
              <a:t>エドキサバン</a:t>
            </a:r>
            <a:endParaRPr lang="en-US" altLang="en-US" sz="1000" b="1" dirty="0">
              <a:latin typeface="Meiryo UI" pitchFamily="50" charset="-128"/>
              <a:ea typeface="メイリオ" pitchFamily="50" charset="-128"/>
            </a:endParaRPr>
          </a:p>
        </p:txBody>
      </p:sp>
      <p:sp>
        <p:nvSpPr>
          <p:cNvPr id="12" name="TextBox 1"/>
          <p:cNvSpPr txBox="1">
            <a:spLocks noChangeArrowheads="1"/>
          </p:cNvSpPr>
          <p:nvPr/>
        </p:nvSpPr>
        <p:spPr bwMode="auto">
          <a:xfrm>
            <a:off x="5545493" y="5425259"/>
            <a:ext cx="1930400" cy="276999"/>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200" b="1" dirty="0">
                <a:latin typeface="Meiryo UI" pitchFamily="50" charset="-128"/>
                <a:ea typeface="メイリオ" pitchFamily="50" charset="-128"/>
              </a:rPr>
              <a:t>ワルファリン優位</a:t>
            </a:r>
            <a:endParaRPr lang="en-US" altLang="en-US" sz="1200" b="1" dirty="0">
              <a:latin typeface="Meiryo UI" pitchFamily="50" charset="-128"/>
              <a:ea typeface="メイリオ" pitchFamily="50" charset="-128"/>
            </a:endParaRPr>
          </a:p>
        </p:txBody>
      </p:sp>
      <p:sp>
        <p:nvSpPr>
          <p:cNvPr id="14" name="TextBox 1"/>
          <p:cNvSpPr txBox="1">
            <a:spLocks noChangeArrowheads="1"/>
          </p:cNvSpPr>
          <p:nvPr/>
        </p:nvSpPr>
        <p:spPr bwMode="auto">
          <a:xfrm>
            <a:off x="5777955" y="2283562"/>
            <a:ext cx="2202967" cy="169277"/>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100" b="1" dirty="0">
                <a:latin typeface="Meiryo UI" pitchFamily="50" charset="-128"/>
                <a:ea typeface="メイリオ" pitchFamily="50" charset="-128"/>
              </a:rPr>
              <a:t>リスク比 </a:t>
            </a:r>
            <a:r>
              <a:rPr lang="en-US" altLang="ja-JP" sz="1100" b="1" dirty="0">
                <a:latin typeface="Meiryo UI" pitchFamily="50" charset="-128"/>
                <a:ea typeface="メイリオ" pitchFamily="50" charset="-128"/>
              </a:rPr>
              <a:t>(95%CI)</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p</a:t>
            </a:r>
            <a:r>
              <a:rPr lang="ja-JP" altLang="en-US" sz="1100" b="1" dirty="0">
                <a:latin typeface="Meiryo UI" pitchFamily="50" charset="-128"/>
                <a:ea typeface="メイリオ" pitchFamily="50" charset="-128"/>
              </a:rPr>
              <a:t>値</a:t>
            </a:r>
            <a:endParaRPr lang="en-US" altLang="en-US" sz="1100" b="1" dirty="0">
              <a:latin typeface="Meiryo UI" pitchFamily="50" charset="-128"/>
              <a:ea typeface="メイリオ" pitchFamily="50" charset="-128"/>
            </a:endParaRPr>
          </a:p>
        </p:txBody>
      </p:sp>
      <p:sp>
        <p:nvSpPr>
          <p:cNvPr id="15" name="TextBox 1"/>
          <p:cNvSpPr txBox="1">
            <a:spLocks noChangeArrowheads="1"/>
          </p:cNvSpPr>
          <p:nvPr/>
        </p:nvSpPr>
        <p:spPr bwMode="auto">
          <a:xfrm>
            <a:off x="2443993" y="5425259"/>
            <a:ext cx="1930400" cy="276999"/>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200" b="1" dirty="0">
                <a:latin typeface="Meiryo UI" pitchFamily="50" charset="-128"/>
                <a:ea typeface="メイリオ" pitchFamily="50" charset="-128"/>
              </a:rPr>
              <a:t>DOAC</a:t>
            </a:r>
            <a:r>
              <a:rPr lang="ja-JP" altLang="en-US" sz="1200" b="1" dirty="0">
                <a:latin typeface="Meiryo UI" pitchFamily="50" charset="-128"/>
                <a:ea typeface="メイリオ" pitchFamily="50" charset="-128"/>
              </a:rPr>
              <a:t>優位</a:t>
            </a:r>
            <a:endParaRPr lang="en-US" altLang="en-US" sz="1200" b="1" dirty="0">
              <a:latin typeface="Meiryo UI" pitchFamily="50" charset="-128"/>
              <a:ea typeface="メイリオ" pitchFamily="50" charset="-128"/>
            </a:endParaRPr>
          </a:p>
        </p:txBody>
      </p:sp>
      <p:sp>
        <p:nvSpPr>
          <p:cNvPr id="24" name="TextBox 11"/>
          <p:cNvSpPr txBox="1">
            <a:spLocks noChangeArrowheads="1"/>
          </p:cNvSpPr>
          <p:nvPr/>
        </p:nvSpPr>
        <p:spPr bwMode="auto">
          <a:xfrm>
            <a:off x="500073" y="4824485"/>
            <a:ext cx="1616079" cy="4001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b="1" dirty="0">
                <a:latin typeface="Meiryo UI" pitchFamily="50" charset="-128"/>
                <a:ea typeface="メイリオ" pitchFamily="50" charset="-128"/>
              </a:rPr>
              <a:t>Combined</a:t>
            </a:r>
          </a:p>
          <a:p>
            <a:pPr>
              <a:spcBef>
                <a:spcPct val="0"/>
              </a:spcBef>
              <a:buFontTx/>
              <a:buNone/>
            </a:pPr>
            <a:r>
              <a:rPr lang="ja-JP" altLang="en-US" sz="1000" b="1" dirty="0">
                <a:latin typeface="Meiryo UI" pitchFamily="50" charset="-128"/>
                <a:ea typeface="メイリオ" pitchFamily="50" charset="-128"/>
              </a:rPr>
              <a:t>ランダム効果モデル</a:t>
            </a:r>
            <a:endParaRPr lang="en-US" altLang="en-US" sz="1000" b="1" dirty="0">
              <a:latin typeface="Meiryo UI" pitchFamily="50" charset="-128"/>
              <a:ea typeface="メイリオ" pitchFamily="50" charset="-128"/>
            </a:endParaRPr>
          </a:p>
        </p:txBody>
      </p:sp>
      <p:sp>
        <p:nvSpPr>
          <p:cNvPr id="25" name="TextBox 1"/>
          <p:cNvSpPr txBox="1">
            <a:spLocks noChangeArrowheads="1"/>
          </p:cNvSpPr>
          <p:nvPr/>
        </p:nvSpPr>
        <p:spPr bwMode="auto">
          <a:xfrm>
            <a:off x="5777955" y="2581184"/>
            <a:ext cx="15603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0.66</a:t>
            </a:r>
            <a:r>
              <a:rPr lang="ja-JP" altLang="en-US" sz="1100" b="1" dirty="0">
                <a:latin typeface="Meiryo UI" pitchFamily="50" charset="-128"/>
                <a:ea typeface="メイリオ" pitchFamily="50" charset="-128"/>
              </a:rPr>
              <a:t>（</a:t>
            </a:r>
            <a:r>
              <a:rPr lang="en-US" altLang="ja-JP" sz="1100" b="1" dirty="0">
                <a:latin typeface="Meiryo UI" pitchFamily="50" charset="-128"/>
                <a:ea typeface="メイリオ" pitchFamily="50" charset="-128"/>
              </a:rPr>
              <a:t>0.53-0.82</a:t>
            </a:r>
            <a:r>
              <a:rPr lang="ja-JP" altLang="en-US" sz="1100" b="1" dirty="0">
                <a:latin typeface="Meiryo UI" pitchFamily="50" charset="-128"/>
                <a:ea typeface="メイリオ" pitchFamily="50" charset="-128"/>
              </a:rPr>
              <a:t>）</a:t>
            </a:r>
            <a:endParaRPr lang="en-US" altLang="en-US" sz="1100" b="1" dirty="0">
              <a:latin typeface="Meiryo UI" pitchFamily="50" charset="-128"/>
              <a:ea typeface="メイリオ" pitchFamily="50" charset="-128"/>
            </a:endParaRPr>
          </a:p>
        </p:txBody>
      </p:sp>
      <p:sp>
        <p:nvSpPr>
          <p:cNvPr id="26" name="TextBox 9"/>
          <p:cNvSpPr txBox="1">
            <a:spLocks noChangeArrowheads="1"/>
          </p:cNvSpPr>
          <p:nvPr/>
        </p:nvSpPr>
        <p:spPr bwMode="auto">
          <a:xfrm>
            <a:off x="5777955" y="3143593"/>
            <a:ext cx="165799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0.88</a:t>
            </a:r>
            <a:r>
              <a:rPr lang="ja-JP" altLang="en-US" sz="1100" b="1" dirty="0">
                <a:latin typeface="Meiryo UI" pitchFamily="50" charset="-128"/>
                <a:ea typeface="メイリオ" pitchFamily="50" charset="-128"/>
              </a:rPr>
              <a:t>（</a:t>
            </a:r>
            <a:r>
              <a:rPr lang="en-US" altLang="ja-JP" sz="1100" b="1" dirty="0">
                <a:latin typeface="Meiryo UI" pitchFamily="50" charset="-128"/>
                <a:ea typeface="メイリオ" pitchFamily="50" charset="-128"/>
              </a:rPr>
              <a:t>0.75-1.03</a:t>
            </a:r>
            <a:r>
              <a:rPr lang="ja-JP" altLang="en-US" sz="1100" b="1" dirty="0">
                <a:latin typeface="Meiryo UI" pitchFamily="50" charset="-128"/>
                <a:ea typeface="メイリオ" pitchFamily="50" charset="-128"/>
              </a:rPr>
              <a:t>）</a:t>
            </a:r>
            <a:endParaRPr lang="en-US" altLang="en-US" sz="1100" b="1" dirty="0">
              <a:latin typeface="Meiryo UI" pitchFamily="50" charset="-128"/>
              <a:ea typeface="メイリオ" pitchFamily="50" charset="-128"/>
            </a:endParaRPr>
          </a:p>
        </p:txBody>
      </p:sp>
      <p:sp>
        <p:nvSpPr>
          <p:cNvPr id="27" name="TextBox 10"/>
          <p:cNvSpPr txBox="1">
            <a:spLocks noChangeArrowheads="1"/>
          </p:cNvSpPr>
          <p:nvPr/>
        </p:nvSpPr>
        <p:spPr bwMode="auto">
          <a:xfrm>
            <a:off x="5777955" y="3714559"/>
            <a:ext cx="165799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0.80</a:t>
            </a:r>
            <a:r>
              <a:rPr lang="ja-JP" altLang="en-US" sz="1100" b="1" dirty="0">
                <a:latin typeface="Meiryo UI" pitchFamily="50" charset="-128"/>
                <a:ea typeface="メイリオ" pitchFamily="50" charset="-128"/>
              </a:rPr>
              <a:t>（</a:t>
            </a:r>
            <a:r>
              <a:rPr lang="en-US" altLang="ja-JP" sz="1100" b="1" dirty="0">
                <a:latin typeface="Meiryo UI" pitchFamily="50" charset="-128"/>
                <a:ea typeface="メイリオ" pitchFamily="50" charset="-128"/>
              </a:rPr>
              <a:t>0.67-0.95</a:t>
            </a:r>
            <a:r>
              <a:rPr lang="ja-JP" altLang="en-US" sz="1100" b="1" dirty="0">
                <a:latin typeface="Meiryo UI" pitchFamily="50" charset="-128"/>
                <a:ea typeface="メイリオ" pitchFamily="50" charset="-128"/>
              </a:rPr>
              <a:t>）</a:t>
            </a:r>
            <a:endParaRPr lang="en-US" altLang="en-US" sz="1100" b="1" dirty="0">
              <a:latin typeface="Meiryo UI" pitchFamily="50" charset="-128"/>
              <a:ea typeface="メイリオ" pitchFamily="50" charset="-128"/>
            </a:endParaRPr>
          </a:p>
        </p:txBody>
      </p:sp>
      <p:sp>
        <p:nvSpPr>
          <p:cNvPr id="28" name="TextBox 11"/>
          <p:cNvSpPr txBox="1">
            <a:spLocks noChangeArrowheads="1"/>
          </p:cNvSpPr>
          <p:nvPr/>
        </p:nvSpPr>
        <p:spPr bwMode="auto">
          <a:xfrm>
            <a:off x="5777955" y="4293901"/>
            <a:ext cx="15603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0.88</a:t>
            </a:r>
            <a:r>
              <a:rPr lang="ja-JP" altLang="en-US" sz="1100" b="1" dirty="0">
                <a:latin typeface="Meiryo UI" pitchFamily="50" charset="-128"/>
                <a:ea typeface="メイリオ" pitchFamily="50" charset="-128"/>
              </a:rPr>
              <a:t>（</a:t>
            </a:r>
            <a:r>
              <a:rPr lang="en-US" altLang="ja-JP" sz="1100" b="1" dirty="0">
                <a:latin typeface="Meiryo UI" pitchFamily="50" charset="-128"/>
                <a:ea typeface="メイリオ" pitchFamily="50" charset="-128"/>
              </a:rPr>
              <a:t>0.75-1.02</a:t>
            </a:r>
            <a:r>
              <a:rPr lang="ja-JP" altLang="en-US" sz="1100" b="1" dirty="0">
                <a:latin typeface="Meiryo UI" pitchFamily="50" charset="-128"/>
                <a:ea typeface="メイリオ" pitchFamily="50" charset="-128"/>
              </a:rPr>
              <a:t>）</a:t>
            </a:r>
            <a:endParaRPr lang="en-US" altLang="en-US" sz="1100" b="1" dirty="0">
              <a:latin typeface="Meiryo UI" pitchFamily="50" charset="-128"/>
              <a:ea typeface="メイリオ" pitchFamily="50" charset="-128"/>
            </a:endParaRPr>
          </a:p>
        </p:txBody>
      </p:sp>
      <p:sp>
        <p:nvSpPr>
          <p:cNvPr id="29" name="TextBox 11"/>
          <p:cNvSpPr txBox="1">
            <a:spLocks noChangeArrowheads="1"/>
          </p:cNvSpPr>
          <p:nvPr/>
        </p:nvSpPr>
        <p:spPr bwMode="auto">
          <a:xfrm>
            <a:off x="5777956" y="4837364"/>
            <a:ext cx="1581822"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0.81</a:t>
            </a:r>
            <a:r>
              <a:rPr lang="ja-JP" altLang="en-US" sz="1100" b="1" dirty="0">
                <a:latin typeface="Meiryo UI" pitchFamily="50" charset="-128"/>
                <a:ea typeface="メイリオ" pitchFamily="50" charset="-128"/>
              </a:rPr>
              <a:t>（</a:t>
            </a:r>
            <a:r>
              <a:rPr lang="en-US" altLang="ja-JP" sz="1100" b="1" dirty="0">
                <a:latin typeface="Meiryo UI" pitchFamily="50" charset="-128"/>
                <a:ea typeface="メイリオ" pitchFamily="50" charset="-128"/>
              </a:rPr>
              <a:t>0.73-0.91</a:t>
            </a:r>
            <a:r>
              <a:rPr lang="ja-JP" altLang="en-US" sz="1100" b="1" dirty="0">
                <a:latin typeface="Meiryo UI" pitchFamily="50" charset="-128"/>
                <a:ea typeface="メイリオ" pitchFamily="50" charset="-128"/>
              </a:rPr>
              <a:t>）</a:t>
            </a:r>
            <a:endParaRPr lang="en-US" altLang="en-US" sz="1100" b="1" dirty="0">
              <a:latin typeface="Meiryo UI" pitchFamily="50" charset="-128"/>
              <a:ea typeface="メイリオ" pitchFamily="50" charset="-128"/>
            </a:endParaRPr>
          </a:p>
        </p:txBody>
      </p:sp>
      <p:sp>
        <p:nvSpPr>
          <p:cNvPr id="30" name="TextBox 1"/>
          <p:cNvSpPr txBox="1">
            <a:spLocks noChangeArrowheads="1"/>
          </p:cNvSpPr>
          <p:nvPr/>
        </p:nvSpPr>
        <p:spPr bwMode="auto">
          <a:xfrm>
            <a:off x="7331473" y="2568305"/>
            <a:ext cx="15603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0.0001</a:t>
            </a:r>
            <a:endParaRPr lang="en-US" altLang="en-US" sz="1100" b="1" dirty="0">
              <a:latin typeface="Meiryo UI" pitchFamily="50" charset="-128"/>
              <a:ea typeface="メイリオ" pitchFamily="50" charset="-128"/>
            </a:endParaRPr>
          </a:p>
        </p:txBody>
      </p:sp>
      <p:sp>
        <p:nvSpPr>
          <p:cNvPr id="31" name="TextBox 9"/>
          <p:cNvSpPr txBox="1">
            <a:spLocks noChangeArrowheads="1"/>
          </p:cNvSpPr>
          <p:nvPr/>
        </p:nvSpPr>
        <p:spPr bwMode="auto">
          <a:xfrm>
            <a:off x="7331473" y="3130714"/>
            <a:ext cx="165799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0.12</a:t>
            </a:r>
            <a:endParaRPr lang="en-US" altLang="en-US" sz="1100" b="1" dirty="0">
              <a:latin typeface="Meiryo UI" pitchFamily="50" charset="-128"/>
              <a:ea typeface="メイリオ" pitchFamily="50" charset="-128"/>
            </a:endParaRPr>
          </a:p>
        </p:txBody>
      </p:sp>
      <p:sp>
        <p:nvSpPr>
          <p:cNvPr id="32" name="TextBox 10"/>
          <p:cNvSpPr txBox="1">
            <a:spLocks noChangeArrowheads="1"/>
          </p:cNvSpPr>
          <p:nvPr/>
        </p:nvSpPr>
        <p:spPr bwMode="auto">
          <a:xfrm>
            <a:off x="7331473" y="3701680"/>
            <a:ext cx="165799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0.012</a:t>
            </a:r>
            <a:endParaRPr lang="en-US" altLang="en-US" sz="1100" b="1" dirty="0">
              <a:latin typeface="Meiryo UI" pitchFamily="50" charset="-128"/>
              <a:ea typeface="メイリオ" pitchFamily="50" charset="-128"/>
            </a:endParaRPr>
          </a:p>
        </p:txBody>
      </p:sp>
      <p:sp>
        <p:nvSpPr>
          <p:cNvPr id="33" name="TextBox 11"/>
          <p:cNvSpPr txBox="1">
            <a:spLocks noChangeArrowheads="1"/>
          </p:cNvSpPr>
          <p:nvPr/>
        </p:nvSpPr>
        <p:spPr bwMode="auto">
          <a:xfrm>
            <a:off x="7331473" y="4281022"/>
            <a:ext cx="15603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0.10</a:t>
            </a:r>
            <a:endParaRPr lang="en-US" altLang="en-US" sz="1100" b="1" dirty="0">
              <a:latin typeface="Meiryo UI" pitchFamily="50" charset="-128"/>
              <a:ea typeface="メイリオ" pitchFamily="50" charset="-128"/>
            </a:endParaRPr>
          </a:p>
        </p:txBody>
      </p:sp>
      <p:sp>
        <p:nvSpPr>
          <p:cNvPr id="34" name="TextBox 11"/>
          <p:cNvSpPr txBox="1">
            <a:spLocks noChangeArrowheads="1"/>
          </p:cNvSpPr>
          <p:nvPr/>
        </p:nvSpPr>
        <p:spPr bwMode="auto">
          <a:xfrm>
            <a:off x="7331474" y="4824485"/>
            <a:ext cx="1581822"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&lt;</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0.000</a:t>
            </a:r>
            <a:endParaRPr lang="en-US" altLang="en-US" sz="1100" b="1" dirty="0">
              <a:latin typeface="Meiryo UI" pitchFamily="50" charset="-128"/>
              <a:ea typeface="メイリオ" pitchFamily="50" charset="-128"/>
            </a:endParaRPr>
          </a:p>
        </p:txBody>
      </p:sp>
      <p:cxnSp>
        <p:nvCxnSpPr>
          <p:cNvPr id="4" name="直線矢印コネクタ 3"/>
          <p:cNvCxnSpPr/>
          <p:nvPr/>
        </p:nvCxnSpPr>
        <p:spPr>
          <a:xfrm flipH="1">
            <a:off x="3013049" y="5378634"/>
            <a:ext cx="753745"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a:off x="6095443" y="5378633"/>
            <a:ext cx="753745"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TextBox 1"/>
          <p:cNvSpPr txBox="1">
            <a:spLocks noChangeArrowheads="1"/>
          </p:cNvSpPr>
          <p:nvPr/>
        </p:nvSpPr>
        <p:spPr bwMode="auto">
          <a:xfrm>
            <a:off x="1421759" y="5333188"/>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latin typeface="Meiryo UI" pitchFamily="50" charset="-128"/>
                <a:ea typeface="メイリオ" pitchFamily="50" charset="-128"/>
              </a:rPr>
              <a:t>0.5</a:t>
            </a:r>
            <a:endParaRPr lang="en-US" altLang="en-US" sz="1100" dirty="0">
              <a:latin typeface="Meiryo UI" pitchFamily="50" charset="-128"/>
              <a:ea typeface="メイリオ" pitchFamily="50" charset="-128"/>
            </a:endParaRPr>
          </a:p>
        </p:txBody>
      </p:sp>
      <p:sp>
        <p:nvSpPr>
          <p:cNvPr id="37" name="TextBox 1"/>
          <p:cNvSpPr txBox="1">
            <a:spLocks noChangeArrowheads="1"/>
          </p:cNvSpPr>
          <p:nvPr/>
        </p:nvSpPr>
        <p:spPr bwMode="auto">
          <a:xfrm>
            <a:off x="4596284" y="5333188"/>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latin typeface="Meiryo UI" pitchFamily="50" charset="-128"/>
                <a:ea typeface="メイリオ" pitchFamily="50" charset="-128"/>
              </a:rPr>
              <a:t>1.0</a:t>
            </a:r>
            <a:endParaRPr lang="en-US" altLang="en-US" sz="1100" dirty="0">
              <a:latin typeface="Meiryo UI" pitchFamily="50" charset="-128"/>
              <a:ea typeface="メイリオ" pitchFamily="50" charset="-128"/>
            </a:endParaRPr>
          </a:p>
        </p:txBody>
      </p:sp>
      <p:sp>
        <p:nvSpPr>
          <p:cNvPr id="42" name="Rectangle 4"/>
          <p:cNvSpPr>
            <a:spLocks noChangeArrowheads="1"/>
          </p:cNvSpPr>
          <p:nvPr/>
        </p:nvSpPr>
        <p:spPr bwMode="auto">
          <a:xfrm>
            <a:off x="5842249" y="6482028"/>
            <a:ext cx="36512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da-DK" altLang="en-US" sz="1000" dirty="0">
                <a:latin typeface="Meiryo UI" pitchFamily="50" charset="-128"/>
                <a:ea typeface="メイリオ" pitchFamily="50" charset="-128"/>
              </a:rPr>
              <a:t>Ruff CT, et al. </a:t>
            </a:r>
            <a:r>
              <a:rPr lang="da-DK" altLang="en-US" sz="1000" i="1" dirty="0">
                <a:latin typeface="Meiryo UI" pitchFamily="50" charset="-128"/>
                <a:ea typeface="メイリオ" pitchFamily="50" charset="-128"/>
              </a:rPr>
              <a:t>Lancet.</a:t>
            </a:r>
            <a:r>
              <a:rPr lang="da-DK" altLang="en-US" sz="1000" dirty="0">
                <a:latin typeface="Meiryo UI" pitchFamily="50" charset="-128"/>
                <a:ea typeface="メイリオ" pitchFamily="50" charset="-128"/>
              </a:rPr>
              <a:t> </a:t>
            </a:r>
            <a:r>
              <a:rPr lang="en-US" altLang="en-US" sz="1000" dirty="0">
                <a:latin typeface="Meiryo UI" pitchFamily="50" charset="-128"/>
                <a:ea typeface="メイリオ" pitchFamily="50" charset="-128"/>
              </a:rPr>
              <a:t>2014;383(9921):955-962.</a:t>
            </a:r>
          </a:p>
        </p:txBody>
      </p:sp>
      <p:sp>
        <p:nvSpPr>
          <p:cNvPr id="45" name="TextBox 2"/>
          <p:cNvSpPr txBox="1">
            <a:spLocks noChangeArrowheads="1"/>
          </p:cNvSpPr>
          <p:nvPr/>
        </p:nvSpPr>
        <p:spPr bwMode="auto">
          <a:xfrm>
            <a:off x="6700947" y="6637721"/>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
        <p:nvSpPr>
          <p:cNvPr id="5" name="正方形/長方形 4"/>
          <p:cNvSpPr/>
          <p:nvPr/>
        </p:nvSpPr>
        <p:spPr>
          <a:xfrm>
            <a:off x="186546" y="5839011"/>
            <a:ext cx="3255132" cy="1018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34"/>
          <p:cNvSpPr txBox="1"/>
          <p:nvPr/>
        </p:nvSpPr>
        <p:spPr>
          <a:xfrm>
            <a:off x="186544" y="5839011"/>
            <a:ext cx="8252605" cy="861774"/>
          </a:xfrm>
          <a:prstGeom prst="rect">
            <a:avLst/>
          </a:prstGeom>
          <a:no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r>
              <a:rPr kumimoji="1" lang="ja-JP" altLang="en-US" sz="1000" dirty="0">
                <a:latin typeface="+mn-ea"/>
              </a:rPr>
              <a:t>対象：</a:t>
            </a:r>
            <a:r>
              <a:rPr kumimoji="1" lang="en-US" altLang="ja-JP" sz="1000" dirty="0">
                <a:latin typeface="+mn-ea"/>
              </a:rPr>
              <a:t>2009</a:t>
            </a:r>
            <a:r>
              <a:rPr kumimoji="1" lang="ja-JP" altLang="en-US" sz="1000" dirty="0">
                <a:latin typeface="+mn-ea"/>
              </a:rPr>
              <a:t>年</a:t>
            </a:r>
            <a:r>
              <a:rPr kumimoji="1" lang="en-US" altLang="ja-JP" sz="1000" dirty="0">
                <a:latin typeface="+mn-ea"/>
              </a:rPr>
              <a:t>1</a:t>
            </a:r>
            <a:r>
              <a:rPr kumimoji="1" lang="ja-JP" altLang="en-US" sz="1000" dirty="0">
                <a:latin typeface="+mn-ea"/>
              </a:rPr>
              <a:t>月</a:t>
            </a:r>
            <a:r>
              <a:rPr kumimoji="1" lang="en-US" altLang="ja-JP" sz="1000" dirty="0">
                <a:latin typeface="+mn-ea"/>
              </a:rPr>
              <a:t>1</a:t>
            </a:r>
            <a:r>
              <a:rPr kumimoji="1" lang="ja-JP" altLang="en-US" sz="1000" dirty="0">
                <a:latin typeface="+mn-ea"/>
              </a:rPr>
              <a:t>日～</a:t>
            </a:r>
            <a:r>
              <a:rPr kumimoji="1" lang="en-US" altLang="ja-JP" sz="1000" dirty="0">
                <a:latin typeface="+mn-ea"/>
              </a:rPr>
              <a:t>2013</a:t>
            </a:r>
            <a:r>
              <a:rPr kumimoji="1" lang="ja-JP" altLang="en-US" sz="1000" dirty="0">
                <a:latin typeface="+mn-ea"/>
              </a:rPr>
              <a:t>年</a:t>
            </a:r>
            <a:r>
              <a:rPr kumimoji="1" lang="en-US" altLang="ja-JP" sz="1000" dirty="0">
                <a:latin typeface="+mn-ea"/>
              </a:rPr>
              <a:t>11</a:t>
            </a:r>
            <a:r>
              <a:rPr kumimoji="1" lang="ja-JP" altLang="en-US" sz="1000" dirty="0">
                <a:latin typeface="+mn-ea"/>
              </a:rPr>
              <a:t>月</a:t>
            </a:r>
            <a:r>
              <a:rPr kumimoji="1" lang="en-US" altLang="ja-JP" sz="1000" dirty="0">
                <a:latin typeface="+mn-ea"/>
              </a:rPr>
              <a:t>19</a:t>
            </a:r>
            <a:r>
              <a:rPr kumimoji="1" lang="ja-JP" altLang="en-US" sz="1000" dirty="0">
                <a:latin typeface="+mn-ea"/>
              </a:rPr>
              <a:t>日に実施された直接経口抗凝固薬（</a:t>
            </a:r>
            <a:r>
              <a:rPr kumimoji="1" lang="en-US" altLang="ja-JP" sz="1000" dirty="0">
                <a:latin typeface="+mn-ea"/>
              </a:rPr>
              <a:t>DOAC</a:t>
            </a:r>
            <a:r>
              <a:rPr kumimoji="1" lang="ja-JP" altLang="en-US" sz="1000" dirty="0">
                <a:latin typeface="+mn-ea"/>
              </a:rPr>
              <a:t>）またはワルファリンを心房細動患者に投与し，有効性</a:t>
            </a:r>
            <a:r>
              <a:rPr kumimoji="1" lang="en-US" altLang="ja-JP" sz="1000" dirty="0">
                <a:latin typeface="+mn-ea"/>
              </a:rPr>
              <a:t> </a:t>
            </a:r>
            <a:r>
              <a:rPr kumimoji="1" lang="ja-JP" altLang="en-US" sz="1000" dirty="0">
                <a:latin typeface="+mn-ea"/>
              </a:rPr>
              <a:t>と安全性を</a:t>
            </a:r>
            <a:endParaRPr kumimoji="1" lang="en-US" altLang="ja-JP" sz="1000" dirty="0">
              <a:latin typeface="+mn-ea"/>
            </a:endParaRPr>
          </a:p>
          <a:p>
            <a:r>
              <a:rPr kumimoji="1" lang="ja-JP" altLang="en-US" sz="1000" dirty="0">
                <a:latin typeface="+mn-ea"/>
              </a:rPr>
              <a:t>　　　　検討した</a:t>
            </a:r>
            <a:r>
              <a:rPr kumimoji="1" lang="en-US" altLang="ja-JP" sz="1000" dirty="0">
                <a:latin typeface="+mn-ea"/>
              </a:rPr>
              <a:t>4</a:t>
            </a:r>
            <a:r>
              <a:rPr kumimoji="1" lang="ja-JP" altLang="en-US" sz="1000" dirty="0" err="1">
                <a:latin typeface="+mn-ea"/>
              </a:rPr>
              <a:t>つの第</a:t>
            </a:r>
            <a:r>
              <a:rPr kumimoji="1" lang="en-US" altLang="ja-JP" sz="1000" dirty="0">
                <a:latin typeface="+mn-ea"/>
              </a:rPr>
              <a:t>3</a:t>
            </a:r>
            <a:r>
              <a:rPr kumimoji="1" lang="ja-JP" altLang="en-US" sz="1000" dirty="0">
                <a:latin typeface="+mn-ea"/>
              </a:rPr>
              <a:t>相無作為化試験</a:t>
            </a:r>
            <a:endParaRPr kumimoji="1" lang="en-US" altLang="ja-JP" sz="1000" dirty="0">
              <a:latin typeface="+mn-ea"/>
            </a:endParaRPr>
          </a:p>
          <a:p>
            <a:r>
              <a:rPr kumimoji="1" lang="ja-JP" altLang="en-US" sz="1000" dirty="0">
                <a:latin typeface="+mn-ea"/>
              </a:rPr>
              <a:t>方法：　主な評価項目を脳卒中または全身性塞栓症イベント，虚血性脳卒中，出血性脳卒中，全死亡，心筋梗塞，大量出血，脳内出血，消化器出血</a:t>
            </a:r>
            <a:endParaRPr kumimoji="1" lang="en-US" altLang="ja-JP" sz="1000" dirty="0">
              <a:latin typeface="+mn-ea"/>
            </a:endParaRPr>
          </a:p>
          <a:p>
            <a:r>
              <a:rPr kumimoji="1" lang="ja-JP" altLang="en-US" sz="1000" dirty="0">
                <a:latin typeface="+mn-ea"/>
              </a:rPr>
              <a:t>　　　　とし，メタ解析を行った。試験間の不均一性に対し，</a:t>
            </a:r>
            <a:r>
              <a:rPr kumimoji="1" lang="ja-JP" altLang="en-US" sz="1000" dirty="0">
                <a:solidFill>
                  <a:prstClr val="black"/>
                </a:solidFill>
                <a:latin typeface="ＭＳ Ｐゴシック"/>
              </a:rPr>
              <a:t>コクラン</a:t>
            </a:r>
            <a:r>
              <a:rPr kumimoji="1" lang="en-US" altLang="ja-JP" sz="1000" dirty="0">
                <a:solidFill>
                  <a:prstClr val="black"/>
                </a:solidFill>
                <a:latin typeface="ＭＳ Ｐゴシック"/>
              </a:rPr>
              <a:t>Q</a:t>
            </a:r>
            <a:r>
              <a:rPr kumimoji="1" lang="ja-JP" altLang="en-US" sz="1000" dirty="0">
                <a:solidFill>
                  <a:prstClr val="black"/>
                </a:solidFill>
                <a:latin typeface="ＭＳ Ｐゴシック"/>
              </a:rPr>
              <a:t>統計と</a:t>
            </a:r>
            <a:r>
              <a:rPr kumimoji="1" lang="en-US" altLang="ja-JP" sz="1000" i="1" dirty="0">
                <a:solidFill>
                  <a:prstClr val="black"/>
                </a:solidFill>
                <a:latin typeface="ＭＳ Ｐゴシック"/>
              </a:rPr>
              <a:t>I</a:t>
            </a:r>
            <a:r>
              <a:rPr kumimoji="1" lang="en-US" altLang="ja-JP" sz="1000" baseline="30000" dirty="0">
                <a:solidFill>
                  <a:prstClr val="black"/>
                </a:solidFill>
                <a:latin typeface="ＭＳ Ｐゴシック"/>
              </a:rPr>
              <a:t>2</a:t>
            </a:r>
            <a:r>
              <a:rPr kumimoji="1" lang="ja-JP" altLang="en-US" sz="1000" dirty="0">
                <a:solidFill>
                  <a:prstClr val="black"/>
                </a:solidFill>
                <a:latin typeface="ＭＳ Ｐゴシック"/>
              </a:rPr>
              <a:t>検定を用いて統合データの妥当性を評価した。</a:t>
            </a:r>
            <a:endParaRPr kumimoji="1" lang="en-US" altLang="ja-JP" sz="1000" dirty="0">
              <a:latin typeface="+mn-ea"/>
            </a:endParaRPr>
          </a:p>
          <a:p>
            <a:r>
              <a:rPr kumimoji="1" lang="ja-JP" altLang="en-US" sz="1000" dirty="0">
                <a:latin typeface="+mn-ea"/>
              </a:rPr>
              <a:t>安全性：記載事項はなし</a:t>
            </a:r>
            <a:endParaRPr kumimoji="1" lang="en-US" altLang="ja-JP" sz="1000" dirty="0">
              <a:latin typeface="+mn-ea"/>
            </a:endParaRPr>
          </a:p>
        </p:txBody>
      </p:sp>
      <p:sp>
        <p:nvSpPr>
          <p:cNvPr id="2" name="テキスト ボックス 1">
            <a:extLst>
              <a:ext uri="{FF2B5EF4-FFF2-40B4-BE49-F238E27FC236}">
                <a16:creationId xmlns:a16="http://schemas.microsoft.com/office/drawing/2014/main" id="{DE7AF67F-C804-459C-8A50-8031445C25B2}"/>
              </a:ext>
            </a:extLst>
          </p:cNvPr>
          <p:cNvSpPr txBox="1"/>
          <p:nvPr/>
        </p:nvSpPr>
        <p:spPr>
          <a:xfrm>
            <a:off x="1641153" y="2760063"/>
            <a:ext cx="1417427" cy="246221"/>
          </a:xfrm>
          <a:prstGeom prst="rect">
            <a:avLst/>
          </a:prstGeom>
          <a:noFill/>
        </p:spPr>
        <p:txBody>
          <a:bodyPr wrap="square" rtlCol="0">
            <a:spAutoFit/>
          </a:bodyPr>
          <a:lstStyle/>
          <a:p>
            <a:r>
              <a:rPr kumimoji="1" lang="en-US" altLang="ja-JP" sz="1000" dirty="0"/>
              <a:t>134/6076</a:t>
            </a:r>
            <a:r>
              <a:rPr kumimoji="1" lang="ja-JP" altLang="en-US" sz="1000" dirty="0"/>
              <a:t>　</a:t>
            </a:r>
            <a:r>
              <a:rPr kumimoji="1" lang="en-US" altLang="ja-JP" sz="1000" dirty="0"/>
              <a:t>199/6022</a:t>
            </a:r>
            <a:endParaRPr kumimoji="1" lang="ja-JP" altLang="en-US" sz="1000" dirty="0"/>
          </a:p>
        </p:txBody>
      </p:sp>
      <p:sp>
        <p:nvSpPr>
          <p:cNvPr id="38" name="テキスト ボックス 37">
            <a:extLst>
              <a:ext uri="{FF2B5EF4-FFF2-40B4-BE49-F238E27FC236}">
                <a16:creationId xmlns:a16="http://schemas.microsoft.com/office/drawing/2014/main" id="{50A78977-F717-4EAF-A17B-FA08CD0A4197}"/>
              </a:ext>
            </a:extLst>
          </p:cNvPr>
          <p:cNvSpPr txBox="1"/>
          <p:nvPr/>
        </p:nvSpPr>
        <p:spPr>
          <a:xfrm>
            <a:off x="1660245" y="3714559"/>
            <a:ext cx="1417427" cy="246221"/>
          </a:xfrm>
          <a:prstGeom prst="rect">
            <a:avLst/>
          </a:prstGeom>
          <a:noFill/>
        </p:spPr>
        <p:txBody>
          <a:bodyPr wrap="square" rtlCol="0">
            <a:spAutoFit/>
          </a:bodyPr>
          <a:lstStyle/>
          <a:p>
            <a:r>
              <a:rPr kumimoji="1" lang="en-US" altLang="ja-JP" sz="1000" dirty="0"/>
              <a:t>212/9120</a:t>
            </a:r>
            <a:r>
              <a:rPr kumimoji="1" lang="ja-JP" altLang="en-US" sz="1000" dirty="0"/>
              <a:t>　</a:t>
            </a:r>
            <a:r>
              <a:rPr kumimoji="1" lang="en-US" altLang="ja-JP" sz="1000" dirty="0"/>
              <a:t>265/9081</a:t>
            </a:r>
            <a:r>
              <a:rPr kumimoji="1" lang="ja-JP" altLang="en-US" sz="1000" dirty="0"/>
              <a:t>　</a:t>
            </a:r>
          </a:p>
        </p:txBody>
      </p:sp>
      <p:sp>
        <p:nvSpPr>
          <p:cNvPr id="39" name="テキスト ボックス 38">
            <a:extLst>
              <a:ext uri="{FF2B5EF4-FFF2-40B4-BE49-F238E27FC236}">
                <a16:creationId xmlns:a16="http://schemas.microsoft.com/office/drawing/2014/main" id="{285A9DD2-4538-455F-B96A-2FA1D7D1C7B0}"/>
              </a:ext>
            </a:extLst>
          </p:cNvPr>
          <p:cNvSpPr txBox="1"/>
          <p:nvPr/>
        </p:nvSpPr>
        <p:spPr>
          <a:xfrm>
            <a:off x="1641153" y="3150224"/>
            <a:ext cx="1417427" cy="246221"/>
          </a:xfrm>
          <a:prstGeom prst="rect">
            <a:avLst/>
          </a:prstGeom>
          <a:noFill/>
        </p:spPr>
        <p:txBody>
          <a:bodyPr wrap="square" rtlCol="0">
            <a:spAutoFit/>
          </a:bodyPr>
          <a:lstStyle/>
          <a:p>
            <a:r>
              <a:rPr kumimoji="1" lang="en-US" altLang="ja-JP" sz="1000" dirty="0"/>
              <a:t>269/7081  306/7090</a:t>
            </a:r>
            <a:endParaRPr kumimoji="1" lang="ja-JP" altLang="en-US" sz="1000" dirty="0"/>
          </a:p>
        </p:txBody>
      </p:sp>
      <p:sp>
        <p:nvSpPr>
          <p:cNvPr id="41" name="テキスト ボックス 40">
            <a:extLst>
              <a:ext uri="{FF2B5EF4-FFF2-40B4-BE49-F238E27FC236}">
                <a16:creationId xmlns:a16="http://schemas.microsoft.com/office/drawing/2014/main" id="{F5F34CE5-B760-46F7-9DBA-35AFFEE38143}"/>
              </a:ext>
            </a:extLst>
          </p:cNvPr>
          <p:cNvSpPr txBox="1"/>
          <p:nvPr/>
        </p:nvSpPr>
        <p:spPr>
          <a:xfrm>
            <a:off x="1667356" y="4469671"/>
            <a:ext cx="1417427" cy="246221"/>
          </a:xfrm>
          <a:prstGeom prst="rect">
            <a:avLst/>
          </a:prstGeom>
          <a:noFill/>
        </p:spPr>
        <p:txBody>
          <a:bodyPr wrap="square" rtlCol="0">
            <a:spAutoFit/>
          </a:bodyPr>
          <a:lstStyle/>
          <a:p>
            <a:r>
              <a:rPr kumimoji="1" lang="en-US" altLang="ja-JP" sz="1000" dirty="0"/>
              <a:t>296/7035</a:t>
            </a:r>
            <a:r>
              <a:rPr kumimoji="1" lang="ja-JP" altLang="en-US" sz="1000" dirty="0"/>
              <a:t>　</a:t>
            </a:r>
            <a:r>
              <a:rPr kumimoji="1" lang="en-US" altLang="ja-JP" sz="1000" dirty="0"/>
              <a:t>337/7036</a:t>
            </a:r>
            <a:r>
              <a:rPr kumimoji="1" lang="ja-JP" altLang="en-US" sz="1000" dirty="0"/>
              <a:t>　</a:t>
            </a:r>
          </a:p>
        </p:txBody>
      </p:sp>
      <p:sp>
        <p:nvSpPr>
          <p:cNvPr id="46" name="テキスト ボックス 45">
            <a:extLst>
              <a:ext uri="{FF2B5EF4-FFF2-40B4-BE49-F238E27FC236}">
                <a16:creationId xmlns:a16="http://schemas.microsoft.com/office/drawing/2014/main" id="{7F8F5A72-C742-418E-AD55-8CD19A61B39E}"/>
              </a:ext>
            </a:extLst>
          </p:cNvPr>
          <p:cNvSpPr txBox="1"/>
          <p:nvPr/>
        </p:nvSpPr>
        <p:spPr>
          <a:xfrm>
            <a:off x="1667355" y="4838240"/>
            <a:ext cx="1525084" cy="246221"/>
          </a:xfrm>
          <a:prstGeom prst="rect">
            <a:avLst/>
          </a:prstGeom>
          <a:noFill/>
        </p:spPr>
        <p:txBody>
          <a:bodyPr wrap="square" rtlCol="0">
            <a:spAutoFit/>
          </a:bodyPr>
          <a:lstStyle/>
          <a:p>
            <a:r>
              <a:rPr kumimoji="1" lang="en-US" altLang="ja-JP" sz="1000" dirty="0"/>
              <a:t>911/29312</a:t>
            </a:r>
            <a:r>
              <a:rPr kumimoji="1" lang="ja-JP" altLang="en-US" sz="1000" dirty="0"/>
              <a:t>　</a:t>
            </a:r>
            <a:r>
              <a:rPr kumimoji="1" lang="en-US" altLang="ja-JP" sz="1000" dirty="0"/>
              <a:t>1107/29229</a:t>
            </a:r>
            <a:r>
              <a:rPr kumimoji="1" lang="ja-JP" altLang="en-US" sz="1000" dirty="0"/>
              <a:t>　</a:t>
            </a:r>
          </a:p>
        </p:txBody>
      </p:sp>
      <p:sp>
        <p:nvSpPr>
          <p:cNvPr id="8" name="テキスト ボックス 7">
            <a:extLst>
              <a:ext uri="{FF2B5EF4-FFF2-40B4-BE49-F238E27FC236}">
                <a16:creationId xmlns:a16="http://schemas.microsoft.com/office/drawing/2014/main" id="{5B2A6A30-2779-438D-88FA-CE856682075C}"/>
              </a:ext>
            </a:extLst>
          </p:cNvPr>
          <p:cNvSpPr txBox="1"/>
          <p:nvPr/>
        </p:nvSpPr>
        <p:spPr>
          <a:xfrm>
            <a:off x="1517804" y="2295368"/>
            <a:ext cx="2202967" cy="353943"/>
          </a:xfrm>
          <a:prstGeom prst="rect">
            <a:avLst/>
          </a:prstGeom>
          <a:noFill/>
        </p:spPr>
        <p:txBody>
          <a:bodyPr wrap="square" rtlCol="0">
            <a:spAutoFit/>
          </a:bodyPr>
          <a:lstStyle/>
          <a:p>
            <a:r>
              <a:rPr lang="en-US" altLang="ja-JP" sz="900" b="1" dirty="0">
                <a:latin typeface="Meiryo UI" pitchFamily="50" charset="-128"/>
                <a:ea typeface="メイリオ" pitchFamily="50" charset="-128"/>
              </a:rPr>
              <a:t>     DOAC       </a:t>
            </a:r>
            <a:r>
              <a:rPr lang="ja-JP" altLang="en-US" sz="900" b="1" dirty="0">
                <a:latin typeface="Meiryo UI" pitchFamily="50" charset="-128"/>
                <a:ea typeface="メイリオ" pitchFamily="50" charset="-128"/>
              </a:rPr>
              <a:t>ワルファリン</a:t>
            </a:r>
            <a:endParaRPr lang="en-US" altLang="ja-JP" sz="900" b="1" dirty="0">
              <a:latin typeface="Meiryo UI" pitchFamily="50" charset="-128"/>
              <a:ea typeface="メイリオ" pitchFamily="50" charset="-128"/>
            </a:endParaRPr>
          </a:p>
          <a:p>
            <a:r>
              <a:rPr lang="ja-JP" altLang="en-US" sz="800" b="1" dirty="0">
                <a:latin typeface="Meiryo UI" pitchFamily="50" charset="-128"/>
                <a:ea typeface="メイリオ" pitchFamily="50" charset="-128"/>
              </a:rPr>
              <a:t>（イベント数）（イベント数）</a:t>
            </a:r>
          </a:p>
        </p:txBody>
      </p:sp>
    </p:spTree>
    <p:extLst>
      <p:ext uri="{BB962C8B-B14F-4D97-AF65-F5344CB8AC3E}">
        <p14:creationId xmlns:p14="http://schemas.microsoft.com/office/powerpoint/2010/main" val="2840455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a:xfrm>
            <a:off x="228600" y="152400"/>
            <a:ext cx="8656637" cy="855662"/>
          </a:xfrm>
        </p:spPr>
        <p:txBody>
          <a:bodyPr/>
          <a:lstStyle/>
          <a:p>
            <a:r>
              <a:rPr lang="en-US" altLang="ja-JP" sz="3200" b="1" dirty="0">
                <a:solidFill>
                  <a:schemeClr val="tx2"/>
                </a:solidFill>
                <a:latin typeface="Meiryo UI" pitchFamily="50" charset="-128"/>
                <a:ea typeface="メイリオ" pitchFamily="50" charset="-128"/>
                <a:cs typeface="Times New Roman" pitchFamily="18" charset="0"/>
              </a:rPr>
              <a:t>DOAC </a:t>
            </a:r>
            <a:r>
              <a:rPr lang="ja-JP" altLang="en-US" sz="3200" b="1" dirty="0">
                <a:solidFill>
                  <a:schemeClr val="tx2"/>
                </a:solidFill>
                <a:latin typeface="Meiryo UI" pitchFamily="50" charset="-128"/>
                <a:ea typeface="メイリオ" pitchFamily="50" charset="-128"/>
                <a:cs typeface="Times New Roman" pitchFamily="18" charset="0"/>
              </a:rPr>
              <a:t>の効果は人種で異なる</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chemeClr val="tx2"/>
              </a:solidFill>
              <a:latin typeface="Meiryo UI" pitchFamily="50" charset="-128"/>
              <a:ea typeface="メイリオ" pitchFamily="50" charset="-128"/>
              <a:cs typeface="Times New Roman" pitchFamily="18" charset="0"/>
            </a:endParaRPr>
          </a:p>
        </p:txBody>
      </p:sp>
      <p:sp>
        <p:nvSpPr>
          <p:cNvPr id="14" name="テキスト ボックス 13"/>
          <p:cNvSpPr txBox="1"/>
          <p:nvPr/>
        </p:nvSpPr>
        <p:spPr>
          <a:xfrm>
            <a:off x="1217612" y="1224644"/>
            <a:ext cx="6723657" cy="291094"/>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2000" b="1" dirty="0">
                <a:latin typeface="Meiryo UI" pitchFamily="50" charset="-128"/>
                <a:ea typeface="メイリオ" pitchFamily="50" charset="-128"/>
              </a:rPr>
              <a:t>脳梗塞または全身性塞栓症イベントの相対リスク減少率</a:t>
            </a:r>
            <a:r>
              <a:rPr kumimoji="1" lang="en-US" altLang="ja-JP" sz="2000" b="1" dirty="0">
                <a:latin typeface="Meiryo UI" pitchFamily="50" charset="-128"/>
                <a:ea typeface="メイリオ" pitchFamily="50" charset="-128"/>
              </a:rPr>
              <a:t>*</a:t>
            </a:r>
          </a:p>
        </p:txBody>
      </p:sp>
      <p:cxnSp>
        <p:nvCxnSpPr>
          <p:cNvPr id="15"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0" name="Rectangle 4"/>
          <p:cNvSpPr>
            <a:spLocks noChangeArrowheads="1"/>
          </p:cNvSpPr>
          <p:nvPr/>
        </p:nvSpPr>
        <p:spPr bwMode="auto">
          <a:xfrm>
            <a:off x="5924550" y="6429882"/>
            <a:ext cx="32194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Chiang CE</a:t>
            </a:r>
            <a:r>
              <a:rPr lang="da-DK" altLang="en-US" sz="1000" dirty="0">
                <a:latin typeface="Meiryo UI" pitchFamily="50" charset="-128"/>
                <a:ea typeface="メイリオ" pitchFamily="50" charset="-128"/>
              </a:rPr>
              <a:t>, et al. </a:t>
            </a:r>
            <a:r>
              <a:rPr lang="da-DK" altLang="en-US" sz="1000" i="1" dirty="0">
                <a:latin typeface="Meiryo UI" pitchFamily="50" charset="-128"/>
                <a:ea typeface="メイリオ" pitchFamily="50" charset="-128"/>
              </a:rPr>
              <a:t>Europace </a:t>
            </a:r>
            <a:r>
              <a:rPr lang="en-US" altLang="en-US" sz="1000" dirty="0">
                <a:latin typeface="Meiryo UI" pitchFamily="50" charset="-128"/>
                <a:ea typeface="メイリオ" pitchFamily="50" charset="-128"/>
              </a:rPr>
              <a:t>2015;17: ii31-ii39.</a:t>
            </a:r>
          </a:p>
        </p:txBody>
      </p:sp>
      <p:pic>
        <p:nvPicPr>
          <p:cNvPr id="686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545" y="1716435"/>
            <a:ext cx="6093001" cy="3886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9"/>
          <p:cNvSpPr txBox="1">
            <a:spLocks noChangeArrowheads="1"/>
          </p:cNvSpPr>
          <p:nvPr/>
        </p:nvSpPr>
        <p:spPr bwMode="auto">
          <a:xfrm>
            <a:off x="2111585" y="1886303"/>
            <a:ext cx="1219808" cy="276999"/>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200" b="1" dirty="0">
                <a:latin typeface="Meiryo UI" pitchFamily="50" charset="-128"/>
                <a:ea typeface="メイリオ" pitchFamily="50" charset="-128"/>
              </a:rPr>
              <a:t>非アジア人</a:t>
            </a:r>
            <a:endParaRPr lang="en-US" altLang="en-US" sz="1200" b="1" dirty="0">
              <a:latin typeface="Meiryo UI" pitchFamily="50" charset="-128"/>
              <a:ea typeface="メイリオ" pitchFamily="50" charset="-128"/>
            </a:endParaRPr>
          </a:p>
        </p:txBody>
      </p:sp>
      <p:sp>
        <p:nvSpPr>
          <p:cNvPr id="83" name="TextBox 9"/>
          <p:cNvSpPr txBox="1">
            <a:spLocks noChangeArrowheads="1"/>
          </p:cNvSpPr>
          <p:nvPr/>
        </p:nvSpPr>
        <p:spPr bwMode="auto">
          <a:xfrm>
            <a:off x="2111585" y="2238728"/>
            <a:ext cx="1219808" cy="276999"/>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200" b="1" dirty="0">
                <a:latin typeface="Meiryo UI" pitchFamily="50" charset="-128"/>
                <a:ea typeface="メイリオ" pitchFamily="50" charset="-128"/>
              </a:rPr>
              <a:t>アジア人</a:t>
            </a:r>
            <a:endParaRPr lang="en-US" altLang="en-US" sz="1200" b="1" dirty="0">
              <a:latin typeface="Meiryo UI" pitchFamily="50" charset="-128"/>
              <a:ea typeface="メイリオ" pitchFamily="50" charset="-128"/>
            </a:endParaRPr>
          </a:p>
        </p:txBody>
      </p:sp>
      <p:sp>
        <p:nvSpPr>
          <p:cNvPr id="84" name="Content Placeholder 2"/>
          <p:cNvSpPr txBox="1">
            <a:spLocks/>
          </p:cNvSpPr>
          <p:nvPr/>
        </p:nvSpPr>
        <p:spPr bwMode="auto">
          <a:xfrm>
            <a:off x="1342534" y="1667645"/>
            <a:ext cx="409577"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schemeClr val="tx1"/>
              </a:buClr>
              <a:buNone/>
            </a:pPr>
            <a:r>
              <a:rPr lang="en-US" altLang="ja-JP" sz="1000" b="1" dirty="0">
                <a:latin typeface="Meiryo UI" pitchFamily="50" charset="-128"/>
                <a:ea typeface="メイリオ" pitchFamily="50" charset="-128"/>
              </a:rPr>
              <a:t>20</a:t>
            </a:r>
            <a:r>
              <a:rPr lang="ja-JP" altLang="en-US" sz="1000" b="1" dirty="0">
                <a:latin typeface="Meiryo UI" pitchFamily="50" charset="-128"/>
                <a:ea typeface="メイリオ" pitchFamily="50" charset="-128"/>
              </a:rPr>
              <a:t>  </a:t>
            </a:r>
            <a:endParaRPr lang="en-US" altLang="en-US" sz="1000" b="1" dirty="0">
              <a:latin typeface="Meiryo UI" pitchFamily="50" charset="-128"/>
              <a:ea typeface="メイリオ" pitchFamily="50" charset="-128"/>
            </a:endParaRPr>
          </a:p>
        </p:txBody>
      </p:sp>
      <p:sp>
        <p:nvSpPr>
          <p:cNvPr id="96" name="Content Placeholder 2"/>
          <p:cNvSpPr txBox="1">
            <a:spLocks/>
          </p:cNvSpPr>
          <p:nvPr/>
        </p:nvSpPr>
        <p:spPr bwMode="auto">
          <a:xfrm>
            <a:off x="1418896" y="2572520"/>
            <a:ext cx="409577"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schemeClr val="tx1"/>
              </a:buClr>
              <a:buNone/>
            </a:pPr>
            <a:r>
              <a:rPr lang="en-US" altLang="ja-JP" sz="1000" b="1" dirty="0">
                <a:latin typeface="Meiryo UI" pitchFamily="50" charset="-128"/>
                <a:ea typeface="メイリオ" pitchFamily="50" charset="-128"/>
              </a:rPr>
              <a:t>0</a:t>
            </a:r>
            <a:r>
              <a:rPr lang="ja-JP" altLang="en-US" sz="1000" b="1" dirty="0">
                <a:latin typeface="Meiryo UI" pitchFamily="50" charset="-128"/>
                <a:ea typeface="メイリオ" pitchFamily="50" charset="-128"/>
              </a:rPr>
              <a:t>  </a:t>
            </a:r>
            <a:endParaRPr lang="en-US" altLang="en-US" sz="1000" b="1" dirty="0">
              <a:latin typeface="Meiryo UI" pitchFamily="50" charset="-128"/>
              <a:ea typeface="メイリオ" pitchFamily="50" charset="-128"/>
            </a:endParaRPr>
          </a:p>
        </p:txBody>
      </p:sp>
      <p:sp>
        <p:nvSpPr>
          <p:cNvPr id="97" name="Content Placeholder 2"/>
          <p:cNvSpPr txBox="1">
            <a:spLocks/>
          </p:cNvSpPr>
          <p:nvPr/>
        </p:nvSpPr>
        <p:spPr bwMode="auto">
          <a:xfrm>
            <a:off x="900988" y="1680366"/>
            <a:ext cx="654600" cy="32522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schemeClr val="tx1"/>
              </a:buClr>
              <a:buNone/>
            </a:pPr>
            <a:r>
              <a:rPr lang="ja-JP" altLang="en-US" sz="1200" b="1" dirty="0">
                <a:latin typeface="Meiryo UI" pitchFamily="50" charset="-128"/>
                <a:ea typeface="メイリオ" pitchFamily="50" charset="-128"/>
              </a:rPr>
              <a:t>（％）</a:t>
            </a:r>
            <a:endParaRPr lang="en-US" altLang="en-US" sz="1200" b="1" dirty="0">
              <a:latin typeface="Meiryo UI" pitchFamily="50" charset="-128"/>
              <a:ea typeface="メイリオ" pitchFamily="50" charset="-128"/>
            </a:endParaRPr>
          </a:p>
        </p:txBody>
      </p:sp>
      <p:sp>
        <p:nvSpPr>
          <p:cNvPr id="98" name="Content Placeholder 2"/>
          <p:cNvSpPr txBox="1">
            <a:spLocks/>
          </p:cNvSpPr>
          <p:nvPr/>
        </p:nvSpPr>
        <p:spPr bwMode="auto">
          <a:xfrm>
            <a:off x="1217613" y="3514725"/>
            <a:ext cx="567507"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schemeClr val="tx1"/>
              </a:buClr>
              <a:buNone/>
            </a:pPr>
            <a:r>
              <a:rPr lang="ja-JP" altLang="en-US" sz="1000" b="1" dirty="0">
                <a:latin typeface="Meiryo UI" pitchFamily="50" charset="-128"/>
                <a:ea typeface="メイリオ" pitchFamily="50" charset="-128"/>
              </a:rPr>
              <a:t>－</a:t>
            </a:r>
            <a:r>
              <a:rPr lang="en-US" altLang="ja-JP" sz="1000" b="1" dirty="0">
                <a:latin typeface="Meiryo UI" pitchFamily="50" charset="-128"/>
                <a:ea typeface="メイリオ" pitchFamily="50" charset="-128"/>
              </a:rPr>
              <a:t>20</a:t>
            </a:r>
            <a:r>
              <a:rPr lang="ja-JP" altLang="en-US" sz="1000" b="1" dirty="0">
                <a:latin typeface="Meiryo UI" pitchFamily="50" charset="-128"/>
                <a:ea typeface="メイリオ" pitchFamily="50" charset="-128"/>
              </a:rPr>
              <a:t>  </a:t>
            </a:r>
            <a:endParaRPr lang="en-US" altLang="en-US" sz="1000" b="1" dirty="0">
              <a:latin typeface="Meiryo UI" pitchFamily="50" charset="-128"/>
              <a:ea typeface="メイリオ" pitchFamily="50" charset="-128"/>
            </a:endParaRPr>
          </a:p>
        </p:txBody>
      </p:sp>
      <p:sp>
        <p:nvSpPr>
          <p:cNvPr id="99" name="Content Placeholder 2"/>
          <p:cNvSpPr txBox="1">
            <a:spLocks/>
          </p:cNvSpPr>
          <p:nvPr/>
        </p:nvSpPr>
        <p:spPr bwMode="auto">
          <a:xfrm>
            <a:off x="1217612" y="4454119"/>
            <a:ext cx="567507"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schemeClr val="tx1"/>
              </a:buClr>
              <a:buNone/>
            </a:pPr>
            <a:r>
              <a:rPr lang="ja-JP" altLang="en-US" sz="1000" b="1" dirty="0">
                <a:latin typeface="Meiryo UI" pitchFamily="50" charset="-128"/>
                <a:ea typeface="メイリオ" pitchFamily="50" charset="-128"/>
              </a:rPr>
              <a:t>－</a:t>
            </a:r>
            <a:r>
              <a:rPr lang="en-US" altLang="ja-JP" sz="1000" b="1" dirty="0">
                <a:latin typeface="Meiryo UI" pitchFamily="50" charset="-128"/>
                <a:ea typeface="メイリオ" pitchFamily="50" charset="-128"/>
              </a:rPr>
              <a:t>40</a:t>
            </a:r>
            <a:r>
              <a:rPr lang="ja-JP" altLang="en-US" sz="1000" b="1" dirty="0">
                <a:latin typeface="Meiryo UI" pitchFamily="50" charset="-128"/>
                <a:ea typeface="メイリオ" pitchFamily="50" charset="-128"/>
              </a:rPr>
              <a:t>  </a:t>
            </a:r>
            <a:endParaRPr lang="en-US" altLang="en-US" sz="1000" b="1" dirty="0">
              <a:latin typeface="Meiryo UI" pitchFamily="50" charset="-128"/>
              <a:ea typeface="メイリオ" pitchFamily="50" charset="-128"/>
            </a:endParaRPr>
          </a:p>
        </p:txBody>
      </p:sp>
      <p:sp>
        <p:nvSpPr>
          <p:cNvPr id="100" name="Content Placeholder 2"/>
          <p:cNvSpPr txBox="1">
            <a:spLocks/>
          </p:cNvSpPr>
          <p:nvPr/>
        </p:nvSpPr>
        <p:spPr bwMode="auto">
          <a:xfrm>
            <a:off x="1217612" y="5355413"/>
            <a:ext cx="567507" cy="348844"/>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schemeClr val="tx1"/>
              </a:buClr>
              <a:buNone/>
            </a:pPr>
            <a:r>
              <a:rPr lang="ja-JP" altLang="en-US" sz="1000" b="1" dirty="0">
                <a:latin typeface="Meiryo UI" pitchFamily="50" charset="-128"/>
                <a:ea typeface="メイリオ" pitchFamily="50" charset="-128"/>
              </a:rPr>
              <a:t>－</a:t>
            </a:r>
            <a:r>
              <a:rPr lang="en-US" altLang="ja-JP" sz="1000" b="1" dirty="0">
                <a:latin typeface="Meiryo UI" pitchFamily="50" charset="-128"/>
                <a:ea typeface="メイリオ" pitchFamily="50" charset="-128"/>
              </a:rPr>
              <a:t>60</a:t>
            </a:r>
            <a:r>
              <a:rPr lang="ja-JP" altLang="en-US" sz="1000" b="1" dirty="0">
                <a:latin typeface="Meiryo UI" pitchFamily="50" charset="-128"/>
                <a:ea typeface="メイリオ" pitchFamily="50" charset="-128"/>
              </a:rPr>
              <a:t>  </a:t>
            </a:r>
            <a:endParaRPr lang="en-US" altLang="en-US" sz="1000" b="1" dirty="0">
              <a:latin typeface="Meiryo UI" pitchFamily="50" charset="-128"/>
              <a:ea typeface="メイリオ" pitchFamily="50" charset="-128"/>
            </a:endParaRPr>
          </a:p>
        </p:txBody>
      </p:sp>
      <p:sp>
        <p:nvSpPr>
          <p:cNvPr id="101" name="TextBox 1"/>
          <p:cNvSpPr txBox="1">
            <a:spLocks noChangeArrowheads="1"/>
          </p:cNvSpPr>
          <p:nvPr/>
        </p:nvSpPr>
        <p:spPr bwMode="auto">
          <a:xfrm>
            <a:off x="1618761" y="5610626"/>
            <a:ext cx="1173933" cy="430887"/>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ダビガトラン</a:t>
            </a:r>
            <a:endParaRPr lang="en-US" altLang="ja-JP" sz="1100" b="1" dirty="0">
              <a:latin typeface="Meiryo UI" pitchFamily="50" charset="-128"/>
              <a:ea typeface="メイリオ" pitchFamily="50" charset="-128"/>
            </a:endParaRPr>
          </a:p>
          <a:p>
            <a:pPr algn="ctr">
              <a:spcBef>
                <a:spcPct val="0"/>
              </a:spcBef>
              <a:buFontTx/>
              <a:buNone/>
            </a:pPr>
            <a:r>
              <a:rPr lang="en-US" altLang="ja-JP" sz="1100" b="1" dirty="0">
                <a:latin typeface="Meiryo UI" pitchFamily="50" charset="-128"/>
                <a:ea typeface="メイリオ" pitchFamily="50" charset="-128"/>
              </a:rPr>
              <a:t>150</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mg</a:t>
            </a:r>
            <a:endParaRPr lang="en-US" altLang="en-US" sz="1100" b="1" dirty="0">
              <a:latin typeface="Meiryo UI" pitchFamily="50" charset="-128"/>
              <a:ea typeface="メイリオ" pitchFamily="50" charset="-128"/>
            </a:endParaRPr>
          </a:p>
        </p:txBody>
      </p:sp>
      <p:sp>
        <p:nvSpPr>
          <p:cNvPr id="103" name="TextBox 1"/>
          <p:cNvSpPr txBox="1">
            <a:spLocks noChangeArrowheads="1"/>
          </p:cNvSpPr>
          <p:nvPr/>
        </p:nvSpPr>
        <p:spPr bwMode="auto">
          <a:xfrm>
            <a:off x="2628411" y="5610626"/>
            <a:ext cx="1173933" cy="430887"/>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ダビガトラン</a:t>
            </a:r>
            <a:endParaRPr lang="en-US" altLang="ja-JP" sz="1100" b="1" dirty="0">
              <a:latin typeface="Meiryo UI" pitchFamily="50" charset="-128"/>
              <a:ea typeface="メイリオ" pitchFamily="50" charset="-128"/>
            </a:endParaRPr>
          </a:p>
          <a:p>
            <a:pPr algn="ctr">
              <a:spcBef>
                <a:spcPct val="0"/>
              </a:spcBef>
              <a:buFontTx/>
              <a:buNone/>
            </a:pPr>
            <a:r>
              <a:rPr lang="en-US" altLang="ja-JP" sz="1100" b="1" dirty="0">
                <a:latin typeface="Meiryo UI" pitchFamily="50" charset="-128"/>
                <a:ea typeface="メイリオ" pitchFamily="50" charset="-128"/>
              </a:rPr>
              <a:t>110</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mg</a:t>
            </a:r>
            <a:endParaRPr lang="en-US" altLang="en-US" sz="1100" b="1" dirty="0">
              <a:latin typeface="Meiryo UI" pitchFamily="50" charset="-128"/>
              <a:ea typeface="メイリオ" pitchFamily="50" charset="-128"/>
            </a:endParaRPr>
          </a:p>
        </p:txBody>
      </p:sp>
      <p:sp>
        <p:nvSpPr>
          <p:cNvPr id="104" name="TextBox 1"/>
          <p:cNvSpPr txBox="1">
            <a:spLocks noChangeArrowheads="1"/>
          </p:cNvSpPr>
          <p:nvPr/>
        </p:nvSpPr>
        <p:spPr bwMode="auto">
          <a:xfrm>
            <a:off x="3588264" y="5610626"/>
            <a:ext cx="1317111" cy="600164"/>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リバーロ</a:t>
            </a:r>
            <a:endParaRPr lang="en-US" altLang="ja-JP" sz="1100" b="1" dirty="0">
              <a:latin typeface="Meiryo UI" pitchFamily="50" charset="-128"/>
              <a:ea typeface="メイリオ" pitchFamily="50" charset="-128"/>
            </a:endParaRPr>
          </a:p>
          <a:p>
            <a:pPr algn="ctr">
              <a:spcBef>
                <a:spcPct val="0"/>
              </a:spcBef>
              <a:buFontTx/>
              <a:buNone/>
            </a:pPr>
            <a:r>
              <a:rPr lang="ja-JP" altLang="en-US" sz="1100" b="1" dirty="0">
                <a:latin typeface="Meiryo UI" pitchFamily="50" charset="-128"/>
                <a:ea typeface="メイリオ" pitchFamily="50" charset="-128"/>
              </a:rPr>
              <a:t>キサバン</a:t>
            </a:r>
            <a:endParaRPr lang="en-US" altLang="ja-JP" sz="1100" b="1" dirty="0">
              <a:latin typeface="Meiryo UI" pitchFamily="50" charset="-128"/>
              <a:ea typeface="メイリオ" pitchFamily="50" charset="-128"/>
            </a:endParaRPr>
          </a:p>
          <a:p>
            <a:pPr algn="ctr">
              <a:spcBef>
                <a:spcPct val="0"/>
              </a:spcBef>
              <a:buFontTx/>
              <a:buNone/>
            </a:pPr>
            <a:r>
              <a:rPr lang="en-US" altLang="ja-JP" sz="1100" b="1" dirty="0">
                <a:latin typeface="Meiryo UI" pitchFamily="50" charset="-128"/>
                <a:ea typeface="メイリオ" pitchFamily="50" charset="-128"/>
              </a:rPr>
              <a:t>20</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mg</a:t>
            </a:r>
            <a:endParaRPr lang="en-US" altLang="en-US" sz="1100" b="1" dirty="0">
              <a:latin typeface="Meiryo UI" pitchFamily="50" charset="-128"/>
              <a:ea typeface="メイリオ" pitchFamily="50" charset="-128"/>
            </a:endParaRPr>
          </a:p>
        </p:txBody>
      </p:sp>
      <p:sp>
        <p:nvSpPr>
          <p:cNvPr id="105" name="TextBox 1"/>
          <p:cNvSpPr txBox="1">
            <a:spLocks noChangeArrowheads="1"/>
          </p:cNvSpPr>
          <p:nvPr/>
        </p:nvSpPr>
        <p:spPr bwMode="auto">
          <a:xfrm>
            <a:off x="4583521" y="5610626"/>
            <a:ext cx="1173933" cy="430887"/>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アピキサバン</a:t>
            </a:r>
            <a:endParaRPr lang="en-US" altLang="ja-JP" sz="1100" b="1" dirty="0">
              <a:latin typeface="Meiryo UI" pitchFamily="50" charset="-128"/>
              <a:ea typeface="メイリオ" pitchFamily="50" charset="-128"/>
            </a:endParaRPr>
          </a:p>
          <a:p>
            <a:pPr algn="ctr">
              <a:spcBef>
                <a:spcPct val="0"/>
              </a:spcBef>
              <a:buFontTx/>
              <a:buNone/>
            </a:pPr>
            <a:r>
              <a:rPr lang="en-US" altLang="ja-JP" sz="1100" b="1" dirty="0">
                <a:latin typeface="Meiryo UI" pitchFamily="50" charset="-128"/>
                <a:ea typeface="メイリオ" pitchFamily="50" charset="-128"/>
              </a:rPr>
              <a:t>5</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mg</a:t>
            </a:r>
            <a:endParaRPr lang="en-US" altLang="en-US" sz="1100" b="1" dirty="0">
              <a:latin typeface="Meiryo UI" pitchFamily="50" charset="-128"/>
              <a:ea typeface="メイリオ" pitchFamily="50" charset="-128"/>
            </a:endParaRPr>
          </a:p>
        </p:txBody>
      </p:sp>
      <p:sp>
        <p:nvSpPr>
          <p:cNvPr id="106" name="TextBox 1"/>
          <p:cNvSpPr txBox="1">
            <a:spLocks noChangeArrowheads="1"/>
          </p:cNvSpPr>
          <p:nvPr/>
        </p:nvSpPr>
        <p:spPr bwMode="auto">
          <a:xfrm>
            <a:off x="5589588" y="5610626"/>
            <a:ext cx="1173933" cy="430887"/>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エドキサバン</a:t>
            </a:r>
            <a:endParaRPr lang="en-US" altLang="ja-JP" sz="1100" b="1" dirty="0">
              <a:latin typeface="Meiryo UI" pitchFamily="50" charset="-128"/>
              <a:ea typeface="メイリオ" pitchFamily="50" charset="-128"/>
            </a:endParaRPr>
          </a:p>
          <a:p>
            <a:pPr algn="ctr">
              <a:spcBef>
                <a:spcPct val="0"/>
              </a:spcBef>
              <a:buFontTx/>
              <a:buNone/>
            </a:pPr>
            <a:r>
              <a:rPr lang="en-US" altLang="ja-JP" sz="1100" b="1" dirty="0">
                <a:latin typeface="Meiryo UI" pitchFamily="50" charset="-128"/>
                <a:ea typeface="メイリオ" pitchFamily="50" charset="-128"/>
              </a:rPr>
              <a:t>60</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mg</a:t>
            </a:r>
            <a:endParaRPr lang="en-US" altLang="en-US" sz="1100" b="1" dirty="0">
              <a:latin typeface="Meiryo UI" pitchFamily="50" charset="-128"/>
              <a:ea typeface="メイリオ" pitchFamily="50" charset="-128"/>
            </a:endParaRPr>
          </a:p>
        </p:txBody>
      </p:sp>
      <p:sp>
        <p:nvSpPr>
          <p:cNvPr id="107" name="TextBox 1"/>
          <p:cNvSpPr txBox="1">
            <a:spLocks noChangeArrowheads="1"/>
          </p:cNvSpPr>
          <p:nvPr/>
        </p:nvSpPr>
        <p:spPr bwMode="auto">
          <a:xfrm>
            <a:off x="6564721" y="5610626"/>
            <a:ext cx="1173933" cy="430887"/>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エドキサバン</a:t>
            </a:r>
            <a:endParaRPr lang="en-US" altLang="ja-JP" sz="1100" b="1" dirty="0">
              <a:latin typeface="Meiryo UI" pitchFamily="50" charset="-128"/>
              <a:ea typeface="メイリオ" pitchFamily="50" charset="-128"/>
            </a:endParaRPr>
          </a:p>
          <a:p>
            <a:pPr algn="ctr">
              <a:spcBef>
                <a:spcPct val="0"/>
              </a:spcBef>
              <a:buFontTx/>
              <a:buNone/>
            </a:pPr>
            <a:r>
              <a:rPr lang="en-US" altLang="ja-JP" sz="1100" b="1" dirty="0">
                <a:latin typeface="Meiryo UI" pitchFamily="50" charset="-128"/>
                <a:ea typeface="メイリオ" pitchFamily="50" charset="-128"/>
              </a:rPr>
              <a:t>30</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mg</a:t>
            </a:r>
            <a:endParaRPr lang="en-US" altLang="en-US" sz="1100" b="1" dirty="0">
              <a:latin typeface="Meiryo UI" pitchFamily="50" charset="-128"/>
              <a:ea typeface="メイリオ" pitchFamily="50" charset="-128"/>
            </a:endParaRPr>
          </a:p>
        </p:txBody>
      </p:sp>
      <p:sp>
        <p:nvSpPr>
          <p:cNvPr id="23" name="TextBox 2"/>
          <p:cNvSpPr txBox="1">
            <a:spLocks noChangeArrowheads="1"/>
          </p:cNvSpPr>
          <p:nvPr/>
        </p:nvSpPr>
        <p:spPr bwMode="auto">
          <a:xfrm>
            <a:off x="6700947" y="6637721"/>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
        <p:nvSpPr>
          <p:cNvPr id="2" name="テキスト ボックス 1">
            <a:extLst>
              <a:ext uri="{FF2B5EF4-FFF2-40B4-BE49-F238E27FC236}">
                <a16:creationId xmlns:a16="http://schemas.microsoft.com/office/drawing/2014/main" id="{E2D71651-45A5-424A-A23F-22E6C8F7A344}"/>
              </a:ext>
            </a:extLst>
          </p:cNvPr>
          <p:cNvSpPr txBox="1"/>
          <p:nvPr/>
        </p:nvSpPr>
        <p:spPr>
          <a:xfrm>
            <a:off x="4148785" y="5002677"/>
            <a:ext cx="3551530" cy="400110"/>
          </a:xfrm>
          <a:prstGeom prst="rect">
            <a:avLst/>
          </a:prstGeom>
          <a:noFill/>
        </p:spPr>
        <p:txBody>
          <a:bodyPr wrap="square" rtlCol="0">
            <a:spAutoFit/>
          </a:bodyPr>
          <a:lstStyle/>
          <a:p>
            <a:r>
              <a:rPr kumimoji="1" lang="ja-JP" altLang="en-US" sz="1000" dirty="0"/>
              <a:t>*相対リスク減少率：投薬によってイベントリスクが減少した割合</a:t>
            </a:r>
            <a:endParaRPr kumimoji="1" lang="en-US" altLang="ja-JP" sz="1000" dirty="0"/>
          </a:p>
          <a:p>
            <a:r>
              <a:rPr kumimoji="1" lang="ja-JP" altLang="en-US" sz="1000" dirty="0"/>
              <a:t>　　　　　　　　　　　　　</a:t>
            </a:r>
            <a:r>
              <a:rPr kumimoji="1" lang="en-US" altLang="ja-JP" sz="1000" dirty="0"/>
              <a:t>100</a:t>
            </a:r>
            <a:r>
              <a:rPr kumimoji="1" lang="ja-JP" altLang="en-US" sz="1000" dirty="0"/>
              <a:t>（％）−相対リスク（％）</a:t>
            </a:r>
          </a:p>
        </p:txBody>
      </p:sp>
    </p:spTree>
    <p:extLst>
      <p:ext uri="{BB962C8B-B14F-4D97-AF65-F5344CB8AC3E}">
        <p14:creationId xmlns:p14="http://schemas.microsoft.com/office/powerpoint/2010/main" val="3340094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txBox="1">
            <a:spLocks/>
          </p:cNvSpPr>
          <p:nvPr/>
        </p:nvSpPr>
        <p:spPr bwMode="auto">
          <a:xfrm>
            <a:off x="228600" y="152400"/>
            <a:ext cx="8694737"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cs typeface="Times New Roman" pitchFamily="18" charset="0"/>
              </a:rPr>
              <a:t>ガイドラインに基づく抗凝固療法の選択</a:t>
            </a:r>
            <a:endParaRPr lang="en-US" altLang="en-US" sz="3600" b="1" dirty="0">
              <a:solidFill>
                <a:srgbClr val="1F497D"/>
              </a:solidFill>
              <a:latin typeface="Meiryo UI" pitchFamily="50" charset="-128"/>
              <a:ea typeface="メイリオ" pitchFamily="50" charset="-128"/>
              <a:cs typeface="Times New Roman" pitchFamily="18" charset="0"/>
            </a:endParaRPr>
          </a:p>
        </p:txBody>
      </p:sp>
      <p:sp>
        <p:nvSpPr>
          <p:cNvPr id="46084" name="TextBox 2"/>
          <p:cNvSpPr txBox="1">
            <a:spLocks noChangeArrowheads="1"/>
          </p:cNvSpPr>
          <p:nvPr/>
        </p:nvSpPr>
        <p:spPr bwMode="auto">
          <a:xfrm>
            <a:off x="5105400" y="6104498"/>
            <a:ext cx="4038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dirty="0">
                <a:solidFill>
                  <a:prstClr val="black"/>
                </a:solidFill>
                <a:latin typeface="Meiryo UI" pitchFamily="50" charset="-128"/>
                <a:ea typeface="メイリオ" pitchFamily="50" charset="-128"/>
              </a:rPr>
              <a:t>Kirchhof P, et al. </a:t>
            </a:r>
            <a:r>
              <a:rPr lang="en-US" altLang="en-US" sz="1000" i="1" dirty="0">
                <a:solidFill>
                  <a:prstClr val="black"/>
                </a:solidFill>
                <a:latin typeface="Meiryo UI" pitchFamily="50" charset="-128"/>
                <a:ea typeface="メイリオ" pitchFamily="50" charset="-128"/>
              </a:rPr>
              <a:t>Eur Heart J</a:t>
            </a:r>
            <a:r>
              <a:rPr lang="en-US" altLang="en-US" sz="1000" dirty="0">
                <a:solidFill>
                  <a:prstClr val="black"/>
                </a:solidFill>
                <a:latin typeface="Meiryo UI" pitchFamily="50" charset="-128"/>
                <a:ea typeface="メイリオ" pitchFamily="50" charset="-128"/>
              </a:rPr>
              <a:t>. 2016;37(38): 2893-2962. </a:t>
            </a:r>
          </a:p>
          <a:p>
            <a:pPr>
              <a:spcBef>
                <a:spcPct val="0"/>
              </a:spcBef>
              <a:buFontTx/>
              <a:buNone/>
            </a:pPr>
            <a:r>
              <a:rPr lang="en-US" altLang="en-US" sz="1000" dirty="0">
                <a:solidFill>
                  <a:prstClr val="black"/>
                </a:solidFill>
                <a:latin typeface="Meiryo UI" pitchFamily="50" charset="-128"/>
                <a:ea typeface="メイリオ" pitchFamily="50" charset="-128"/>
              </a:rPr>
              <a:t>January CT, et al. </a:t>
            </a:r>
            <a:r>
              <a:rPr lang="en-US" altLang="en-US" sz="1000" i="1" dirty="0">
                <a:solidFill>
                  <a:prstClr val="black"/>
                </a:solidFill>
                <a:latin typeface="Meiryo UI" pitchFamily="50" charset="-128"/>
                <a:ea typeface="メイリオ" pitchFamily="50" charset="-128"/>
              </a:rPr>
              <a:t>J Am Coll Cardiol</a:t>
            </a:r>
            <a:r>
              <a:rPr lang="en-US" altLang="en-US" sz="1000" dirty="0">
                <a:solidFill>
                  <a:prstClr val="black"/>
                </a:solidFill>
                <a:latin typeface="Meiryo UI" pitchFamily="50" charset="-128"/>
                <a:ea typeface="メイリオ" pitchFamily="50" charset="-128"/>
              </a:rPr>
              <a:t>. 2014; 64 (21): e1-e76.</a:t>
            </a:r>
          </a:p>
          <a:p>
            <a:pPr>
              <a:spcBef>
                <a:spcPct val="0"/>
              </a:spcBef>
              <a:buFontTx/>
              <a:buNone/>
            </a:pPr>
            <a:r>
              <a:rPr lang="it-IT" altLang="en-US" sz="1000" dirty="0">
                <a:solidFill>
                  <a:prstClr val="black"/>
                </a:solidFill>
                <a:latin typeface="Meiryo UI" pitchFamily="50" charset="-128"/>
                <a:ea typeface="メイリオ" pitchFamily="50" charset="-128"/>
              </a:rPr>
              <a:t>Japan Circulation Society. </a:t>
            </a:r>
            <a:r>
              <a:rPr lang="it-IT" altLang="en-US" sz="1000" i="1" dirty="0">
                <a:solidFill>
                  <a:prstClr val="black"/>
                </a:solidFill>
                <a:latin typeface="Meiryo UI" pitchFamily="50" charset="-128"/>
                <a:ea typeface="メイリオ" pitchFamily="50" charset="-128"/>
              </a:rPr>
              <a:t>Circ J. </a:t>
            </a:r>
            <a:r>
              <a:rPr lang="it-IT" altLang="en-US" sz="1000" dirty="0">
                <a:solidFill>
                  <a:prstClr val="black"/>
                </a:solidFill>
                <a:latin typeface="Meiryo UI" pitchFamily="50" charset="-128"/>
                <a:ea typeface="メイリオ" pitchFamily="50" charset="-128"/>
              </a:rPr>
              <a:t>2014;78(8):</a:t>
            </a:r>
            <a:r>
              <a:rPr lang="it-IT" altLang="en-US" sz="1000" b="1" dirty="0">
                <a:solidFill>
                  <a:prstClr val="black"/>
                </a:solidFill>
                <a:latin typeface="Meiryo UI" pitchFamily="50" charset="-128"/>
                <a:ea typeface="メイリオ" pitchFamily="50" charset="-128"/>
              </a:rPr>
              <a:t> </a:t>
            </a:r>
            <a:r>
              <a:rPr lang="it-IT" altLang="en-US" sz="1000" dirty="0">
                <a:solidFill>
                  <a:prstClr val="black"/>
                </a:solidFill>
                <a:latin typeface="Meiryo UI" pitchFamily="50" charset="-128"/>
                <a:ea typeface="メイリオ" pitchFamily="50" charset="-128"/>
              </a:rPr>
              <a:t>1997-2021.</a:t>
            </a:r>
            <a:endParaRPr lang="en-US" altLang="en-US" sz="1000" dirty="0">
              <a:solidFill>
                <a:prstClr val="black"/>
              </a:solidFill>
              <a:latin typeface="Meiryo UI" pitchFamily="50" charset="-128"/>
              <a:ea typeface="メイリオ" pitchFamily="50" charset="-128"/>
            </a:endParaRPr>
          </a:p>
        </p:txBody>
      </p:sp>
      <p:sp>
        <p:nvSpPr>
          <p:cNvPr id="46085" name="TextBox 1"/>
          <p:cNvSpPr txBox="1">
            <a:spLocks noChangeArrowheads="1"/>
          </p:cNvSpPr>
          <p:nvPr/>
        </p:nvSpPr>
        <p:spPr bwMode="auto">
          <a:xfrm>
            <a:off x="382588" y="5699759"/>
            <a:ext cx="85407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400" dirty="0">
                <a:solidFill>
                  <a:prstClr val="black"/>
                </a:solidFill>
                <a:latin typeface="Meiryo UI" pitchFamily="50" charset="-128"/>
                <a:ea typeface="メイリオ" pitchFamily="50" charset="-128"/>
              </a:rPr>
              <a:t>*</a:t>
            </a:r>
            <a:r>
              <a:rPr lang="ja-JP" altLang="en-US" sz="1400" dirty="0">
                <a:solidFill>
                  <a:prstClr val="black"/>
                </a:solidFill>
                <a:latin typeface="Meiryo UI" pitchFamily="50" charset="-128"/>
                <a:ea typeface="メイリオ" pitchFamily="50" charset="-128"/>
              </a:rPr>
              <a:t>同等レベルの適応がある場合，</a:t>
            </a:r>
            <a:r>
              <a:rPr lang="en-US" altLang="en-US" sz="1400" dirty="0">
                <a:solidFill>
                  <a:prstClr val="black"/>
                </a:solidFill>
                <a:latin typeface="Meiryo UI" pitchFamily="50" charset="-128"/>
                <a:ea typeface="メイリオ" pitchFamily="50" charset="-128"/>
              </a:rPr>
              <a:t>DOAC</a:t>
            </a:r>
            <a:r>
              <a:rPr lang="ja-JP" altLang="en-US" sz="1400" dirty="0">
                <a:solidFill>
                  <a:prstClr val="black"/>
                </a:solidFill>
                <a:latin typeface="Meiryo UI" pitchFamily="50" charset="-128"/>
                <a:ea typeface="メイリオ" pitchFamily="50" charset="-128"/>
              </a:rPr>
              <a:t>が</a:t>
            </a:r>
            <a:r>
              <a:rPr lang="en-US" altLang="ja-JP" sz="1400" dirty="0">
                <a:solidFill>
                  <a:prstClr val="black"/>
                </a:solidFill>
                <a:latin typeface="Meiryo UI" pitchFamily="50" charset="-128"/>
                <a:ea typeface="メイリオ" pitchFamily="50" charset="-128"/>
              </a:rPr>
              <a:t>VKA</a:t>
            </a:r>
            <a:r>
              <a:rPr lang="ja-JP" altLang="en-US" sz="1400" dirty="0">
                <a:solidFill>
                  <a:prstClr val="black"/>
                </a:solidFill>
                <a:latin typeface="Meiryo UI" pitchFamily="50" charset="-128"/>
                <a:ea typeface="メイリオ" pitchFamily="50" charset="-128"/>
              </a:rPr>
              <a:t>よりも望ましい</a:t>
            </a:r>
            <a:endParaRPr lang="en-US" altLang="en-US" sz="1400" dirty="0">
              <a:solidFill>
                <a:prstClr val="black"/>
              </a:solidFill>
              <a:latin typeface="Meiryo UI" pitchFamily="50" charset="-128"/>
              <a:ea typeface="メイリオ" pitchFamily="50" charset="-128"/>
            </a:endParaRPr>
          </a:p>
        </p:txBody>
      </p:sp>
      <p:sp>
        <p:nvSpPr>
          <p:cNvPr id="46086" name="TextBox 2"/>
          <p:cNvSpPr txBox="1">
            <a:spLocks noChangeArrowheads="1"/>
          </p:cNvSpPr>
          <p:nvPr/>
        </p:nvSpPr>
        <p:spPr bwMode="auto">
          <a:xfrm>
            <a:off x="508631" y="1083114"/>
            <a:ext cx="80851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2800" b="1" dirty="0">
                <a:solidFill>
                  <a:prstClr val="black"/>
                </a:solidFill>
                <a:latin typeface="Meiryo UI" pitchFamily="50" charset="-128"/>
                <a:ea typeface="メイリオ" pitchFamily="50" charset="-128"/>
              </a:rPr>
              <a:t>JCS</a:t>
            </a:r>
            <a:r>
              <a:rPr lang="ja-JP" altLang="en-US" sz="2800" b="1" dirty="0" err="1">
                <a:solidFill>
                  <a:prstClr val="black"/>
                </a:solidFill>
                <a:latin typeface="Meiryo UI" pitchFamily="50" charset="-128"/>
                <a:ea typeface="メイリオ" pitchFamily="50" charset="-128"/>
              </a:rPr>
              <a:t>，</a:t>
            </a:r>
            <a:r>
              <a:rPr lang="en-US" altLang="ja-JP" sz="2800" b="1" dirty="0">
                <a:solidFill>
                  <a:prstClr val="black"/>
                </a:solidFill>
                <a:latin typeface="Meiryo UI" pitchFamily="50" charset="-128"/>
                <a:ea typeface="メイリオ" pitchFamily="50" charset="-128"/>
              </a:rPr>
              <a:t>A</a:t>
            </a:r>
            <a:r>
              <a:rPr lang="en-US" altLang="en-US" sz="2800" b="1" dirty="0">
                <a:solidFill>
                  <a:prstClr val="black"/>
                </a:solidFill>
                <a:latin typeface="Meiryo UI" pitchFamily="50" charset="-128"/>
                <a:ea typeface="メイリオ" pitchFamily="50" charset="-128"/>
              </a:rPr>
              <a:t>CC/AHA</a:t>
            </a:r>
            <a:r>
              <a:rPr lang="ja-JP" altLang="en-US" sz="2800" b="1" dirty="0">
                <a:solidFill>
                  <a:prstClr val="black"/>
                </a:solidFill>
                <a:latin typeface="Meiryo UI" pitchFamily="50" charset="-128"/>
                <a:ea typeface="メイリオ" pitchFamily="50" charset="-128"/>
              </a:rPr>
              <a:t>および</a:t>
            </a:r>
            <a:r>
              <a:rPr lang="en-US" altLang="ja-JP" sz="2800" b="1" dirty="0">
                <a:solidFill>
                  <a:prstClr val="black"/>
                </a:solidFill>
                <a:latin typeface="Meiryo UI" pitchFamily="50" charset="-128"/>
                <a:ea typeface="メイリオ" pitchFamily="50" charset="-128"/>
              </a:rPr>
              <a:t>ESC</a:t>
            </a:r>
            <a:r>
              <a:rPr lang="ja-JP" altLang="en-US" sz="2800" b="1" dirty="0">
                <a:solidFill>
                  <a:prstClr val="black"/>
                </a:solidFill>
                <a:latin typeface="Meiryo UI" pitchFamily="50" charset="-128"/>
                <a:ea typeface="メイリオ" pitchFamily="50" charset="-128"/>
              </a:rPr>
              <a:t>ガイドラインの比較</a:t>
            </a:r>
            <a:endParaRPr lang="en-US" altLang="en-US" sz="2800" b="1" dirty="0">
              <a:solidFill>
                <a:prstClr val="black"/>
              </a:solidFill>
              <a:latin typeface="Meiryo UI" pitchFamily="50" charset="-128"/>
              <a:ea typeface="メイリオ" pitchFamily="50" charset="-128"/>
            </a:endParaRPr>
          </a:p>
        </p:txBody>
      </p:sp>
      <p:graphicFrame>
        <p:nvGraphicFramePr>
          <p:cNvPr id="2" name="Table 1">
            <a:extLst/>
          </p:cNvPr>
          <p:cNvGraphicFramePr>
            <a:graphicFrameLocks noGrp="1"/>
          </p:cNvGraphicFramePr>
          <p:nvPr>
            <p:extLst>
              <p:ext uri="{D42A27DB-BD31-4B8C-83A1-F6EECF244321}">
                <p14:modId xmlns:p14="http://schemas.microsoft.com/office/powerpoint/2010/main" val="2436820859"/>
              </p:ext>
            </p:extLst>
          </p:nvPr>
        </p:nvGraphicFramePr>
        <p:xfrm>
          <a:off x="382588" y="1584817"/>
          <a:ext cx="8609012" cy="4038565"/>
        </p:xfrm>
        <a:graphic>
          <a:graphicData uri="http://schemas.openxmlformats.org/drawingml/2006/table">
            <a:tbl>
              <a:tblPr/>
              <a:tblGrid>
                <a:gridCol w="2397344">
                  <a:extLst>
                    <a:ext uri="{9D8B030D-6E8A-4147-A177-3AD203B41FA5}">
                      <a16:colId xmlns:a16="http://schemas.microsoft.com/office/drawing/2014/main" val="20000"/>
                    </a:ext>
                  </a:extLst>
                </a:gridCol>
                <a:gridCol w="2020668">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gridCol w="2095500">
                  <a:extLst>
                    <a:ext uri="{9D8B030D-6E8A-4147-A177-3AD203B41FA5}">
                      <a16:colId xmlns:a16="http://schemas.microsoft.com/office/drawing/2014/main" val="20003"/>
                    </a:ext>
                  </a:extLst>
                </a:gridCol>
              </a:tblGrid>
              <a:tr h="36637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 </a:t>
                      </a:r>
                      <a:r>
                        <a:rPr kumimoji="0" lang="ja-JP" altLang="en-US" sz="17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リスクプロファイル</a:t>
                      </a:r>
                      <a:endParaRPr kumimoji="0" lang="en-US" altLang="en-US" sz="17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3">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推奨される治療法</a:t>
                      </a:r>
                      <a:endParaRPr kumimoji="0" lang="en-US" altLang="en-US" sz="17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6637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J</a:t>
                      </a:r>
                      <a:r>
                        <a:rPr kumimoji="0" lang="en-US" altLang="ja-JP" sz="17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CS</a:t>
                      </a:r>
                      <a:r>
                        <a:rPr kumimoji="0" lang="en-US" altLang="en-US" sz="17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2013*</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ACC/AHA 2014</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ESC 2016</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332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リスク因子なし</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CHA</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DS</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-VASc = 0</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抗血栓療法不要</a:t>
                      </a: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抗血栓療法不要</a:t>
                      </a: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抗血栓療法不要</a:t>
                      </a: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extLst>
                  <a:ext uri="{0D108BD9-81ED-4DB2-BD59-A6C34878D82A}">
                    <a16:rowId xmlns:a16="http://schemas.microsoft.com/office/drawing/2014/main" val="10002"/>
                  </a:ext>
                </a:extLst>
              </a:tr>
              <a:tr h="63320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CHA</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DS</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-VASc =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不要または</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ASA</a:t>
                      </a:r>
                      <a:b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b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または</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OAC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VKA</a:t>
                      </a: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よりも</a:t>
                      </a:r>
                      <a:br>
                        <a:rPr kumimoji="0" lang="en-US" altLang="ja-JP"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br>
                      <a:r>
                        <a:rPr kumimoji="0" lang="en-US" altLang="en-US" sz="1700" b="0" i="0" u="none" strike="noStrike" kern="1200" cap="none" spc="0" normalizeH="0" baseline="0" noProof="0" dirty="0">
                          <a:ln>
                            <a:noFill/>
                          </a:ln>
                          <a:solidFill>
                            <a:schemeClr val="tx1"/>
                          </a:solidFill>
                          <a:effectLst/>
                          <a:uLnTx/>
                          <a:uFillTx/>
                          <a:latin typeface="Meiryo UI" pitchFamily="50" charset="-128"/>
                          <a:ea typeface="メイリオ" pitchFamily="50" charset="-128"/>
                          <a:cs typeface="Arial" panose="020B0604020202020204" pitchFamily="34" charset="0"/>
                        </a:rPr>
                        <a:t>DOAC</a:t>
                      </a: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3"/>
                  </a:ext>
                </a:extLst>
              </a:tr>
              <a:tr h="36637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CHA</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DS</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-VASc </a:t>
                      </a: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DOAC</a:t>
                      </a: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または</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VKA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VKA</a:t>
                      </a: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よりも</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DOAC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4"/>
                  </a:ext>
                </a:extLst>
              </a:tr>
              <a:tr h="36637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CHADS</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1</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DOAC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DE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EDEC"/>
                    </a:solidFill>
                  </a:tcPr>
                </a:tc>
                <a:extLst>
                  <a:ext uri="{0D108BD9-81ED-4DB2-BD59-A6C34878D82A}">
                    <a16:rowId xmlns:a16="http://schemas.microsoft.com/office/drawing/2014/main" val="10005"/>
                  </a:ext>
                </a:extLst>
              </a:tr>
              <a:tr h="44397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CHADS</a:t>
                      </a:r>
                      <a:r>
                        <a:rPr kumimoji="0" lang="en-US" altLang="en-US" sz="1700" b="0" i="0" u="none" strike="noStrike" cap="none" normalizeH="0" baseline="-25000" dirty="0">
                          <a:ln>
                            <a:noFill/>
                          </a:ln>
                          <a:solidFill>
                            <a:schemeClr val="tx1"/>
                          </a:solidFill>
                          <a:effectLst/>
                          <a:latin typeface="Meiryo UI" pitchFamily="50" charset="-128"/>
                          <a:ea typeface="メイリオ" pitchFamily="50" charset="-128"/>
                          <a:cs typeface="Arial" panose="020B0604020202020204" pitchFamily="34" charset="0"/>
                        </a:rPr>
                        <a:t>2</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a:t>
                      </a: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2</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DOAC</a:t>
                      </a: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または</a:t>
                      </a:r>
                      <a:r>
                        <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VKA</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0006"/>
                  </a:ext>
                </a:extLst>
              </a:tr>
              <a:tr h="8627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その他のリスク：</a:t>
                      </a:r>
                      <a:endParaRPr kumimoji="0" lang="en-US" altLang="ja-JP"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心筋症，</a:t>
                      </a:r>
                      <a:r>
                        <a:rPr kumimoji="0" lang="en-US" altLang="ja-JP"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65</a:t>
                      </a:r>
                      <a:r>
                        <a:rPr kumimoji="0" lang="ja-JP" altLang="en-US"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≦年≦</a:t>
                      </a:r>
                      <a:r>
                        <a:rPr kumimoji="0" lang="en-US" altLang="ja-JP"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74</a:t>
                      </a:r>
                      <a:r>
                        <a:rPr kumimoji="0" lang="ja-JP" altLang="en-US" sz="1600" b="0" i="0" u="none" strike="noStrike" kern="1200" cap="none" normalizeH="0" baseline="0" dirty="0" err="1">
                          <a:ln>
                            <a:noFill/>
                          </a:ln>
                          <a:solidFill>
                            <a:schemeClr val="tx1"/>
                          </a:solidFill>
                          <a:effectLst/>
                          <a:latin typeface="Meiryo UI" pitchFamily="50" charset="-128"/>
                          <a:ea typeface="メイリオ" pitchFamily="50" charset="-128"/>
                          <a:cs typeface="Arial" panose="020B0604020202020204" pitchFamily="34" charset="0"/>
                        </a:rPr>
                        <a:t>，</a:t>
                      </a:r>
                      <a:endParaRPr kumimoji="0" lang="en-US" altLang="ja-JP"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  血管疾患</a:t>
                      </a:r>
                      <a:endParaRPr kumimoji="0" lang="en-US" altLang="en-US" sz="1600" b="0" i="0" u="none" strike="noStrike" kern="1200"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考慮可：</a:t>
                      </a:r>
                      <a:r>
                        <a:rPr kumimoji="0" lang="en-US" altLang="ja-JP"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DOAC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または</a:t>
                      </a:r>
                      <a:r>
                        <a:rPr kumimoji="0" lang="en-US" altLang="ja-JP"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VKA</a:t>
                      </a: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700" b="0"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806648926"/>
                  </a:ext>
                </a:extLst>
              </a:tr>
            </a:tbl>
          </a:graphicData>
        </a:graphic>
      </p:graphicFrame>
      <p:cxnSp>
        <p:nvCxnSpPr>
          <p:cNvPr id="10" name="Straight Connector 4">
            <a:extLst/>
          </p:cNvPr>
          <p:cNvCxnSpPr>
            <a:cxnSpLocks noChangeShapeType="1"/>
          </p:cNvCxnSpPr>
          <p:nvPr/>
        </p:nvCxnSpPr>
        <p:spPr bwMode="auto">
          <a:xfrm>
            <a:off x="386161" y="1008063"/>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正方形/長方形 2"/>
          <p:cNvSpPr/>
          <p:nvPr/>
        </p:nvSpPr>
        <p:spPr>
          <a:xfrm>
            <a:off x="6892062" y="2921368"/>
            <a:ext cx="2108199" cy="1015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prstClr val="white"/>
              </a:solidFill>
            </a:endParaRPr>
          </a:p>
        </p:txBody>
      </p: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163593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003479"/>
                </a:solidFill>
                <a:latin typeface="Arial" panose="020B0604020202020204" pitchFamily="34" charset="0"/>
                <a:ea typeface="ＭＳ ゴシック" panose="020B0609070205080204" pitchFamily="49" charset="-128"/>
              </a:rPr>
              <a:t>質問</a:t>
            </a:r>
            <a:r>
              <a:rPr lang="en-US" altLang="ja-JP" sz="3600" b="1" dirty="0">
                <a:solidFill>
                  <a:srgbClr val="003479"/>
                </a:solidFill>
                <a:latin typeface="Arial" panose="020B0604020202020204" pitchFamily="34" charset="0"/>
                <a:ea typeface="ＭＳ ゴシック" panose="020B0609070205080204" pitchFamily="49" charset="-128"/>
              </a:rPr>
              <a:t>-3</a:t>
            </a:r>
            <a:r>
              <a:rPr lang="ja-JP" altLang="en-US" sz="3600" b="1" dirty="0">
                <a:solidFill>
                  <a:srgbClr val="003479"/>
                </a:solidFill>
                <a:latin typeface="Arial" panose="020B0604020202020204" pitchFamily="34" charset="0"/>
                <a:ea typeface="ＭＳ ゴシック" panose="020B0609070205080204" pitchFamily="49" charset="-128"/>
              </a:rPr>
              <a:t>（答え）</a:t>
            </a:r>
            <a:endParaRPr lang="en-US" altLang="en-US" sz="3600" b="1" dirty="0">
              <a:solidFill>
                <a:srgbClr val="003479"/>
              </a:solidFill>
              <a:latin typeface="Arial" panose="020B0604020202020204" pitchFamily="34" charset="0"/>
              <a:ea typeface="ＭＳ ゴシック" panose="020B0609070205080204" pitchFamily="49" charset="-128"/>
            </a:endParaRP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3"/>
          <p:cNvSpPr txBox="1">
            <a:spLocks/>
          </p:cNvSpPr>
          <p:nvPr/>
        </p:nvSpPr>
        <p:spPr bwMode="auto">
          <a:xfrm>
            <a:off x="604675" y="1381125"/>
            <a:ext cx="78930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ja-JP" altLang="en-US" sz="2800" b="1" dirty="0">
                <a:latin typeface="Meiryo UI" pitchFamily="50" charset="-128"/>
                <a:ea typeface="メイリオ" pitchFamily="50" charset="-128"/>
              </a:rPr>
              <a:t>脳卒中スコアを考慮した場合，本症例の脳卒中予防に最適な薬剤は？</a:t>
            </a:r>
            <a:r>
              <a:rPr lang="en-US" altLang="ja-JP" sz="2800" b="1" dirty="0">
                <a:latin typeface="Meiryo UI" pitchFamily="50" charset="-128"/>
                <a:ea typeface="メイリオ" pitchFamily="50" charset="-128"/>
              </a:rPr>
              <a:t>  </a:t>
            </a:r>
          </a:p>
          <a:p>
            <a:pPr marL="0" indent="0">
              <a:buFont typeface="Arial" pitchFamily="34" charset="0"/>
              <a:buNone/>
            </a:pPr>
            <a:endParaRPr lang="en-US" altLang="ja-JP" sz="2800" dirty="0">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rPr>
              <a:t> アスピリン</a:t>
            </a:r>
            <a:endParaRPr lang="en-US" altLang="en-US" sz="2800" dirty="0">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cs typeface="Arial" pitchFamily="34" charset="0"/>
              </a:rPr>
              <a:t> 低分子ヘパリン</a:t>
            </a:r>
            <a:endParaRPr lang="en-US" altLang="en-US" sz="2800" dirty="0">
              <a:latin typeface="Meiryo UI" pitchFamily="50" charset="-128"/>
              <a:ea typeface="メイリオ" pitchFamily="50" charset="-128"/>
              <a:cs typeface="Arial" pitchFamily="34" charset="0"/>
            </a:endParaRPr>
          </a:p>
          <a:p>
            <a:pPr marL="695325" indent="-514350">
              <a:buFont typeface="+mj-lt"/>
              <a:buAutoNum type="arabicPeriod"/>
            </a:pPr>
            <a:r>
              <a:rPr lang="ja-JP" altLang="en-US" sz="2800" dirty="0">
                <a:latin typeface="Meiryo UI" pitchFamily="50" charset="-128"/>
                <a:ea typeface="メイリオ" pitchFamily="50" charset="-128"/>
              </a:rPr>
              <a:t> ワルファリン</a:t>
            </a:r>
            <a:endParaRPr lang="en-US" altLang="en-US" sz="2800" dirty="0">
              <a:latin typeface="Meiryo UI" pitchFamily="50" charset="-128"/>
              <a:ea typeface="メイリオ" pitchFamily="50" charset="-128"/>
            </a:endParaRPr>
          </a:p>
          <a:p>
            <a:pPr marL="695325" indent="-514350">
              <a:buFont typeface="+mj-lt"/>
              <a:buAutoNum type="arabicPeriod"/>
            </a:pPr>
            <a:r>
              <a:rPr lang="ja-JP" altLang="en-US" sz="2800" dirty="0">
                <a:solidFill>
                  <a:srgbClr val="FF0000"/>
                </a:solidFill>
                <a:latin typeface="Meiryo UI" pitchFamily="50" charset="-128"/>
                <a:ea typeface="メイリオ" pitchFamily="50" charset="-128"/>
              </a:rPr>
              <a:t> 直接作用型経口抗凝固薬（</a:t>
            </a:r>
            <a:r>
              <a:rPr lang="en-US" altLang="en-US" sz="2800" dirty="0">
                <a:solidFill>
                  <a:srgbClr val="FF0000"/>
                </a:solidFill>
                <a:latin typeface="Meiryo UI" pitchFamily="50" charset="-128"/>
                <a:ea typeface="メイリオ" pitchFamily="50" charset="-128"/>
              </a:rPr>
              <a:t>DOAC</a:t>
            </a:r>
            <a:r>
              <a:rPr lang="ja-JP" altLang="en-US" sz="2800" dirty="0">
                <a:solidFill>
                  <a:srgbClr val="FF0000"/>
                </a:solidFill>
                <a:latin typeface="Meiryo UI" pitchFamily="50" charset="-128"/>
                <a:ea typeface="メイリオ" pitchFamily="50" charset="-128"/>
              </a:rPr>
              <a:t>）</a:t>
            </a:r>
            <a:endParaRPr lang="en-US" altLang="en-US" sz="2800" dirty="0">
              <a:solidFill>
                <a:srgbClr val="FF0000"/>
              </a:solidFill>
              <a:latin typeface="Meiryo UI" pitchFamily="50" charset="-128"/>
              <a:ea typeface="メイリオ" pitchFamily="50" charset="-128"/>
            </a:endParaRPr>
          </a:p>
          <a:p>
            <a:pPr marL="0" indent="0">
              <a:buFont typeface="Arial" pitchFamily="34" charset="0"/>
              <a:buNone/>
            </a:pPr>
            <a:endParaRPr lang="en-US" altLang="en-US" dirty="0">
              <a:latin typeface="Meiryo UI" pitchFamily="50" charset="-128"/>
              <a:ea typeface="メイリオ" pitchFamily="50" charset="-128"/>
            </a:endParaRPr>
          </a:p>
          <a:p>
            <a:pPr marL="0" indent="0">
              <a:buFont typeface="Arial" pitchFamily="34" charset="0"/>
              <a:buNone/>
            </a:pPr>
            <a:endParaRPr lang="en-US" altLang="ja-JP" dirty="0">
              <a:latin typeface="Meiryo UI" pitchFamily="50" charset="-128"/>
              <a:ea typeface="メイリオ" pitchFamily="50" charset="-128"/>
            </a:endParaRPr>
          </a:p>
        </p:txBody>
      </p:sp>
      <p:sp>
        <p:nvSpPr>
          <p:cNvPr id="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144235908"/>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003479"/>
                </a:solidFill>
                <a:latin typeface="Meiryo UI" pitchFamily="50" charset="-128"/>
                <a:ea typeface="メイリオ" pitchFamily="50" charset="-128"/>
              </a:rPr>
              <a:t>質問</a:t>
            </a:r>
            <a:r>
              <a:rPr lang="en-US" altLang="ja-JP" sz="3600" b="1" dirty="0">
                <a:solidFill>
                  <a:srgbClr val="003479"/>
                </a:solidFill>
                <a:latin typeface="Meiryo UI" pitchFamily="50" charset="-128"/>
                <a:ea typeface="メイリオ" pitchFamily="50" charset="-128"/>
              </a:rPr>
              <a:t>-4</a:t>
            </a:r>
            <a:endParaRPr lang="en-US" altLang="en-US" sz="3600" b="1" dirty="0">
              <a:solidFill>
                <a:srgbClr val="003479"/>
              </a:solidFill>
              <a:latin typeface="Meiryo UI" pitchFamily="50" charset="-128"/>
              <a:ea typeface="メイリオ" pitchFamily="50" charset="-128"/>
            </a:endParaRP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3"/>
          <p:cNvSpPr txBox="1">
            <a:spLocks/>
          </p:cNvSpPr>
          <p:nvPr/>
        </p:nvSpPr>
        <p:spPr bwMode="auto">
          <a:xfrm>
            <a:off x="604675" y="1381125"/>
            <a:ext cx="789305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ja-JP" altLang="en-US" sz="2800" b="1" dirty="0">
                <a:latin typeface="Meiryo UI" pitchFamily="50" charset="-128"/>
                <a:ea typeface="メイリオ" pitchFamily="50" charset="-128"/>
              </a:rPr>
              <a:t>本症例の出血リスクは？</a:t>
            </a:r>
            <a:r>
              <a:rPr lang="en-US" altLang="ja-JP" sz="2800" b="1" dirty="0">
                <a:latin typeface="Meiryo UI" pitchFamily="50" charset="-128"/>
                <a:ea typeface="メイリオ" pitchFamily="50" charset="-128"/>
              </a:rPr>
              <a:t>  </a:t>
            </a:r>
          </a:p>
          <a:p>
            <a:pPr marL="0" indent="0">
              <a:buFont typeface="Arial" pitchFamily="34" charset="0"/>
              <a:buNone/>
            </a:pPr>
            <a:endParaRPr lang="en-US" altLang="ja-JP" sz="2800" dirty="0">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rPr>
              <a:t> リスクなし</a:t>
            </a:r>
            <a:endParaRPr lang="en-US" altLang="en-US" sz="2800" dirty="0">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cs typeface="Arial" pitchFamily="34" charset="0"/>
              </a:rPr>
              <a:t> 低い</a:t>
            </a:r>
            <a:endParaRPr lang="en-US" altLang="en-US" sz="2800" dirty="0">
              <a:latin typeface="Meiryo UI" pitchFamily="50" charset="-128"/>
              <a:ea typeface="メイリオ" pitchFamily="50" charset="-128"/>
              <a:cs typeface="Arial" pitchFamily="34" charset="0"/>
            </a:endParaRPr>
          </a:p>
          <a:p>
            <a:pPr marL="695325" indent="-514350">
              <a:buFont typeface="+mj-lt"/>
              <a:buAutoNum type="arabicPeriod"/>
            </a:pPr>
            <a:r>
              <a:rPr lang="ja-JP" altLang="en-US" sz="2800" dirty="0">
                <a:latin typeface="Meiryo UI" pitchFamily="50" charset="-128"/>
                <a:ea typeface="メイリオ" pitchFamily="50" charset="-128"/>
              </a:rPr>
              <a:t> 中程度</a:t>
            </a:r>
            <a:endParaRPr lang="en-US" altLang="en-US" sz="2800" dirty="0">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rPr>
              <a:t> 高い</a:t>
            </a:r>
            <a:endParaRPr lang="en-US" altLang="en-US" sz="2800" dirty="0">
              <a:latin typeface="Meiryo UI" pitchFamily="50" charset="-128"/>
              <a:ea typeface="メイリオ" pitchFamily="50" charset="-128"/>
            </a:endParaRPr>
          </a:p>
          <a:p>
            <a:pPr marL="0" indent="0">
              <a:buFont typeface="Arial" pitchFamily="34" charset="0"/>
              <a:buNone/>
            </a:pPr>
            <a:endParaRPr lang="en-US" altLang="en-US" dirty="0">
              <a:latin typeface="Meiryo UI" pitchFamily="50" charset="-128"/>
              <a:ea typeface="メイリオ" pitchFamily="50" charset="-128"/>
            </a:endParaRPr>
          </a:p>
          <a:p>
            <a:pPr marL="0" indent="0">
              <a:buFont typeface="Arial" pitchFamily="34" charset="0"/>
              <a:buNone/>
            </a:pPr>
            <a:endParaRPr lang="en-US" altLang="ja-JP" dirty="0">
              <a:latin typeface="Meiryo UI" pitchFamily="50" charset="-128"/>
              <a:ea typeface="メイリオ" pitchFamily="50" charset="-128"/>
            </a:endParaRPr>
          </a:p>
        </p:txBody>
      </p:sp>
      <p:sp>
        <p:nvSpPr>
          <p:cNvPr id="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95643666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p:cNvSpPr>
          <p:nvPr>
            <p:ph type="title"/>
          </p:nvPr>
        </p:nvSpPr>
        <p:spPr>
          <a:xfrm>
            <a:off x="457200" y="152400"/>
            <a:ext cx="8229600" cy="855663"/>
          </a:xfrm>
        </p:spPr>
        <p:txBody>
          <a:bodyPr/>
          <a:lstStyle/>
          <a:p>
            <a:r>
              <a:rPr lang="ja-JP" altLang="en-US" sz="3600" b="1" dirty="0">
                <a:solidFill>
                  <a:schemeClr val="tx2"/>
                </a:solidFill>
                <a:latin typeface="Meiryo UI" pitchFamily="50" charset="-128"/>
                <a:ea typeface="メイリオ" pitchFamily="50" charset="-128"/>
                <a:cs typeface="Times New Roman" pitchFamily="18" charset="0"/>
              </a:rPr>
              <a:t>経口抗凝固薬と出血性合併症</a:t>
            </a:r>
            <a:endParaRPr lang="en-US" altLang="en-US" sz="3600" b="1" dirty="0">
              <a:solidFill>
                <a:schemeClr val="tx2"/>
              </a:solidFill>
              <a:latin typeface="Meiryo UI" pitchFamily="50" charset="-128"/>
              <a:ea typeface="メイリオ" pitchFamily="50" charset="-128"/>
              <a:cs typeface="Times New Roman" pitchFamily="18" charset="0"/>
            </a:endParaRPr>
          </a:p>
        </p:txBody>
      </p:sp>
      <p:sp>
        <p:nvSpPr>
          <p:cNvPr id="59396" name="Rectangle 3"/>
          <p:cNvSpPr txBox="1">
            <a:spLocks/>
          </p:cNvSpPr>
          <p:nvPr/>
        </p:nvSpPr>
        <p:spPr bwMode="auto">
          <a:xfrm>
            <a:off x="457200" y="1520825"/>
            <a:ext cx="805815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Clr>
                <a:schemeClr val="tx1"/>
              </a:buClr>
            </a:pPr>
            <a:r>
              <a:rPr lang="ja-JP" altLang="en-US" sz="2800" b="1" dirty="0">
                <a:solidFill>
                  <a:srgbClr val="000000"/>
                </a:solidFill>
                <a:latin typeface="Meiryo UI" pitchFamily="50" charset="-128"/>
                <a:ea typeface="メイリオ" pitchFamily="50" charset="-128"/>
                <a:cs typeface="Traditional Arabic" pitchFamily="18" charset="-78"/>
              </a:rPr>
              <a:t>ワルファリンなどの経口抗凝固薬によって誘発される出血の主な決定因子は以下の通り</a:t>
            </a:r>
            <a:endParaRPr lang="en-US" altLang="ja-JP" sz="2800" b="1" dirty="0">
              <a:solidFill>
                <a:srgbClr val="000000"/>
              </a:solidFill>
              <a:latin typeface="Meiryo UI" pitchFamily="50" charset="-128"/>
              <a:ea typeface="メイリオ" pitchFamily="50" charset="-128"/>
              <a:cs typeface="Traditional Arabic" pitchFamily="18" charset="-78"/>
            </a:endParaRPr>
          </a:p>
          <a:p>
            <a:pPr>
              <a:buClr>
                <a:srgbClr val="FF0000"/>
              </a:buClr>
              <a:buFont typeface="Wingdings" pitchFamily="2" charset="2"/>
              <a:buChar char="§"/>
            </a:pPr>
            <a:endParaRPr lang="en-US" altLang="en-US" sz="2800" dirty="0">
              <a:solidFill>
                <a:srgbClr val="000000"/>
              </a:solidFill>
              <a:latin typeface="Meiryo UI" pitchFamily="50" charset="-128"/>
              <a:ea typeface="メイリオ" pitchFamily="50" charset="-128"/>
              <a:cs typeface="Traditional Arabic" pitchFamily="18" charset="-78"/>
            </a:endParaRPr>
          </a:p>
          <a:p>
            <a:pPr marL="457200" lvl="1" indent="0">
              <a:buClr>
                <a:srgbClr val="FF0000"/>
              </a:buClr>
              <a:buNone/>
            </a:pPr>
            <a:r>
              <a:rPr lang="ja-JP" altLang="en-US" dirty="0">
                <a:latin typeface="Meiryo UI" pitchFamily="50" charset="-128"/>
                <a:ea typeface="メイリオ" pitchFamily="50" charset="-128"/>
              </a:rPr>
              <a:t>－ </a:t>
            </a:r>
            <a:r>
              <a:rPr lang="ja-JP" altLang="en-US" dirty="0">
                <a:solidFill>
                  <a:srgbClr val="000000"/>
                </a:solidFill>
                <a:latin typeface="Meiryo UI" pitchFamily="50" charset="-128"/>
                <a:ea typeface="メイリオ" pitchFamily="50" charset="-128"/>
                <a:cs typeface="Traditional Arabic" pitchFamily="18" charset="-78"/>
              </a:rPr>
              <a:t>抗凝固作用の強さ</a:t>
            </a:r>
            <a:endParaRPr lang="en-US" altLang="en-US" dirty="0">
              <a:solidFill>
                <a:srgbClr val="000000"/>
              </a:solidFill>
              <a:latin typeface="Meiryo UI" pitchFamily="50" charset="-128"/>
              <a:ea typeface="メイリオ" pitchFamily="50" charset="-128"/>
              <a:cs typeface="Traditional Arabic" pitchFamily="18" charset="-78"/>
            </a:endParaRPr>
          </a:p>
          <a:p>
            <a:pPr marL="457200" lvl="1" indent="0">
              <a:buClr>
                <a:srgbClr val="FF0000"/>
              </a:buClr>
              <a:buNone/>
            </a:pPr>
            <a:r>
              <a:rPr lang="ja-JP" altLang="en-US" dirty="0">
                <a:latin typeface="Meiryo UI" pitchFamily="50" charset="-128"/>
                <a:ea typeface="メイリオ" pitchFamily="50" charset="-128"/>
              </a:rPr>
              <a:t>－ </a:t>
            </a:r>
            <a:r>
              <a:rPr lang="ja-JP" altLang="en-US" dirty="0">
                <a:solidFill>
                  <a:srgbClr val="000000"/>
                </a:solidFill>
                <a:latin typeface="Meiryo UI" pitchFamily="50" charset="-128"/>
                <a:ea typeface="メイリオ" pitchFamily="50" charset="-128"/>
                <a:cs typeface="Traditional Arabic" pitchFamily="18" charset="-78"/>
              </a:rPr>
              <a:t>患者背景（遺伝的要素も含む）</a:t>
            </a:r>
            <a:endParaRPr lang="en-US" altLang="en-US" dirty="0">
              <a:solidFill>
                <a:srgbClr val="000000"/>
              </a:solidFill>
              <a:latin typeface="Meiryo UI" pitchFamily="50" charset="-128"/>
              <a:ea typeface="メイリオ" pitchFamily="50" charset="-128"/>
              <a:cs typeface="Traditional Arabic" pitchFamily="18" charset="-78"/>
            </a:endParaRPr>
          </a:p>
          <a:p>
            <a:pPr marL="457200" lvl="1" indent="0">
              <a:buClr>
                <a:srgbClr val="FF0000"/>
              </a:buClr>
              <a:buNone/>
            </a:pPr>
            <a:r>
              <a:rPr lang="ja-JP" altLang="en-US" dirty="0">
                <a:latin typeface="Meiryo UI" pitchFamily="50" charset="-128"/>
                <a:ea typeface="メイリオ" pitchFamily="50" charset="-128"/>
              </a:rPr>
              <a:t>－ </a:t>
            </a:r>
            <a:r>
              <a:rPr lang="ja-JP" altLang="en-US" dirty="0">
                <a:solidFill>
                  <a:srgbClr val="000000"/>
                </a:solidFill>
                <a:latin typeface="Meiryo UI" pitchFamily="50" charset="-128"/>
                <a:ea typeface="メイリオ" pitchFamily="50" charset="-128"/>
                <a:cs typeface="Traditional Arabic" pitchFamily="18" charset="-78"/>
              </a:rPr>
              <a:t>血液凝固に影響を与える薬剤の併用</a:t>
            </a:r>
            <a:endParaRPr lang="en-US" altLang="en-US" dirty="0">
              <a:solidFill>
                <a:srgbClr val="000000"/>
              </a:solidFill>
              <a:latin typeface="Meiryo UI" pitchFamily="50" charset="-128"/>
              <a:ea typeface="メイリオ" pitchFamily="50" charset="-128"/>
              <a:cs typeface="Traditional Arabic" pitchFamily="18" charset="-78"/>
            </a:endParaRPr>
          </a:p>
          <a:p>
            <a:pPr marL="457200" lvl="1" indent="0">
              <a:buClr>
                <a:srgbClr val="FF0000"/>
              </a:buClr>
              <a:buNone/>
            </a:pPr>
            <a:r>
              <a:rPr lang="ja-JP" altLang="en-US" dirty="0">
                <a:latin typeface="Meiryo UI" pitchFamily="50" charset="-128"/>
                <a:ea typeface="メイリオ" pitchFamily="50" charset="-128"/>
              </a:rPr>
              <a:t>－ </a:t>
            </a:r>
            <a:r>
              <a:rPr lang="ja-JP" altLang="en-US" dirty="0">
                <a:solidFill>
                  <a:srgbClr val="000000"/>
                </a:solidFill>
                <a:latin typeface="Meiryo UI" pitchFamily="50" charset="-128"/>
                <a:ea typeface="メイリオ" pitchFamily="50" charset="-128"/>
                <a:cs typeface="Traditional Arabic" pitchFamily="18" charset="-78"/>
              </a:rPr>
              <a:t>患者管理の方法および治療期間</a:t>
            </a:r>
            <a:endParaRPr lang="en-US" altLang="en-US" dirty="0">
              <a:solidFill>
                <a:srgbClr val="000000"/>
              </a:solidFill>
              <a:latin typeface="Meiryo UI" pitchFamily="50" charset="-128"/>
              <a:ea typeface="メイリオ" pitchFamily="50" charset="-128"/>
              <a:cs typeface="Traditional Arabic" pitchFamily="18" charset="-78"/>
            </a:endParaRPr>
          </a:p>
        </p:txBody>
      </p:sp>
      <p:cxnSp>
        <p:nvCxnSpPr>
          <p:cNvPr id="5"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2608404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txBox="1">
            <a:spLocks/>
          </p:cNvSpPr>
          <p:nvPr/>
        </p:nvSpPr>
        <p:spPr bwMode="auto">
          <a:xfrm>
            <a:off x="457200" y="1397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cs typeface="Times New Roman" pitchFamily="18" charset="0"/>
              </a:rPr>
              <a:t>出血リスクの評価と管理</a:t>
            </a:r>
            <a:endParaRPr lang="en-US" altLang="en-US" sz="2400" b="1" dirty="0">
              <a:solidFill>
                <a:srgbClr val="1F497D"/>
              </a:solidFill>
              <a:latin typeface="Meiryo UI" pitchFamily="50" charset="-128"/>
              <a:ea typeface="メイリオ" pitchFamily="50" charset="-128"/>
              <a:cs typeface="Times New Roman" pitchFamily="18" charset="0"/>
            </a:endParaRPr>
          </a:p>
        </p:txBody>
      </p:sp>
      <p:sp>
        <p:nvSpPr>
          <p:cNvPr id="64517" name="Rectangle 6"/>
          <p:cNvSpPr>
            <a:spLocks noChangeArrowheads="1"/>
          </p:cNvSpPr>
          <p:nvPr/>
        </p:nvSpPr>
        <p:spPr bwMode="auto">
          <a:xfrm>
            <a:off x="4097162" y="6050181"/>
            <a:ext cx="40302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it-IT" altLang="en-US" sz="1000" dirty="0">
                <a:solidFill>
                  <a:prstClr val="black"/>
                </a:solidFill>
                <a:latin typeface="Meiryo UI" pitchFamily="50" charset="-128"/>
                <a:ea typeface="メイリオ" pitchFamily="50" charset="-128"/>
              </a:rPr>
              <a:t>Lip GYH, et al. </a:t>
            </a:r>
            <a:r>
              <a:rPr lang="it-IT" altLang="en-US" sz="1000" i="1" dirty="0">
                <a:solidFill>
                  <a:prstClr val="black"/>
                </a:solidFill>
                <a:latin typeface="Meiryo UI" pitchFamily="50" charset="-128"/>
                <a:ea typeface="メイリオ" pitchFamily="50" charset="-128"/>
              </a:rPr>
              <a:t>Europace</a:t>
            </a:r>
            <a:r>
              <a:rPr lang="en-US" altLang="ja-JP" sz="1000" i="1" dirty="0">
                <a:solidFill>
                  <a:prstClr val="black"/>
                </a:solidFill>
                <a:latin typeface="Meiryo UI" pitchFamily="50" charset="-128"/>
                <a:ea typeface="メイリオ" pitchFamily="50" charset="-128"/>
              </a:rPr>
              <a:t>.</a:t>
            </a:r>
            <a:r>
              <a:rPr lang="it-IT" altLang="en-US" sz="1000" i="1" dirty="0">
                <a:solidFill>
                  <a:prstClr val="black"/>
                </a:solidFill>
                <a:latin typeface="Meiryo UI" pitchFamily="50" charset="-128"/>
                <a:ea typeface="メイリオ" pitchFamily="50" charset="-128"/>
              </a:rPr>
              <a:t> </a:t>
            </a:r>
            <a:r>
              <a:rPr lang="it-IT" altLang="en-US" sz="1000" dirty="0">
                <a:solidFill>
                  <a:prstClr val="black"/>
                </a:solidFill>
                <a:latin typeface="Meiryo UI" pitchFamily="50" charset="-128"/>
                <a:ea typeface="メイリオ" pitchFamily="50" charset="-128"/>
              </a:rPr>
              <a:t>2011;13</a:t>
            </a:r>
            <a:r>
              <a:rPr lang="en-US" altLang="ja-JP" sz="1000" dirty="0">
                <a:solidFill>
                  <a:prstClr val="black"/>
                </a:solidFill>
                <a:latin typeface="Meiryo UI" pitchFamily="50" charset="-128"/>
                <a:ea typeface="メイリオ" pitchFamily="50" charset="-128"/>
              </a:rPr>
              <a:t>(5)</a:t>
            </a:r>
            <a:r>
              <a:rPr lang="it-IT" altLang="en-US" sz="1000" dirty="0">
                <a:solidFill>
                  <a:prstClr val="black"/>
                </a:solidFill>
                <a:latin typeface="Meiryo UI" pitchFamily="50" charset="-128"/>
                <a:ea typeface="メイリオ" pitchFamily="50" charset="-128"/>
              </a:rPr>
              <a:t>:723-</a:t>
            </a:r>
            <a:r>
              <a:rPr lang="en-US" altLang="ja-JP" sz="1000" dirty="0">
                <a:solidFill>
                  <a:prstClr val="black"/>
                </a:solidFill>
                <a:latin typeface="Meiryo UI" pitchFamily="50" charset="-128"/>
                <a:ea typeface="メイリオ" pitchFamily="50" charset="-128"/>
              </a:rPr>
              <a:t>7</a:t>
            </a:r>
            <a:r>
              <a:rPr lang="it-IT" altLang="en-US" sz="1000" dirty="0">
                <a:solidFill>
                  <a:prstClr val="black"/>
                </a:solidFill>
                <a:latin typeface="Meiryo UI" pitchFamily="50" charset="-128"/>
                <a:ea typeface="メイリオ" pitchFamily="50" charset="-128"/>
              </a:rPr>
              <a:t>46.</a:t>
            </a:r>
          </a:p>
          <a:p>
            <a:pPr>
              <a:spcBef>
                <a:spcPct val="0"/>
              </a:spcBef>
              <a:buFontTx/>
              <a:buNone/>
            </a:pPr>
            <a:r>
              <a:rPr lang="en-US" altLang="en-US" sz="1000" dirty="0">
                <a:solidFill>
                  <a:prstClr val="black"/>
                </a:solidFill>
                <a:latin typeface="Meiryo UI" pitchFamily="50" charset="-128"/>
                <a:ea typeface="メイリオ" pitchFamily="50" charset="-128"/>
              </a:rPr>
              <a:t>Kovacs RJ, et al. </a:t>
            </a:r>
            <a:r>
              <a:rPr lang="en-US" altLang="en-US" sz="1000" i="1" dirty="0">
                <a:solidFill>
                  <a:prstClr val="black"/>
                </a:solidFill>
                <a:latin typeface="Meiryo UI" pitchFamily="50" charset="-128"/>
                <a:ea typeface="メイリオ" pitchFamily="50" charset="-128"/>
              </a:rPr>
              <a:t>J Am Coll Cardiol. </a:t>
            </a:r>
            <a:r>
              <a:rPr lang="en-US" altLang="en-US" sz="1000" dirty="0">
                <a:solidFill>
                  <a:prstClr val="black"/>
                </a:solidFill>
                <a:latin typeface="Meiryo UI" pitchFamily="50" charset="-128"/>
                <a:ea typeface="メイリオ" pitchFamily="50" charset="-128"/>
              </a:rPr>
              <a:t>2015;65(13):1340-1360.</a:t>
            </a:r>
          </a:p>
          <a:p>
            <a:pPr>
              <a:spcBef>
                <a:spcPct val="0"/>
              </a:spcBef>
              <a:buFontTx/>
              <a:buNone/>
            </a:pPr>
            <a:r>
              <a:rPr lang="en-US" altLang="en-US" sz="1000" dirty="0">
                <a:solidFill>
                  <a:prstClr val="black"/>
                </a:solidFill>
                <a:latin typeface="Meiryo UI" pitchFamily="50" charset="-128"/>
                <a:ea typeface="メイリオ" pitchFamily="50" charset="-128"/>
              </a:rPr>
              <a:t>Enriquez A, et al. </a:t>
            </a:r>
            <a:r>
              <a:rPr lang="en-US" altLang="en-US" sz="1000" i="1" dirty="0">
                <a:solidFill>
                  <a:prstClr val="black"/>
                </a:solidFill>
                <a:latin typeface="Meiryo UI" pitchFamily="50" charset="-128"/>
                <a:ea typeface="メイリオ" pitchFamily="50" charset="-128"/>
              </a:rPr>
              <a:t>Europace. </a:t>
            </a:r>
            <a:r>
              <a:rPr lang="en-US" altLang="en-US" sz="1000" dirty="0">
                <a:solidFill>
                  <a:prstClr val="black"/>
                </a:solidFill>
                <a:latin typeface="Meiryo UI" pitchFamily="50" charset="-128"/>
                <a:ea typeface="メイリオ" pitchFamily="50" charset="-128"/>
              </a:rPr>
              <a:t>2016;18(7):955-964</a:t>
            </a:r>
            <a:r>
              <a:rPr lang="en-US" altLang="ja-JP" sz="1000" dirty="0">
                <a:solidFill>
                  <a:prstClr val="black"/>
                </a:solidFill>
                <a:latin typeface="Meiryo UI" pitchFamily="50" charset="-128"/>
                <a:ea typeface="メイリオ" pitchFamily="50" charset="-128"/>
              </a:rPr>
              <a:t>.</a:t>
            </a:r>
            <a:endParaRPr lang="en-US" altLang="en-US" sz="1000" dirty="0">
              <a:solidFill>
                <a:prstClr val="black"/>
              </a:solidFill>
              <a:latin typeface="Meiryo UI" pitchFamily="50" charset="-128"/>
              <a:ea typeface="メイリオ" pitchFamily="50" charset="-128"/>
            </a:endParaRPr>
          </a:p>
          <a:p>
            <a:pPr>
              <a:spcBef>
                <a:spcPct val="0"/>
              </a:spcBef>
              <a:buNone/>
            </a:pPr>
            <a:r>
              <a:rPr lang="en-US" altLang="en-US" sz="1000" dirty="0">
                <a:solidFill>
                  <a:prstClr val="black"/>
                </a:solidFill>
                <a:latin typeface="Meiryo UI" pitchFamily="50" charset="-128"/>
                <a:ea typeface="メイリオ" pitchFamily="50" charset="-128"/>
              </a:rPr>
              <a:t>Pollack CV, Jr, et al. </a:t>
            </a:r>
            <a:r>
              <a:rPr lang="en-US" altLang="en-US" sz="1000" i="1" dirty="0">
                <a:solidFill>
                  <a:prstClr val="black"/>
                </a:solidFill>
                <a:latin typeface="Meiryo UI" pitchFamily="50" charset="-128"/>
                <a:ea typeface="メイリオ" pitchFamily="50" charset="-128"/>
              </a:rPr>
              <a:t>N Engl J Med. </a:t>
            </a:r>
            <a:r>
              <a:rPr lang="en-US" altLang="en-US" sz="1000" dirty="0">
                <a:solidFill>
                  <a:prstClr val="black"/>
                </a:solidFill>
                <a:latin typeface="Meiryo UI" pitchFamily="50" charset="-128"/>
                <a:ea typeface="メイリオ" pitchFamily="50" charset="-128"/>
              </a:rPr>
              <a:t>2017 3;377(5):431-441.</a:t>
            </a: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角丸四角形 7"/>
          <p:cNvSpPr/>
          <p:nvPr/>
        </p:nvSpPr>
        <p:spPr>
          <a:xfrm>
            <a:off x="971594" y="1180555"/>
            <a:ext cx="7267531" cy="768269"/>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テキスト ボックス 9"/>
          <p:cNvSpPr txBox="1"/>
          <p:nvPr/>
        </p:nvSpPr>
        <p:spPr>
          <a:xfrm>
            <a:off x="1185187" y="1240939"/>
            <a:ext cx="6892013" cy="707886"/>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出血リスク増大をもたらす因子は多く，脳卒中リスク因子とも重複する  </a:t>
            </a:r>
          </a:p>
        </p:txBody>
      </p:sp>
      <p:sp>
        <p:nvSpPr>
          <p:cNvPr id="14" name="角丸四角形 13"/>
          <p:cNvSpPr/>
          <p:nvPr/>
        </p:nvSpPr>
        <p:spPr>
          <a:xfrm>
            <a:off x="1004734" y="2190206"/>
            <a:ext cx="6656193"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正方形/長方形 14"/>
          <p:cNvSpPr/>
          <p:nvPr/>
        </p:nvSpPr>
        <p:spPr>
          <a:xfrm>
            <a:off x="771200" y="2379987"/>
            <a:ext cx="7607256" cy="147242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テキスト ボックス 15"/>
          <p:cNvSpPr txBox="1"/>
          <p:nvPr/>
        </p:nvSpPr>
        <p:spPr>
          <a:xfrm>
            <a:off x="1149915" y="2250589"/>
            <a:ext cx="6196687"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一過性の因子</a:t>
            </a:r>
          </a:p>
        </p:txBody>
      </p:sp>
      <p:sp>
        <p:nvSpPr>
          <p:cNvPr id="17" name="テキスト ボックス 16"/>
          <p:cNvSpPr txBox="1"/>
          <p:nvPr/>
        </p:nvSpPr>
        <p:spPr>
          <a:xfrm>
            <a:off x="1149915" y="2775198"/>
            <a:ext cx="7184113" cy="1077218"/>
          </a:xfrm>
          <a:prstGeom prst="rect">
            <a:avLst/>
          </a:prstGeom>
          <a:noFill/>
        </p:spPr>
        <p:txBody>
          <a:bodyPr wrap="square" rtlCol="0">
            <a:spAutoFit/>
          </a:bodyPr>
          <a:lstStyle/>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相互作用（薬物間，薬物</a:t>
            </a:r>
            <a:r>
              <a:rPr lang="en-US" altLang="ja-JP" dirty="0">
                <a:solidFill>
                  <a:prstClr val="black"/>
                </a:solidFill>
                <a:latin typeface="Meiryo UI" pitchFamily="50" charset="-128"/>
                <a:ea typeface="メイリオ" pitchFamily="50" charset="-128"/>
              </a:rPr>
              <a:t>-</a:t>
            </a:r>
            <a:r>
              <a:rPr lang="ja-JP" altLang="en-US" dirty="0">
                <a:solidFill>
                  <a:prstClr val="black"/>
                </a:solidFill>
                <a:latin typeface="Meiryo UI" pitchFamily="50" charset="-128"/>
                <a:ea typeface="メイリオ" pitchFamily="50" charset="-128"/>
              </a:rPr>
              <a:t>食物）</a:t>
            </a:r>
          </a:p>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外科的処置または手技</a:t>
            </a:r>
          </a:p>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ワルファリンでは国際標準化比（</a:t>
            </a:r>
            <a:r>
              <a:rPr lang="en-US" altLang="ja-JP" dirty="0">
                <a:solidFill>
                  <a:prstClr val="black"/>
                </a:solidFill>
                <a:latin typeface="Meiryo UI" pitchFamily="50" charset="-128"/>
                <a:ea typeface="メイリオ" pitchFamily="50" charset="-128"/>
              </a:rPr>
              <a:t>INR</a:t>
            </a:r>
            <a:r>
              <a:rPr lang="ja-JP" altLang="en-US" dirty="0">
                <a:solidFill>
                  <a:prstClr val="black"/>
                </a:solidFill>
                <a:latin typeface="Meiryo UI" pitchFamily="50" charset="-128"/>
                <a:ea typeface="メイリオ" pitchFamily="50" charset="-128"/>
              </a:rPr>
              <a:t>）の値</a:t>
            </a:r>
          </a:p>
        </p:txBody>
      </p:sp>
      <p:sp>
        <p:nvSpPr>
          <p:cNvPr id="18" name="角丸四角形 17"/>
          <p:cNvSpPr/>
          <p:nvPr/>
        </p:nvSpPr>
        <p:spPr>
          <a:xfrm>
            <a:off x="1005103" y="4017516"/>
            <a:ext cx="6656193"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正方形/長方形 18"/>
          <p:cNvSpPr/>
          <p:nvPr/>
        </p:nvSpPr>
        <p:spPr>
          <a:xfrm>
            <a:off x="771569" y="4207297"/>
            <a:ext cx="7607256" cy="147242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テキスト ボックス 19"/>
          <p:cNvSpPr txBox="1"/>
          <p:nvPr/>
        </p:nvSpPr>
        <p:spPr>
          <a:xfrm>
            <a:off x="1150284" y="4077899"/>
            <a:ext cx="6196687" cy="400110"/>
          </a:xfrm>
          <a:prstGeom prst="rect">
            <a:avLst/>
          </a:prstGeom>
          <a:noFill/>
        </p:spPr>
        <p:txBody>
          <a:bodyPr wrap="square" rtlCol="0">
            <a:spAutoFit/>
          </a:bodyPr>
          <a:lstStyle/>
          <a:p>
            <a:r>
              <a:rPr lang="en-US" altLang="ja-JP" sz="2000" b="1" dirty="0">
                <a:solidFill>
                  <a:prstClr val="white"/>
                </a:solidFill>
                <a:latin typeface="Meiryo UI" pitchFamily="50" charset="-128"/>
                <a:ea typeface="メイリオ" pitchFamily="50" charset="-128"/>
              </a:rPr>
              <a:t>DOAC</a:t>
            </a:r>
            <a:r>
              <a:rPr lang="ja-JP" altLang="en-US" sz="2000" b="1" dirty="0">
                <a:solidFill>
                  <a:prstClr val="white"/>
                </a:solidFill>
                <a:latin typeface="Meiryo UI" pitchFamily="50" charset="-128"/>
                <a:ea typeface="メイリオ" pitchFamily="50" charset="-128"/>
              </a:rPr>
              <a:t>関連出血の管理</a:t>
            </a:r>
          </a:p>
        </p:txBody>
      </p:sp>
      <p:sp>
        <p:nvSpPr>
          <p:cNvPr id="21" name="テキスト ボックス 20"/>
          <p:cNvSpPr txBox="1"/>
          <p:nvPr/>
        </p:nvSpPr>
        <p:spPr>
          <a:xfrm>
            <a:off x="1150284" y="4602508"/>
            <a:ext cx="7184113" cy="1077218"/>
          </a:xfrm>
          <a:prstGeom prst="rect">
            <a:avLst/>
          </a:prstGeom>
          <a:noFill/>
        </p:spPr>
        <p:txBody>
          <a:bodyPr wrap="square" rtlCol="0">
            <a:spAutoFit/>
          </a:bodyPr>
          <a:lstStyle/>
          <a:p>
            <a:pPr marL="180975" indent="-180975">
              <a:spcAft>
                <a:spcPts val="600"/>
              </a:spcAft>
              <a:buFont typeface="Arial" pitchFamily="34" charset="0"/>
              <a:buChar char="•"/>
            </a:pPr>
            <a:r>
              <a:rPr lang="en-US" altLang="ja-JP" dirty="0">
                <a:solidFill>
                  <a:prstClr val="black"/>
                </a:solidFill>
                <a:latin typeface="Meiryo UI" pitchFamily="50" charset="-128"/>
                <a:ea typeface="メイリオ" pitchFamily="50" charset="-128"/>
              </a:rPr>
              <a:t>DOAC</a:t>
            </a:r>
            <a:r>
              <a:rPr lang="ja-JP" altLang="en-US" dirty="0">
                <a:solidFill>
                  <a:prstClr val="black"/>
                </a:solidFill>
                <a:latin typeface="Meiryo UI" pitchFamily="50" charset="-128"/>
                <a:ea typeface="メイリオ" pitchFamily="50" charset="-128"/>
              </a:rPr>
              <a:t>の中止</a:t>
            </a:r>
          </a:p>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最終投与の時期を確認</a:t>
            </a:r>
          </a:p>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中和剤</a:t>
            </a:r>
          </a:p>
        </p:txBody>
      </p:sp>
      <p:sp>
        <p:nvSpPr>
          <p:cNvPr id="22" name="正方形/長方形 21"/>
          <p:cNvSpPr/>
          <p:nvPr/>
        </p:nvSpPr>
        <p:spPr>
          <a:xfrm>
            <a:off x="2183572" y="5344724"/>
            <a:ext cx="6541328" cy="494101"/>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346971" y="5204894"/>
            <a:ext cx="1635126" cy="1090321"/>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テキスト ボックス 22"/>
          <p:cNvSpPr txBox="1"/>
          <p:nvPr/>
        </p:nvSpPr>
        <p:spPr>
          <a:xfrm>
            <a:off x="2232513" y="5382930"/>
            <a:ext cx="5428414" cy="500137"/>
          </a:xfrm>
          <a:prstGeom prst="rect">
            <a:avLst/>
          </a:prstGeom>
          <a:noFill/>
        </p:spPr>
        <p:txBody>
          <a:bodyPr wrap="square" rtlCol="0">
            <a:spAutoFit/>
          </a:bodyPr>
          <a:lstStyle/>
          <a:p>
            <a:pPr>
              <a:spcAft>
                <a:spcPts val="300"/>
              </a:spcAft>
            </a:pPr>
            <a:r>
              <a:rPr lang="ja-JP" altLang="en-US" sz="1200" dirty="0">
                <a:solidFill>
                  <a:prstClr val="black"/>
                </a:solidFill>
                <a:latin typeface="Meiryo UI" pitchFamily="50" charset="-128"/>
                <a:ea typeface="メイリオ" pitchFamily="50" charset="-128"/>
              </a:rPr>
              <a:t>－ イダルシズマブ（ダビガトラン拮抗薬）：</a:t>
            </a:r>
            <a:r>
              <a:rPr lang="en-US" altLang="ja-JP" sz="1200" dirty="0">
                <a:solidFill>
                  <a:prstClr val="black"/>
                </a:solidFill>
                <a:latin typeface="Meiryo UI" pitchFamily="50" charset="-128"/>
                <a:ea typeface="メイリオ" pitchFamily="50" charset="-128"/>
              </a:rPr>
              <a:t>2016</a:t>
            </a:r>
            <a:r>
              <a:rPr lang="ja-JP" altLang="en-US" sz="1200" dirty="0">
                <a:solidFill>
                  <a:prstClr val="black"/>
                </a:solidFill>
                <a:latin typeface="Meiryo UI" pitchFamily="50" charset="-128"/>
                <a:ea typeface="メイリオ" pitchFamily="50" charset="-128"/>
              </a:rPr>
              <a:t>年</a:t>
            </a:r>
            <a:r>
              <a:rPr lang="en-US" altLang="ja-JP" sz="1200" dirty="0">
                <a:solidFill>
                  <a:prstClr val="black"/>
                </a:solidFill>
                <a:latin typeface="Meiryo UI" pitchFamily="50" charset="-128"/>
                <a:ea typeface="メイリオ" pitchFamily="50" charset="-128"/>
              </a:rPr>
              <a:t>9</a:t>
            </a:r>
            <a:r>
              <a:rPr lang="ja-JP" altLang="en-US" sz="1200" dirty="0">
                <a:solidFill>
                  <a:prstClr val="black"/>
                </a:solidFill>
                <a:latin typeface="Meiryo UI" pitchFamily="50" charset="-128"/>
                <a:ea typeface="メイリオ" pitchFamily="50" charset="-128"/>
              </a:rPr>
              <a:t>月日本で承認</a:t>
            </a:r>
          </a:p>
          <a:p>
            <a:pPr>
              <a:spcAft>
                <a:spcPts val="300"/>
              </a:spcAft>
            </a:pPr>
            <a:r>
              <a:rPr lang="ja-JP" altLang="en-US" sz="1200" dirty="0">
                <a:solidFill>
                  <a:prstClr val="black"/>
                </a:solidFill>
                <a:latin typeface="Meiryo UI" pitchFamily="50" charset="-128"/>
                <a:ea typeface="メイリオ" pitchFamily="50" charset="-128"/>
              </a:rPr>
              <a:t>－ プロトロンビン複合体濃縮製剤，第</a:t>
            </a:r>
            <a:r>
              <a:rPr lang="en-US" altLang="ja-JP" sz="1200" dirty="0">
                <a:solidFill>
                  <a:prstClr val="black"/>
                </a:solidFill>
                <a:latin typeface="Meiryo UI" pitchFamily="50" charset="-128"/>
                <a:ea typeface="メイリオ" pitchFamily="50" charset="-128"/>
              </a:rPr>
              <a:t>Xa</a:t>
            </a:r>
            <a:r>
              <a:rPr lang="ja-JP" altLang="en-US" sz="1200" dirty="0">
                <a:solidFill>
                  <a:prstClr val="black"/>
                </a:solidFill>
                <a:latin typeface="Meiryo UI" pitchFamily="50" charset="-128"/>
                <a:ea typeface="メイリオ" pitchFamily="50" charset="-128"/>
              </a:rPr>
              <a:t>因子阻害薬を緊急時に投与</a:t>
            </a:r>
          </a:p>
        </p:txBody>
      </p:sp>
      <p:sp>
        <p:nvSpPr>
          <p:cNvPr id="24" name="TextBox 2"/>
          <p:cNvSpPr txBox="1">
            <a:spLocks noChangeArrowheads="1"/>
          </p:cNvSpPr>
          <p:nvPr/>
        </p:nvSpPr>
        <p:spPr bwMode="auto">
          <a:xfrm>
            <a:off x="6748323" y="6669264"/>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973055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cs typeface="Times New Roman" pitchFamily="18" charset="0"/>
              </a:rPr>
              <a:t>出血リスクの層別化</a:t>
            </a:r>
            <a:endParaRPr lang="en-US" altLang="en-US" sz="2400" b="1" dirty="0">
              <a:solidFill>
                <a:srgbClr val="1F497D"/>
              </a:solidFill>
              <a:latin typeface="Meiryo UI" pitchFamily="50" charset="-128"/>
              <a:ea typeface="メイリオ" pitchFamily="50" charset="-128"/>
              <a:cs typeface="Times New Roman" pitchFamily="18" charset="0"/>
            </a:endParaRPr>
          </a:p>
        </p:txBody>
      </p:sp>
      <p:sp>
        <p:nvSpPr>
          <p:cNvPr id="65540" name="Rectangle 6"/>
          <p:cNvSpPr>
            <a:spLocks noChangeArrowheads="1"/>
          </p:cNvSpPr>
          <p:nvPr/>
        </p:nvSpPr>
        <p:spPr bwMode="auto">
          <a:xfrm>
            <a:off x="4991100" y="6307314"/>
            <a:ext cx="40222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it-IT" altLang="en-US" sz="1000" dirty="0">
                <a:solidFill>
                  <a:prstClr val="black"/>
                </a:solidFill>
                <a:latin typeface="Meiryo UI" pitchFamily="50" charset="-128"/>
                <a:ea typeface="メイリオ" pitchFamily="50" charset="-128"/>
              </a:rPr>
              <a:t>Lip GYH, et al. </a:t>
            </a:r>
            <a:r>
              <a:rPr lang="it-IT" altLang="en-US" sz="1000" i="1" dirty="0">
                <a:solidFill>
                  <a:prstClr val="black"/>
                </a:solidFill>
                <a:latin typeface="Meiryo UI" pitchFamily="50" charset="-128"/>
                <a:ea typeface="メイリオ" pitchFamily="50" charset="-128"/>
              </a:rPr>
              <a:t>Europace.</a:t>
            </a:r>
            <a:r>
              <a:rPr lang="it-IT" altLang="en-US" sz="1000" dirty="0">
                <a:solidFill>
                  <a:prstClr val="black"/>
                </a:solidFill>
                <a:latin typeface="Meiryo UI" pitchFamily="50" charset="-128"/>
                <a:ea typeface="メイリオ" pitchFamily="50" charset="-128"/>
              </a:rPr>
              <a:t> 2011;13(5):723-746.</a:t>
            </a:r>
          </a:p>
          <a:p>
            <a:pPr>
              <a:spcBef>
                <a:spcPct val="0"/>
              </a:spcBef>
              <a:buFontTx/>
              <a:buNone/>
            </a:pPr>
            <a:r>
              <a:rPr lang="en-US" altLang="en-US" sz="1000" dirty="0">
                <a:solidFill>
                  <a:prstClr val="black"/>
                </a:solidFill>
                <a:latin typeface="Meiryo UI" pitchFamily="50" charset="-128"/>
                <a:ea typeface="メイリオ" pitchFamily="50" charset="-128"/>
              </a:rPr>
              <a:t>Kaatz</a:t>
            </a:r>
            <a:r>
              <a:rPr lang="it-IT" altLang="en-US" sz="1000" dirty="0">
                <a:solidFill>
                  <a:prstClr val="black"/>
                </a:solidFill>
                <a:latin typeface="Meiryo UI" pitchFamily="50" charset="-128"/>
                <a:ea typeface="メイリオ" pitchFamily="50" charset="-128"/>
              </a:rPr>
              <a:t> S, et al.</a:t>
            </a:r>
            <a:r>
              <a:rPr lang="en-US" altLang="en-US" sz="1000" dirty="0">
                <a:solidFill>
                  <a:prstClr val="black"/>
                </a:solidFill>
                <a:latin typeface="Meiryo UI" pitchFamily="50" charset="-128"/>
                <a:ea typeface="メイリオ" pitchFamily="50" charset="-128"/>
              </a:rPr>
              <a:t> </a:t>
            </a:r>
            <a:r>
              <a:rPr lang="en-US" altLang="en-US" sz="1000" i="1" dirty="0">
                <a:solidFill>
                  <a:prstClr val="black"/>
                </a:solidFill>
                <a:latin typeface="Meiryo UI" pitchFamily="50" charset="-128"/>
                <a:ea typeface="メイリオ" pitchFamily="50" charset="-128"/>
              </a:rPr>
              <a:t>J Thromb Haemost.</a:t>
            </a:r>
            <a:r>
              <a:rPr lang="en-US" altLang="en-US" sz="1000" dirty="0">
                <a:solidFill>
                  <a:prstClr val="black"/>
                </a:solidFill>
                <a:latin typeface="Meiryo UI" pitchFamily="50" charset="-128"/>
                <a:ea typeface="メイリオ" pitchFamily="50" charset="-128"/>
              </a:rPr>
              <a:t> 2015;13(11):2119-2126.</a:t>
            </a:r>
            <a:r>
              <a:rPr lang="it-IT" altLang="en-US" sz="1000" dirty="0">
                <a:solidFill>
                  <a:prstClr val="black"/>
                </a:solidFill>
                <a:latin typeface="Meiryo UI" pitchFamily="50" charset="-128"/>
                <a:ea typeface="メイリオ" pitchFamily="50" charset="-128"/>
              </a:rPr>
              <a:t> </a:t>
            </a:r>
            <a:endParaRPr lang="en-US" altLang="en-US" sz="1000" dirty="0">
              <a:solidFill>
                <a:prstClr val="black"/>
              </a:solidFill>
              <a:latin typeface="Meiryo UI" pitchFamily="50" charset="-128"/>
              <a:ea typeface="メイリオ" pitchFamily="50" charset="-128"/>
            </a:endParaRPr>
          </a:p>
        </p:txBody>
      </p:sp>
      <p:cxnSp>
        <p:nvCxnSpPr>
          <p:cNvPr id="7" name="Straight Connector 4">
            <a:extLst/>
          </p:cNvPr>
          <p:cNvCxnSpPr>
            <a:cxnSpLocks noChangeShapeType="1"/>
          </p:cNvCxnSpPr>
          <p:nvPr/>
        </p:nvCxnSpPr>
        <p:spPr bwMode="auto">
          <a:xfrm>
            <a:off x="771200" y="100418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角丸四角形 5"/>
          <p:cNvSpPr/>
          <p:nvPr/>
        </p:nvSpPr>
        <p:spPr>
          <a:xfrm>
            <a:off x="1001906" y="1180556"/>
            <a:ext cx="6656193" cy="768270"/>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正方形/長方形 7"/>
          <p:cNvSpPr/>
          <p:nvPr/>
        </p:nvSpPr>
        <p:spPr>
          <a:xfrm>
            <a:off x="768372" y="1370337"/>
            <a:ext cx="7607256" cy="118236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テキスト ボックス 8"/>
          <p:cNvSpPr txBox="1"/>
          <p:nvPr/>
        </p:nvSpPr>
        <p:spPr>
          <a:xfrm>
            <a:off x="1147087" y="1240939"/>
            <a:ext cx="6196687" cy="707886"/>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出血リスクを低減するため，出血リスク層別化の   スコアリングシステムが提唱されている</a:t>
            </a:r>
          </a:p>
        </p:txBody>
      </p:sp>
      <p:sp>
        <p:nvSpPr>
          <p:cNvPr id="10" name="テキスト ボックス 9"/>
          <p:cNvSpPr txBox="1"/>
          <p:nvPr/>
        </p:nvSpPr>
        <p:spPr>
          <a:xfrm>
            <a:off x="1147087" y="2079873"/>
            <a:ext cx="7184113" cy="369332"/>
          </a:xfrm>
          <a:prstGeom prst="rect">
            <a:avLst/>
          </a:prstGeom>
          <a:noFill/>
        </p:spPr>
        <p:txBody>
          <a:bodyPr wrap="square" rtlCol="0">
            <a:spAutoFit/>
          </a:bodyPr>
          <a:lstStyle/>
          <a:p>
            <a:pPr marL="180975" indent="-180975">
              <a:spcAft>
                <a:spcPts val="600"/>
              </a:spcAft>
              <a:buFont typeface="Arial" pitchFamily="34" charset="0"/>
              <a:buChar char="•"/>
            </a:pPr>
            <a:r>
              <a:rPr lang="en-US" altLang="ja-JP" dirty="0">
                <a:solidFill>
                  <a:prstClr val="black"/>
                </a:solidFill>
                <a:latin typeface="Meiryo UI" pitchFamily="50" charset="-128"/>
                <a:ea typeface="メイリオ" pitchFamily="50" charset="-128"/>
              </a:rPr>
              <a:t>HAS-BLED</a:t>
            </a:r>
            <a:r>
              <a:rPr lang="ja-JP" altLang="en-US" dirty="0">
                <a:solidFill>
                  <a:prstClr val="black"/>
                </a:solidFill>
                <a:latin typeface="Meiryo UI" pitchFamily="50" charset="-128"/>
                <a:ea typeface="メイリオ" pitchFamily="50" charset="-128"/>
              </a:rPr>
              <a:t>，</a:t>
            </a:r>
            <a:r>
              <a:rPr lang="en-US" altLang="ja-JP" dirty="0">
                <a:solidFill>
                  <a:prstClr val="black"/>
                </a:solidFill>
                <a:latin typeface="Meiryo UI" pitchFamily="50" charset="-128"/>
                <a:ea typeface="メイリオ" pitchFamily="50" charset="-128"/>
              </a:rPr>
              <a:t>ORBIT</a:t>
            </a:r>
            <a:r>
              <a:rPr lang="ja-JP" altLang="en-US" dirty="0">
                <a:solidFill>
                  <a:prstClr val="black"/>
                </a:solidFill>
                <a:latin typeface="Meiryo UI" pitchFamily="50" charset="-128"/>
                <a:ea typeface="メイリオ" pitchFamily="50" charset="-128"/>
              </a:rPr>
              <a:t>，</a:t>
            </a:r>
            <a:r>
              <a:rPr lang="en-US" altLang="ja-JP" dirty="0">
                <a:solidFill>
                  <a:prstClr val="black"/>
                </a:solidFill>
                <a:latin typeface="Meiryo UI" pitchFamily="50" charset="-128"/>
                <a:ea typeface="メイリオ" pitchFamily="50" charset="-128"/>
              </a:rPr>
              <a:t>ATRIA</a:t>
            </a:r>
          </a:p>
        </p:txBody>
      </p:sp>
      <p:sp>
        <p:nvSpPr>
          <p:cNvPr id="11" name="角丸四角形 10"/>
          <p:cNvSpPr/>
          <p:nvPr/>
        </p:nvSpPr>
        <p:spPr>
          <a:xfrm>
            <a:off x="1001906" y="2857863"/>
            <a:ext cx="6656193" cy="48568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正方形/長方形 11"/>
          <p:cNvSpPr/>
          <p:nvPr/>
        </p:nvSpPr>
        <p:spPr>
          <a:xfrm>
            <a:off x="768372" y="3047644"/>
            <a:ext cx="7607256" cy="53375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テキスト ボックス 12"/>
          <p:cNvSpPr txBox="1"/>
          <p:nvPr/>
        </p:nvSpPr>
        <p:spPr>
          <a:xfrm>
            <a:off x="1147088" y="2918246"/>
            <a:ext cx="6358612"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治療および患者に関連する因子の組合せ</a:t>
            </a:r>
          </a:p>
        </p:txBody>
      </p:sp>
      <p:sp>
        <p:nvSpPr>
          <p:cNvPr id="14" name="角丸四角形 13"/>
          <p:cNvSpPr/>
          <p:nvPr/>
        </p:nvSpPr>
        <p:spPr>
          <a:xfrm>
            <a:off x="1001906" y="3934367"/>
            <a:ext cx="6656193" cy="768269"/>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正方形/長方形 14"/>
          <p:cNvSpPr/>
          <p:nvPr/>
        </p:nvSpPr>
        <p:spPr>
          <a:xfrm>
            <a:off x="768372" y="4124149"/>
            <a:ext cx="7607256" cy="117175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テキスト ボックス 15"/>
          <p:cNvSpPr txBox="1"/>
          <p:nvPr/>
        </p:nvSpPr>
        <p:spPr>
          <a:xfrm>
            <a:off x="1147088" y="3994751"/>
            <a:ext cx="6082387" cy="707886"/>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それぞれのスコアリングシステムに含まれる因子は異なり，同じ因子でも定義が異なる</a:t>
            </a:r>
          </a:p>
        </p:txBody>
      </p:sp>
      <p:sp>
        <p:nvSpPr>
          <p:cNvPr id="17" name="テキスト ボックス 16"/>
          <p:cNvSpPr txBox="1"/>
          <p:nvPr/>
        </p:nvSpPr>
        <p:spPr>
          <a:xfrm>
            <a:off x="1147086" y="4795585"/>
            <a:ext cx="7184113" cy="369332"/>
          </a:xfrm>
          <a:prstGeom prst="rect">
            <a:avLst/>
          </a:prstGeom>
          <a:noFill/>
        </p:spPr>
        <p:txBody>
          <a:bodyPr wrap="square" rtlCol="0">
            <a:spAutoFit/>
          </a:bodyPr>
          <a:lstStyle/>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例）年齢のカットオフ値が異なる</a:t>
            </a:r>
          </a:p>
        </p:txBody>
      </p:sp>
      <p:sp>
        <p:nvSpPr>
          <p:cNvPr id="18"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426935703"/>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Chart 1"/>
          <p:cNvGraphicFramePr>
            <a:graphicFrameLocks noChangeAspect="1"/>
          </p:cNvGraphicFramePr>
          <p:nvPr>
            <p:extLst>
              <p:ext uri="{D42A27DB-BD31-4B8C-83A1-F6EECF244321}">
                <p14:modId xmlns:p14="http://schemas.microsoft.com/office/powerpoint/2010/main" val="1993356947"/>
              </p:ext>
            </p:extLst>
          </p:nvPr>
        </p:nvGraphicFramePr>
        <p:xfrm>
          <a:off x="290351" y="1281706"/>
          <a:ext cx="8411785" cy="4285134"/>
        </p:xfrm>
        <a:graphic>
          <a:graphicData uri="http://schemas.openxmlformats.org/presentationml/2006/ole">
            <mc:AlternateContent xmlns:mc="http://schemas.openxmlformats.org/markup-compatibility/2006">
              <mc:Choice xmlns:v="urn:schemas-microsoft-com:vml" Requires="v">
                <p:oleObj spid="_x0000_s77986" name="Chart" r:id="rId4" imgW="8411785" imgH="4285134" progId="Excel.Chart.8">
                  <p:embed/>
                </p:oleObj>
              </mc:Choice>
              <mc:Fallback>
                <p:oleObj name="Chart" r:id="rId4" imgW="8411785" imgH="428513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351" y="1281706"/>
                        <a:ext cx="8411785" cy="4285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6563" name="Rectangle 2"/>
          <p:cNvSpPr>
            <a:spLocks noGrp="1"/>
          </p:cNvSpPr>
          <p:nvPr>
            <p:ph type="title"/>
          </p:nvPr>
        </p:nvSpPr>
        <p:spPr>
          <a:xfrm>
            <a:off x="-245268" y="163513"/>
            <a:ext cx="9867900" cy="855662"/>
          </a:xfrm>
          <a:noFill/>
        </p:spPr>
        <p:txBody>
          <a:bodyPr/>
          <a:lstStyle/>
          <a:p>
            <a:r>
              <a:rPr lang="en-US" altLang="en-US" sz="2800" b="1" dirty="0">
                <a:solidFill>
                  <a:schemeClr val="tx2"/>
                </a:solidFill>
                <a:latin typeface="Meiryo UI" pitchFamily="50" charset="-128"/>
                <a:ea typeface="メイリオ" pitchFamily="50" charset="-128"/>
              </a:rPr>
              <a:t>HAS-BLED</a:t>
            </a:r>
            <a:r>
              <a:rPr lang="ja-JP" altLang="en-US" sz="2800" b="1" dirty="0">
                <a:solidFill>
                  <a:schemeClr val="tx2"/>
                </a:solidFill>
                <a:latin typeface="Meiryo UI" pitchFamily="50" charset="-128"/>
                <a:ea typeface="メイリオ" pitchFamily="50" charset="-128"/>
              </a:rPr>
              <a:t>スコアと出血性イベントの発現</a:t>
            </a:r>
            <a:r>
              <a:rPr lang="ja-JP" altLang="en-US" sz="2400" b="1" dirty="0">
                <a:solidFill>
                  <a:schemeClr val="tx2"/>
                </a:solidFill>
                <a:latin typeface="Meiryo UI" pitchFamily="50" charset="-128"/>
                <a:ea typeface="メイリオ" pitchFamily="50" charset="-128"/>
              </a:rPr>
              <a:t>（海外データ）</a:t>
            </a:r>
            <a:r>
              <a:rPr lang="ja-JP" altLang="en-US" sz="2800" b="1" dirty="0">
                <a:solidFill>
                  <a:schemeClr val="tx2"/>
                </a:solidFill>
                <a:latin typeface="Meiryo UI" pitchFamily="50" charset="-128"/>
                <a:ea typeface="メイリオ" pitchFamily="50" charset="-128"/>
              </a:rPr>
              <a:t>　　　　　　　</a:t>
            </a:r>
            <a:endParaRPr lang="en-US" altLang="en-US" sz="2400" b="1" dirty="0">
              <a:solidFill>
                <a:schemeClr val="tx2"/>
              </a:solidFill>
              <a:latin typeface="Meiryo UI" pitchFamily="50" charset="-128"/>
              <a:ea typeface="メイリオ" pitchFamily="50" charset="-128"/>
            </a:endParaRPr>
          </a:p>
        </p:txBody>
      </p:sp>
      <p:sp>
        <p:nvSpPr>
          <p:cNvPr id="66564" name="TextBox 9"/>
          <p:cNvSpPr txBox="1">
            <a:spLocks noChangeArrowheads="1"/>
          </p:cNvSpPr>
          <p:nvPr/>
        </p:nvSpPr>
        <p:spPr bwMode="auto">
          <a:xfrm>
            <a:off x="6163572" y="5205460"/>
            <a:ext cx="1046853" cy="3686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800100" indent="-3429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Clr>
                <a:srgbClr val="FF0000"/>
              </a:buClr>
              <a:buFont typeface="Arial" pitchFamily="34" charset="0"/>
              <a:buNone/>
            </a:pPr>
            <a:r>
              <a:rPr lang="ja-JP" altLang="en-US" sz="1200" b="1" dirty="0">
                <a:solidFill>
                  <a:srgbClr val="000000"/>
                </a:solidFill>
                <a:latin typeface="Meiryo UI" pitchFamily="50" charset="-128"/>
                <a:ea typeface="メイリオ" pitchFamily="50" charset="-128"/>
              </a:rPr>
              <a:t>高リスク</a:t>
            </a:r>
            <a:endParaRPr lang="en-US" altLang="en-US" sz="1200" b="1" dirty="0">
              <a:solidFill>
                <a:srgbClr val="000000"/>
              </a:solidFill>
              <a:latin typeface="Meiryo UI" pitchFamily="50" charset="-128"/>
              <a:ea typeface="メイリオ" pitchFamily="50" charset="-128"/>
            </a:endParaRPr>
          </a:p>
        </p:txBody>
      </p:sp>
      <p:sp>
        <p:nvSpPr>
          <p:cNvPr id="66565" name="TextBox 8"/>
          <p:cNvSpPr txBox="1">
            <a:spLocks noChangeArrowheads="1"/>
          </p:cNvSpPr>
          <p:nvPr/>
        </p:nvSpPr>
        <p:spPr bwMode="auto">
          <a:xfrm>
            <a:off x="4833937" y="6219392"/>
            <a:ext cx="43338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buFont typeface="Arial" pitchFamily="34" charset="0"/>
              <a:buNone/>
            </a:pPr>
            <a:r>
              <a:rPr lang="en-US" altLang="en-US" sz="1000" dirty="0">
                <a:solidFill>
                  <a:prstClr val="black"/>
                </a:solidFill>
                <a:latin typeface="Meiryo UI" pitchFamily="50" charset="-128"/>
                <a:ea typeface="メイリオ" pitchFamily="50" charset="-128"/>
              </a:rPr>
              <a:t>Gallego P, et al. </a:t>
            </a:r>
            <a:r>
              <a:rPr lang="en-US" altLang="en-US" sz="1000" i="1" dirty="0">
                <a:solidFill>
                  <a:prstClr val="black"/>
                </a:solidFill>
                <a:latin typeface="Meiryo UI" pitchFamily="50" charset="-128"/>
                <a:ea typeface="メイリオ" pitchFamily="50" charset="-128"/>
              </a:rPr>
              <a:t>Circ Arrhythm Electrophysiol</a:t>
            </a:r>
            <a:r>
              <a:rPr lang="en-US" altLang="en-US" sz="1000" dirty="0">
                <a:solidFill>
                  <a:prstClr val="black"/>
                </a:solidFill>
                <a:latin typeface="Meiryo UI" pitchFamily="50" charset="-128"/>
                <a:ea typeface="メイリオ" pitchFamily="50" charset="-128"/>
              </a:rPr>
              <a:t>. 2012;5(2):312-318.</a:t>
            </a:r>
          </a:p>
          <a:p>
            <a:pPr>
              <a:spcBef>
                <a:spcPct val="0"/>
              </a:spcBef>
              <a:buFontTx/>
              <a:buNone/>
            </a:pPr>
            <a:r>
              <a:rPr lang="en-US" altLang="en-US" sz="1000" dirty="0">
                <a:solidFill>
                  <a:prstClr val="black"/>
                </a:solidFill>
                <a:latin typeface="Meiryo UI" pitchFamily="50" charset="-128"/>
                <a:ea typeface="メイリオ" pitchFamily="50" charset="-128"/>
              </a:rPr>
              <a:t>ESC 2016 AF Guidelines HAS-BLED Guidance</a:t>
            </a:r>
          </a:p>
        </p:txBody>
      </p:sp>
      <p:sp>
        <p:nvSpPr>
          <p:cNvPr id="21" name="TextBox 1"/>
          <p:cNvSpPr txBox="1">
            <a:spLocks noChangeArrowheads="1"/>
          </p:cNvSpPr>
          <p:nvPr/>
        </p:nvSpPr>
        <p:spPr bwMode="auto">
          <a:xfrm>
            <a:off x="6564014" y="1573901"/>
            <a:ext cx="1486377" cy="204998"/>
          </a:xfrm>
          <a:prstGeom prst="rect">
            <a:avLst/>
          </a:prstGeom>
          <a:solidFill>
            <a:schemeClr val="bg1"/>
          </a:solidFill>
          <a:ln>
            <a:noFill/>
          </a:ln>
          <a:extLst/>
        </p:spPr>
        <p:txBody>
          <a:bodyPr wrap="square" lIns="0" tIns="0" rIns="0" bIns="0">
            <a:no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100" b="1" dirty="0">
                <a:solidFill>
                  <a:prstClr val="black"/>
                </a:solidFill>
                <a:latin typeface="Meiryo UI" pitchFamily="50" charset="-128"/>
                <a:ea typeface="メイリオ" pitchFamily="50" charset="-128"/>
              </a:rPr>
              <a:t>出血性イベント</a:t>
            </a:r>
            <a:endParaRPr lang="en-US" altLang="ja-JP" sz="1100" b="1" dirty="0">
              <a:solidFill>
                <a:prstClr val="black"/>
              </a:solidFill>
              <a:latin typeface="Meiryo UI" pitchFamily="50" charset="-128"/>
              <a:ea typeface="メイリオ" pitchFamily="50" charset="-128"/>
            </a:endParaRPr>
          </a:p>
        </p:txBody>
      </p:sp>
      <p:cxnSp>
        <p:nvCxnSpPr>
          <p:cNvPr id="23"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正方形/長方形 2"/>
          <p:cNvSpPr/>
          <p:nvPr/>
        </p:nvSpPr>
        <p:spPr>
          <a:xfrm>
            <a:off x="6254031" y="1564376"/>
            <a:ext cx="200025" cy="190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正方形/長方形 23"/>
          <p:cNvSpPr/>
          <p:nvPr/>
        </p:nvSpPr>
        <p:spPr>
          <a:xfrm>
            <a:off x="3624262" y="5562084"/>
            <a:ext cx="1781175"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右中かっこ 1"/>
          <p:cNvSpPr/>
          <p:nvPr/>
        </p:nvSpPr>
        <p:spPr>
          <a:xfrm rot="5400000">
            <a:off x="6549317" y="3586528"/>
            <a:ext cx="245889" cy="307657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25" name="TextBox 1"/>
          <p:cNvSpPr txBox="1">
            <a:spLocks noChangeArrowheads="1"/>
          </p:cNvSpPr>
          <p:nvPr/>
        </p:nvSpPr>
        <p:spPr bwMode="auto">
          <a:xfrm>
            <a:off x="2794449" y="1092086"/>
            <a:ext cx="3440800" cy="276999"/>
          </a:xfrm>
          <a:prstGeom prst="rect">
            <a:avLst/>
          </a:prstGeom>
          <a:solidFill>
            <a:schemeClr val="bg1"/>
          </a:solid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800" b="1" dirty="0">
                <a:solidFill>
                  <a:prstClr val="black"/>
                </a:solidFill>
                <a:latin typeface="Meiryo UI" pitchFamily="50" charset="-128"/>
                <a:ea typeface="メイリオ" pitchFamily="50" charset="-128"/>
              </a:rPr>
              <a:t>年間出血性イベント</a:t>
            </a:r>
            <a:endParaRPr lang="en-US" altLang="ja-JP" sz="1800" b="1" dirty="0">
              <a:solidFill>
                <a:prstClr val="black"/>
              </a:solidFill>
              <a:latin typeface="Meiryo UI" pitchFamily="50" charset="-128"/>
              <a:ea typeface="メイリオ" pitchFamily="50" charset="-128"/>
            </a:endParaRPr>
          </a:p>
        </p:txBody>
      </p:sp>
      <p:sp>
        <p:nvSpPr>
          <p:cNvPr id="26" name="正方形/長方形 25"/>
          <p:cNvSpPr/>
          <p:nvPr/>
        </p:nvSpPr>
        <p:spPr>
          <a:xfrm>
            <a:off x="204788" y="2377097"/>
            <a:ext cx="471488" cy="1343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 name="直線コネクタ 4"/>
          <p:cNvCxnSpPr/>
          <p:nvPr/>
        </p:nvCxnSpPr>
        <p:spPr>
          <a:xfrm>
            <a:off x="1181100" y="4733925"/>
            <a:ext cx="7305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V="1">
            <a:off x="1272883" y="1403596"/>
            <a:ext cx="1" cy="3432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1585912" y="1328596"/>
            <a:ext cx="2871787" cy="3059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aphicFrame>
        <p:nvGraphicFramePr>
          <p:cNvPr id="8" name="表 7"/>
          <p:cNvGraphicFramePr>
            <a:graphicFrameLocks noGrp="1"/>
          </p:cNvGraphicFramePr>
          <p:nvPr>
            <p:extLst>
              <p:ext uri="{D42A27DB-BD31-4B8C-83A1-F6EECF244321}">
                <p14:modId xmlns:p14="http://schemas.microsoft.com/office/powerpoint/2010/main" val="720230154"/>
              </p:ext>
            </p:extLst>
          </p:nvPr>
        </p:nvGraphicFramePr>
        <p:xfrm>
          <a:off x="1532386" y="1435346"/>
          <a:ext cx="4011164" cy="2346328"/>
        </p:xfrm>
        <a:graphic>
          <a:graphicData uri="http://schemas.openxmlformats.org/drawingml/2006/table">
            <a:tbl>
              <a:tblPr firstRow="1" bandRow="1">
                <a:tableStyleId>{5C22544A-7EE6-4342-B048-85BDC9FD1C3A}</a:tableStyleId>
              </a:tblPr>
              <a:tblGrid>
                <a:gridCol w="3125339">
                  <a:extLst>
                    <a:ext uri="{9D8B030D-6E8A-4147-A177-3AD203B41FA5}">
                      <a16:colId xmlns:a16="http://schemas.microsoft.com/office/drawing/2014/main" val="20000"/>
                    </a:ext>
                  </a:extLst>
                </a:gridCol>
                <a:gridCol w="885825">
                  <a:extLst>
                    <a:ext uri="{9D8B030D-6E8A-4147-A177-3AD203B41FA5}">
                      <a16:colId xmlns:a16="http://schemas.microsoft.com/office/drawing/2014/main" val="20001"/>
                    </a:ext>
                  </a:extLst>
                </a:gridCol>
              </a:tblGrid>
              <a:tr h="293291">
                <a:tc>
                  <a:txBody>
                    <a:bodyPr/>
                    <a:lstStyle/>
                    <a:p>
                      <a:pPr algn="ctr"/>
                      <a:r>
                        <a:rPr lang="ja-JP" altLang="en-US" sz="1200" baseline="0" dirty="0">
                          <a:latin typeface="Meiryo UI" pitchFamily="50" charset="-128"/>
                          <a:ea typeface="メイリオ" pitchFamily="50" charset="-128"/>
                        </a:rPr>
                        <a:t>状 況</a:t>
                      </a:r>
                      <a:endParaRPr lang="en-US" sz="1200" baseline="0" dirty="0">
                        <a:latin typeface="Meiryo UI" pitchFamily="50" charset="-128"/>
                        <a:ea typeface="メイリオ" pitchFamily="50" charset="-128"/>
                      </a:endParaRPr>
                    </a:p>
                  </a:txBody>
                  <a:tcPr anchor="ctr"/>
                </a:tc>
                <a:tc>
                  <a:txBody>
                    <a:bodyPr/>
                    <a:lstStyle/>
                    <a:p>
                      <a:pPr algn="ctr"/>
                      <a:r>
                        <a:rPr lang="ja-JP" altLang="en-US" sz="1200" baseline="0" dirty="0">
                          <a:latin typeface="Meiryo UI" pitchFamily="50" charset="-128"/>
                          <a:ea typeface="メイリオ" pitchFamily="50" charset="-128"/>
                        </a:rPr>
                        <a:t>スコア</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0"/>
                  </a:ext>
                </a:extLst>
              </a:tr>
              <a:tr h="293291">
                <a:tc>
                  <a:txBody>
                    <a:bodyPr/>
                    <a:lstStyle/>
                    <a:p>
                      <a:r>
                        <a:rPr lang="en-US" altLang="ja-JP" sz="1200" baseline="0" dirty="0">
                          <a:latin typeface="Meiryo UI" pitchFamily="50" charset="-128"/>
                          <a:ea typeface="メイリオ" pitchFamily="50" charset="-128"/>
                        </a:rPr>
                        <a:t>H</a:t>
                      </a:r>
                      <a:r>
                        <a:rPr lang="ja-JP" altLang="en-US" sz="1200" baseline="0" dirty="0">
                          <a:latin typeface="Meiryo UI" pitchFamily="50" charset="-128"/>
                          <a:ea typeface="メイリオ" pitchFamily="50" charset="-128"/>
                        </a:rPr>
                        <a:t>：高血圧</a:t>
                      </a:r>
                      <a:endParaRPr lang="en-US" sz="1200" baseline="0" dirty="0">
                        <a:latin typeface="Meiryo UI" pitchFamily="50" charset="-128"/>
                        <a:ea typeface="メイリオ" pitchFamily="50" charset="-128"/>
                      </a:endParaRPr>
                    </a:p>
                  </a:txBody>
                  <a:tcPr anchor="ctr"/>
                </a:tc>
                <a:tc>
                  <a:txBody>
                    <a:bodyPr/>
                    <a:lstStyle/>
                    <a:p>
                      <a:pPr algn="ctr"/>
                      <a:r>
                        <a:rPr lang="en-US" altLang="ja-JP" sz="1200" baseline="0" dirty="0">
                          <a:latin typeface="Meiryo UI" pitchFamily="50" charset="-128"/>
                          <a:ea typeface="メイリオ" pitchFamily="50" charset="-128"/>
                        </a:rPr>
                        <a:t>1</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1"/>
                  </a:ext>
                </a:extLst>
              </a:tr>
              <a:tr h="293291">
                <a:tc>
                  <a:txBody>
                    <a:bodyPr/>
                    <a:lstStyle/>
                    <a:p>
                      <a:r>
                        <a:rPr lang="en-US" altLang="ja-JP" sz="1200" baseline="0" dirty="0">
                          <a:latin typeface="Meiryo UI" pitchFamily="50" charset="-128"/>
                          <a:ea typeface="メイリオ" pitchFamily="50" charset="-128"/>
                        </a:rPr>
                        <a:t>A</a:t>
                      </a:r>
                      <a:r>
                        <a:rPr lang="ja-JP" altLang="en-US" sz="1200" baseline="0" dirty="0">
                          <a:latin typeface="Meiryo UI" pitchFamily="50" charset="-128"/>
                          <a:ea typeface="メイリオ" pitchFamily="50" charset="-128"/>
                        </a:rPr>
                        <a:t>：腎機能異常または肝機能異常（各</a:t>
                      </a:r>
                      <a:r>
                        <a:rPr lang="en-US" altLang="ja-JP" sz="1200" baseline="0" dirty="0">
                          <a:latin typeface="Meiryo UI" pitchFamily="50" charset="-128"/>
                          <a:ea typeface="メイリオ" pitchFamily="50" charset="-128"/>
                        </a:rPr>
                        <a:t>1</a:t>
                      </a:r>
                      <a:r>
                        <a:rPr lang="ja-JP" altLang="en-US" sz="1200" baseline="0" dirty="0">
                          <a:latin typeface="Meiryo UI" pitchFamily="50" charset="-128"/>
                          <a:ea typeface="メイリオ" pitchFamily="50" charset="-128"/>
                        </a:rPr>
                        <a:t>点）</a:t>
                      </a:r>
                      <a:endParaRPr lang="en-US" sz="1200" baseline="0" dirty="0">
                        <a:latin typeface="Meiryo UI" pitchFamily="50" charset="-128"/>
                        <a:ea typeface="メイリオ" pitchFamily="50" charset="-128"/>
                      </a:endParaRPr>
                    </a:p>
                  </a:txBody>
                  <a:tcPr anchor="ctr"/>
                </a:tc>
                <a:tc>
                  <a:txBody>
                    <a:bodyPr/>
                    <a:lstStyle/>
                    <a:p>
                      <a:pPr algn="ctr"/>
                      <a:r>
                        <a:rPr lang="en-US" altLang="ja-JP" sz="1200" baseline="0" dirty="0">
                          <a:latin typeface="Meiryo UI" pitchFamily="50" charset="-128"/>
                          <a:ea typeface="メイリオ" pitchFamily="50" charset="-128"/>
                        </a:rPr>
                        <a:t>1</a:t>
                      </a:r>
                      <a:r>
                        <a:rPr lang="ja-JP" altLang="en-US" sz="1200" baseline="0" dirty="0">
                          <a:latin typeface="Meiryo UI" pitchFamily="50" charset="-128"/>
                          <a:ea typeface="メイリオ" pitchFamily="50" charset="-128"/>
                        </a:rPr>
                        <a:t>または</a:t>
                      </a:r>
                      <a:r>
                        <a:rPr lang="en-US" altLang="ja-JP" sz="1200" baseline="0" dirty="0">
                          <a:latin typeface="Meiryo UI" pitchFamily="50" charset="-128"/>
                          <a:ea typeface="メイリオ" pitchFamily="50" charset="-128"/>
                        </a:rPr>
                        <a:t>2</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2"/>
                  </a:ext>
                </a:extLst>
              </a:tr>
              <a:tr h="293291">
                <a:tc>
                  <a:txBody>
                    <a:bodyPr/>
                    <a:lstStyle/>
                    <a:p>
                      <a:r>
                        <a:rPr lang="en-US" altLang="ja-JP" sz="1200" baseline="0" dirty="0">
                          <a:latin typeface="Meiryo UI" pitchFamily="50" charset="-128"/>
                          <a:ea typeface="メイリオ" pitchFamily="50" charset="-128"/>
                        </a:rPr>
                        <a:t>S</a:t>
                      </a:r>
                      <a:r>
                        <a:rPr lang="ja-JP" altLang="en-US" sz="1200" baseline="0" dirty="0">
                          <a:latin typeface="Meiryo UI" pitchFamily="50" charset="-128"/>
                          <a:ea typeface="メイリオ" pitchFamily="50" charset="-128"/>
                        </a:rPr>
                        <a:t>：脳卒中</a:t>
                      </a:r>
                      <a:endParaRPr lang="en-US" sz="1200" baseline="0" dirty="0">
                        <a:latin typeface="Meiryo UI" pitchFamily="50" charset="-128"/>
                        <a:ea typeface="メイリオ" pitchFamily="50" charset="-128"/>
                      </a:endParaRPr>
                    </a:p>
                  </a:txBody>
                  <a:tcPr anchor="ctr"/>
                </a:tc>
                <a:tc>
                  <a:txBody>
                    <a:bodyPr/>
                    <a:lstStyle/>
                    <a:p>
                      <a:pPr algn="ctr"/>
                      <a:r>
                        <a:rPr lang="en-US" altLang="ja-JP" sz="1200" baseline="0" dirty="0">
                          <a:latin typeface="Meiryo UI" pitchFamily="50" charset="-128"/>
                          <a:ea typeface="メイリオ" pitchFamily="50" charset="-128"/>
                        </a:rPr>
                        <a:t>1</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3"/>
                  </a:ext>
                </a:extLst>
              </a:tr>
              <a:tr h="293291">
                <a:tc>
                  <a:txBody>
                    <a:bodyPr/>
                    <a:lstStyle/>
                    <a:p>
                      <a:r>
                        <a:rPr lang="en-US" altLang="ja-JP" sz="1200" baseline="0" dirty="0">
                          <a:latin typeface="Meiryo UI" pitchFamily="50" charset="-128"/>
                          <a:ea typeface="メイリオ" pitchFamily="50" charset="-128"/>
                        </a:rPr>
                        <a:t>B</a:t>
                      </a:r>
                      <a:r>
                        <a:rPr lang="ja-JP" altLang="en-US" sz="1200" baseline="0" dirty="0">
                          <a:latin typeface="Meiryo UI" pitchFamily="50" charset="-128"/>
                          <a:ea typeface="メイリオ" pitchFamily="50" charset="-128"/>
                        </a:rPr>
                        <a:t>：出血</a:t>
                      </a:r>
                      <a:endParaRPr lang="en-US" sz="1200" baseline="0" dirty="0">
                        <a:latin typeface="Meiryo UI" pitchFamily="50" charset="-128"/>
                        <a:ea typeface="メイリオ" pitchFamily="50" charset="-128"/>
                      </a:endParaRPr>
                    </a:p>
                  </a:txBody>
                  <a:tcPr anchor="ctr"/>
                </a:tc>
                <a:tc>
                  <a:txBody>
                    <a:bodyPr/>
                    <a:lstStyle/>
                    <a:p>
                      <a:pPr algn="ctr"/>
                      <a:r>
                        <a:rPr lang="en-US" altLang="ja-JP" sz="1200" baseline="0" dirty="0">
                          <a:latin typeface="Meiryo UI" pitchFamily="50" charset="-128"/>
                          <a:ea typeface="メイリオ" pitchFamily="50" charset="-128"/>
                        </a:rPr>
                        <a:t>1</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4"/>
                  </a:ext>
                </a:extLst>
              </a:tr>
              <a:tr h="293291">
                <a:tc>
                  <a:txBody>
                    <a:bodyPr/>
                    <a:lstStyle/>
                    <a:p>
                      <a:r>
                        <a:rPr lang="en-US" altLang="ja-JP" sz="1200" baseline="0" dirty="0">
                          <a:latin typeface="Meiryo UI" pitchFamily="50" charset="-128"/>
                          <a:ea typeface="メイリオ" pitchFamily="50" charset="-128"/>
                        </a:rPr>
                        <a:t>L</a:t>
                      </a:r>
                      <a:r>
                        <a:rPr lang="ja-JP" altLang="en-US" sz="1200" baseline="0" dirty="0">
                          <a:latin typeface="Meiryo UI" pitchFamily="50" charset="-128"/>
                          <a:ea typeface="メイリオ" pitchFamily="50" charset="-128"/>
                        </a:rPr>
                        <a:t>：</a:t>
                      </a:r>
                      <a:r>
                        <a:rPr lang="en-US" altLang="ja-JP" sz="1200" baseline="0" dirty="0">
                          <a:latin typeface="Meiryo UI" pitchFamily="50" charset="-128"/>
                          <a:ea typeface="メイリオ" pitchFamily="50" charset="-128"/>
                        </a:rPr>
                        <a:t>INR</a:t>
                      </a:r>
                      <a:r>
                        <a:rPr lang="ja-JP" altLang="en-US" sz="1200" baseline="0" dirty="0">
                          <a:latin typeface="Meiryo UI" pitchFamily="50" charset="-128"/>
                          <a:ea typeface="メイリオ" pitchFamily="50" charset="-128"/>
                        </a:rPr>
                        <a:t>不安定</a:t>
                      </a:r>
                      <a:endParaRPr lang="en-US" sz="1200" baseline="0" dirty="0">
                        <a:latin typeface="Meiryo UI" pitchFamily="50" charset="-128"/>
                        <a:ea typeface="メイリオ" pitchFamily="50" charset="-128"/>
                      </a:endParaRPr>
                    </a:p>
                  </a:txBody>
                  <a:tcPr anchor="ctr"/>
                </a:tc>
                <a:tc>
                  <a:txBody>
                    <a:bodyPr/>
                    <a:lstStyle/>
                    <a:p>
                      <a:pPr algn="ctr"/>
                      <a:r>
                        <a:rPr lang="en-US" altLang="ja-JP" sz="1200" baseline="0" dirty="0">
                          <a:latin typeface="Meiryo UI" pitchFamily="50" charset="-128"/>
                          <a:ea typeface="メイリオ" pitchFamily="50" charset="-128"/>
                        </a:rPr>
                        <a:t>1</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5"/>
                  </a:ext>
                </a:extLst>
              </a:tr>
              <a:tr h="293291">
                <a:tc>
                  <a:txBody>
                    <a:bodyPr/>
                    <a:lstStyle/>
                    <a:p>
                      <a:r>
                        <a:rPr lang="en-US" altLang="ja-JP" sz="1200" baseline="0" dirty="0">
                          <a:latin typeface="Meiryo UI" pitchFamily="50" charset="-128"/>
                          <a:ea typeface="メイリオ" pitchFamily="50" charset="-128"/>
                        </a:rPr>
                        <a:t>E</a:t>
                      </a:r>
                      <a:r>
                        <a:rPr lang="ja-JP" altLang="en-US" sz="1200" baseline="0" dirty="0">
                          <a:latin typeface="Meiryo UI" pitchFamily="50" charset="-128"/>
                          <a:ea typeface="メイリオ" pitchFamily="50" charset="-128"/>
                        </a:rPr>
                        <a:t>：高齢（</a:t>
                      </a:r>
                      <a:r>
                        <a:rPr lang="en-US" altLang="ja-JP" sz="1200" baseline="0" dirty="0">
                          <a:latin typeface="Meiryo UI" pitchFamily="50" charset="-128"/>
                          <a:ea typeface="メイリオ" pitchFamily="50" charset="-128"/>
                        </a:rPr>
                        <a:t>&gt;</a:t>
                      </a:r>
                      <a:r>
                        <a:rPr lang="ja-JP" altLang="en-US" sz="1200" baseline="0" dirty="0">
                          <a:latin typeface="Meiryo UI" pitchFamily="50" charset="-128"/>
                          <a:ea typeface="メイリオ" pitchFamily="50" charset="-128"/>
                        </a:rPr>
                        <a:t> </a:t>
                      </a:r>
                      <a:r>
                        <a:rPr lang="en-US" altLang="ja-JP" sz="1200" baseline="0" dirty="0">
                          <a:latin typeface="Meiryo UI" pitchFamily="50" charset="-128"/>
                          <a:ea typeface="メイリオ" pitchFamily="50" charset="-128"/>
                        </a:rPr>
                        <a:t>65</a:t>
                      </a:r>
                      <a:r>
                        <a:rPr lang="ja-JP" altLang="en-US" sz="1200" baseline="0" dirty="0">
                          <a:latin typeface="Meiryo UI" pitchFamily="50" charset="-128"/>
                          <a:ea typeface="メイリオ" pitchFamily="50" charset="-128"/>
                        </a:rPr>
                        <a:t>歳）</a:t>
                      </a:r>
                      <a:endParaRPr lang="en-US" sz="1200" baseline="0" dirty="0">
                        <a:latin typeface="Meiryo UI" pitchFamily="50" charset="-128"/>
                        <a:ea typeface="メイリオ" pitchFamily="50" charset="-128"/>
                      </a:endParaRPr>
                    </a:p>
                  </a:txBody>
                  <a:tcPr anchor="ctr"/>
                </a:tc>
                <a:tc>
                  <a:txBody>
                    <a:bodyPr/>
                    <a:lstStyle/>
                    <a:p>
                      <a:pPr algn="ctr"/>
                      <a:r>
                        <a:rPr lang="en-US" altLang="ja-JP" sz="1200" baseline="0" dirty="0">
                          <a:latin typeface="Meiryo UI" pitchFamily="50" charset="-128"/>
                          <a:ea typeface="メイリオ" pitchFamily="50" charset="-128"/>
                        </a:rPr>
                        <a:t>1</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6"/>
                  </a:ext>
                </a:extLst>
              </a:tr>
              <a:tr h="293291">
                <a:tc>
                  <a:txBody>
                    <a:bodyPr/>
                    <a:lstStyle/>
                    <a:p>
                      <a:r>
                        <a:rPr lang="en-US" altLang="ja-JP" sz="1200" baseline="0" dirty="0">
                          <a:latin typeface="Meiryo UI" pitchFamily="50" charset="-128"/>
                          <a:ea typeface="メイリオ" pitchFamily="50" charset="-128"/>
                        </a:rPr>
                        <a:t>D</a:t>
                      </a:r>
                      <a:r>
                        <a:rPr lang="ja-JP" altLang="en-US" sz="1200" baseline="0" dirty="0">
                          <a:latin typeface="Meiryo UI" pitchFamily="50" charset="-128"/>
                          <a:ea typeface="メイリオ" pitchFamily="50" charset="-128"/>
                        </a:rPr>
                        <a:t>：薬物またはアルコール（各</a:t>
                      </a:r>
                      <a:r>
                        <a:rPr lang="en-US" altLang="ja-JP" sz="1200" baseline="0" dirty="0">
                          <a:latin typeface="Meiryo UI" pitchFamily="50" charset="-128"/>
                          <a:ea typeface="メイリオ" pitchFamily="50" charset="-128"/>
                        </a:rPr>
                        <a:t>1</a:t>
                      </a:r>
                      <a:r>
                        <a:rPr lang="ja-JP" altLang="en-US" sz="1200" baseline="0" dirty="0">
                          <a:latin typeface="Meiryo UI" pitchFamily="50" charset="-128"/>
                          <a:ea typeface="メイリオ" pitchFamily="50" charset="-128"/>
                        </a:rPr>
                        <a:t>点）</a:t>
                      </a:r>
                      <a:endParaRPr lang="en-US" sz="1200" baseline="0" dirty="0">
                        <a:latin typeface="Meiryo UI" pitchFamily="50" charset="-128"/>
                        <a:ea typeface="メイリオ" pitchFamily="50" charset="-128"/>
                      </a:endParaRPr>
                    </a:p>
                  </a:txBody>
                  <a:tcPr anchor="ctr"/>
                </a:tc>
                <a:tc>
                  <a:txBody>
                    <a:bodyPr/>
                    <a:lstStyle/>
                    <a:p>
                      <a:pPr algn="ctr"/>
                      <a:r>
                        <a:rPr lang="en-US" altLang="ja-JP" sz="1200" baseline="0" dirty="0">
                          <a:latin typeface="Meiryo UI" pitchFamily="50" charset="-128"/>
                          <a:ea typeface="メイリオ" pitchFamily="50" charset="-128"/>
                        </a:rPr>
                        <a:t>1</a:t>
                      </a:r>
                      <a:r>
                        <a:rPr lang="ja-JP" altLang="en-US" sz="1200" baseline="0" dirty="0">
                          <a:latin typeface="Meiryo UI" pitchFamily="50" charset="-128"/>
                          <a:ea typeface="メイリオ" pitchFamily="50" charset="-128"/>
                        </a:rPr>
                        <a:t>または</a:t>
                      </a:r>
                      <a:r>
                        <a:rPr lang="en-US" altLang="ja-JP" sz="1200" baseline="0" dirty="0">
                          <a:latin typeface="Meiryo UI" pitchFamily="50" charset="-128"/>
                          <a:ea typeface="メイリオ" pitchFamily="50" charset="-128"/>
                        </a:rPr>
                        <a:t>2</a:t>
                      </a:r>
                      <a:endParaRPr lang="en-US" sz="1200" baseline="0" dirty="0">
                        <a:latin typeface="Meiryo UI" pitchFamily="50" charset="-128"/>
                        <a:ea typeface="メイリオ" pitchFamily="50" charset="-128"/>
                      </a:endParaRPr>
                    </a:p>
                  </a:txBody>
                  <a:tcPr anchor="ctr"/>
                </a:tc>
                <a:extLst>
                  <a:ext uri="{0D108BD9-81ED-4DB2-BD59-A6C34878D82A}">
                    <a16:rowId xmlns:a16="http://schemas.microsoft.com/office/drawing/2014/main" val="10007"/>
                  </a:ext>
                </a:extLst>
              </a:tr>
            </a:tbl>
          </a:graphicData>
        </a:graphic>
      </p:graphicFrame>
      <p:sp>
        <p:nvSpPr>
          <p:cNvPr id="19" name="テキスト ボックス 18"/>
          <p:cNvSpPr txBox="1"/>
          <p:nvPr/>
        </p:nvSpPr>
        <p:spPr>
          <a:xfrm>
            <a:off x="904875" y="5479652"/>
            <a:ext cx="8239125" cy="646331"/>
          </a:xfrm>
          <a:prstGeom prst="rect">
            <a:avLst/>
          </a:prstGeom>
          <a:solidFill>
            <a:schemeClr val="bg1"/>
          </a:solidFill>
        </p:spPr>
        <p:txBody>
          <a:bodyPr wrap="square" rtlCol="0">
            <a:spAutoFit/>
          </a:bodyPr>
          <a:lstStyle/>
          <a:p>
            <a:r>
              <a:rPr kumimoji="1" lang="ja-JP" altLang="en-US" sz="900" dirty="0">
                <a:solidFill>
                  <a:prstClr val="black"/>
                </a:solidFill>
                <a:latin typeface="ＭＳ Ｐゴシック"/>
              </a:rPr>
              <a:t>対象：持続性，または発作性の心房細動患者で，経口抗凝固薬治療により</a:t>
            </a:r>
            <a:r>
              <a:rPr kumimoji="1" lang="en-US" altLang="ja-JP" sz="900" dirty="0">
                <a:solidFill>
                  <a:prstClr val="black"/>
                </a:solidFill>
                <a:latin typeface="ＭＳ Ｐゴシック"/>
              </a:rPr>
              <a:t>6</a:t>
            </a:r>
            <a:r>
              <a:rPr kumimoji="1" lang="ja-JP" altLang="en-US" sz="900" dirty="0">
                <a:solidFill>
                  <a:prstClr val="black"/>
                </a:solidFill>
                <a:latin typeface="ＭＳ Ｐゴシック"/>
              </a:rPr>
              <a:t>ヵ月以上安定している</a:t>
            </a:r>
            <a:r>
              <a:rPr kumimoji="1" lang="en-US" altLang="ja-JP" sz="900" dirty="0">
                <a:solidFill>
                  <a:prstClr val="black"/>
                </a:solidFill>
                <a:latin typeface="ＭＳ Ｐゴシック"/>
              </a:rPr>
              <a:t>965</a:t>
            </a:r>
            <a:r>
              <a:rPr kumimoji="1" lang="ja-JP" altLang="en-US" sz="900" dirty="0">
                <a:solidFill>
                  <a:prstClr val="black"/>
                </a:solidFill>
                <a:latin typeface="ＭＳ Ｐゴシック"/>
              </a:rPr>
              <a:t>例</a:t>
            </a:r>
            <a:endParaRPr kumimoji="1" lang="en-US" altLang="ja-JP" sz="900" dirty="0">
              <a:solidFill>
                <a:prstClr val="black"/>
              </a:solidFill>
              <a:latin typeface="ＭＳ Ｐゴシック"/>
            </a:endParaRPr>
          </a:p>
          <a:p>
            <a:r>
              <a:rPr kumimoji="1" lang="ja-JP" altLang="en-US" sz="900" dirty="0">
                <a:solidFill>
                  <a:prstClr val="black"/>
                </a:solidFill>
                <a:latin typeface="ＭＳ Ｐゴシック"/>
              </a:rPr>
              <a:t>方法：治療歴，</a:t>
            </a:r>
            <a:r>
              <a:rPr kumimoji="1" lang="en-US" altLang="ja-JP" sz="900" dirty="0">
                <a:solidFill>
                  <a:prstClr val="black"/>
                </a:solidFill>
                <a:latin typeface="ＭＳ Ｐゴシック"/>
              </a:rPr>
              <a:t>HAS-BLED</a:t>
            </a:r>
            <a:r>
              <a:rPr kumimoji="1" lang="ja-JP" altLang="en-US" sz="900" dirty="0">
                <a:solidFill>
                  <a:prstClr val="black"/>
                </a:solidFill>
                <a:latin typeface="ＭＳ Ｐゴシック"/>
              </a:rPr>
              <a:t>スコア</a:t>
            </a:r>
            <a:r>
              <a:rPr kumimoji="1" lang="en-US" altLang="ja-JP" sz="900" dirty="0">
                <a:solidFill>
                  <a:prstClr val="black"/>
                </a:solidFill>
                <a:latin typeface="ＭＳ Ｐゴシック"/>
              </a:rPr>
              <a:t>*</a:t>
            </a:r>
            <a:r>
              <a:rPr kumimoji="1" lang="ja-JP" altLang="en-US" sz="900" dirty="0" err="1">
                <a:solidFill>
                  <a:prstClr val="black"/>
                </a:solidFill>
                <a:latin typeface="ＭＳ Ｐゴシック"/>
              </a:rPr>
              <a:t>を評</a:t>
            </a:r>
            <a:r>
              <a:rPr kumimoji="1" lang="ja-JP" altLang="en-US" sz="900" dirty="0">
                <a:solidFill>
                  <a:prstClr val="black"/>
                </a:solidFill>
                <a:latin typeface="ＭＳ Ｐゴシック"/>
              </a:rPr>
              <a:t>価し，</a:t>
            </a:r>
            <a:r>
              <a:rPr kumimoji="1" lang="en-US" altLang="ja-JP" sz="900" dirty="0">
                <a:solidFill>
                  <a:prstClr val="black"/>
                </a:solidFill>
                <a:latin typeface="ＭＳ Ｐゴシック"/>
              </a:rPr>
              <a:t>COX</a:t>
            </a:r>
            <a:r>
              <a:rPr kumimoji="1" lang="ja-JP" altLang="en-US" sz="900" dirty="0">
                <a:solidFill>
                  <a:prstClr val="black"/>
                </a:solidFill>
                <a:latin typeface="ＭＳ Ｐゴシック"/>
              </a:rPr>
              <a:t>回帰モデルを用いてリスク因子，出血エピソード，有害心血管イベント，死亡の関連を検討した。</a:t>
            </a:r>
            <a:endParaRPr kumimoji="1" lang="en-US" altLang="ja-JP" sz="900" dirty="0">
              <a:solidFill>
                <a:prstClr val="black"/>
              </a:solidFill>
              <a:latin typeface="ＭＳ Ｐゴシック"/>
            </a:endParaRPr>
          </a:p>
          <a:p>
            <a:r>
              <a:rPr kumimoji="1" lang="ja-JP" altLang="en-US" sz="900" dirty="0">
                <a:solidFill>
                  <a:prstClr val="black"/>
                </a:solidFill>
                <a:latin typeface="ＭＳ Ｐゴシック"/>
              </a:rPr>
              <a:t>　　　　</a:t>
            </a:r>
            <a:r>
              <a:rPr lang="en-US" altLang="en-US" sz="900" dirty="0">
                <a:solidFill>
                  <a:prstClr val="black"/>
                </a:solidFill>
                <a:latin typeface="Meiryo UI" pitchFamily="50" charset="-128"/>
                <a:ea typeface="メイリオ" pitchFamily="50" charset="-128"/>
              </a:rPr>
              <a:t>*Pisters R, et al. </a:t>
            </a:r>
            <a:r>
              <a:rPr lang="en-US" altLang="en-US" sz="900" i="1" dirty="0">
                <a:solidFill>
                  <a:prstClr val="black"/>
                </a:solidFill>
                <a:latin typeface="Meiryo UI" pitchFamily="50" charset="-128"/>
                <a:ea typeface="メイリオ" pitchFamily="50" charset="-128"/>
              </a:rPr>
              <a:t>Chest</a:t>
            </a:r>
            <a:r>
              <a:rPr lang="en-US" altLang="en-US" sz="900" dirty="0">
                <a:solidFill>
                  <a:prstClr val="black"/>
                </a:solidFill>
                <a:latin typeface="Meiryo UI" pitchFamily="50" charset="-128"/>
                <a:ea typeface="メイリオ" pitchFamily="50" charset="-128"/>
              </a:rPr>
              <a:t>. 2010;138(5):1093-1100</a:t>
            </a:r>
          </a:p>
          <a:p>
            <a:r>
              <a:rPr kumimoji="1" lang="ja-JP" altLang="en-US" sz="900" dirty="0">
                <a:solidFill>
                  <a:prstClr val="black"/>
                </a:solidFill>
                <a:latin typeface="ＭＳ Ｐゴシック"/>
              </a:rPr>
              <a:t>安全性：記載事項はなし</a:t>
            </a:r>
            <a:endParaRPr kumimoji="1" lang="en-US" altLang="ja-JP" sz="900" dirty="0">
              <a:solidFill>
                <a:prstClr val="black"/>
              </a:solidFill>
              <a:latin typeface="ＭＳ Ｐゴシック"/>
            </a:endParaRPr>
          </a:p>
        </p:txBody>
      </p:sp>
      <p:sp>
        <p:nvSpPr>
          <p:cNvPr id="20" name="TextBox 2"/>
          <p:cNvSpPr txBox="1">
            <a:spLocks noChangeArrowheads="1"/>
          </p:cNvSpPr>
          <p:nvPr/>
        </p:nvSpPr>
        <p:spPr bwMode="auto">
          <a:xfrm>
            <a:off x="6748322" y="6651286"/>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4" name="テキスト ボックス 3">
            <a:extLst>
              <a:ext uri="{FF2B5EF4-FFF2-40B4-BE49-F238E27FC236}">
                <a16:creationId xmlns:a16="http://schemas.microsoft.com/office/drawing/2014/main" id="{01337FAD-84FA-4EBA-84E8-7907640D3F5D}"/>
              </a:ext>
            </a:extLst>
          </p:cNvPr>
          <p:cNvSpPr txBox="1"/>
          <p:nvPr/>
        </p:nvSpPr>
        <p:spPr>
          <a:xfrm>
            <a:off x="683246" y="1026958"/>
            <a:ext cx="746152" cy="369332"/>
          </a:xfrm>
          <a:prstGeom prst="rect">
            <a:avLst/>
          </a:prstGeom>
          <a:noFill/>
        </p:spPr>
        <p:txBody>
          <a:bodyPr wrap="square" rtlCol="0">
            <a:spAutoFit/>
          </a:bodyPr>
          <a:lstStyle/>
          <a:p>
            <a:r>
              <a:rPr kumimoji="1" lang="en-US" altLang="ja-JP" dirty="0"/>
              <a:t>%/</a:t>
            </a:r>
            <a:r>
              <a:rPr kumimoji="1" lang="ja-JP" altLang="en-US" dirty="0"/>
              <a:t>年</a:t>
            </a:r>
            <a:endParaRPr kumimoji="1" lang="en-US" altLang="ja-JP" dirty="0"/>
          </a:p>
        </p:txBody>
      </p:sp>
      <p:sp>
        <p:nvSpPr>
          <p:cNvPr id="6" name="テキスト ボックス 5">
            <a:extLst>
              <a:ext uri="{FF2B5EF4-FFF2-40B4-BE49-F238E27FC236}">
                <a16:creationId xmlns:a16="http://schemas.microsoft.com/office/drawing/2014/main" id="{EA1F157A-A4B4-41E9-8C65-B3EB1EF05EC3}"/>
              </a:ext>
            </a:extLst>
          </p:cNvPr>
          <p:cNvSpPr txBox="1"/>
          <p:nvPr/>
        </p:nvSpPr>
        <p:spPr>
          <a:xfrm>
            <a:off x="1474094" y="1181430"/>
            <a:ext cx="1875671" cy="261610"/>
          </a:xfrm>
          <a:prstGeom prst="rect">
            <a:avLst/>
          </a:prstGeom>
          <a:noFill/>
        </p:spPr>
        <p:txBody>
          <a:bodyPr wrap="square" rtlCol="0">
            <a:spAutoFit/>
          </a:bodyPr>
          <a:lstStyle/>
          <a:p>
            <a:r>
              <a:rPr kumimoji="1" lang="en-US" altLang="ja-JP" sz="1100" b="1" dirty="0">
                <a:solidFill>
                  <a:prstClr val="black"/>
                </a:solidFill>
                <a:latin typeface="ＭＳ Ｐゴシック"/>
              </a:rPr>
              <a:t>HAS-BLED</a:t>
            </a:r>
            <a:r>
              <a:rPr kumimoji="1" lang="ja-JP" altLang="en-US" sz="1100" b="1" dirty="0">
                <a:solidFill>
                  <a:prstClr val="black"/>
                </a:solidFill>
                <a:latin typeface="ＭＳ Ｐゴシック"/>
              </a:rPr>
              <a:t>スコア</a:t>
            </a:r>
            <a:r>
              <a:rPr kumimoji="1" lang="en-US" altLang="ja-JP" sz="1100" b="1" dirty="0">
                <a:solidFill>
                  <a:prstClr val="black"/>
                </a:solidFill>
                <a:latin typeface="ＭＳ Ｐゴシック"/>
              </a:rPr>
              <a:t>:*</a:t>
            </a:r>
            <a:endParaRPr kumimoji="1" lang="ja-JP" altLang="en-US" sz="1100" b="1" dirty="0"/>
          </a:p>
        </p:txBody>
      </p:sp>
      <p:sp>
        <p:nvSpPr>
          <p:cNvPr id="22" name="テキスト ボックス 21">
            <a:extLst>
              <a:ext uri="{FF2B5EF4-FFF2-40B4-BE49-F238E27FC236}">
                <a16:creationId xmlns:a16="http://schemas.microsoft.com/office/drawing/2014/main" id="{CDDDCFCE-56A2-40E7-BD17-6BF188AF23BF}"/>
              </a:ext>
            </a:extLst>
          </p:cNvPr>
          <p:cNvSpPr txBox="1"/>
          <p:nvPr/>
        </p:nvSpPr>
        <p:spPr>
          <a:xfrm>
            <a:off x="3771901" y="5161044"/>
            <a:ext cx="1478702" cy="261610"/>
          </a:xfrm>
          <a:prstGeom prst="rect">
            <a:avLst/>
          </a:prstGeom>
          <a:solidFill>
            <a:schemeClr val="bg1"/>
          </a:solidFill>
        </p:spPr>
        <p:txBody>
          <a:bodyPr wrap="square" rtlCol="0">
            <a:spAutoFit/>
          </a:bodyPr>
          <a:lstStyle/>
          <a:p>
            <a:endParaRPr kumimoji="1" lang="ja-JP" altLang="en-US" sz="1100" b="1" dirty="0"/>
          </a:p>
        </p:txBody>
      </p:sp>
    </p:spTree>
    <p:extLst>
      <p:ext uri="{BB962C8B-B14F-4D97-AF65-F5344CB8AC3E}">
        <p14:creationId xmlns:p14="http://schemas.microsoft.com/office/powerpoint/2010/main" val="35650685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098" y="2240598"/>
            <a:ext cx="6580441" cy="310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19" name="Rectangle 4"/>
          <p:cNvSpPr>
            <a:spLocks noChangeArrowheads="1"/>
          </p:cNvSpPr>
          <p:nvPr/>
        </p:nvSpPr>
        <p:spPr bwMode="auto">
          <a:xfrm>
            <a:off x="5889625" y="6450507"/>
            <a:ext cx="36512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a-DK" altLang="en-US" sz="1000" dirty="0">
                <a:solidFill>
                  <a:prstClr val="black"/>
                </a:solidFill>
                <a:latin typeface="Meiryo UI" pitchFamily="50" charset="-128"/>
                <a:ea typeface="メイリオ" pitchFamily="50" charset="-128"/>
              </a:rPr>
              <a:t>Ruff CT, et al. </a:t>
            </a:r>
            <a:r>
              <a:rPr lang="da-DK" altLang="en-US" sz="1000" i="1" dirty="0">
                <a:solidFill>
                  <a:prstClr val="black"/>
                </a:solidFill>
                <a:latin typeface="Meiryo UI" pitchFamily="50" charset="-128"/>
                <a:ea typeface="メイリオ" pitchFamily="50" charset="-128"/>
              </a:rPr>
              <a:t>Lancet.</a:t>
            </a:r>
            <a:r>
              <a:rPr lang="da-DK" altLang="en-US" sz="1000" dirty="0">
                <a:solidFill>
                  <a:prstClr val="black"/>
                </a:solidFill>
                <a:latin typeface="Meiryo UI" pitchFamily="50" charset="-128"/>
                <a:ea typeface="メイリオ" pitchFamily="50" charset="-128"/>
              </a:rPr>
              <a:t> </a:t>
            </a:r>
            <a:r>
              <a:rPr lang="en-US" altLang="en-US" sz="1000" dirty="0">
                <a:solidFill>
                  <a:prstClr val="black"/>
                </a:solidFill>
                <a:latin typeface="Meiryo UI" pitchFamily="50" charset="-128"/>
                <a:ea typeface="メイリオ" pitchFamily="50" charset="-128"/>
              </a:rPr>
              <a:t>2014;383(9921):955-962.</a:t>
            </a:r>
          </a:p>
        </p:txBody>
      </p:sp>
      <p:sp>
        <p:nvSpPr>
          <p:cNvPr id="60423" name="TextBox 8"/>
          <p:cNvSpPr txBox="1">
            <a:spLocks noChangeArrowheads="1"/>
          </p:cNvSpPr>
          <p:nvPr/>
        </p:nvSpPr>
        <p:spPr bwMode="auto">
          <a:xfrm>
            <a:off x="1058862" y="2338628"/>
            <a:ext cx="1676400" cy="338554"/>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600" dirty="0">
                <a:solidFill>
                  <a:prstClr val="white"/>
                </a:solidFill>
                <a:latin typeface="Arial" panose="020B0604020202020204" pitchFamily="34" charset="0"/>
                <a:ea typeface="ＭＳ ゴシック" panose="020B0609070205080204" pitchFamily="49" charset="-128"/>
              </a:rPr>
              <a:t>ダビガトラン</a:t>
            </a:r>
            <a:endParaRPr lang="en-US" altLang="en-US" sz="1600" dirty="0">
              <a:solidFill>
                <a:prstClr val="white"/>
              </a:solidFill>
              <a:latin typeface="Arial" panose="020B0604020202020204" pitchFamily="34" charset="0"/>
              <a:ea typeface="ＭＳ ゴシック" panose="020B0609070205080204" pitchFamily="49" charset="-128"/>
            </a:endParaRPr>
          </a:p>
        </p:txBody>
      </p:sp>
      <p:sp>
        <p:nvSpPr>
          <p:cNvPr id="60424" name="TextBox 9"/>
          <p:cNvSpPr txBox="1">
            <a:spLocks noChangeArrowheads="1"/>
          </p:cNvSpPr>
          <p:nvPr/>
        </p:nvSpPr>
        <p:spPr bwMode="auto">
          <a:xfrm>
            <a:off x="1058862" y="2995037"/>
            <a:ext cx="2065338" cy="338554"/>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600" dirty="0">
                <a:solidFill>
                  <a:prstClr val="white"/>
                </a:solidFill>
                <a:latin typeface="Arial" panose="020B0604020202020204" pitchFamily="34" charset="0"/>
                <a:ea typeface="ＭＳ ゴシック" panose="020B0609070205080204" pitchFamily="49" charset="-128"/>
              </a:rPr>
              <a:t>リバーロキサバン</a:t>
            </a:r>
            <a:endParaRPr lang="en-US" altLang="en-US" sz="1600" dirty="0">
              <a:solidFill>
                <a:prstClr val="white"/>
              </a:solidFill>
              <a:latin typeface="Arial" panose="020B0604020202020204" pitchFamily="34" charset="0"/>
              <a:ea typeface="ＭＳ ゴシック" panose="020B0609070205080204" pitchFamily="49" charset="-128"/>
            </a:endParaRPr>
          </a:p>
        </p:txBody>
      </p:sp>
      <p:sp>
        <p:nvSpPr>
          <p:cNvPr id="60425" name="TextBox 10"/>
          <p:cNvSpPr txBox="1">
            <a:spLocks noChangeArrowheads="1"/>
          </p:cNvSpPr>
          <p:nvPr/>
        </p:nvSpPr>
        <p:spPr bwMode="auto">
          <a:xfrm>
            <a:off x="1058862" y="3651429"/>
            <a:ext cx="1676400" cy="338554"/>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600" dirty="0">
                <a:solidFill>
                  <a:prstClr val="white"/>
                </a:solidFill>
                <a:latin typeface="Arial" panose="020B0604020202020204" pitchFamily="34" charset="0"/>
                <a:ea typeface="ＭＳ ゴシック" panose="020B0609070205080204" pitchFamily="49" charset="-128"/>
              </a:rPr>
              <a:t>アピキサバン</a:t>
            </a:r>
            <a:endParaRPr lang="en-US" altLang="en-US" sz="1600" dirty="0">
              <a:solidFill>
                <a:prstClr val="white"/>
              </a:solidFill>
              <a:latin typeface="Arial" panose="020B0604020202020204" pitchFamily="34" charset="0"/>
              <a:ea typeface="ＭＳ ゴシック" panose="020B0609070205080204" pitchFamily="49" charset="-128"/>
            </a:endParaRPr>
          </a:p>
        </p:txBody>
      </p:sp>
      <p:sp>
        <p:nvSpPr>
          <p:cNvPr id="60426" name="TextBox 11"/>
          <p:cNvSpPr txBox="1">
            <a:spLocks noChangeArrowheads="1"/>
          </p:cNvSpPr>
          <p:nvPr/>
        </p:nvSpPr>
        <p:spPr bwMode="auto">
          <a:xfrm>
            <a:off x="1058862" y="4280157"/>
            <a:ext cx="1676400" cy="338554"/>
          </a:xfrm>
          <a:prstGeom prst="rect">
            <a:avLst/>
          </a:prstGeom>
          <a:noFill/>
          <a:ln>
            <a:noFill/>
          </a:ln>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600" dirty="0">
                <a:solidFill>
                  <a:prstClr val="white"/>
                </a:solidFill>
                <a:latin typeface="Arial" panose="020B0604020202020204" pitchFamily="34" charset="0"/>
                <a:ea typeface="ＭＳ ゴシック" panose="020B0609070205080204" pitchFamily="49" charset="-128"/>
              </a:rPr>
              <a:t>エドキサバン</a:t>
            </a:r>
            <a:endParaRPr lang="en-US" altLang="en-US" sz="1600" dirty="0">
              <a:solidFill>
                <a:prstClr val="white"/>
              </a:solidFill>
              <a:latin typeface="Arial" panose="020B0604020202020204" pitchFamily="34" charset="0"/>
              <a:ea typeface="ＭＳ ゴシック" panose="020B0609070205080204" pitchFamily="49" charset="-128"/>
            </a:endParaRPr>
          </a:p>
        </p:txBody>
      </p:sp>
      <p:sp>
        <p:nvSpPr>
          <p:cNvPr id="17" name="Rectangle 2"/>
          <p:cNvSpPr txBox="1">
            <a:spLocks/>
          </p:cNvSpPr>
          <p:nvPr/>
        </p:nvSpPr>
        <p:spPr bwMode="auto">
          <a:xfrm>
            <a:off x="297338" y="139648"/>
            <a:ext cx="8850571"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solidFill>
                  <a:srgbClr val="1F497D"/>
                </a:solidFill>
                <a:latin typeface="Meiryo UI" pitchFamily="50" charset="-128"/>
                <a:ea typeface="メイリオ" pitchFamily="50" charset="-128"/>
                <a:cs typeface="Times New Roman" pitchFamily="18" charset="0"/>
              </a:rPr>
              <a:t>DOAC</a:t>
            </a:r>
            <a:r>
              <a:rPr lang="ja-JP" altLang="en-US" sz="3600" b="1" dirty="0">
                <a:solidFill>
                  <a:srgbClr val="1F497D"/>
                </a:solidFill>
                <a:latin typeface="Meiryo UI" pitchFamily="50" charset="-128"/>
                <a:ea typeface="メイリオ" pitchFamily="50" charset="-128"/>
              </a:rPr>
              <a:t>とワルファリンの安全性</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rgbClr val="1F497D"/>
              </a:solidFill>
              <a:latin typeface="Meiryo UI" pitchFamily="50" charset="-128"/>
              <a:ea typeface="メイリオ" pitchFamily="50" charset="-128"/>
              <a:cs typeface="Times New Roman" pitchFamily="18" charset="0"/>
            </a:endParaRPr>
          </a:p>
        </p:txBody>
      </p:sp>
      <p:cxnSp>
        <p:nvCxnSpPr>
          <p:cNvPr id="1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TextBox 4">
            <a:extLst/>
          </p:cNvPr>
          <p:cNvSpPr txBox="1"/>
          <p:nvPr/>
        </p:nvSpPr>
        <p:spPr>
          <a:xfrm>
            <a:off x="1900555" y="1688496"/>
            <a:ext cx="5088304" cy="369332"/>
          </a:xfrm>
          <a:prstGeom prst="rect">
            <a:avLst/>
          </a:prstGeom>
          <a:solidFill>
            <a:schemeClr val="accent1">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w="38100" h="38100"/>
          </a:sp3d>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ja-JP" b="1" dirty="0">
                <a:solidFill>
                  <a:prstClr val="black"/>
                </a:solidFill>
                <a:latin typeface="Meiryo UI" pitchFamily="50" charset="-128"/>
                <a:ea typeface="メイリオ" pitchFamily="50" charset="-128"/>
              </a:rPr>
              <a:t>AF</a:t>
            </a:r>
            <a:r>
              <a:rPr lang="ja-JP" altLang="en-US" b="1" dirty="0">
                <a:solidFill>
                  <a:prstClr val="black"/>
                </a:solidFill>
                <a:latin typeface="Meiryo UI" pitchFamily="50" charset="-128"/>
                <a:ea typeface="メイリオ" pitchFamily="50" charset="-128"/>
              </a:rPr>
              <a:t>患者の出血性イベントに対する効果</a:t>
            </a:r>
          </a:p>
        </p:txBody>
      </p:sp>
      <p:sp>
        <p:nvSpPr>
          <p:cNvPr id="22" name="テキスト ボックス 21"/>
          <p:cNvSpPr txBox="1"/>
          <p:nvPr/>
        </p:nvSpPr>
        <p:spPr>
          <a:xfrm>
            <a:off x="1053683" y="1274644"/>
            <a:ext cx="7179856" cy="413851"/>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2400" b="1" dirty="0">
                <a:solidFill>
                  <a:prstClr val="black"/>
                </a:solidFill>
                <a:latin typeface="Meiryo UI" pitchFamily="50" charset="-128"/>
                <a:ea typeface="メイリオ" pitchFamily="50" charset="-128"/>
              </a:rPr>
              <a:t>無作為化比較試験のメタアナリシス</a:t>
            </a:r>
            <a:endParaRPr kumimoji="1" lang="en-US" altLang="ja-JP" sz="2400" b="1" dirty="0">
              <a:solidFill>
                <a:prstClr val="black"/>
              </a:solidFill>
              <a:latin typeface="Meiryo UI" pitchFamily="50" charset="-128"/>
              <a:ea typeface="メイリオ" pitchFamily="50" charset="-128"/>
            </a:endParaRPr>
          </a:p>
        </p:txBody>
      </p:sp>
      <p:sp>
        <p:nvSpPr>
          <p:cNvPr id="23" name="正方形/長方形 22"/>
          <p:cNvSpPr/>
          <p:nvPr/>
        </p:nvSpPr>
        <p:spPr>
          <a:xfrm>
            <a:off x="168274" y="5752067"/>
            <a:ext cx="3708401" cy="103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TextBox 1"/>
          <p:cNvSpPr txBox="1">
            <a:spLocks noChangeArrowheads="1"/>
          </p:cNvSpPr>
          <p:nvPr/>
        </p:nvSpPr>
        <p:spPr bwMode="auto">
          <a:xfrm>
            <a:off x="266281" y="5228348"/>
            <a:ext cx="1574804" cy="153888"/>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000" i="1" dirty="0">
                <a:solidFill>
                  <a:prstClr val="black"/>
                </a:solidFill>
                <a:latin typeface="Meiryo UI" pitchFamily="50" charset="-128"/>
                <a:ea typeface="メイリオ" pitchFamily="50" charset="-128"/>
              </a:rPr>
              <a:t>不均一性 </a:t>
            </a:r>
            <a:r>
              <a:rPr lang="en-US" altLang="ja-JP" sz="1000" dirty="0">
                <a:solidFill>
                  <a:prstClr val="black"/>
                </a:solidFill>
                <a:latin typeface="Meiryo UI" pitchFamily="50" charset="-128"/>
                <a:ea typeface="メイリオ" pitchFamily="50" charset="-128"/>
              </a:rPr>
              <a:t>p</a:t>
            </a:r>
            <a:r>
              <a:rPr lang="ja-JP" altLang="en-US" sz="1000" dirty="0">
                <a:solidFill>
                  <a:prstClr val="black"/>
                </a:solidFill>
                <a:latin typeface="Meiryo UI" pitchFamily="50" charset="-128"/>
                <a:ea typeface="メイリオ" pitchFamily="50" charset="-128"/>
              </a:rPr>
              <a:t>＝</a:t>
            </a:r>
            <a:r>
              <a:rPr lang="en-US" altLang="ja-JP" sz="1000" dirty="0">
                <a:solidFill>
                  <a:prstClr val="black"/>
                </a:solidFill>
                <a:latin typeface="Meiryo UI" pitchFamily="50" charset="-128"/>
                <a:ea typeface="メイリオ" pitchFamily="50" charset="-128"/>
              </a:rPr>
              <a:t>0.001</a:t>
            </a:r>
            <a:endParaRPr lang="en-US" altLang="en-US" sz="1000" dirty="0">
              <a:solidFill>
                <a:prstClr val="black"/>
              </a:solidFill>
              <a:latin typeface="Meiryo UI" pitchFamily="50" charset="-128"/>
              <a:ea typeface="メイリオ" pitchFamily="50" charset="-128"/>
            </a:endParaRPr>
          </a:p>
        </p:txBody>
      </p:sp>
      <p:sp>
        <p:nvSpPr>
          <p:cNvPr id="24" name="TextBox 1"/>
          <p:cNvSpPr txBox="1">
            <a:spLocks noChangeArrowheads="1"/>
          </p:cNvSpPr>
          <p:nvPr/>
        </p:nvSpPr>
        <p:spPr bwMode="auto">
          <a:xfrm>
            <a:off x="210980" y="2534593"/>
            <a:ext cx="2420091"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RE-LY</a:t>
            </a:r>
            <a:r>
              <a:rPr lang="ja-JP" altLang="en-US" sz="1100" b="1" dirty="0">
                <a:solidFill>
                  <a:prstClr val="black"/>
                </a:solidFill>
                <a:latin typeface="Meiryo UI" pitchFamily="50" charset="-128"/>
                <a:ea typeface="メイリオ" pitchFamily="50" charset="-128"/>
              </a:rPr>
              <a:t>（ダビガトラン </a:t>
            </a:r>
            <a:r>
              <a:rPr lang="en-US" altLang="ja-JP" sz="1100" b="1" dirty="0">
                <a:solidFill>
                  <a:prstClr val="black"/>
                </a:solidFill>
                <a:latin typeface="Meiryo UI" pitchFamily="50" charset="-128"/>
                <a:ea typeface="メイリオ" pitchFamily="50" charset="-128"/>
              </a:rPr>
              <a:t>150</a:t>
            </a:r>
            <a:r>
              <a:rPr lang="ja-JP" altLang="en-US" sz="1100" b="1" dirty="0">
                <a:solidFill>
                  <a:prstClr val="black"/>
                </a:solidFill>
                <a:latin typeface="Meiryo UI" pitchFamily="50" charset="-128"/>
                <a:ea typeface="メイリオ" pitchFamily="50" charset="-128"/>
              </a:rPr>
              <a:t> </a:t>
            </a:r>
            <a:r>
              <a:rPr lang="en-US" altLang="ja-JP" sz="1100" b="1" dirty="0">
                <a:solidFill>
                  <a:prstClr val="black"/>
                </a:solidFill>
                <a:latin typeface="Meiryo UI" pitchFamily="50" charset="-128"/>
                <a:ea typeface="メイリオ" pitchFamily="50" charset="-128"/>
              </a:rPr>
              <a:t>mg</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25" name="TextBox 9"/>
          <p:cNvSpPr txBox="1">
            <a:spLocks noChangeArrowheads="1"/>
          </p:cNvSpPr>
          <p:nvPr/>
        </p:nvSpPr>
        <p:spPr bwMode="auto">
          <a:xfrm>
            <a:off x="210981" y="3097002"/>
            <a:ext cx="2920161"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ROCKET-AF</a:t>
            </a:r>
            <a:r>
              <a:rPr lang="ja-JP" altLang="en-US" sz="1100" b="1" dirty="0">
                <a:solidFill>
                  <a:prstClr val="black"/>
                </a:solidFill>
                <a:latin typeface="Meiryo UI" pitchFamily="50" charset="-128"/>
                <a:ea typeface="メイリオ" pitchFamily="50" charset="-128"/>
              </a:rPr>
              <a:t>（リバーロキサバン）</a:t>
            </a:r>
            <a:endParaRPr lang="en-US" altLang="en-US" sz="1100" b="1" dirty="0">
              <a:solidFill>
                <a:prstClr val="black"/>
              </a:solidFill>
              <a:latin typeface="Meiryo UI" pitchFamily="50" charset="-128"/>
              <a:ea typeface="メイリオ" pitchFamily="50" charset="-128"/>
            </a:endParaRPr>
          </a:p>
        </p:txBody>
      </p:sp>
      <p:sp>
        <p:nvSpPr>
          <p:cNvPr id="26" name="TextBox 10"/>
          <p:cNvSpPr txBox="1">
            <a:spLocks noChangeArrowheads="1"/>
          </p:cNvSpPr>
          <p:nvPr/>
        </p:nvSpPr>
        <p:spPr bwMode="auto">
          <a:xfrm>
            <a:off x="210981" y="3667968"/>
            <a:ext cx="22916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ARISTOTLE</a:t>
            </a:r>
            <a:r>
              <a:rPr lang="ja-JP" altLang="en-US" sz="1100" b="1" dirty="0">
                <a:solidFill>
                  <a:prstClr val="black"/>
                </a:solidFill>
                <a:latin typeface="Meiryo UI" pitchFamily="50" charset="-128"/>
                <a:ea typeface="メイリオ" pitchFamily="50" charset="-128"/>
              </a:rPr>
              <a:t>（アピキサバン）</a:t>
            </a:r>
            <a:endParaRPr lang="en-US" altLang="en-US" sz="1100" b="1" dirty="0">
              <a:solidFill>
                <a:prstClr val="black"/>
              </a:solidFill>
              <a:latin typeface="Meiryo UI" pitchFamily="50" charset="-128"/>
              <a:ea typeface="メイリオ" pitchFamily="50" charset="-128"/>
            </a:endParaRPr>
          </a:p>
        </p:txBody>
      </p:sp>
      <p:sp>
        <p:nvSpPr>
          <p:cNvPr id="27" name="TextBox 11"/>
          <p:cNvSpPr txBox="1">
            <a:spLocks noChangeArrowheads="1"/>
          </p:cNvSpPr>
          <p:nvPr/>
        </p:nvSpPr>
        <p:spPr bwMode="auto">
          <a:xfrm>
            <a:off x="210981" y="4247310"/>
            <a:ext cx="346388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ENGAGE AF-TIMI 48</a:t>
            </a:r>
            <a:r>
              <a:rPr lang="ja-JP" altLang="en-US" sz="1100" b="1" dirty="0">
                <a:solidFill>
                  <a:prstClr val="black"/>
                </a:solidFill>
                <a:latin typeface="Meiryo UI" pitchFamily="50" charset="-128"/>
                <a:ea typeface="メイリオ" pitchFamily="50" charset="-128"/>
              </a:rPr>
              <a:t>（エドキサバン </a:t>
            </a:r>
            <a:r>
              <a:rPr lang="en-US" altLang="ja-JP" sz="1100" b="1" dirty="0">
                <a:solidFill>
                  <a:prstClr val="black"/>
                </a:solidFill>
                <a:latin typeface="Meiryo UI" pitchFamily="50" charset="-128"/>
                <a:ea typeface="メイリオ" pitchFamily="50" charset="-128"/>
              </a:rPr>
              <a:t>60mg</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28" name="TextBox 1"/>
          <p:cNvSpPr txBox="1">
            <a:spLocks noChangeArrowheads="1"/>
          </p:cNvSpPr>
          <p:nvPr/>
        </p:nvSpPr>
        <p:spPr bwMode="auto">
          <a:xfrm>
            <a:off x="5545493" y="5391547"/>
            <a:ext cx="1930400" cy="276999"/>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200" b="1" dirty="0">
                <a:solidFill>
                  <a:prstClr val="black"/>
                </a:solidFill>
                <a:latin typeface="Meiryo UI" pitchFamily="50" charset="-128"/>
                <a:ea typeface="メイリオ" pitchFamily="50" charset="-128"/>
              </a:rPr>
              <a:t>ワルファリン優位</a:t>
            </a:r>
            <a:endParaRPr lang="en-US" altLang="en-US" sz="1200" b="1" dirty="0">
              <a:solidFill>
                <a:prstClr val="black"/>
              </a:solidFill>
              <a:latin typeface="Meiryo UI" pitchFamily="50" charset="-128"/>
              <a:ea typeface="メイリオ" pitchFamily="50" charset="-128"/>
            </a:endParaRPr>
          </a:p>
        </p:txBody>
      </p:sp>
      <p:sp>
        <p:nvSpPr>
          <p:cNvPr id="29" name="TextBox 1"/>
          <p:cNvSpPr txBox="1">
            <a:spLocks noChangeArrowheads="1"/>
          </p:cNvSpPr>
          <p:nvPr/>
        </p:nvSpPr>
        <p:spPr bwMode="auto">
          <a:xfrm>
            <a:off x="5777955" y="2249850"/>
            <a:ext cx="2202967" cy="184666"/>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200" b="1" dirty="0">
                <a:solidFill>
                  <a:prstClr val="black"/>
                </a:solidFill>
                <a:latin typeface="Meiryo UI" pitchFamily="50" charset="-128"/>
                <a:ea typeface="メイリオ" pitchFamily="50" charset="-128"/>
              </a:rPr>
              <a:t>リスク比 </a:t>
            </a:r>
            <a:r>
              <a:rPr lang="en-US" altLang="ja-JP" sz="1200" b="1" dirty="0">
                <a:solidFill>
                  <a:prstClr val="black"/>
                </a:solidFill>
                <a:latin typeface="Meiryo UI" pitchFamily="50" charset="-128"/>
                <a:ea typeface="メイリオ" pitchFamily="50" charset="-128"/>
              </a:rPr>
              <a:t>(95%CI)</a:t>
            </a:r>
            <a:r>
              <a:rPr lang="ja-JP" altLang="en-US" sz="1200" b="1" dirty="0">
                <a:solidFill>
                  <a:prstClr val="black"/>
                </a:solidFill>
                <a:latin typeface="Meiryo UI" pitchFamily="50" charset="-128"/>
                <a:ea typeface="メイリオ" pitchFamily="50" charset="-128"/>
              </a:rPr>
              <a:t>     </a:t>
            </a:r>
            <a:endParaRPr lang="en-US" altLang="en-US" sz="1200" b="1" dirty="0">
              <a:solidFill>
                <a:prstClr val="black"/>
              </a:solidFill>
              <a:latin typeface="Meiryo UI" pitchFamily="50" charset="-128"/>
              <a:ea typeface="メイリオ" pitchFamily="50" charset="-128"/>
            </a:endParaRPr>
          </a:p>
        </p:txBody>
      </p:sp>
      <p:sp>
        <p:nvSpPr>
          <p:cNvPr id="30" name="TextBox 1"/>
          <p:cNvSpPr txBox="1">
            <a:spLocks noChangeArrowheads="1"/>
          </p:cNvSpPr>
          <p:nvPr/>
        </p:nvSpPr>
        <p:spPr bwMode="auto">
          <a:xfrm>
            <a:off x="2443993" y="5391547"/>
            <a:ext cx="1930400" cy="276999"/>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200" b="1" dirty="0">
                <a:solidFill>
                  <a:prstClr val="black"/>
                </a:solidFill>
                <a:latin typeface="Meiryo UI" pitchFamily="50" charset="-128"/>
                <a:ea typeface="メイリオ" pitchFamily="50" charset="-128"/>
              </a:rPr>
              <a:t>DOAC</a:t>
            </a:r>
            <a:r>
              <a:rPr lang="ja-JP" altLang="en-US" sz="1200" b="1" dirty="0">
                <a:solidFill>
                  <a:prstClr val="black"/>
                </a:solidFill>
                <a:latin typeface="Meiryo UI" pitchFamily="50" charset="-128"/>
                <a:ea typeface="メイリオ" pitchFamily="50" charset="-128"/>
              </a:rPr>
              <a:t>優位</a:t>
            </a:r>
            <a:endParaRPr lang="en-US" altLang="en-US" sz="1200" b="1" dirty="0">
              <a:solidFill>
                <a:prstClr val="black"/>
              </a:solidFill>
              <a:latin typeface="Meiryo UI" pitchFamily="50" charset="-128"/>
              <a:ea typeface="メイリオ" pitchFamily="50" charset="-128"/>
            </a:endParaRPr>
          </a:p>
        </p:txBody>
      </p:sp>
      <p:sp>
        <p:nvSpPr>
          <p:cNvPr id="31" name="TextBox 11"/>
          <p:cNvSpPr txBox="1">
            <a:spLocks noChangeArrowheads="1"/>
          </p:cNvSpPr>
          <p:nvPr/>
        </p:nvSpPr>
        <p:spPr bwMode="auto">
          <a:xfrm>
            <a:off x="189537" y="4790773"/>
            <a:ext cx="288984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Combined</a:t>
            </a:r>
            <a:r>
              <a:rPr lang="ja-JP" altLang="en-US" sz="1100" b="1" dirty="0">
                <a:solidFill>
                  <a:prstClr val="black"/>
                </a:solidFill>
                <a:latin typeface="Meiryo UI" pitchFamily="50" charset="-128"/>
                <a:ea typeface="メイリオ" pitchFamily="50" charset="-128"/>
              </a:rPr>
              <a:t>（ランダム効果モデル）</a:t>
            </a:r>
            <a:endParaRPr lang="en-US" altLang="en-US" sz="1100" b="1" dirty="0">
              <a:solidFill>
                <a:prstClr val="black"/>
              </a:solidFill>
              <a:latin typeface="Meiryo UI" pitchFamily="50" charset="-128"/>
              <a:ea typeface="メイリオ" pitchFamily="50" charset="-128"/>
            </a:endParaRPr>
          </a:p>
        </p:txBody>
      </p:sp>
      <p:sp>
        <p:nvSpPr>
          <p:cNvPr id="32" name="TextBox 1"/>
          <p:cNvSpPr txBox="1">
            <a:spLocks noChangeArrowheads="1"/>
          </p:cNvSpPr>
          <p:nvPr/>
        </p:nvSpPr>
        <p:spPr bwMode="auto">
          <a:xfrm>
            <a:off x="5777955" y="2547472"/>
            <a:ext cx="15603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0.94</a:t>
            </a:r>
            <a:r>
              <a:rPr lang="ja-JP" altLang="en-US" sz="1100" b="1" dirty="0">
                <a:solidFill>
                  <a:prstClr val="black"/>
                </a:solidFill>
                <a:latin typeface="Meiryo UI" pitchFamily="50" charset="-128"/>
                <a:ea typeface="メイリオ" pitchFamily="50" charset="-128"/>
              </a:rPr>
              <a:t>（</a:t>
            </a:r>
            <a:r>
              <a:rPr lang="en-US" altLang="ja-JP" sz="1100" b="1" dirty="0">
                <a:solidFill>
                  <a:prstClr val="black"/>
                </a:solidFill>
                <a:latin typeface="Meiryo UI" pitchFamily="50" charset="-128"/>
                <a:ea typeface="メイリオ" pitchFamily="50" charset="-128"/>
              </a:rPr>
              <a:t>0.82-1.07</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42" name="TextBox 9"/>
          <p:cNvSpPr txBox="1">
            <a:spLocks noChangeArrowheads="1"/>
          </p:cNvSpPr>
          <p:nvPr/>
        </p:nvSpPr>
        <p:spPr bwMode="auto">
          <a:xfrm>
            <a:off x="5777955" y="3109881"/>
            <a:ext cx="165799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1.03</a:t>
            </a:r>
            <a:r>
              <a:rPr lang="ja-JP" altLang="en-US" sz="1100" b="1" dirty="0">
                <a:solidFill>
                  <a:prstClr val="black"/>
                </a:solidFill>
                <a:latin typeface="Meiryo UI" pitchFamily="50" charset="-128"/>
                <a:ea typeface="メイリオ" pitchFamily="50" charset="-128"/>
              </a:rPr>
              <a:t>（</a:t>
            </a:r>
            <a:r>
              <a:rPr lang="en-US" altLang="ja-JP" sz="1100" b="1" dirty="0">
                <a:solidFill>
                  <a:prstClr val="black"/>
                </a:solidFill>
                <a:latin typeface="Meiryo UI" pitchFamily="50" charset="-128"/>
                <a:ea typeface="メイリオ" pitchFamily="50" charset="-128"/>
              </a:rPr>
              <a:t>0.90-1.18</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43" name="TextBox 10"/>
          <p:cNvSpPr txBox="1">
            <a:spLocks noChangeArrowheads="1"/>
          </p:cNvSpPr>
          <p:nvPr/>
        </p:nvSpPr>
        <p:spPr bwMode="auto">
          <a:xfrm>
            <a:off x="5777955" y="3680847"/>
            <a:ext cx="165799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0.71</a:t>
            </a:r>
            <a:r>
              <a:rPr lang="ja-JP" altLang="en-US" sz="1100" b="1" dirty="0">
                <a:solidFill>
                  <a:prstClr val="black"/>
                </a:solidFill>
                <a:latin typeface="Meiryo UI" pitchFamily="50" charset="-128"/>
                <a:ea typeface="メイリオ" pitchFamily="50" charset="-128"/>
              </a:rPr>
              <a:t>（</a:t>
            </a:r>
            <a:r>
              <a:rPr lang="en-US" altLang="ja-JP" sz="1100" b="1" dirty="0">
                <a:solidFill>
                  <a:prstClr val="black"/>
                </a:solidFill>
                <a:latin typeface="Meiryo UI" pitchFamily="50" charset="-128"/>
                <a:ea typeface="メイリオ" pitchFamily="50" charset="-128"/>
              </a:rPr>
              <a:t>0.61-0.81</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44" name="TextBox 11"/>
          <p:cNvSpPr txBox="1">
            <a:spLocks noChangeArrowheads="1"/>
          </p:cNvSpPr>
          <p:nvPr/>
        </p:nvSpPr>
        <p:spPr bwMode="auto">
          <a:xfrm>
            <a:off x="5777955" y="4260189"/>
            <a:ext cx="15603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0.80</a:t>
            </a:r>
            <a:r>
              <a:rPr lang="ja-JP" altLang="en-US" sz="1100" b="1" dirty="0">
                <a:solidFill>
                  <a:prstClr val="black"/>
                </a:solidFill>
                <a:latin typeface="Meiryo UI" pitchFamily="50" charset="-128"/>
                <a:ea typeface="メイリオ" pitchFamily="50" charset="-128"/>
              </a:rPr>
              <a:t>（</a:t>
            </a:r>
            <a:r>
              <a:rPr lang="en-US" altLang="ja-JP" sz="1100" b="1" dirty="0">
                <a:solidFill>
                  <a:prstClr val="black"/>
                </a:solidFill>
                <a:latin typeface="Meiryo UI" pitchFamily="50" charset="-128"/>
                <a:ea typeface="メイリオ" pitchFamily="50" charset="-128"/>
              </a:rPr>
              <a:t>0.71-0.90</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45" name="TextBox 11"/>
          <p:cNvSpPr txBox="1">
            <a:spLocks noChangeArrowheads="1"/>
          </p:cNvSpPr>
          <p:nvPr/>
        </p:nvSpPr>
        <p:spPr bwMode="auto">
          <a:xfrm>
            <a:off x="5777956" y="4803652"/>
            <a:ext cx="1581822"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0.86</a:t>
            </a:r>
            <a:r>
              <a:rPr lang="ja-JP" altLang="en-US" sz="1100" b="1" dirty="0">
                <a:solidFill>
                  <a:prstClr val="black"/>
                </a:solidFill>
                <a:latin typeface="Meiryo UI" pitchFamily="50" charset="-128"/>
                <a:ea typeface="メイリオ" pitchFamily="50" charset="-128"/>
              </a:rPr>
              <a:t>（</a:t>
            </a:r>
            <a:r>
              <a:rPr lang="en-US" altLang="ja-JP" sz="1100" b="1" dirty="0">
                <a:solidFill>
                  <a:prstClr val="black"/>
                </a:solidFill>
                <a:latin typeface="Meiryo UI" pitchFamily="50" charset="-128"/>
                <a:ea typeface="メイリオ" pitchFamily="50" charset="-128"/>
              </a:rPr>
              <a:t>0.73-1.00</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cxnSp>
        <p:nvCxnSpPr>
          <p:cNvPr id="46" name="直線矢印コネクタ 45"/>
          <p:cNvCxnSpPr/>
          <p:nvPr/>
        </p:nvCxnSpPr>
        <p:spPr>
          <a:xfrm flipH="1">
            <a:off x="3013049" y="5344922"/>
            <a:ext cx="753745"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6095443" y="5344921"/>
            <a:ext cx="753745"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1"/>
          <p:cNvSpPr txBox="1">
            <a:spLocks noChangeArrowheads="1"/>
          </p:cNvSpPr>
          <p:nvPr/>
        </p:nvSpPr>
        <p:spPr bwMode="auto">
          <a:xfrm>
            <a:off x="1421759" y="5299476"/>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solidFill>
                  <a:prstClr val="black"/>
                </a:solidFill>
                <a:latin typeface="Meiryo UI" pitchFamily="50" charset="-128"/>
                <a:ea typeface="メイリオ" pitchFamily="50" charset="-128"/>
              </a:rPr>
              <a:t>0.5</a:t>
            </a:r>
            <a:endParaRPr lang="en-US" altLang="en-US" sz="1100" dirty="0">
              <a:solidFill>
                <a:prstClr val="black"/>
              </a:solidFill>
              <a:latin typeface="Meiryo UI" pitchFamily="50" charset="-128"/>
              <a:ea typeface="メイリオ" pitchFamily="50" charset="-128"/>
            </a:endParaRPr>
          </a:p>
        </p:txBody>
      </p:sp>
      <p:sp>
        <p:nvSpPr>
          <p:cNvPr id="49" name="TextBox 1"/>
          <p:cNvSpPr txBox="1">
            <a:spLocks noChangeArrowheads="1"/>
          </p:cNvSpPr>
          <p:nvPr/>
        </p:nvSpPr>
        <p:spPr bwMode="auto">
          <a:xfrm>
            <a:off x="4596284" y="5299476"/>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solidFill>
                  <a:prstClr val="black"/>
                </a:solidFill>
                <a:latin typeface="Meiryo UI" pitchFamily="50" charset="-128"/>
                <a:ea typeface="メイリオ" pitchFamily="50" charset="-128"/>
              </a:rPr>
              <a:t>1</a:t>
            </a:r>
            <a:endParaRPr lang="en-US" altLang="en-US" sz="1100" dirty="0">
              <a:solidFill>
                <a:prstClr val="black"/>
              </a:solidFill>
              <a:latin typeface="Meiryo UI" pitchFamily="50" charset="-128"/>
              <a:ea typeface="メイリオ" pitchFamily="50" charset="-128"/>
            </a:endParaRPr>
          </a:p>
        </p:txBody>
      </p:sp>
      <p:sp>
        <p:nvSpPr>
          <p:cNvPr id="50" name="TextBox 1"/>
          <p:cNvSpPr txBox="1">
            <a:spLocks noChangeArrowheads="1"/>
          </p:cNvSpPr>
          <p:nvPr/>
        </p:nvSpPr>
        <p:spPr bwMode="auto">
          <a:xfrm>
            <a:off x="297338" y="5052383"/>
            <a:ext cx="787402" cy="153888"/>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N=58,498</a:t>
            </a:r>
            <a:endParaRPr lang="en-US" altLang="en-US" sz="1000" dirty="0">
              <a:solidFill>
                <a:prstClr val="black"/>
              </a:solidFill>
              <a:latin typeface="Meiryo UI" pitchFamily="50" charset="-128"/>
              <a:ea typeface="メイリオ" pitchFamily="50" charset="-128"/>
            </a:endParaRPr>
          </a:p>
        </p:txBody>
      </p:sp>
      <p:sp>
        <p:nvSpPr>
          <p:cNvPr id="51" name="TextBox 1"/>
          <p:cNvSpPr txBox="1">
            <a:spLocks noChangeArrowheads="1"/>
          </p:cNvSpPr>
          <p:nvPr/>
        </p:nvSpPr>
        <p:spPr bwMode="auto">
          <a:xfrm>
            <a:off x="7219398" y="4822174"/>
            <a:ext cx="787402" cy="153888"/>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p=0.06</a:t>
            </a:r>
            <a:endParaRPr lang="en-US" altLang="en-US" sz="1000" dirty="0">
              <a:solidFill>
                <a:prstClr val="black"/>
              </a:solidFill>
              <a:latin typeface="Meiryo UI" pitchFamily="50" charset="-128"/>
              <a:ea typeface="メイリオ" pitchFamily="50" charset="-128"/>
            </a:endParaRPr>
          </a:p>
        </p:txBody>
      </p:sp>
      <p:sp>
        <p:nvSpPr>
          <p:cNvPr id="34" name="TextBox 1"/>
          <p:cNvSpPr txBox="1">
            <a:spLocks noChangeArrowheads="1"/>
          </p:cNvSpPr>
          <p:nvPr/>
        </p:nvSpPr>
        <p:spPr bwMode="auto">
          <a:xfrm>
            <a:off x="7770803" y="5295495"/>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solidFill>
                  <a:prstClr val="black"/>
                </a:solidFill>
                <a:latin typeface="Meiryo UI" pitchFamily="50" charset="-128"/>
                <a:ea typeface="メイリオ" pitchFamily="50" charset="-128"/>
              </a:rPr>
              <a:t>2</a:t>
            </a:r>
            <a:endParaRPr lang="en-US" altLang="en-US" sz="1100" dirty="0">
              <a:solidFill>
                <a:prstClr val="black"/>
              </a:solidFill>
              <a:latin typeface="Meiryo UI" pitchFamily="50" charset="-128"/>
              <a:ea typeface="メイリオ" pitchFamily="50" charset="-128"/>
            </a:endParaRPr>
          </a:p>
        </p:txBody>
      </p:sp>
      <p:sp>
        <p:nvSpPr>
          <p:cNvPr id="35" name="テキスト ボックス 34"/>
          <p:cNvSpPr txBox="1"/>
          <p:nvPr/>
        </p:nvSpPr>
        <p:spPr>
          <a:xfrm>
            <a:off x="233921" y="5618298"/>
            <a:ext cx="8097279" cy="861774"/>
          </a:xfrm>
          <a:prstGeom prst="rect">
            <a:avLst/>
          </a:prstGeom>
          <a:noFill/>
        </p:spPr>
        <p:txBody>
          <a:bodyPr wrap="square" rtlCol="0">
            <a:spAutoFit/>
          </a:bodyPr>
          <a:lstStyle/>
          <a:p>
            <a:r>
              <a:rPr kumimoji="1" lang="ja-JP" altLang="en-US" sz="1000" dirty="0">
                <a:latin typeface="+mn-ea"/>
              </a:rPr>
              <a:t>対象：</a:t>
            </a:r>
            <a:r>
              <a:rPr kumimoji="1" lang="en-US" altLang="ja-JP" sz="1000" dirty="0">
                <a:latin typeface="+mn-ea"/>
              </a:rPr>
              <a:t>2009</a:t>
            </a:r>
            <a:r>
              <a:rPr kumimoji="1" lang="ja-JP" altLang="en-US" sz="1000" dirty="0">
                <a:latin typeface="+mn-ea"/>
              </a:rPr>
              <a:t>年</a:t>
            </a:r>
            <a:r>
              <a:rPr kumimoji="1" lang="en-US" altLang="ja-JP" sz="1000" dirty="0">
                <a:latin typeface="+mn-ea"/>
              </a:rPr>
              <a:t>1</a:t>
            </a:r>
            <a:r>
              <a:rPr kumimoji="1" lang="ja-JP" altLang="en-US" sz="1000" dirty="0">
                <a:latin typeface="+mn-ea"/>
              </a:rPr>
              <a:t>月</a:t>
            </a:r>
            <a:r>
              <a:rPr kumimoji="1" lang="en-US" altLang="ja-JP" sz="1000" dirty="0">
                <a:latin typeface="+mn-ea"/>
              </a:rPr>
              <a:t>1</a:t>
            </a:r>
            <a:r>
              <a:rPr kumimoji="1" lang="ja-JP" altLang="en-US" sz="1000" dirty="0">
                <a:latin typeface="+mn-ea"/>
              </a:rPr>
              <a:t>日～</a:t>
            </a:r>
            <a:r>
              <a:rPr kumimoji="1" lang="en-US" altLang="ja-JP" sz="1000" dirty="0">
                <a:latin typeface="+mn-ea"/>
              </a:rPr>
              <a:t>2013</a:t>
            </a:r>
            <a:r>
              <a:rPr kumimoji="1" lang="ja-JP" altLang="en-US" sz="1000" dirty="0">
                <a:latin typeface="+mn-ea"/>
              </a:rPr>
              <a:t>年</a:t>
            </a:r>
            <a:r>
              <a:rPr kumimoji="1" lang="en-US" altLang="ja-JP" sz="1000" dirty="0">
                <a:latin typeface="+mn-ea"/>
              </a:rPr>
              <a:t>11</a:t>
            </a:r>
            <a:r>
              <a:rPr kumimoji="1" lang="ja-JP" altLang="en-US" sz="1000" dirty="0">
                <a:latin typeface="+mn-ea"/>
              </a:rPr>
              <a:t>月</a:t>
            </a:r>
            <a:r>
              <a:rPr kumimoji="1" lang="en-US" altLang="ja-JP" sz="1000" dirty="0">
                <a:latin typeface="+mn-ea"/>
              </a:rPr>
              <a:t>19</a:t>
            </a:r>
            <a:r>
              <a:rPr kumimoji="1" lang="ja-JP" altLang="en-US" sz="1000" dirty="0">
                <a:latin typeface="+mn-ea"/>
              </a:rPr>
              <a:t>日に実施された直接経口抗凝固薬（</a:t>
            </a:r>
            <a:r>
              <a:rPr kumimoji="1" lang="en-US" altLang="ja-JP" sz="1000" dirty="0">
                <a:latin typeface="+mn-ea"/>
              </a:rPr>
              <a:t>DOAC</a:t>
            </a:r>
            <a:r>
              <a:rPr kumimoji="1" lang="ja-JP" altLang="en-US" sz="1000" dirty="0">
                <a:latin typeface="+mn-ea"/>
              </a:rPr>
              <a:t>）またはワルファリンを心房細動患者に投与し，有効性</a:t>
            </a:r>
            <a:r>
              <a:rPr kumimoji="1" lang="en-US" altLang="ja-JP" sz="1000" dirty="0">
                <a:latin typeface="+mn-ea"/>
              </a:rPr>
              <a:t> </a:t>
            </a:r>
            <a:r>
              <a:rPr kumimoji="1" lang="ja-JP" altLang="en-US" sz="1000" dirty="0">
                <a:latin typeface="+mn-ea"/>
              </a:rPr>
              <a:t>と安全性を</a:t>
            </a:r>
            <a:endParaRPr kumimoji="1" lang="en-US" altLang="ja-JP" sz="1000" dirty="0">
              <a:latin typeface="+mn-ea"/>
            </a:endParaRPr>
          </a:p>
          <a:p>
            <a:r>
              <a:rPr kumimoji="1" lang="ja-JP" altLang="en-US" sz="1000" dirty="0">
                <a:latin typeface="+mn-ea"/>
              </a:rPr>
              <a:t>　　　　検討した</a:t>
            </a:r>
            <a:r>
              <a:rPr kumimoji="1" lang="en-US" altLang="ja-JP" sz="1000" dirty="0">
                <a:latin typeface="+mn-ea"/>
              </a:rPr>
              <a:t>4</a:t>
            </a:r>
            <a:r>
              <a:rPr kumimoji="1" lang="ja-JP" altLang="en-US" sz="1000" dirty="0" err="1">
                <a:latin typeface="+mn-ea"/>
              </a:rPr>
              <a:t>つの第</a:t>
            </a:r>
            <a:r>
              <a:rPr kumimoji="1" lang="en-US" altLang="ja-JP" sz="1000" dirty="0">
                <a:latin typeface="+mn-ea"/>
              </a:rPr>
              <a:t>3</a:t>
            </a:r>
            <a:r>
              <a:rPr kumimoji="1" lang="ja-JP" altLang="en-US" sz="1000" dirty="0">
                <a:latin typeface="+mn-ea"/>
              </a:rPr>
              <a:t>相無作為化試験</a:t>
            </a:r>
            <a:endParaRPr kumimoji="1" lang="en-US" altLang="ja-JP" sz="1000" dirty="0">
              <a:latin typeface="+mn-ea"/>
            </a:endParaRPr>
          </a:p>
          <a:p>
            <a:r>
              <a:rPr kumimoji="1" lang="ja-JP" altLang="en-US" sz="1000" dirty="0">
                <a:latin typeface="+mn-ea"/>
              </a:rPr>
              <a:t>方法：　出血についての主な評価項目を大出血，脳内出血，消化管出血とし，メタ解析を行った。試験間の不均一性に対し，</a:t>
            </a:r>
            <a:r>
              <a:rPr kumimoji="1" lang="ja-JP" altLang="en-US" sz="1000" dirty="0">
                <a:solidFill>
                  <a:prstClr val="black"/>
                </a:solidFill>
                <a:latin typeface="ＭＳ Ｐゴシック"/>
              </a:rPr>
              <a:t>コクラン</a:t>
            </a:r>
            <a:r>
              <a:rPr kumimoji="1" lang="en-US" altLang="ja-JP" sz="1000" dirty="0">
                <a:solidFill>
                  <a:prstClr val="black"/>
                </a:solidFill>
                <a:latin typeface="ＭＳ Ｐゴシック"/>
              </a:rPr>
              <a:t>Q</a:t>
            </a:r>
            <a:r>
              <a:rPr kumimoji="1" lang="ja-JP" altLang="en-US" sz="1000" dirty="0">
                <a:solidFill>
                  <a:prstClr val="black"/>
                </a:solidFill>
                <a:latin typeface="ＭＳ Ｐゴシック"/>
              </a:rPr>
              <a:t>統計と</a:t>
            </a:r>
            <a:r>
              <a:rPr kumimoji="1" lang="en-US" altLang="ja-JP" sz="1000" i="1" dirty="0">
                <a:solidFill>
                  <a:prstClr val="black"/>
                </a:solidFill>
                <a:latin typeface="ＭＳ Ｐゴシック"/>
              </a:rPr>
              <a:t>I</a:t>
            </a:r>
            <a:r>
              <a:rPr kumimoji="1" lang="en-US" altLang="ja-JP" sz="1000" baseline="30000" dirty="0">
                <a:solidFill>
                  <a:prstClr val="black"/>
                </a:solidFill>
                <a:latin typeface="ＭＳ Ｐゴシック"/>
              </a:rPr>
              <a:t>2</a:t>
            </a:r>
            <a:r>
              <a:rPr kumimoji="1" lang="ja-JP" altLang="en-US" sz="1000" dirty="0">
                <a:solidFill>
                  <a:prstClr val="black"/>
                </a:solidFill>
                <a:latin typeface="ＭＳ Ｐゴシック"/>
              </a:rPr>
              <a:t>検定</a:t>
            </a:r>
            <a:endParaRPr kumimoji="1" lang="en-US" altLang="ja-JP" sz="1000" dirty="0">
              <a:solidFill>
                <a:prstClr val="black"/>
              </a:solidFill>
              <a:latin typeface="ＭＳ Ｐゴシック"/>
            </a:endParaRPr>
          </a:p>
          <a:p>
            <a:r>
              <a:rPr kumimoji="1" lang="ja-JP" altLang="en-US" sz="1000" dirty="0">
                <a:solidFill>
                  <a:prstClr val="black"/>
                </a:solidFill>
                <a:latin typeface="ＭＳ Ｐゴシック"/>
              </a:rPr>
              <a:t>　　　　を用いて統合データの妥当性を評価した。</a:t>
            </a:r>
            <a:endParaRPr kumimoji="1" lang="en-US" altLang="ja-JP" sz="1000" dirty="0">
              <a:latin typeface="+mn-ea"/>
            </a:endParaRPr>
          </a:p>
          <a:p>
            <a:r>
              <a:rPr kumimoji="1" lang="ja-JP" altLang="en-US" sz="1000" dirty="0">
                <a:latin typeface="+mn-ea"/>
              </a:rPr>
              <a:t>安全性：記載事項はなし</a:t>
            </a:r>
            <a:endParaRPr kumimoji="1" lang="en-US" altLang="ja-JP" sz="1000" dirty="0">
              <a:latin typeface="+mn-ea"/>
            </a:endParaRPr>
          </a:p>
        </p:txBody>
      </p:sp>
      <p:sp>
        <p:nvSpPr>
          <p:cNvPr id="3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821464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リーフォーム 3"/>
          <p:cNvSpPr/>
          <p:nvPr/>
        </p:nvSpPr>
        <p:spPr>
          <a:xfrm>
            <a:off x="777001" y="1677358"/>
            <a:ext cx="7476734" cy="774630"/>
          </a:xfrm>
          <a:custGeom>
            <a:avLst/>
            <a:gdLst>
              <a:gd name="connsiteX0" fmla="*/ 0 w 7476734"/>
              <a:gd name="connsiteY0" fmla="*/ 0 h 774630"/>
              <a:gd name="connsiteX1" fmla="*/ 7476734 w 7476734"/>
              <a:gd name="connsiteY1" fmla="*/ 0 h 774630"/>
              <a:gd name="connsiteX2" fmla="*/ 7476734 w 7476734"/>
              <a:gd name="connsiteY2" fmla="*/ 774630 h 774630"/>
              <a:gd name="connsiteX3" fmla="*/ 0 w 7476734"/>
              <a:gd name="connsiteY3" fmla="*/ 774630 h 774630"/>
              <a:gd name="connsiteX4" fmla="*/ 0 w 7476734"/>
              <a:gd name="connsiteY4" fmla="*/ 0 h 774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734" h="774630">
                <a:moveTo>
                  <a:pt x="0" y="0"/>
                </a:moveTo>
                <a:lnTo>
                  <a:pt x="7476734" y="0"/>
                </a:lnTo>
                <a:lnTo>
                  <a:pt x="7476734" y="774630"/>
                </a:lnTo>
                <a:lnTo>
                  <a:pt x="0" y="774630"/>
                </a:lnTo>
                <a:lnTo>
                  <a:pt x="0" y="0"/>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shade val="50000"/>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3768" tIns="354076" rIns="653768" bIns="128016" numCol="1" spcCol="1270" anchor="t" anchorCtr="0">
            <a:noAutofit/>
          </a:bodyPr>
          <a:lstStyle/>
          <a:p>
            <a:pPr marL="171450" lvl="1" indent="-171450" defTabSz="800100">
              <a:lnSpc>
                <a:spcPct val="90000"/>
              </a:lnSpc>
              <a:spcAft>
                <a:spcPct val="15000"/>
              </a:spcAft>
              <a:buFontTx/>
              <a:buChar char="••"/>
            </a:pPr>
            <a:r>
              <a:rPr lang="ja-JP" altLang="en-US" dirty="0">
                <a:solidFill>
                  <a:prstClr val="black"/>
                </a:solidFill>
                <a:latin typeface="Meiryo UI" pitchFamily="50" charset="-128"/>
                <a:ea typeface="メイリオ" pitchFamily="50" charset="-128"/>
              </a:rPr>
              <a:t>日本全体での有病率は </a:t>
            </a:r>
            <a:r>
              <a:rPr lang="en-US" altLang="ja-JP" dirty="0">
                <a:solidFill>
                  <a:prstClr val="black"/>
                </a:solidFill>
                <a:latin typeface="Meiryo UI" pitchFamily="50" charset="-128"/>
                <a:ea typeface="メイリオ" pitchFamily="50" charset="-128"/>
              </a:rPr>
              <a:t>0</a:t>
            </a:r>
            <a:r>
              <a:rPr lang="en-US" altLang="en-US" dirty="0">
                <a:solidFill>
                  <a:prstClr val="black"/>
                </a:solidFill>
                <a:latin typeface="Meiryo UI" pitchFamily="50" charset="-128"/>
                <a:ea typeface="メイリオ" pitchFamily="50" charset="-128"/>
              </a:rPr>
              <a:t>.6</a:t>
            </a:r>
            <a:r>
              <a:rPr lang="ja-JP" altLang="en-US" dirty="0">
                <a:solidFill>
                  <a:prstClr val="black"/>
                </a:solidFill>
                <a:latin typeface="Meiryo UI" pitchFamily="50" charset="-128"/>
                <a:ea typeface="メイリオ" pitchFamily="50" charset="-128"/>
              </a:rPr>
              <a:t>～</a:t>
            </a:r>
            <a:r>
              <a:rPr lang="en-US" altLang="ja-JP" dirty="0">
                <a:solidFill>
                  <a:prstClr val="black"/>
                </a:solidFill>
                <a:latin typeface="Meiryo UI" pitchFamily="50" charset="-128"/>
                <a:ea typeface="メイリオ" pitchFamily="50" charset="-128"/>
              </a:rPr>
              <a:t>1</a:t>
            </a:r>
            <a:r>
              <a:rPr lang="en-US" altLang="en-US" dirty="0">
                <a:solidFill>
                  <a:prstClr val="black"/>
                </a:solidFill>
                <a:latin typeface="Meiryo UI" pitchFamily="50" charset="-128"/>
                <a:ea typeface="メイリオ" pitchFamily="50" charset="-128"/>
              </a:rPr>
              <a:t>.6%</a:t>
            </a:r>
          </a:p>
        </p:txBody>
      </p:sp>
      <p:sp>
        <p:nvSpPr>
          <p:cNvPr id="5" name="フリーフォーム 4"/>
          <p:cNvSpPr/>
          <p:nvPr/>
        </p:nvSpPr>
        <p:spPr>
          <a:xfrm>
            <a:off x="1113272" y="1426438"/>
            <a:ext cx="6825191" cy="501840"/>
          </a:xfrm>
          <a:custGeom>
            <a:avLst/>
            <a:gdLst>
              <a:gd name="connsiteX0" fmla="*/ 0 w 6825191"/>
              <a:gd name="connsiteY0" fmla="*/ 83642 h 501840"/>
              <a:gd name="connsiteX1" fmla="*/ 83642 w 6825191"/>
              <a:gd name="connsiteY1" fmla="*/ 0 h 501840"/>
              <a:gd name="connsiteX2" fmla="*/ 6741549 w 6825191"/>
              <a:gd name="connsiteY2" fmla="*/ 0 h 501840"/>
              <a:gd name="connsiteX3" fmla="*/ 6825191 w 6825191"/>
              <a:gd name="connsiteY3" fmla="*/ 83642 h 501840"/>
              <a:gd name="connsiteX4" fmla="*/ 6825191 w 6825191"/>
              <a:gd name="connsiteY4" fmla="*/ 418198 h 501840"/>
              <a:gd name="connsiteX5" fmla="*/ 6741549 w 6825191"/>
              <a:gd name="connsiteY5" fmla="*/ 501840 h 501840"/>
              <a:gd name="connsiteX6" fmla="*/ 83642 w 6825191"/>
              <a:gd name="connsiteY6" fmla="*/ 501840 h 501840"/>
              <a:gd name="connsiteX7" fmla="*/ 0 w 6825191"/>
              <a:gd name="connsiteY7" fmla="*/ 418198 h 501840"/>
              <a:gd name="connsiteX8" fmla="*/ 0 w 6825191"/>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5191" h="501840">
                <a:moveTo>
                  <a:pt x="0" y="83642"/>
                </a:moveTo>
                <a:cubicBezTo>
                  <a:pt x="0" y="37448"/>
                  <a:pt x="37448" y="0"/>
                  <a:pt x="83642" y="0"/>
                </a:cubicBezTo>
                <a:lnTo>
                  <a:pt x="6741549" y="0"/>
                </a:lnTo>
                <a:cubicBezTo>
                  <a:pt x="6787743" y="0"/>
                  <a:pt x="6825191" y="37448"/>
                  <a:pt x="6825191" y="83642"/>
                </a:cubicBezTo>
                <a:lnTo>
                  <a:pt x="6825191" y="418198"/>
                </a:lnTo>
                <a:cubicBezTo>
                  <a:pt x="6825191" y="464392"/>
                  <a:pt x="6787743" y="501840"/>
                  <a:pt x="6741549" y="501840"/>
                </a:cubicBezTo>
                <a:lnTo>
                  <a:pt x="83642" y="501840"/>
                </a:lnTo>
                <a:cubicBezTo>
                  <a:pt x="37448" y="501840"/>
                  <a:pt x="0" y="464392"/>
                  <a:pt x="0" y="418198"/>
                </a:cubicBezTo>
                <a:lnTo>
                  <a:pt x="0" y="8364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shade val="50000"/>
              <a:hueOff val="0"/>
              <a:satOff val="0"/>
              <a:lumOff val="0"/>
              <a:alphaOff val="0"/>
            </a:schemeClr>
          </a:fillRef>
          <a:effectRef idx="2">
            <a:schemeClr val="accent1">
              <a:shade val="50000"/>
              <a:hueOff val="0"/>
              <a:satOff val="0"/>
              <a:lumOff val="0"/>
              <a:alphaOff val="0"/>
            </a:schemeClr>
          </a:effectRef>
          <a:fontRef idx="minor">
            <a:schemeClr val="lt1"/>
          </a:fontRef>
        </p:style>
        <p:txBody>
          <a:bodyPr spcFirstLastPara="0" vert="horz" wrap="square" lIns="247373" tIns="24498" rIns="247373" bIns="24498" numCol="1" spcCol="1270" anchor="ctr" anchorCtr="0">
            <a:noAutofit/>
          </a:bodyPr>
          <a:lstStyle/>
          <a:p>
            <a:pPr defTabSz="800100">
              <a:lnSpc>
                <a:spcPct val="90000"/>
              </a:lnSpc>
              <a:spcAft>
                <a:spcPct val="35000"/>
              </a:spcAft>
            </a:pPr>
            <a:r>
              <a:rPr lang="en-US" altLang="en-US" b="1" dirty="0">
                <a:solidFill>
                  <a:prstClr val="white"/>
                </a:solidFill>
                <a:latin typeface="Meiryo UI" pitchFamily="50" charset="-128"/>
                <a:ea typeface="メイリオ" pitchFamily="50" charset="-128"/>
              </a:rPr>
              <a:t>AF</a:t>
            </a:r>
            <a:r>
              <a:rPr lang="ja-JP" altLang="en-US" b="1" dirty="0">
                <a:solidFill>
                  <a:prstClr val="white"/>
                </a:solidFill>
                <a:latin typeface="Meiryo UI" pitchFamily="50" charset="-128"/>
                <a:ea typeface="メイリオ" pitchFamily="50" charset="-128"/>
              </a:rPr>
              <a:t>は最も多くみられる持続性の不整脈である</a:t>
            </a:r>
            <a:r>
              <a:rPr lang="en-US" altLang="en-US" b="1" dirty="0">
                <a:solidFill>
                  <a:prstClr val="white"/>
                </a:solidFill>
                <a:latin typeface="Meiryo UI" pitchFamily="50" charset="-128"/>
                <a:ea typeface="メイリオ" pitchFamily="50" charset="-128"/>
              </a:rPr>
              <a:t> </a:t>
            </a:r>
            <a:endParaRPr lang="en-US" b="1" dirty="0">
              <a:solidFill>
                <a:prstClr val="white"/>
              </a:solidFill>
              <a:latin typeface="Meiryo UI" pitchFamily="50" charset="-128"/>
              <a:ea typeface="メイリオ" pitchFamily="50" charset="-128"/>
            </a:endParaRPr>
          </a:p>
        </p:txBody>
      </p:sp>
      <p:sp>
        <p:nvSpPr>
          <p:cNvPr id="6" name="正方形/長方形 5"/>
          <p:cNvSpPr/>
          <p:nvPr/>
        </p:nvSpPr>
        <p:spPr>
          <a:xfrm>
            <a:off x="777001" y="2794708"/>
            <a:ext cx="7476734" cy="428400"/>
          </a:xfrm>
          <a:prstGeom prst="rect">
            <a:avLst/>
          </a:pr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shade val="50000"/>
              <a:hueOff val="144575"/>
              <a:satOff val="-3024"/>
              <a:lumOff val="1682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7" name="フリーフォーム 6"/>
          <p:cNvSpPr/>
          <p:nvPr/>
        </p:nvSpPr>
        <p:spPr>
          <a:xfrm>
            <a:off x="1113272" y="2543788"/>
            <a:ext cx="6825191" cy="501840"/>
          </a:xfrm>
          <a:custGeom>
            <a:avLst/>
            <a:gdLst>
              <a:gd name="connsiteX0" fmla="*/ 0 w 6825191"/>
              <a:gd name="connsiteY0" fmla="*/ 83642 h 501840"/>
              <a:gd name="connsiteX1" fmla="*/ 83642 w 6825191"/>
              <a:gd name="connsiteY1" fmla="*/ 0 h 501840"/>
              <a:gd name="connsiteX2" fmla="*/ 6741549 w 6825191"/>
              <a:gd name="connsiteY2" fmla="*/ 0 h 501840"/>
              <a:gd name="connsiteX3" fmla="*/ 6825191 w 6825191"/>
              <a:gd name="connsiteY3" fmla="*/ 83642 h 501840"/>
              <a:gd name="connsiteX4" fmla="*/ 6825191 w 6825191"/>
              <a:gd name="connsiteY4" fmla="*/ 418198 h 501840"/>
              <a:gd name="connsiteX5" fmla="*/ 6741549 w 6825191"/>
              <a:gd name="connsiteY5" fmla="*/ 501840 h 501840"/>
              <a:gd name="connsiteX6" fmla="*/ 83642 w 6825191"/>
              <a:gd name="connsiteY6" fmla="*/ 501840 h 501840"/>
              <a:gd name="connsiteX7" fmla="*/ 0 w 6825191"/>
              <a:gd name="connsiteY7" fmla="*/ 418198 h 501840"/>
              <a:gd name="connsiteX8" fmla="*/ 0 w 6825191"/>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5191" h="501840">
                <a:moveTo>
                  <a:pt x="0" y="83642"/>
                </a:moveTo>
                <a:cubicBezTo>
                  <a:pt x="0" y="37448"/>
                  <a:pt x="37448" y="0"/>
                  <a:pt x="83642" y="0"/>
                </a:cubicBezTo>
                <a:lnTo>
                  <a:pt x="6741549" y="0"/>
                </a:lnTo>
                <a:cubicBezTo>
                  <a:pt x="6787743" y="0"/>
                  <a:pt x="6825191" y="37448"/>
                  <a:pt x="6825191" y="83642"/>
                </a:cubicBezTo>
                <a:lnTo>
                  <a:pt x="6825191" y="418198"/>
                </a:lnTo>
                <a:cubicBezTo>
                  <a:pt x="6825191" y="464392"/>
                  <a:pt x="6787743" y="501840"/>
                  <a:pt x="6741549" y="501840"/>
                </a:cubicBezTo>
                <a:lnTo>
                  <a:pt x="83642" y="501840"/>
                </a:lnTo>
                <a:cubicBezTo>
                  <a:pt x="37448" y="501840"/>
                  <a:pt x="0" y="464392"/>
                  <a:pt x="0" y="418198"/>
                </a:cubicBezTo>
                <a:lnTo>
                  <a:pt x="0" y="8364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shade val="50000"/>
              <a:hueOff val="144575"/>
              <a:satOff val="-3024"/>
              <a:lumOff val="16825"/>
              <a:alphaOff val="0"/>
            </a:schemeClr>
          </a:fillRef>
          <a:effectRef idx="2">
            <a:schemeClr val="accent1">
              <a:shade val="50000"/>
              <a:hueOff val="144575"/>
              <a:satOff val="-3024"/>
              <a:lumOff val="16825"/>
              <a:alphaOff val="0"/>
            </a:schemeClr>
          </a:effectRef>
          <a:fontRef idx="minor">
            <a:schemeClr val="lt1"/>
          </a:fontRef>
        </p:style>
        <p:txBody>
          <a:bodyPr spcFirstLastPara="0" vert="horz" wrap="square" lIns="247373" tIns="24498" rIns="247373" bIns="24498" numCol="1" spcCol="1270" anchor="ctr" anchorCtr="0">
            <a:noAutofit/>
          </a:bodyPr>
          <a:lstStyle/>
          <a:p>
            <a:pPr defTabSz="800100">
              <a:lnSpc>
                <a:spcPct val="90000"/>
              </a:lnSpc>
              <a:spcAft>
                <a:spcPct val="35000"/>
              </a:spcAft>
            </a:pPr>
            <a:r>
              <a:rPr lang="en-US" altLang="en-US" b="1" dirty="0">
                <a:solidFill>
                  <a:prstClr val="white"/>
                </a:solidFill>
                <a:latin typeface="Meiryo UI" pitchFamily="50" charset="-128"/>
                <a:ea typeface="メイリオ" pitchFamily="50" charset="-128"/>
              </a:rPr>
              <a:t>AF</a:t>
            </a:r>
            <a:r>
              <a:rPr lang="ja-JP" altLang="en-US" b="1" dirty="0">
                <a:solidFill>
                  <a:prstClr val="white"/>
                </a:solidFill>
                <a:latin typeface="Meiryo UI" pitchFamily="50" charset="-128"/>
                <a:ea typeface="メイリオ" pitchFamily="50" charset="-128"/>
              </a:rPr>
              <a:t>は心疾患のある患者に多くみられる</a:t>
            </a:r>
            <a:endParaRPr lang="en-US" altLang="en-US" b="1" dirty="0">
              <a:solidFill>
                <a:prstClr val="white"/>
              </a:solidFill>
              <a:latin typeface="Meiryo UI" pitchFamily="50" charset="-128"/>
              <a:ea typeface="メイリオ" pitchFamily="50" charset="-128"/>
            </a:endParaRPr>
          </a:p>
        </p:txBody>
      </p:sp>
      <p:sp>
        <p:nvSpPr>
          <p:cNvPr id="9" name="正方形/長方形 8"/>
          <p:cNvSpPr/>
          <p:nvPr/>
        </p:nvSpPr>
        <p:spPr>
          <a:xfrm>
            <a:off x="777001" y="3565828"/>
            <a:ext cx="7476734" cy="428400"/>
          </a:xfrm>
          <a:prstGeom prst="rect">
            <a:avLst/>
          </a:pr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shade val="50000"/>
              <a:hueOff val="289150"/>
              <a:satOff val="-6048"/>
              <a:lumOff val="3365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0" name="フリーフォーム 9"/>
          <p:cNvSpPr/>
          <p:nvPr/>
        </p:nvSpPr>
        <p:spPr>
          <a:xfrm>
            <a:off x="1113272" y="3314908"/>
            <a:ext cx="6825191" cy="501840"/>
          </a:xfrm>
          <a:custGeom>
            <a:avLst/>
            <a:gdLst>
              <a:gd name="connsiteX0" fmla="*/ 0 w 6825191"/>
              <a:gd name="connsiteY0" fmla="*/ 83642 h 501840"/>
              <a:gd name="connsiteX1" fmla="*/ 83642 w 6825191"/>
              <a:gd name="connsiteY1" fmla="*/ 0 h 501840"/>
              <a:gd name="connsiteX2" fmla="*/ 6741549 w 6825191"/>
              <a:gd name="connsiteY2" fmla="*/ 0 h 501840"/>
              <a:gd name="connsiteX3" fmla="*/ 6825191 w 6825191"/>
              <a:gd name="connsiteY3" fmla="*/ 83642 h 501840"/>
              <a:gd name="connsiteX4" fmla="*/ 6825191 w 6825191"/>
              <a:gd name="connsiteY4" fmla="*/ 418198 h 501840"/>
              <a:gd name="connsiteX5" fmla="*/ 6741549 w 6825191"/>
              <a:gd name="connsiteY5" fmla="*/ 501840 h 501840"/>
              <a:gd name="connsiteX6" fmla="*/ 83642 w 6825191"/>
              <a:gd name="connsiteY6" fmla="*/ 501840 h 501840"/>
              <a:gd name="connsiteX7" fmla="*/ 0 w 6825191"/>
              <a:gd name="connsiteY7" fmla="*/ 418198 h 501840"/>
              <a:gd name="connsiteX8" fmla="*/ 0 w 6825191"/>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5191" h="501840">
                <a:moveTo>
                  <a:pt x="0" y="83642"/>
                </a:moveTo>
                <a:cubicBezTo>
                  <a:pt x="0" y="37448"/>
                  <a:pt x="37448" y="0"/>
                  <a:pt x="83642" y="0"/>
                </a:cubicBezTo>
                <a:lnTo>
                  <a:pt x="6741549" y="0"/>
                </a:lnTo>
                <a:cubicBezTo>
                  <a:pt x="6787743" y="0"/>
                  <a:pt x="6825191" y="37448"/>
                  <a:pt x="6825191" y="83642"/>
                </a:cubicBezTo>
                <a:lnTo>
                  <a:pt x="6825191" y="418198"/>
                </a:lnTo>
                <a:cubicBezTo>
                  <a:pt x="6825191" y="464392"/>
                  <a:pt x="6787743" y="501840"/>
                  <a:pt x="6741549" y="501840"/>
                </a:cubicBezTo>
                <a:lnTo>
                  <a:pt x="83642" y="501840"/>
                </a:lnTo>
                <a:cubicBezTo>
                  <a:pt x="37448" y="501840"/>
                  <a:pt x="0" y="464392"/>
                  <a:pt x="0" y="418198"/>
                </a:cubicBezTo>
                <a:lnTo>
                  <a:pt x="0" y="83642"/>
                </a:lnTo>
                <a:close/>
              </a:path>
            </a:pathLst>
          </a:custGeom>
          <a:gradFill>
            <a:gsLst>
              <a:gs pos="0">
                <a:srgbClr val="355C8B"/>
              </a:gs>
              <a:gs pos="80000">
                <a:srgbClr val="5B7EBD"/>
              </a:gs>
              <a:gs pos="100000">
                <a:srgbClr val="5980BF"/>
              </a:gs>
            </a:gsLst>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shade val="50000"/>
              <a:hueOff val="289150"/>
              <a:satOff val="-6048"/>
              <a:lumOff val="33650"/>
              <a:alphaOff val="0"/>
            </a:schemeClr>
          </a:fillRef>
          <a:effectRef idx="2">
            <a:schemeClr val="accent1">
              <a:shade val="50000"/>
              <a:hueOff val="289150"/>
              <a:satOff val="-6048"/>
              <a:lumOff val="33650"/>
              <a:alphaOff val="0"/>
            </a:schemeClr>
          </a:effectRef>
          <a:fontRef idx="minor">
            <a:schemeClr val="lt1"/>
          </a:fontRef>
        </p:style>
        <p:txBody>
          <a:bodyPr spcFirstLastPara="0" vert="horz" wrap="square" lIns="247373" tIns="24498" rIns="247373" bIns="24498" numCol="1" spcCol="1270" anchor="ctr" anchorCtr="0">
            <a:noAutofit/>
          </a:bodyPr>
          <a:lstStyle/>
          <a:p>
            <a:pPr defTabSz="800100">
              <a:lnSpc>
                <a:spcPct val="90000"/>
              </a:lnSpc>
              <a:spcAft>
                <a:spcPct val="35000"/>
              </a:spcAft>
            </a:pPr>
            <a:r>
              <a:rPr lang="ja-JP" altLang="en-US" b="1" dirty="0">
                <a:solidFill>
                  <a:prstClr val="white"/>
                </a:solidFill>
                <a:latin typeface="Meiryo UI" pitchFamily="50" charset="-128"/>
                <a:ea typeface="メイリオ" pitchFamily="50" charset="-128"/>
              </a:rPr>
              <a:t>世界的にみて最も多い</a:t>
            </a:r>
            <a:r>
              <a:rPr lang="en-US" altLang="ja-JP" b="1" dirty="0">
                <a:solidFill>
                  <a:prstClr val="white"/>
                </a:solidFill>
                <a:latin typeface="Meiryo UI" pitchFamily="50" charset="-128"/>
                <a:ea typeface="メイリオ" pitchFamily="50" charset="-128"/>
              </a:rPr>
              <a:t>AF</a:t>
            </a:r>
            <a:r>
              <a:rPr lang="ja-JP" altLang="en-US" b="1" dirty="0">
                <a:solidFill>
                  <a:prstClr val="white"/>
                </a:solidFill>
                <a:latin typeface="Meiryo UI" pitchFamily="50" charset="-128"/>
                <a:ea typeface="メイリオ" pitchFamily="50" charset="-128"/>
              </a:rPr>
              <a:t>の原因は弁膜症である</a:t>
            </a:r>
            <a:endParaRPr lang="en-US" altLang="en-US" b="1" dirty="0">
              <a:solidFill>
                <a:prstClr val="white"/>
              </a:solidFill>
              <a:latin typeface="Meiryo UI" pitchFamily="50" charset="-128"/>
              <a:ea typeface="メイリオ" pitchFamily="50" charset="-128"/>
            </a:endParaRPr>
          </a:p>
        </p:txBody>
      </p:sp>
      <p:sp>
        <p:nvSpPr>
          <p:cNvPr id="11" name="正方形/長方形 10"/>
          <p:cNvSpPr/>
          <p:nvPr/>
        </p:nvSpPr>
        <p:spPr>
          <a:xfrm>
            <a:off x="777001" y="4336948"/>
            <a:ext cx="7476734" cy="428400"/>
          </a:xfrm>
          <a:prstGeom prst="rect">
            <a:avLst/>
          </a:pr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shade val="50000"/>
              <a:hueOff val="289150"/>
              <a:satOff val="-6048"/>
              <a:lumOff val="3365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2" name="フリーフォーム 11"/>
          <p:cNvSpPr/>
          <p:nvPr/>
        </p:nvSpPr>
        <p:spPr>
          <a:xfrm>
            <a:off x="1113272" y="4086028"/>
            <a:ext cx="6825191" cy="501840"/>
          </a:xfrm>
          <a:custGeom>
            <a:avLst/>
            <a:gdLst>
              <a:gd name="connsiteX0" fmla="*/ 0 w 6825191"/>
              <a:gd name="connsiteY0" fmla="*/ 83642 h 501840"/>
              <a:gd name="connsiteX1" fmla="*/ 83642 w 6825191"/>
              <a:gd name="connsiteY1" fmla="*/ 0 h 501840"/>
              <a:gd name="connsiteX2" fmla="*/ 6741549 w 6825191"/>
              <a:gd name="connsiteY2" fmla="*/ 0 h 501840"/>
              <a:gd name="connsiteX3" fmla="*/ 6825191 w 6825191"/>
              <a:gd name="connsiteY3" fmla="*/ 83642 h 501840"/>
              <a:gd name="connsiteX4" fmla="*/ 6825191 w 6825191"/>
              <a:gd name="connsiteY4" fmla="*/ 418198 h 501840"/>
              <a:gd name="connsiteX5" fmla="*/ 6741549 w 6825191"/>
              <a:gd name="connsiteY5" fmla="*/ 501840 h 501840"/>
              <a:gd name="connsiteX6" fmla="*/ 83642 w 6825191"/>
              <a:gd name="connsiteY6" fmla="*/ 501840 h 501840"/>
              <a:gd name="connsiteX7" fmla="*/ 0 w 6825191"/>
              <a:gd name="connsiteY7" fmla="*/ 418198 h 501840"/>
              <a:gd name="connsiteX8" fmla="*/ 0 w 6825191"/>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5191" h="501840">
                <a:moveTo>
                  <a:pt x="0" y="83642"/>
                </a:moveTo>
                <a:cubicBezTo>
                  <a:pt x="0" y="37448"/>
                  <a:pt x="37448" y="0"/>
                  <a:pt x="83642" y="0"/>
                </a:cubicBezTo>
                <a:lnTo>
                  <a:pt x="6741549" y="0"/>
                </a:lnTo>
                <a:cubicBezTo>
                  <a:pt x="6787743" y="0"/>
                  <a:pt x="6825191" y="37448"/>
                  <a:pt x="6825191" y="83642"/>
                </a:cubicBezTo>
                <a:lnTo>
                  <a:pt x="6825191" y="418198"/>
                </a:lnTo>
                <a:cubicBezTo>
                  <a:pt x="6825191" y="464392"/>
                  <a:pt x="6787743" y="501840"/>
                  <a:pt x="6741549" y="501840"/>
                </a:cubicBezTo>
                <a:lnTo>
                  <a:pt x="83642" y="501840"/>
                </a:lnTo>
                <a:cubicBezTo>
                  <a:pt x="37448" y="501840"/>
                  <a:pt x="0" y="464392"/>
                  <a:pt x="0" y="418198"/>
                </a:cubicBezTo>
                <a:lnTo>
                  <a:pt x="0" y="83642"/>
                </a:lnTo>
                <a:close/>
              </a:path>
            </a:pathLst>
          </a:custGeom>
          <a:gradFill>
            <a:gsLst>
              <a:gs pos="0">
                <a:srgbClr val="5F7393"/>
              </a:gs>
              <a:gs pos="80000">
                <a:srgbClr val="5E80BE"/>
              </a:gs>
              <a:gs pos="100000">
                <a:srgbClr val="7D9BCD"/>
              </a:gs>
            </a:gsLst>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shade val="50000"/>
              <a:hueOff val="289150"/>
              <a:satOff val="-6048"/>
              <a:lumOff val="33650"/>
              <a:alphaOff val="0"/>
            </a:schemeClr>
          </a:fillRef>
          <a:effectRef idx="2">
            <a:schemeClr val="accent1">
              <a:shade val="50000"/>
              <a:hueOff val="289150"/>
              <a:satOff val="-6048"/>
              <a:lumOff val="33650"/>
              <a:alphaOff val="0"/>
            </a:schemeClr>
          </a:effectRef>
          <a:fontRef idx="minor">
            <a:schemeClr val="lt1"/>
          </a:fontRef>
        </p:style>
        <p:txBody>
          <a:bodyPr spcFirstLastPara="0" vert="horz" wrap="square" lIns="247373" tIns="24498" rIns="247373" bIns="24498" numCol="1" spcCol="1270" anchor="ctr" anchorCtr="0">
            <a:noAutofit/>
          </a:bodyPr>
          <a:lstStyle/>
          <a:p>
            <a:pPr defTabSz="800100">
              <a:lnSpc>
                <a:spcPct val="90000"/>
              </a:lnSpc>
              <a:spcAft>
                <a:spcPct val="35000"/>
              </a:spcAft>
            </a:pPr>
            <a:r>
              <a:rPr lang="en-US" altLang="en-US" b="1" dirty="0">
                <a:solidFill>
                  <a:prstClr val="white"/>
                </a:solidFill>
                <a:latin typeface="Meiryo UI" pitchFamily="50" charset="-128"/>
                <a:ea typeface="メイリオ" pitchFamily="50" charset="-128"/>
              </a:rPr>
              <a:t>AF</a:t>
            </a:r>
            <a:r>
              <a:rPr lang="ja-JP" altLang="en-US" b="1" dirty="0">
                <a:solidFill>
                  <a:prstClr val="white"/>
                </a:solidFill>
                <a:latin typeface="Meiryo UI" pitchFamily="50" charset="-128"/>
                <a:ea typeface="メイリオ" pitchFamily="50" charset="-128"/>
              </a:rPr>
              <a:t>は心臓が器質的に正常な患者でも起こり得る</a:t>
            </a:r>
            <a:endParaRPr lang="en-US" altLang="en-US" b="1" dirty="0">
              <a:solidFill>
                <a:prstClr val="white"/>
              </a:solidFill>
              <a:latin typeface="Meiryo UI" pitchFamily="50" charset="-128"/>
              <a:ea typeface="メイリオ" pitchFamily="50" charset="-128"/>
            </a:endParaRPr>
          </a:p>
        </p:txBody>
      </p:sp>
      <p:sp>
        <p:nvSpPr>
          <p:cNvPr id="13" name="フリーフォーム 12"/>
          <p:cNvSpPr/>
          <p:nvPr/>
        </p:nvSpPr>
        <p:spPr>
          <a:xfrm>
            <a:off x="777001" y="5108068"/>
            <a:ext cx="7476734" cy="799688"/>
          </a:xfrm>
          <a:custGeom>
            <a:avLst/>
            <a:gdLst>
              <a:gd name="connsiteX0" fmla="*/ 0 w 7476734"/>
              <a:gd name="connsiteY0" fmla="*/ 0 h 799688"/>
              <a:gd name="connsiteX1" fmla="*/ 7476734 w 7476734"/>
              <a:gd name="connsiteY1" fmla="*/ 0 h 799688"/>
              <a:gd name="connsiteX2" fmla="*/ 7476734 w 7476734"/>
              <a:gd name="connsiteY2" fmla="*/ 799688 h 799688"/>
              <a:gd name="connsiteX3" fmla="*/ 0 w 7476734"/>
              <a:gd name="connsiteY3" fmla="*/ 799688 h 799688"/>
              <a:gd name="connsiteX4" fmla="*/ 0 w 7476734"/>
              <a:gd name="connsiteY4" fmla="*/ 0 h 799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6734" h="799688">
                <a:moveTo>
                  <a:pt x="0" y="0"/>
                </a:moveTo>
                <a:lnTo>
                  <a:pt x="7476734" y="0"/>
                </a:lnTo>
                <a:lnTo>
                  <a:pt x="7476734" y="799688"/>
                </a:lnTo>
                <a:lnTo>
                  <a:pt x="0" y="799688"/>
                </a:lnTo>
                <a:lnTo>
                  <a:pt x="0" y="0"/>
                </a:lnTo>
                <a:close/>
              </a:path>
            </a:pathLst>
          </a:custGeom>
          <a:scene3d>
            <a:camera prst="orthographicFront"/>
            <a:lightRig rig="threePt" dir="t">
              <a:rot lat="0" lon="0" rev="7500000"/>
            </a:lightRig>
          </a:scene3d>
          <a:sp3d z="152400" extrusionH="63500" prstMaterial="dkEdge">
            <a:bevelT w="135400" h="16350" prst="relaxedInset"/>
            <a:contourClr>
              <a:schemeClr val="bg1"/>
            </a:contourClr>
          </a:sp3d>
        </p:spPr>
        <p:style>
          <a:lnRef idx="1">
            <a:schemeClr val="accent1">
              <a:shade val="50000"/>
              <a:hueOff val="144575"/>
              <a:satOff val="-3024"/>
              <a:lumOff val="1682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53768" tIns="354076" rIns="653768" bIns="128016" numCol="1" spcCol="1270" anchor="t" anchorCtr="0">
            <a:noAutofit/>
          </a:bodyPr>
          <a:lstStyle/>
          <a:p>
            <a:pPr marL="171450" lvl="1" indent="-171450" defTabSz="800100">
              <a:lnSpc>
                <a:spcPct val="90000"/>
              </a:lnSpc>
              <a:spcAft>
                <a:spcPct val="15000"/>
              </a:spcAft>
              <a:buFontTx/>
              <a:buChar char="••"/>
            </a:pPr>
            <a:r>
              <a:rPr lang="ja-JP" altLang="en-US" dirty="0">
                <a:solidFill>
                  <a:prstClr val="black"/>
                </a:solidFill>
                <a:latin typeface="Meiryo UI" pitchFamily="50" charset="-128"/>
                <a:ea typeface="メイリオ" pitchFamily="50" charset="-128"/>
              </a:rPr>
              <a:t>日本では</a:t>
            </a:r>
            <a:r>
              <a:rPr lang="en-US" altLang="ja-JP" dirty="0">
                <a:solidFill>
                  <a:prstClr val="black"/>
                </a:solidFill>
                <a:latin typeface="Meiryo UI" pitchFamily="50" charset="-128"/>
                <a:ea typeface="メイリオ" pitchFamily="50" charset="-128"/>
              </a:rPr>
              <a:t>80</a:t>
            </a:r>
            <a:r>
              <a:rPr lang="ja-JP" altLang="en-US" dirty="0">
                <a:solidFill>
                  <a:prstClr val="black"/>
                </a:solidFill>
                <a:latin typeface="Meiryo UI" pitchFamily="50" charset="-128"/>
                <a:ea typeface="メイリオ" pitchFamily="50" charset="-128"/>
              </a:rPr>
              <a:t>歳超の</a:t>
            </a:r>
            <a:r>
              <a:rPr lang="en-US" altLang="en-US" dirty="0">
                <a:solidFill>
                  <a:prstClr val="black"/>
                </a:solidFill>
                <a:latin typeface="Meiryo UI" pitchFamily="50" charset="-128"/>
                <a:ea typeface="メイリオ" pitchFamily="50" charset="-128"/>
              </a:rPr>
              <a:t>2</a:t>
            </a:r>
            <a:r>
              <a:rPr lang="ja-JP" altLang="en-US" dirty="0">
                <a:solidFill>
                  <a:prstClr val="black"/>
                </a:solidFill>
                <a:latin typeface="Meiryo UI" pitchFamily="50" charset="-128"/>
                <a:ea typeface="メイリオ" pitchFamily="50" charset="-128"/>
              </a:rPr>
              <a:t>～</a:t>
            </a:r>
            <a:r>
              <a:rPr lang="en-US" altLang="en-US" dirty="0">
                <a:solidFill>
                  <a:prstClr val="black"/>
                </a:solidFill>
                <a:latin typeface="Meiryo UI" pitchFamily="50" charset="-128"/>
                <a:ea typeface="メイリオ" pitchFamily="50" charset="-128"/>
              </a:rPr>
              <a:t>3%</a:t>
            </a:r>
            <a:r>
              <a:rPr lang="ja-JP" altLang="en-US" dirty="0">
                <a:solidFill>
                  <a:prstClr val="black"/>
                </a:solidFill>
                <a:latin typeface="Meiryo UI" pitchFamily="50" charset="-128"/>
                <a:ea typeface="メイリオ" pitchFamily="50" charset="-128"/>
              </a:rPr>
              <a:t>が罹患</a:t>
            </a:r>
            <a:endParaRPr lang="en-US" altLang="en-US" dirty="0">
              <a:solidFill>
                <a:prstClr val="black"/>
              </a:solidFill>
              <a:latin typeface="Meiryo UI" pitchFamily="50" charset="-128"/>
              <a:ea typeface="メイリオ" pitchFamily="50" charset="-128"/>
            </a:endParaRPr>
          </a:p>
        </p:txBody>
      </p:sp>
      <p:sp>
        <p:nvSpPr>
          <p:cNvPr id="14" name="フリーフォーム 13"/>
          <p:cNvSpPr/>
          <p:nvPr/>
        </p:nvSpPr>
        <p:spPr>
          <a:xfrm>
            <a:off x="1113272" y="4857148"/>
            <a:ext cx="6825191" cy="501840"/>
          </a:xfrm>
          <a:custGeom>
            <a:avLst/>
            <a:gdLst>
              <a:gd name="connsiteX0" fmla="*/ 0 w 6825191"/>
              <a:gd name="connsiteY0" fmla="*/ 83642 h 501840"/>
              <a:gd name="connsiteX1" fmla="*/ 83642 w 6825191"/>
              <a:gd name="connsiteY1" fmla="*/ 0 h 501840"/>
              <a:gd name="connsiteX2" fmla="*/ 6741549 w 6825191"/>
              <a:gd name="connsiteY2" fmla="*/ 0 h 501840"/>
              <a:gd name="connsiteX3" fmla="*/ 6825191 w 6825191"/>
              <a:gd name="connsiteY3" fmla="*/ 83642 h 501840"/>
              <a:gd name="connsiteX4" fmla="*/ 6825191 w 6825191"/>
              <a:gd name="connsiteY4" fmla="*/ 418198 h 501840"/>
              <a:gd name="connsiteX5" fmla="*/ 6741549 w 6825191"/>
              <a:gd name="connsiteY5" fmla="*/ 501840 h 501840"/>
              <a:gd name="connsiteX6" fmla="*/ 83642 w 6825191"/>
              <a:gd name="connsiteY6" fmla="*/ 501840 h 501840"/>
              <a:gd name="connsiteX7" fmla="*/ 0 w 6825191"/>
              <a:gd name="connsiteY7" fmla="*/ 418198 h 501840"/>
              <a:gd name="connsiteX8" fmla="*/ 0 w 6825191"/>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25191" h="501840">
                <a:moveTo>
                  <a:pt x="0" y="83642"/>
                </a:moveTo>
                <a:cubicBezTo>
                  <a:pt x="0" y="37448"/>
                  <a:pt x="37448" y="0"/>
                  <a:pt x="83642" y="0"/>
                </a:cubicBezTo>
                <a:lnTo>
                  <a:pt x="6741549" y="0"/>
                </a:lnTo>
                <a:cubicBezTo>
                  <a:pt x="6787743" y="0"/>
                  <a:pt x="6825191" y="37448"/>
                  <a:pt x="6825191" y="83642"/>
                </a:cubicBezTo>
                <a:lnTo>
                  <a:pt x="6825191" y="418198"/>
                </a:lnTo>
                <a:cubicBezTo>
                  <a:pt x="6825191" y="464392"/>
                  <a:pt x="6787743" y="501840"/>
                  <a:pt x="6741549" y="501840"/>
                </a:cubicBezTo>
                <a:lnTo>
                  <a:pt x="83642" y="501840"/>
                </a:lnTo>
                <a:cubicBezTo>
                  <a:pt x="37448" y="501840"/>
                  <a:pt x="0" y="464392"/>
                  <a:pt x="0" y="418198"/>
                </a:cubicBezTo>
                <a:lnTo>
                  <a:pt x="0" y="83642"/>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shade val="50000"/>
              <a:hueOff val="144575"/>
              <a:satOff val="-3024"/>
              <a:lumOff val="16825"/>
              <a:alphaOff val="0"/>
            </a:schemeClr>
          </a:fillRef>
          <a:effectRef idx="2">
            <a:schemeClr val="accent1">
              <a:shade val="50000"/>
              <a:hueOff val="144575"/>
              <a:satOff val="-3024"/>
              <a:lumOff val="16825"/>
              <a:alphaOff val="0"/>
            </a:schemeClr>
          </a:effectRef>
          <a:fontRef idx="minor">
            <a:schemeClr val="lt1"/>
          </a:fontRef>
        </p:style>
        <p:txBody>
          <a:bodyPr spcFirstLastPara="0" vert="horz" wrap="square" lIns="247373" tIns="24498" rIns="247373" bIns="24498" numCol="1" spcCol="1270" anchor="ctr" anchorCtr="0">
            <a:noAutofit/>
          </a:bodyPr>
          <a:lstStyle/>
          <a:p>
            <a:pPr defTabSz="800100">
              <a:lnSpc>
                <a:spcPct val="90000"/>
              </a:lnSpc>
              <a:spcAft>
                <a:spcPct val="35000"/>
              </a:spcAft>
            </a:pPr>
            <a:r>
              <a:rPr lang="en-US" altLang="en-US" b="1" dirty="0">
                <a:solidFill>
                  <a:prstClr val="white"/>
                </a:solidFill>
                <a:latin typeface="Meiryo UI" pitchFamily="50" charset="-128"/>
                <a:ea typeface="メイリオ" pitchFamily="50" charset="-128"/>
              </a:rPr>
              <a:t>AF</a:t>
            </a:r>
            <a:r>
              <a:rPr lang="ja-JP" altLang="en-US" b="1" dirty="0">
                <a:solidFill>
                  <a:prstClr val="white"/>
                </a:solidFill>
                <a:latin typeface="Meiryo UI" pitchFamily="50" charset="-128"/>
                <a:ea typeface="メイリオ" pitchFamily="50" charset="-128"/>
              </a:rPr>
              <a:t>は年齢とともに増加する</a:t>
            </a:r>
            <a:endParaRPr lang="en-US" altLang="en-US" b="1" dirty="0">
              <a:solidFill>
                <a:prstClr val="white"/>
              </a:solidFill>
              <a:latin typeface="Meiryo UI" pitchFamily="50" charset="-128"/>
              <a:ea typeface="メイリオ" pitchFamily="50" charset="-128"/>
            </a:endParaRPr>
          </a:p>
        </p:txBody>
      </p:sp>
      <p:sp>
        <p:nvSpPr>
          <p:cNvPr id="13315"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solidFill>
                  <a:srgbClr val="003479"/>
                </a:solidFill>
                <a:latin typeface="Meiryo UI" pitchFamily="50" charset="-128"/>
                <a:ea typeface="メイリオ" pitchFamily="50" charset="-128"/>
                <a:cs typeface="Times New Roman" pitchFamily="18" charset="0"/>
              </a:rPr>
              <a:t> </a:t>
            </a:r>
            <a:r>
              <a:rPr lang="en-US" altLang="ja-JP" sz="3600" b="1" dirty="0">
                <a:solidFill>
                  <a:srgbClr val="1F497D"/>
                </a:solidFill>
                <a:latin typeface="Meiryo UI" pitchFamily="50" charset="-128"/>
                <a:ea typeface="メイリオ" pitchFamily="50" charset="-128"/>
                <a:cs typeface="Times New Roman" pitchFamily="18" charset="0"/>
              </a:rPr>
              <a:t>AF</a:t>
            </a:r>
            <a:r>
              <a:rPr lang="ja-JP" altLang="en-US" sz="3600" b="1" dirty="0">
                <a:solidFill>
                  <a:srgbClr val="1F497D"/>
                </a:solidFill>
                <a:latin typeface="Meiryo UI" pitchFamily="50" charset="-128"/>
                <a:ea typeface="メイリオ" pitchFamily="50" charset="-128"/>
                <a:cs typeface="Times New Roman" pitchFamily="18" charset="0"/>
              </a:rPr>
              <a:t>の発症頻度とその原因</a:t>
            </a:r>
            <a:r>
              <a:rPr lang="ja-JP" altLang="en-US" sz="2400" b="1" dirty="0">
                <a:solidFill>
                  <a:srgbClr val="1F497D"/>
                </a:solidFill>
                <a:latin typeface="Meiryo UI" pitchFamily="50" charset="-128"/>
                <a:ea typeface="メイリオ" pitchFamily="50" charset="-128"/>
                <a:cs typeface="Times New Roman" pitchFamily="18" charset="0"/>
              </a:rPr>
              <a:t>（海外データ）</a:t>
            </a:r>
            <a:endParaRPr lang="en-US" altLang="en-US" sz="2400" b="1" dirty="0">
              <a:solidFill>
                <a:srgbClr val="1F497D"/>
              </a:solidFill>
              <a:latin typeface="Meiryo UI" pitchFamily="50" charset="-128"/>
              <a:ea typeface="メイリオ" pitchFamily="50" charset="-128"/>
              <a:cs typeface="Times New Roman" pitchFamily="18" charset="0"/>
            </a:endParaRPr>
          </a:p>
        </p:txBody>
      </p:sp>
      <p:sp>
        <p:nvSpPr>
          <p:cNvPr id="13317" name="TextBox 2"/>
          <p:cNvSpPr txBox="1">
            <a:spLocks noChangeArrowheads="1"/>
          </p:cNvSpPr>
          <p:nvPr/>
        </p:nvSpPr>
        <p:spPr bwMode="auto">
          <a:xfrm>
            <a:off x="5755064" y="6275114"/>
            <a:ext cx="33889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dirty="0">
                <a:solidFill>
                  <a:prstClr val="black"/>
                </a:solidFill>
                <a:latin typeface="Meiryo UI" pitchFamily="50" charset="-128"/>
                <a:ea typeface="メイリオ" pitchFamily="50" charset="-128"/>
              </a:rPr>
              <a:t>Lip GYH, et al. </a:t>
            </a:r>
            <a:r>
              <a:rPr lang="en-US" altLang="en-US" sz="1000" i="1" dirty="0">
                <a:solidFill>
                  <a:prstClr val="black"/>
                </a:solidFill>
                <a:latin typeface="Meiryo UI" pitchFamily="50" charset="-128"/>
                <a:ea typeface="メイリオ" pitchFamily="50" charset="-128"/>
              </a:rPr>
              <a:t>Chest. </a:t>
            </a:r>
            <a:r>
              <a:rPr lang="en-US" altLang="en-US" sz="1000" dirty="0">
                <a:solidFill>
                  <a:prstClr val="black"/>
                </a:solidFill>
                <a:latin typeface="Meiryo UI" pitchFamily="50" charset="-128"/>
                <a:ea typeface="メイリオ" pitchFamily="50" charset="-128"/>
              </a:rPr>
              <a:t>2012;142(6):1489-1498.</a:t>
            </a:r>
          </a:p>
          <a:p>
            <a:pPr>
              <a:spcBef>
                <a:spcPct val="0"/>
              </a:spcBef>
              <a:buFontTx/>
              <a:buNone/>
            </a:pPr>
            <a:r>
              <a:rPr lang="en-US" altLang="en-US" sz="1000" dirty="0">
                <a:solidFill>
                  <a:prstClr val="black"/>
                </a:solidFill>
                <a:latin typeface="Meiryo UI" pitchFamily="50" charset="-128"/>
                <a:ea typeface="メイリオ" pitchFamily="50" charset="-128"/>
              </a:rPr>
              <a:t>Kodani E, et al. </a:t>
            </a:r>
            <a:r>
              <a:rPr lang="en-US" altLang="en-US" sz="1000" i="1" dirty="0">
                <a:solidFill>
                  <a:prstClr val="black"/>
                </a:solidFill>
                <a:latin typeface="Meiryo UI" pitchFamily="50" charset="-128"/>
                <a:ea typeface="メイリオ" pitchFamily="50" charset="-128"/>
              </a:rPr>
              <a:t>J Arrhyth. </a:t>
            </a:r>
            <a:r>
              <a:rPr lang="en-US" altLang="en-US" sz="1000" dirty="0">
                <a:solidFill>
                  <a:prstClr val="black"/>
                </a:solidFill>
                <a:latin typeface="Meiryo UI" pitchFamily="50" charset="-128"/>
                <a:ea typeface="メイリオ" pitchFamily="50" charset="-128"/>
              </a:rPr>
              <a:t>2012;28(6):330-337.</a:t>
            </a:r>
          </a:p>
        </p:txBody>
      </p:sp>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34756356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68274" y="5752067"/>
            <a:ext cx="3708401" cy="1039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16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130" y="2348200"/>
            <a:ext cx="4478356" cy="332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Rectangle 4"/>
          <p:cNvSpPr>
            <a:spLocks noChangeArrowheads="1"/>
          </p:cNvSpPr>
          <p:nvPr/>
        </p:nvSpPr>
        <p:spPr bwMode="auto">
          <a:xfrm>
            <a:off x="5491485" y="6277848"/>
            <a:ext cx="35547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Calibri" pitchFamily="34" charset="0"/>
              <a:buAutoNum type="arabicPeriod"/>
            </a:pPr>
            <a:r>
              <a:rPr lang="da-DK" altLang="en-US" sz="1000" dirty="0">
                <a:solidFill>
                  <a:prstClr val="black"/>
                </a:solidFill>
                <a:latin typeface="Meiryo UI" pitchFamily="50" charset="-128"/>
                <a:ea typeface="メイリオ" pitchFamily="50" charset="-128"/>
              </a:rPr>
              <a:t>Ruff CT, et al. </a:t>
            </a:r>
            <a:r>
              <a:rPr lang="da-DK" altLang="en-US" sz="1000" i="1" dirty="0">
                <a:solidFill>
                  <a:prstClr val="black"/>
                </a:solidFill>
                <a:latin typeface="Meiryo UI" pitchFamily="50" charset="-128"/>
                <a:ea typeface="メイリオ" pitchFamily="50" charset="-128"/>
              </a:rPr>
              <a:t>Lancet.</a:t>
            </a:r>
            <a:r>
              <a:rPr lang="da-DK" altLang="en-US" sz="1000" dirty="0">
                <a:solidFill>
                  <a:prstClr val="black"/>
                </a:solidFill>
                <a:latin typeface="Meiryo UI" pitchFamily="50" charset="-128"/>
                <a:ea typeface="メイリオ" pitchFamily="50" charset="-128"/>
              </a:rPr>
              <a:t> </a:t>
            </a:r>
            <a:r>
              <a:rPr lang="en-US" altLang="en-US" sz="1000" dirty="0">
                <a:solidFill>
                  <a:prstClr val="black"/>
                </a:solidFill>
                <a:latin typeface="Meiryo UI" pitchFamily="50" charset="-128"/>
                <a:ea typeface="メイリオ" pitchFamily="50" charset="-128"/>
              </a:rPr>
              <a:t>2014;383(9921):955-962.</a:t>
            </a:r>
          </a:p>
          <a:p>
            <a:pPr>
              <a:spcBef>
                <a:spcPct val="0"/>
              </a:spcBef>
              <a:buFont typeface="Calibri" pitchFamily="34" charset="0"/>
              <a:buAutoNum type="arabicPeriod"/>
            </a:pPr>
            <a:r>
              <a:rPr lang="en-US" altLang="en-US" sz="1000" dirty="0">
                <a:solidFill>
                  <a:prstClr val="black"/>
                </a:solidFill>
                <a:latin typeface="Meiryo UI" pitchFamily="50" charset="-128"/>
                <a:ea typeface="メイリオ" pitchFamily="50" charset="-128"/>
              </a:rPr>
              <a:t>Wang KL, et al. </a:t>
            </a:r>
            <a:r>
              <a:rPr lang="en-US" altLang="en-US" sz="1000" i="1" dirty="0">
                <a:solidFill>
                  <a:prstClr val="black"/>
                </a:solidFill>
                <a:latin typeface="Meiryo UI" pitchFamily="50" charset="-128"/>
                <a:ea typeface="メイリオ" pitchFamily="50" charset="-128"/>
              </a:rPr>
              <a:t>Stroke. </a:t>
            </a:r>
            <a:r>
              <a:rPr lang="en-US" altLang="en-US" sz="1000" dirty="0">
                <a:solidFill>
                  <a:prstClr val="black"/>
                </a:solidFill>
                <a:latin typeface="Meiryo UI" pitchFamily="50" charset="-128"/>
                <a:ea typeface="メイリオ" pitchFamily="50" charset="-128"/>
              </a:rPr>
              <a:t>2015;46(9):2555-2561.</a:t>
            </a:r>
          </a:p>
        </p:txBody>
      </p:sp>
      <p:cxnSp>
        <p:nvCxnSpPr>
          <p:cNvPr id="1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Rectangle 2"/>
          <p:cNvSpPr txBox="1">
            <a:spLocks/>
          </p:cNvSpPr>
          <p:nvPr/>
        </p:nvSpPr>
        <p:spPr bwMode="auto">
          <a:xfrm>
            <a:off x="401345" y="156206"/>
            <a:ext cx="884381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dirty="0">
                <a:solidFill>
                  <a:srgbClr val="1F497D"/>
                </a:solidFill>
                <a:latin typeface="メイリオ" panose="020B0604030504040204" pitchFamily="50" charset="-128"/>
                <a:ea typeface="メイリオ" panose="020B0604030504040204" pitchFamily="50" charset="-128"/>
                <a:cs typeface="Times New Roman" pitchFamily="18" charset="0"/>
              </a:rPr>
              <a:t>DOAC</a:t>
            </a:r>
            <a:r>
              <a:rPr lang="ja-JP" altLang="en-US" sz="3600" b="1" dirty="0">
                <a:solidFill>
                  <a:srgbClr val="1F497D"/>
                </a:solidFill>
                <a:latin typeface="メイリオ" panose="020B0604030504040204" pitchFamily="50" charset="-128"/>
                <a:ea typeface="メイリオ" panose="020B0604030504040204" pitchFamily="50" charset="-128"/>
              </a:rPr>
              <a:t>とワルファリンの安全性</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baseline="-25000" dirty="0">
              <a:solidFill>
                <a:srgbClr val="1F497D"/>
              </a:solidFill>
              <a:latin typeface="メイリオ" panose="020B0604030504040204" pitchFamily="50" charset="-128"/>
              <a:ea typeface="メイリオ" panose="020B0604030504040204" pitchFamily="50" charset="-128"/>
              <a:cs typeface="Times New Roman" pitchFamily="18" charset="0"/>
            </a:endParaRPr>
          </a:p>
        </p:txBody>
      </p:sp>
      <p:sp>
        <p:nvSpPr>
          <p:cNvPr id="2" name="Rectangle 1">
            <a:extLst/>
          </p:cNvPr>
          <p:cNvSpPr/>
          <p:nvPr/>
        </p:nvSpPr>
        <p:spPr>
          <a:xfrm>
            <a:off x="7198894" y="2699293"/>
            <a:ext cx="2120900" cy="10475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FontTx/>
              <a:buNone/>
              <a:defRPr/>
            </a:pPr>
            <a:r>
              <a:rPr lang="en-US" altLang="ja-JP" sz="1200" b="1" u="sng" dirty="0">
                <a:solidFill>
                  <a:prstClr val="black"/>
                </a:solidFill>
                <a:latin typeface="Meiryo UI" pitchFamily="50" charset="-128"/>
                <a:ea typeface="メイリオ" pitchFamily="50" charset="-128"/>
                <a:cs typeface="Arial" panose="020B0604020202020204" pitchFamily="34" charset="0"/>
              </a:rPr>
              <a:t>ICH</a:t>
            </a:r>
            <a:endParaRPr lang="en-US" altLang="en-US" sz="1200" dirty="0">
              <a:solidFill>
                <a:prstClr val="black"/>
              </a:solidFill>
              <a:latin typeface="Meiryo UI" pitchFamily="50" charset="-128"/>
              <a:ea typeface="メイリオ" pitchFamily="50" charset="-128"/>
              <a:cs typeface="Arial" panose="020B0604020202020204" pitchFamily="34" charset="0"/>
            </a:endParaRPr>
          </a:p>
          <a:p>
            <a:pPr algn="ctr">
              <a:spcBef>
                <a:spcPct val="0"/>
              </a:spcBef>
              <a:buFontTx/>
              <a:buNone/>
              <a:defRPr/>
            </a:pPr>
            <a:r>
              <a:rPr lang="ja-JP" altLang="en-US" sz="1200" dirty="0">
                <a:solidFill>
                  <a:prstClr val="black"/>
                </a:solidFill>
                <a:latin typeface="Meiryo UI" pitchFamily="50" charset="-128"/>
                <a:ea typeface="メイリオ" pitchFamily="50" charset="-128"/>
                <a:cs typeface="Arial" panose="020B0604020202020204" pitchFamily="34" charset="0"/>
              </a:rPr>
              <a:t>リスク比 </a:t>
            </a:r>
            <a:r>
              <a:rPr lang="en-US" altLang="ja-JP" sz="1200" dirty="0">
                <a:solidFill>
                  <a:prstClr val="black"/>
                </a:solidFill>
                <a:latin typeface="Meiryo UI" pitchFamily="50" charset="-128"/>
                <a:ea typeface="メイリオ" pitchFamily="50" charset="-128"/>
                <a:cs typeface="Arial" panose="020B0604020202020204" pitchFamily="34" charset="0"/>
              </a:rPr>
              <a:t>0.33</a:t>
            </a:r>
            <a:endParaRPr lang="en-US" altLang="en-US" sz="1200" dirty="0">
              <a:solidFill>
                <a:prstClr val="black"/>
              </a:solidFill>
              <a:latin typeface="Meiryo UI" pitchFamily="50" charset="-128"/>
              <a:ea typeface="メイリオ" pitchFamily="50" charset="-128"/>
              <a:cs typeface="Arial" panose="020B0604020202020204" pitchFamily="34" charset="0"/>
            </a:endParaRPr>
          </a:p>
          <a:p>
            <a:pPr algn="ctr">
              <a:spcBef>
                <a:spcPct val="0"/>
              </a:spcBef>
              <a:buFontTx/>
              <a:buNone/>
              <a:defRPr/>
            </a:pPr>
            <a:r>
              <a:rPr lang="en-US" altLang="ja-JP" sz="1200" dirty="0">
                <a:solidFill>
                  <a:prstClr val="black"/>
                </a:solidFill>
                <a:latin typeface="Meiryo UI" pitchFamily="50" charset="-128"/>
                <a:ea typeface="メイリオ" pitchFamily="50" charset="-128"/>
                <a:cs typeface="Arial" panose="020B0604020202020204" pitchFamily="34" charset="0"/>
              </a:rPr>
              <a:t>95%CI</a:t>
            </a:r>
            <a:r>
              <a:rPr lang="ja-JP" altLang="en-US" sz="1200" dirty="0">
                <a:solidFill>
                  <a:prstClr val="black"/>
                </a:solidFill>
                <a:latin typeface="Meiryo UI" pitchFamily="50" charset="-128"/>
                <a:ea typeface="メイリオ" pitchFamily="50" charset="-128"/>
                <a:cs typeface="Arial" panose="020B0604020202020204" pitchFamily="34" charset="0"/>
              </a:rPr>
              <a:t>  </a:t>
            </a:r>
            <a:r>
              <a:rPr lang="en-US" altLang="en-US" sz="1200" dirty="0">
                <a:solidFill>
                  <a:prstClr val="black"/>
                </a:solidFill>
                <a:latin typeface="Meiryo UI" pitchFamily="50" charset="-128"/>
                <a:ea typeface="メイリオ" pitchFamily="50" charset="-128"/>
                <a:cs typeface="Arial" panose="020B0604020202020204" pitchFamily="34" charset="0"/>
              </a:rPr>
              <a:t>0.22–0.50</a:t>
            </a:r>
          </a:p>
          <a:p>
            <a:pPr algn="ctr">
              <a:spcBef>
                <a:spcPct val="0"/>
              </a:spcBef>
              <a:buFontTx/>
              <a:buNone/>
              <a:defRPr/>
            </a:pPr>
            <a:r>
              <a:rPr lang="en-US" altLang="en-US" sz="1200" dirty="0">
                <a:solidFill>
                  <a:prstClr val="black"/>
                </a:solidFill>
                <a:latin typeface="Meiryo UI" pitchFamily="50" charset="-128"/>
                <a:ea typeface="メイリオ" pitchFamily="50" charset="-128"/>
                <a:cs typeface="Arial" panose="020B0604020202020204" pitchFamily="34" charset="0"/>
              </a:rPr>
              <a:t> </a:t>
            </a:r>
            <a:r>
              <a:rPr lang="en-US" altLang="ja-JP" sz="1200" dirty="0">
                <a:solidFill>
                  <a:prstClr val="black"/>
                </a:solidFill>
                <a:latin typeface="Meiryo UI" pitchFamily="50" charset="-128"/>
                <a:ea typeface="メイリオ" pitchFamily="50" charset="-128"/>
                <a:cs typeface="Arial" panose="020B0604020202020204" pitchFamily="34" charset="0"/>
              </a:rPr>
              <a:t>p</a:t>
            </a:r>
            <a:r>
              <a:rPr lang="en-US" altLang="en-US" sz="1200" dirty="0">
                <a:solidFill>
                  <a:prstClr val="black"/>
                </a:solidFill>
                <a:latin typeface="Meiryo UI" pitchFamily="50" charset="-128"/>
                <a:ea typeface="メイリオ" pitchFamily="50" charset="-128"/>
                <a:cs typeface="Arial" panose="020B0604020202020204" pitchFamily="34" charset="0"/>
              </a:rPr>
              <a:t>&lt;0.001</a:t>
            </a:r>
          </a:p>
        </p:txBody>
      </p:sp>
      <p:sp>
        <p:nvSpPr>
          <p:cNvPr id="18" name="TextBox 4">
            <a:extLst/>
          </p:cNvPr>
          <p:cNvSpPr txBox="1"/>
          <p:nvPr/>
        </p:nvSpPr>
        <p:spPr>
          <a:xfrm>
            <a:off x="1613510" y="1696989"/>
            <a:ext cx="5655359" cy="369332"/>
          </a:xfrm>
          <a:prstGeom prst="rect">
            <a:avLst/>
          </a:prstGeom>
          <a:solidFill>
            <a:schemeClr val="accent1">
              <a:lumMod val="40000"/>
              <a:lumOff val="60000"/>
            </a:schemeClr>
          </a:solidFill>
          <a:effectLst>
            <a:outerShdw blurRad="50800" dist="38100" dir="2700000" algn="tl" rotWithShape="0">
              <a:prstClr val="black">
                <a:alpha val="40000"/>
              </a:prstClr>
            </a:outerShdw>
          </a:effectLst>
          <a:scene3d>
            <a:camera prst="orthographicFront"/>
            <a:lightRig rig="threePt" dir="t"/>
          </a:scene3d>
          <a:sp3d>
            <a:bevelT w="38100" h="38100"/>
          </a:sp3d>
        </p:spPr>
        <p:txBody>
          <a:bodyPr wrap="square">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defRPr/>
            </a:pPr>
            <a:r>
              <a:rPr lang="en-US" altLang="ja-JP" b="1" dirty="0">
                <a:solidFill>
                  <a:prstClr val="black"/>
                </a:solidFill>
                <a:latin typeface="Meiryo UI" pitchFamily="50" charset="-128"/>
                <a:ea typeface="メイリオ" pitchFamily="50" charset="-128"/>
              </a:rPr>
              <a:t>AF</a:t>
            </a:r>
            <a:r>
              <a:rPr lang="ja-JP" altLang="en-US" b="1" dirty="0">
                <a:solidFill>
                  <a:prstClr val="black"/>
                </a:solidFill>
                <a:latin typeface="Meiryo UI" pitchFamily="50" charset="-128"/>
                <a:ea typeface="メイリオ" pitchFamily="50" charset="-128"/>
              </a:rPr>
              <a:t>患者の出血性イベント（種類別）</a:t>
            </a:r>
            <a:r>
              <a:rPr lang="en-US" altLang="ja-JP" b="1" baseline="30000" dirty="0">
                <a:solidFill>
                  <a:prstClr val="black"/>
                </a:solidFill>
                <a:latin typeface="Meiryo UI" pitchFamily="50" charset="-128"/>
                <a:ea typeface="メイリオ" pitchFamily="50" charset="-128"/>
              </a:rPr>
              <a:t>1</a:t>
            </a:r>
            <a:endParaRPr lang="ja-JP" altLang="en-US" b="1" baseline="30000" dirty="0">
              <a:solidFill>
                <a:prstClr val="black"/>
              </a:solidFill>
              <a:latin typeface="Meiryo UI" pitchFamily="50" charset="-128"/>
              <a:ea typeface="メイリオ" pitchFamily="50" charset="-128"/>
            </a:endParaRPr>
          </a:p>
        </p:txBody>
      </p:sp>
      <p:sp>
        <p:nvSpPr>
          <p:cNvPr id="19" name="テキスト ボックス 18"/>
          <p:cNvSpPr txBox="1"/>
          <p:nvPr/>
        </p:nvSpPr>
        <p:spPr>
          <a:xfrm>
            <a:off x="1620545" y="1274645"/>
            <a:ext cx="5648324" cy="291094"/>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2400" b="1" dirty="0">
                <a:solidFill>
                  <a:prstClr val="black"/>
                </a:solidFill>
                <a:latin typeface="Meiryo UI" pitchFamily="50" charset="-128"/>
                <a:ea typeface="メイリオ" pitchFamily="50" charset="-128"/>
              </a:rPr>
              <a:t>無作為化比較試験のメタアナリシス</a:t>
            </a:r>
            <a:endParaRPr kumimoji="1" lang="en-US" altLang="ja-JP" sz="2400" b="1" dirty="0">
              <a:solidFill>
                <a:prstClr val="black"/>
              </a:solidFill>
              <a:latin typeface="Meiryo UI" pitchFamily="50" charset="-128"/>
              <a:ea typeface="メイリオ" pitchFamily="50" charset="-128"/>
            </a:endParaRPr>
          </a:p>
        </p:txBody>
      </p:sp>
      <p:sp>
        <p:nvSpPr>
          <p:cNvPr id="23" name="TextBox 1"/>
          <p:cNvSpPr txBox="1">
            <a:spLocks noChangeArrowheads="1"/>
          </p:cNvSpPr>
          <p:nvPr/>
        </p:nvSpPr>
        <p:spPr bwMode="auto">
          <a:xfrm>
            <a:off x="541349" y="3090169"/>
            <a:ext cx="1827505" cy="215444"/>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400" b="1" dirty="0">
                <a:solidFill>
                  <a:prstClr val="black"/>
                </a:solidFill>
                <a:latin typeface="Meiryo UI" pitchFamily="50" charset="-128"/>
                <a:ea typeface="メイリオ" pitchFamily="50" charset="-128"/>
              </a:rPr>
              <a:t>頭蓋内出血（</a:t>
            </a:r>
            <a:r>
              <a:rPr lang="en-US" altLang="ja-JP" sz="1400" b="1" dirty="0">
                <a:solidFill>
                  <a:prstClr val="black"/>
                </a:solidFill>
                <a:latin typeface="Meiryo UI" pitchFamily="50" charset="-128"/>
                <a:ea typeface="メイリオ" pitchFamily="50" charset="-128"/>
              </a:rPr>
              <a:t>ICH</a:t>
            </a:r>
            <a:r>
              <a:rPr lang="ja-JP" altLang="en-US" sz="1400" b="1" dirty="0">
                <a:solidFill>
                  <a:prstClr val="black"/>
                </a:solidFill>
                <a:latin typeface="Meiryo UI" pitchFamily="50" charset="-128"/>
                <a:ea typeface="メイリオ" pitchFamily="50" charset="-128"/>
              </a:rPr>
              <a:t>）</a:t>
            </a:r>
            <a:endParaRPr lang="en-US" altLang="en-US" sz="1400" b="1" dirty="0">
              <a:solidFill>
                <a:prstClr val="black"/>
              </a:solidFill>
              <a:latin typeface="Meiryo UI" pitchFamily="50" charset="-128"/>
              <a:ea typeface="メイリオ" pitchFamily="50" charset="-128"/>
            </a:endParaRPr>
          </a:p>
        </p:txBody>
      </p:sp>
      <p:sp>
        <p:nvSpPr>
          <p:cNvPr id="24" name="TextBox 1"/>
          <p:cNvSpPr txBox="1">
            <a:spLocks noChangeArrowheads="1"/>
          </p:cNvSpPr>
          <p:nvPr/>
        </p:nvSpPr>
        <p:spPr bwMode="auto">
          <a:xfrm>
            <a:off x="534521" y="4634290"/>
            <a:ext cx="1827505" cy="215444"/>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400" b="1" dirty="0">
                <a:solidFill>
                  <a:prstClr val="black"/>
                </a:solidFill>
                <a:latin typeface="Meiryo UI" pitchFamily="50" charset="-128"/>
                <a:ea typeface="メイリオ" pitchFamily="50" charset="-128"/>
              </a:rPr>
              <a:t>消化管（</a:t>
            </a:r>
            <a:r>
              <a:rPr lang="en-US" altLang="ja-JP" sz="1400" b="1" dirty="0">
                <a:solidFill>
                  <a:prstClr val="black"/>
                </a:solidFill>
                <a:latin typeface="Meiryo UI" pitchFamily="50" charset="-128"/>
                <a:ea typeface="メイリオ" pitchFamily="50" charset="-128"/>
              </a:rPr>
              <a:t>GI</a:t>
            </a:r>
            <a:r>
              <a:rPr lang="ja-JP" altLang="en-US" sz="1400" b="1" dirty="0">
                <a:solidFill>
                  <a:prstClr val="black"/>
                </a:solidFill>
                <a:latin typeface="Meiryo UI" pitchFamily="50" charset="-128"/>
                <a:ea typeface="メイリオ" pitchFamily="50" charset="-128"/>
              </a:rPr>
              <a:t>）出血</a:t>
            </a:r>
            <a:endParaRPr lang="en-US" altLang="en-US" sz="1400" b="1" dirty="0">
              <a:solidFill>
                <a:prstClr val="black"/>
              </a:solidFill>
              <a:latin typeface="Meiryo UI" pitchFamily="50" charset="-128"/>
              <a:ea typeface="メイリオ" pitchFamily="50" charset="-128"/>
            </a:endParaRPr>
          </a:p>
        </p:txBody>
      </p:sp>
      <p:sp>
        <p:nvSpPr>
          <p:cNvPr id="26" name="TextBox 1"/>
          <p:cNvSpPr txBox="1">
            <a:spLocks noChangeArrowheads="1"/>
          </p:cNvSpPr>
          <p:nvPr/>
        </p:nvSpPr>
        <p:spPr bwMode="auto">
          <a:xfrm>
            <a:off x="401345" y="5493178"/>
            <a:ext cx="1351255" cy="415498"/>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900" b="1" dirty="0">
                <a:solidFill>
                  <a:prstClr val="black"/>
                </a:solidFill>
                <a:latin typeface="Meiryo UI" pitchFamily="50" charset="-128"/>
                <a:ea typeface="メイリオ" pitchFamily="50" charset="-128"/>
              </a:rPr>
              <a:t>不均一性    </a:t>
            </a:r>
            <a:endParaRPr lang="en-US" altLang="ja-JP" sz="900" b="1" dirty="0">
              <a:solidFill>
                <a:prstClr val="black"/>
              </a:solidFill>
              <a:latin typeface="Meiryo UI" pitchFamily="50" charset="-128"/>
              <a:ea typeface="メイリオ" pitchFamily="50" charset="-128"/>
            </a:endParaRPr>
          </a:p>
          <a:p>
            <a:pPr>
              <a:spcBef>
                <a:spcPct val="0"/>
              </a:spcBef>
              <a:buFontTx/>
              <a:buNone/>
            </a:pPr>
            <a:r>
              <a:rPr lang="en-US" altLang="ja-JP" sz="900" b="1" dirty="0">
                <a:solidFill>
                  <a:prstClr val="black"/>
                </a:solidFill>
                <a:latin typeface="Meiryo UI" pitchFamily="50" charset="-128"/>
                <a:ea typeface="メイリオ" pitchFamily="50" charset="-128"/>
              </a:rPr>
              <a:t>ICH</a:t>
            </a:r>
            <a:r>
              <a:rPr lang="ja-JP" altLang="en-US" sz="900" b="1" dirty="0">
                <a:solidFill>
                  <a:prstClr val="black"/>
                </a:solidFill>
                <a:latin typeface="Meiryo UI" pitchFamily="50" charset="-128"/>
                <a:ea typeface="メイリオ" pitchFamily="50" charset="-128"/>
              </a:rPr>
              <a:t> </a:t>
            </a:r>
            <a:r>
              <a:rPr lang="ja-JP" altLang="en-US" sz="900" b="1" i="1" dirty="0">
                <a:solidFill>
                  <a:prstClr val="black"/>
                </a:solidFill>
                <a:latin typeface="Meiryo UI" pitchFamily="50" charset="-128"/>
                <a:ea typeface="メイリオ" pitchFamily="50" charset="-128"/>
              </a:rPr>
              <a:t> </a:t>
            </a:r>
            <a:r>
              <a:rPr lang="en-US" altLang="ja-JP" sz="900" b="1" dirty="0">
                <a:solidFill>
                  <a:prstClr val="black"/>
                </a:solidFill>
                <a:latin typeface="Meiryo UI" pitchFamily="50" charset="-128"/>
                <a:ea typeface="メイリオ" pitchFamily="50" charset="-128"/>
              </a:rPr>
              <a:t>p</a:t>
            </a:r>
            <a:r>
              <a:rPr lang="ja-JP" altLang="en-US" sz="900" b="1" dirty="0">
                <a:solidFill>
                  <a:prstClr val="black"/>
                </a:solidFill>
                <a:latin typeface="Meiryo UI" pitchFamily="50" charset="-128"/>
                <a:ea typeface="メイリオ" pitchFamily="50" charset="-128"/>
              </a:rPr>
              <a:t>＝</a:t>
            </a:r>
            <a:r>
              <a:rPr lang="en-US" altLang="ja-JP" sz="900" b="1" dirty="0">
                <a:solidFill>
                  <a:prstClr val="black"/>
                </a:solidFill>
                <a:latin typeface="Meiryo UI" pitchFamily="50" charset="-128"/>
                <a:ea typeface="メイリオ" pitchFamily="50" charset="-128"/>
              </a:rPr>
              <a:t>0.22</a:t>
            </a:r>
          </a:p>
          <a:p>
            <a:pPr>
              <a:spcBef>
                <a:spcPct val="0"/>
              </a:spcBef>
              <a:buFont typeface="Arial" pitchFamily="34" charset="0"/>
              <a:buNone/>
            </a:pPr>
            <a:r>
              <a:rPr lang="en-US" altLang="ja-JP" sz="900" b="1" dirty="0">
                <a:solidFill>
                  <a:prstClr val="black"/>
                </a:solidFill>
                <a:latin typeface="Meiryo UI" pitchFamily="50" charset="-128"/>
                <a:ea typeface="メイリオ" pitchFamily="50" charset="-128"/>
              </a:rPr>
              <a:t>GI</a:t>
            </a:r>
            <a:r>
              <a:rPr lang="ja-JP" altLang="en-US" sz="900" b="1" dirty="0">
                <a:solidFill>
                  <a:prstClr val="black"/>
                </a:solidFill>
                <a:latin typeface="Meiryo UI" pitchFamily="50" charset="-128"/>
                <a:ea typeface="メイリオ" pitchFamily="50" charset="-128"/>
              </a:rPr>
              <a:t>出血  </a:t>
            </a:r>
            <a:r>
              <a:rPr lang="en-US" altLang="ja-JP" sz="900" b="1" dirty="0">
                <a:solidFill>
                  <a:prstClr val="black"/>
                </a:solidFill>
                <a:latin typeface="Meiryo UI" pitchFamily="50" charset="-128"/>
                <a:ea typeface="メイリオ" pitchFamily="50" charset="-128"/>
              </a:rPr>
              <a:t>p</a:t>
            </a:r>
            <a:r>
              <a:rPr lang="ja-JP" altLang="en-US" sz="900" b="1" dirty="0">
                <a:solidFill>
                  <a:prstClr val="black"/>
                </a:solidFill>
                <a:latin typeface="Meiryo UI" pitchFamily="50" charset="-128"/>
                <a:ea typeface="メイリオ" pitchFamily="50" charset="-128"/>
              </a:rPr>
              <a:t>＝</a:t>
            </a:r>
            <a:r>
              <a:rPr lang="en-US" altLang="ja-JP" sz="900" b="1" dirty="0">
                <a:solidFill>
                  <a:prstClr val="black"/>
                </a:solidFill>
                <a:latin typeface="Meiryo UI" pitchFamily="50" charset="-128"/>
                <a:ea typeface="メイリオ" pitchFamily="50" charset="-128"/>
              </a:rPr>
              <a:t>0.009</a:t>
            </a:r>
            <a:endParaRPr lang="en-US" altLang="en-US" sz="900" b="1" dirty="0">
              <a:solidFill>
                <a:prstClr val="black"/>
              </a:solidFill>
              <a:latin typeface="Meiryo UI" pitchFamily="50" charset="-128"/>
              <a:ea typeface="メイリオ" pitchFamily="50" charset="-128"/>
            </a:endParaRPr>
          </a:p>
        </p:txBody>
      </p:sp>
      <p:sp>
        <p:nvSpPr>
          <p:cNvPr id="27" name="Rectangle 1">
            <a:extLst/>
          </p:cNvPr>
          <p:cNvSpPr/>
          <p:nvPr/>
        </p:nvSpPr>
        <p:spPr>
          <a:xfrm>
            <a:off x="7181236" y="4157700"/>
            <a:ext cx="2120900" cy="12093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spcAft>
                <a:spcPts val="600"/>
              </a:spcAft>
              <a:buFontTx/>
              <a:buNone/>
              <a:defRPr/>
            </a:pPr>
            <a:r>
              <a:rPr lang="en-US" altLang="ja-JP" sz="1200" b="1" u="sng" dirty="0">
                <a:solidFill>
                  <a:prstClr val="black"/>
                </a:solidFill>
                <a:latin typeface="Meiryo UI" pitchFamily="50" charset="-128"/>
                <a:ea typeface="メイリオ" pitchFamily="50" charset="-128"/>
                <a:cs typeface="Arial" panose="020B0604020202020204" pitchFamily="34" charset="0"/>
              </a:rPr>
              <a:t>GI</a:t>
            </a:r>
            <a:r>
              <a:rPr lang="ja-JP" altLang="en-US" sz="1200" b="1" u="sng" dirty="0">
                <a:solidFill>
                  <a:prstClr val="black"/>
                </a:solidFill>
                <a:latin typeface="Meiryo UI" pitchFamily="50" charset="-128"/>
                <a:ea typeface="メイリオ" pitchFamily="50" charset="-128"/>
                <a:cs typeface="Arial" panose="020B0604020202020204" pitchFamily="34" charset="0"/>
              </a:rPr>
              <a:t>出血</a:t>
            </a:r>
            <a:endParaRPr lang="en-US" altLang="ja-JP" sz="1200" b="1" u="sng" dirty="0">
              <a:solidFill>
                <a:prstClr val="black"/>
              </a:solidFill>
              <a:latin typeface="Meiryo UI" pitchFamily="50" charset="-128"/>
              <a:ea typeface="メイリオ" pitchFamily="50" charset="-128"/>
              <a:cs typeface="Arial" panose="020B0604020202020204" pitchFamily="34" charset="0"/>
            </a:endParaRPr>
          </a:p>
          <a:p>
            <a:pPr algn="ctr">
              <a:spcBef>
                <a:spcPct val="0"/>
              </a:spcBef>
              <a:buFontTx/>
              <a:buNone/>
              <a:defRPr/>
            </a:pPr>
            <a:r>
              <a:rPr lang="ja-JP" altLang="en-US" sz="1200" dirty="0">
                <a:solidFill>
                  <a:prstClr val="black"/>
                </a:solidFill>
                <a:latin typeface="Meiryo UI" pitchFamily="50" charset="-128"/>
                <a:ea typeface="メイリオ" pitchFamily="50" charset="-128"/>
                <a:cs typeface="Arial" panose="020B0604020202020204" pitchFamily="34" charset="0"/>
              </a:rPr>
              <a:t>リスク比 </a:t>
            </a:r>
            <a:r>
              <a:rPr lang="en-US" altLang="ja-JP" sz="1200" dirty="0">
                <a:solidFill>
                  <a:prstClr val="black"/>
                </a:solidFill>
                <a:latin typeface="Meiryo UI" pitchFamily="50" charset="-128"/>
                <a:ea typeface="メイリオ" pitchFamily="50" charset="-128"/>
                <a:cs typeface="Arial" panose="020B0604020202020204" pitchFamily="34" charset="0"/>
              </a:rPr>
              <a:t>0.79</a:t>
            </a:r>
          </a:p>
          <a:p>
            <a:pPr algn="ctr">
              <a:spcBef>
                <a:spcPct val="0"/>
              </a:spcBef>
              <a:buFontTx/>
              <a:buNone/>
              <a:defRPr/>
            </a:pPr>
            <a:r>
              <a:rPr lang="en-US" altLang="ja-JP" sz="1200" dirty="0">
                <a:solidFill>
                  <a:prstClr val="black"/>
                </a:solidFill>
                <a:latin typeface="Meiryo UI" pitchFamily="50" charset="-128"/>
                <a:ea typeface="メイリオ" pitchFamily="50" charset="-128"/>
                <a:cs typeface="Arial" panose="020B0604020202020204" pitchFamily="34" charset="0"/>
              </a:rPr>
              <a:t>95%CI</a:t>
            </a:r>
            <a:r>
              <a:rPr lang="ja-JP" altLang="en-US" sz="1200" dirty="0">
                <a:solidFill>
                  <a:prstClr val="black"/>
                </a:solidFill>
                <a:latin typeface="Meiryo UI" pitchFamily="50" charset="-128"/>
                <a:ea typeface="メイリオ" pitchFamily="50" charset="-128"/>
                <a:cs typeface="Arial" panose="020B0604020202020204" pitchFamily="34" charset="0"/>
              </a:rPr>
              <a:t>  </a:t>
            </a:r>
            <a:r>
              <a:rPr lang="en-US" altLang="en-US" sz="1200" dirty="0">
                <a:solidFill>
                  <a:prstClr val="black"/>
                </a:solidFill>
                <a:latin typeface="Meiryo UI" pitchFamily="50" charset="-128"/>
                <a:ea typeface="メイリオ" pitchFamily="50" charset="-128"/>
                <a:cs typeface="Arial" panose="020B0604020202020204" pitchFamily="34" charset="0"/>
              </a:rPr>
              <a:t>0.</a:t>
            </a:r>
            <a:r>
              <a:rPr lang="en-US" altLang="ja-JP" sz="1200" dirty="0">
                <a:solidFill>
                  <a:prstClr val="black"/>
                </a:solidFill>
                <a:latin typeface="Meiryo UI" pitchFamily="50" charset="-128"/>
                <a:ea typeface="メイリオ" pitchFamily="50" charset="-128"/>
                <a:cs typeface="Arial" panose="020B0604020202020204" pitchFamily="34" charset="0"/>
              </a:rPr>
              <a:t>48</a:t>
            </a:r>
            <a:r>
              <a:rPr lang="en-US" altLang="en-US" sz="1200" dirty="0">
                <a:solidFill>
                  <a:prstClr val="black"/>
                </a:solidFill>
                <a:latin typeface="Meiryo UI" pitchFamily="50" charset="-128"/>
                <a:ea typeface="メイリオ" pitchFamily="50" charset="-128"/>
                <a:cs typeface="Arial" panose="020B0604020202020204" pitchFamily="34" charset="0"/>
              </a:rPr>
              <a:t>–</a:t>
            </a:r>
            <a:r>
              <a:rPr lang="en-US" altLang="ja-JP" sz="1200" dirty="0">
                <a:solidFill>
                  <a:prstClr val="black"/>
                </a:solidFill>
                <a:latin typeface="Meiryo UI" pitchFamily="50" charset="-128"/>
                <a:ea typeface="メイリオ" pitchFamily="50" charset="-128"/>
                <a:cs typeface="Arial" panose="020B0604020202020204" pitchFamily="34" charset="0"/>
              </a:rPr>
              <a:t>1.32</a:t>
            </a:r>
            <a:endParaRPr lang="en-US" altLang="en-US" sz="1200" dirty="0">
              <a:solidFill>
                <a:prstClr val="black"/>
              </a:solidFill>
              <a:latin typeface="Meiryo UI" pitchFamily="50" charset="-128"/>
              <a:ea typeface="メイリオ" pitchFamily="50" charset="-128"/>
              <a:cs typeface="Arial" panose="020B0604020202020204" pitchFamily="34" charset="0"/>
            </a:endParaRPr>
          </a:p>
          <a:p>
            <a:pPr algn="ctr">
              <a:spcBef>
                <a:spcPct val="0"/>
              </a:spcBef>
              <a:buFontTx/>
              <a:buNone/>
              <a:defRPr/>
            </a:pPr>
            <a:r>
              <a:rPr lang="en-US" altLang="en-US" sz="1200" dirty="0">
                <a:solidFill>
                  <a:prstClr val="black"/>
                </a:solidFill>
                <a:latin typeface="Meiryo UI" pitchFamily="50" charset="-128"/>
                <a:ea typeface="メイリオ" pitchFamily="50" charset="-128"/>
                <a:cs typeface="Arial" panose="020B0604020202020204" pitchFamily="34" charset="0"/>
              </a:rPr>
              <a:t> </a:t>
            </a:r>
            <a:r>
              <a:rPr lang="en-US" altLang="ja-JP" sz="1200" dirty="0">
                <a:solidFill>
                  <a:prstClr val="black"/>
                </a:solidFill>
                <a:latin typeface="Meiryo UI" pitchFamily="50" charset="-128"/>
                <a:ea typeface="メイリオ" pitchFamily="50" charset="-128"/>
                <a:cs typeface="Arial" panose="020B0604020202020204" pitchFamily="34" charset="0"/>
              </a:rPr>
              <a:t>p</a:t>
            </a:r>
            <a:r>
              <a:rPr lang="ja-JP" altLang="en-US" sz="1200" dirty="0">
                <a:solidFill>
                  <a:prstClr val="black"/>
                </a:solidFill>
                <a:latin typeface="Meiryo UI" pitchFamily="50" charset="-128"/>
                <a:ea typeface="メイリオ" pitchFamily="50" charset="-128"/>
                <a:cs typeface="Arial" panose="020B0604020202020204" pitchFamily="34" charset="0"/>
              </a:rPr>
              <a:t>＝</a:t>
            </a:r>
            <a:r>
              <a:rPr lang="en-US" altLang="en-US" sz="1200" dirty="0">
                <a:solidFill>
                  <a:prstClr val="black"/>
                </a:solidFill>
                <a:latin typeface="Meiryo UI" pitchFamily="50" charset="-128"/>
                <a:ea typeface="メイリオ" pitchFamily="50" charset="-128"/>
                <a:cs typeface="Arial" panose="020B0604020202020204" pitchFamily="34" charset="0"/>
              </a:rPr>
              <a:t>0.</a:t>
            </a:r>
            <a:r>
              <a:rPr lang="en-US" altLang="ja-JP" sz="1200" dirty="0">
                <a:solidFill>
                  <a:prstClr val="black"/>
                </a:solidFill>
                <a:latin typeface="Meiryo UI" pitchFamily="50" charset="-128"/>
                <a:ea typeface="メイリオ" pitchFamily="50" charset="-128"/>
                <a:cs typeface="Arial" panose="020B0604020202020204" pitchFamily="34" charset="0"/>
              </a:rPr>
              <a:t>378</a:t>
            </a:r>
            <a:endParaRPr lang="en-US" altLang="en-US" sz="1200" dirty="0">
              <a:solidFill>
                <a:prstClr val="black"/>
              </a:solidFill>
              <a:latin typeface="Meiryo UI" pitchFamily="50" charset="-128"/>
              <a:ea typeface="メイリオ" pitchFamily="50" charset="-128"/>
              <a:cs typeface="Arial" panose="020B0604020202020204" pitchFamily="34" charset="0"/>
            </a:endParaRPr>
          </a:p>
        </p:txBody>
      </p:sp>
      <p:sp>
        <p:nvSpPr>
          <p:cNvPr id="20" name="TextBox 1"/>
          <p:cNvSpPr txBox="1">
            <a:spLocks noChangeArrowheads="1"/>
          </p:cNvSpPr>
          <p:nvPr/>
        </p:nvSpPr>
        <p:spPr bwMode="auto">
          <a:xfrm>
            <a:off x="4682893" y="5941949"/>
            <a:ext cx="1930400" cy="276999"/>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200" b="1" dirty="0">
                <a:solidFill>
                  <a:prstClr val="black"/>
                </a:solidFill>
                <a:latin typeface="Meiryo UI" pitchFamily="50" charset="-128"/>
                <a:ea typeface="メイリオ" pitchFamily="50" charset="-128"/>
              </a:rPr>
              <a:t>ワルファリン優位</a:t>
            </a:r>
            <a:endParaRPr lang="en-US" altLang="en-US" sz="1200" b="1" dirty="0">
              <a:solidFill>
                <a:prstClr val="black"/>
              </a:solidFill>
              <a:latin typeface="Meiryo UI" pitchFamily="50" charset="-128"/>
              <a:ea typeface="メイリオ" pitchFamily="50" charset="-128"/>
            </a:endParaRPr>
          </a:p>
        </p:txBody>
      </p:sp>
      <p:sp>
        <p:nvSpPr>
          <p:cNvPr id="21" name="TextBox 1"/>
          <p:cNvSpPr txBox="1">
            <a:spLocks noChangeArrowheads="1"/>
          </p:cNvSpPr>
          <p:nvPr/>
        </p:nvSpPr>
        <p:spPr bwMode="auto">
          <a:xfrm>
            <a:off x="2625139" y="5941949"/>
            <a:ext cx="1930400" cy="276999"/>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200" b="1" dirty="0">
                <a:solidFill>
                  <a:prstClr val="black"/>
                </a:solidFill>
                <a:latin typeface="Meiryo UI" pitchFamily="50" charset="-128"/>
                <a:ea typeface="メイリオ" pitchFamily="50" charset="-128"/>
              </a:rPr>
              <a:t>DOAC</a:t>
            </a:r>
            <a:r>
              <a:rPr lang="ja-JP" altLang="en-US" sz="1200" b="1" dirty="0">
                <a:solidFill>
                  <a:prstClr val="black"/>
                </a:solidFill>
                <a:latin typeface="Meiryo UI" pitchFamily="50" charset="-128"/>
                <a:ea typeface="メイリオ" pitchFamily="50" charset="-128"/>
              </a:rPr>
              <a:t>優位</a:t>
            </a:r>
            <a:endParaRPr lang="en-US" altLang="en-US" sz="1200" b="1" dirty="0">
              <a:solidFill>
                <a:prstClr val="black"/>
              </a:solidFill>
              <a:latin typeface="Meiryo UI" pitchFamily="50" charset="-128"/>
              <a:ea typeface="メイリオ" pitchFamily="50" charset="-128"/>
            </a:endParaRPr>
          </a:p>
        </p:txBody>
      </p:sp>
      <p:cxnSp>
        <p:nvCxnSpPr>
          <p:cNvPr id="22" name="直線矢印コネクタ 21"/>
          <p:cNvCxnSpPr/>
          <p:nvPr/>
        </p:nvCxnSpPr>
        <p:spPr>
          <a:xfrm flipH="1">
            <a:off x="3194195" y="5895324"/>
            <a:ext cx="753745"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5232843" y="5895323"/>
            <a:ext cx="753745"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1"/>
          <p:cNvSpPr txBox="1">
            <a:spLocks noChangeArrowheads="1"/>
          </p:cNvSpPr>
          <p:nvPr/>
        </p:nvSpPr>
        <p:spPr bwMode="auto">
          <a:xfrm>
            <a:off x="1602905" y="5633810"/>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solidFill>
                  <a:prstClr val="black"/>
                </a:solidFill>
                <a:latin typeface="Meiryo UI" pitchFamily="50" charset="-128"/>
                <a:ea typeface="メイリオ" pitchFamily="50" charset="-128"/>
              </a:rPr>
              <a:t>0.2</a:t>
            </a:r>
            <a:endParaRPr lang="en-US" altLang="en-US" sz="1100" dirty="0">
              <a:solidFill>
                <a:prstClr val="black"/>
              </a:solidFill>
              <a:latin typeface="Meiryo UI" pitchFamily="50" charset="-128"/>
              <a:ea typeface="メイリオ" pitchFamily="50" charset="-128"/>
            </a:endParaRPr>
          </a:p>
        </p:txBody>
      </p:sp>
      <p:sp>
        <p:nvSpPr>
          <p:cNvPr id="30" name="TextBox 1"/>
          <p:cNvSpPr txBox="1">
            <a:spLocks noChangeArrowheads="1"/>
          </p:cNvSpPr>
          <p:nvPr/>
        </p:nvSpPr>
        <p:spPr bwMode="auto">
          <a:xfrm>
            <a:off x="4587658" y="5633810"/>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solidFill>
                  <a:prstClr val="black"/>
                </a:solidFill>
                <a:latin typeface="Meiryo UI" pitchFamily="50" charset="-128"/>
                <a:ea typeface="メイリオ" pitchFamily="50" charset="-128"/>
              </a:rPr>
              <a:t>1</a:t>
            </a:r>
            <a:endParaRPr lang="en-US" altLang="en-US" sz="1100" dirty="0">
              <a:solidFill>
                <a:prstClr val="black"/>
              </a:solidFill>
              <a:latin typeface="Meiryo UI" pitchFamily="50" charset="-128"/>
              <a:ea typeface="メイリオ" pitchFamily="50" charset="-128"/>
            </a:endParaRPr>
          </a:p>
        </p:txBody>
      </p:sp>
      <p:sp>
        <p:nvSpPr>
          <p:cNvPr id="31" name="TextBox 1"/>
          <p:cNvSpPr txBox="1">
            <a:spLocks noChangeArrowheads="1"/>
          </p:cNvSpPr>
          <p:nvPr/>
        </p:nvSpPr>
        <p:spPr bwMode="auto">
          <a:xfrm>
            <a:off x="3310936" y="5633810"/>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solidFill>
                  <a:prstClr val="black"/>
                </a:solidFill>
                <a:latin typeface="Meiryo UI" pitchFamily="50" charset="-128"/>
                <a:ea typeface="メイリオ" pitchFamily="50" charset="-128"/>
              </a:rPr>
              <a:t>0.5</a:t>
            </a:r>
            <a:endParaRPr lang="en-US" altLang="en-US" sz="1100" dirty="0">
              <a:solidFill>
                <a:prstClr val="black"/>
              </a:solidFill>
              <a:latin typeface="Meiryo UI" pitchFamily="50" charset="-128"/>
              <a:ea typeface="メイリオ" pitchFamily="50" charset="-128"/>
            </a:endParaRPr>
          </a:p>
        </p:txBody>
      </p:sp>
      <p:sp>
        <p:nvSpPr>
          <p:cNvPr id="32" name="TextBox 1"/>
          <p:cNvSpPr txBox="1">
            <a:spLocks noChangeArrowheads="1"/>
          </p:cNvSpPr>
          <p:nvPr/>
        </p:nvSpPr>
        <p:spPr bwMode="auto">
          <a:xfrm>
            <a:off x="5877636" y="5633810"/>
            <a:ext cx="694393"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100" dirty="0">
                <a:solidFill>
                  <a:prstClr val="black"/>
                </a:solidFill>
                <a:latin typeface="Meiryo UI" pitchFamily="50" charset="-128"/>
                <a:ea typeface="メイリオ" pitchFamily="50" charset="-128"/>
              </a:rPr>
              <a:t>2</a:t>
            </a:r>
            <a:endParaRPr lang="en-US" altLang="en-US" sz="1100" dirty="0">
              <a:solidFill>
                <a:prstClr val="black"/>
              </a:solidFill>
              <a:latin typeface="Meiryo UI" pitchFamily="50" charset="-128"/>
              <a:ea typeface="メイリオ" pitchFamily="50" charset="-128"/>
            </a:endParaRPr>
          </a:p>
        </p:txBody>
      </p:sp>
      <p:sp>
        <p:nvSpPr>
          <p:cNvPr id="33" name="TextBox 1"/>
          <p:cNvSpPr txBox="1">
            <a:spLocks noChangeArrowheads="1"/>
          </p:cNvSpPr>
          <p:nvPr/>
        </p:nvSpPr>
        <p:spPr bwMode="auto">
          <a:xfrm>
            <a:off x="5872841" y="2567350"/>
            <a:ext cx="2202967" cy="184666"/>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200" b="1" dirty="0">
                <a:solidFill>
                  <a:prstClr val="black"/>
                </a:solidFill>
                <a:latin typeface="Meiryo UI" pitchFamily="50" charset="-128"/>
                <a:ea typeface="メイリオ" pitchFamily="50" charset="-128"/>
              </a:rPr>
              <a:t>リスク比 </a:t>
            </a:r>
            <a:r>
              <a:rPr lang="en-US" altLang="ja-JP" sz="1200" b="1" dirty="0">
                <a:solidFill>
                  <a:prstClr val="black"/>
                </a:solidFill>
                <a:latin typeface="Meiryo UI" pitchFamily="50" charset="-128"/>
                <a:ea typeface="メイリオ" pitchFamily="50" charset="-128"/>
              </a:rPr>
              <a:t>(95%CI)</a:t>
            </a:r>
            <a:r>
              <a:rPr lang="ja-JP" altLang="en-US" sz="1200" b="1" dirty="0">
                <a:solidFill>
                  <a:prstClr val="black"/>
                </a:solidFill>
                <a:latin typeface="Meiryo UI" pitchFamily="50" charset="-128"/>
                <a:ea typeface="メイリオ" pitchFamily="50" charset="-128"/>
              </a:rPr>
              <a:t>     </a:t>
            </a:r>
            <a:endParaRPr lang="en-US" altLang="en-US" sz="1200" b="1" dirty="0">
              <a:solidFill>
                <a:prstClr val="black"/>
              </a:solidFill>
              <a:latin typeface="Meiryo UI" pitchFamily="50" charset="-128"/>
              <a:ea typeface="メイリオ" pitchFamily="50" charset="-128"/>
            </a:endParaRPr>
          </a:p>
        </p:txBody>
      </p:sp>
      <p:sp>
        <p:nvSpPr>
          <p:cNvPr id="34" name="TextBox 1"/>
          <p:cNvSpPr txBox="1">
            <a:spLocks noChangeArrowheads="1"/>
          </p:cNvSpPr>
          <p:nvPr/>
        </p:nvSpPr>
        <p:spPr bwMode="auto">
          <a:xfrm>
            <a:off x="5872841" y="3106500"/>
            <a:ext cx="1560379"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0.48</a:t>
            </a:r>
            <a:r>
              <a:rPr lang="ja-JP" altLang="en-US" sz="1100" b="1" dirty="0">
                <a:solidFill>
                  <a:prstClr val="black"/>
                </a:solidFill>
                <a:latin typeface="Meiryo UI" pitchFamily="50" charset="-128"/>
                <a:ea typeface="メイリオ" pitchFamily="50" charset="-128"/>
              </a:rPr>
              <a:t>（</a:t>
            </a:r>
            <a:r>
              <a:rPr lang="en-US" altLang="ja-JP" sz="1100" b="1" dirty="0">
                <a:solidFill>
                  <a:prstClr val="black"/>
                </a:solidFill>
                <a:latin typeface="Meiryo UI" pitchFamily="50" charset="-128"/>
                <a:ea typeface="メイリオ" pitchFamily="50" charset="-128"/>
              </a:rPr>
              <a:t>0.39-0.59</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35" name="TextBox 9"/>
          <p:cNvSpPr txBox="1">
            <a:spLocks noChangeArrowheads="1"/>
          </p:cNvSpPr>
          <p:nvPr/>
        </p:nvSpPr>
        <p:spPr bwMode="auto">
          <a:xfrm>
            <a:off x="5872841" y="4635021"/>
            <a:ext cx="1657997"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solidFill>
                  <a:prstClr val="black"/>
                </a:solidFill>
                <a:latin typeface="Meiryo UI" pitchFamily="50" charset="-128"/>
                <a:ea typeface="メイリオ" pitchFamily="50" charset="-128"/>
              </a:rPr>
              <a:t>1.25</a:t>
            </a:r>
            <a:r>
              <a:rPr lang="ja-JP" altLang="en-US" sz="1100" b="1" dirty="0">
                <a:solidFill>
                  <a:prstClr val="black"/>
                </a:solidFill>
                <a:latin typeface="Meiryo UI" pitchFamily="50" charset="-128"/>
                <a:ea typeface="メイリオ" pitchFamily="50" charset="-128"/>
              </a:rPr>
              <a:t>（</a:t>
            </a:r>
            <a:r>
              <a:rPr lang="en-US" altLang="ja-JP" sz="1100" b="1" dirty="0">
                <a:solidFill>
                  <a:prstClr val="black"/>
                </a:solidFill>
                <a:latin typeface="Meiryo UI" pitchFamily="50" charset="-128"/>
                <a:ea typeface="メイリオ" pitchFamily="50" charset="-128"/>
              </a:rPr>
              <a:t>1.01-1.55</a:t>
            </a:r>
            <a:r>
              <a:rPr lang="ja-JP" altLang="en-US" sz="1100" b="1" dirty="0">
                <a:solidFill>
                  <a:prstClr val="black"/>
                </a:solidFill>
                <a:latin typeface="Meiryo UI" pitchFamily="50" charset="-128"/>
                <a:ea typeface="メイリオ" pitchFamily="50" charset="-128"/>
              </a:rPr>
              <a:t>）</a:t>
            </a:r>
            <a:endParaRPr lang="en-US" altLang="en-US" sz="1100" b="1" dirty="0">
              <a:solidFill>
                <a:prstClr val="black"/>
              </a:solidFill>
              <a:latin typeface="Meiryo UI" pitchFamily="50" charset="-128"/>
              <a:ea typeface="メイリオ" pitchFamily="50" charset="-128"/>
            </a:endParaRPr>
          </a:p>
        </p:txBody>
      </p:sp>
      <p:sp>
        <p:nvSpPr>
          <p:cNvPr id="36" name="TextBox 1"/>
          <p:cNvSpPr txBox="1">
            <a:spLocks noChangeArrowheads="1"/>
          </p:cNvSpPr>
          <p:nvPr/>
        </p:nvSpPr>
        <p:spPr bwMode="auto">
          <a:xfrm>
            <a:off x="6238566" y="4849734"/>
            <a:ext cx="787402" cy="153888"/>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p=0.043</a:t>
            </a:r>
            <a:endParaRPr lang="en-US" altLang="en-US" sz="1000" dirty="0">
              <a:solidFill>
                <a:prstClr val="black"/>
              </a:solidFill>
              <a:latin typeface="Meiryo UI" pitchFamily="50" charset="-128"/>
              <a:ea typeface="メイリオ" pitchFamily="50" charset="-128"/>
            </a:endParaRPr>
          </a:p>
        </p:txBody>
      </p:sp>
      <p:cxnSp>
        <p:nvCxnSpPr>
          <p:cNvPr id="4" name="直線コネクタ 3"/>
          <p:cNvCxnSpPr/>
          <p:nvPr/>
        </p:nvCxnSpPr>
        <p:spPr>
          <a:xfrm>
            <a:off x="7381464" y="2173857"/>
            <a:ext cx="0" cy="3527070"/>
          </a:xfrm>
          <a:prstGeom prst="line">
            <a:avLst/>
          </a:prstGeom>
          <a:ln w="28575">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1"/>
          <p:cNvSpPr txBox="1">
            <a:spLocks noChangeArrowheads="1"/>
          </p:cNvSpPr>
          <p:nvPr/>
        </p:nvSpPr>
        <p:spPr bwMode="auto">
          <a:xfrm>
            <a:off x="6178328" y="3314541"/>
            <a:ext cx="787402" cy="153888"/>
          </a:xfrm>
          <a:prstGeom prst="rect">
            <a:avLst/>
          </a:prstGeom>
          <a:noFill/>
          <a:ln>
            <a:noFill/>
          </a:ln>
          <a:extLst/>
        </p:spPr>
        <p:txBody>
          <a:bodyPr wrap="square" lIns="0" tIns="0" rIns="0" bIns="0">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p&lt;0.0001</a:t>
            </a:r>
            <a:endParaRPr lang="en-US" altLang="en-US" sz="1000" dirty="0">
              <a:solidFill>
                <a:prstClr val="black"/>
              </a:solidFill>
              <a:latin typeface="Meiryo UI" pitchFamily="50" charset="-128"/>
              <a:ea typeface="メイリオ" pitchFamily="50" charset="-128"/>
            </a:endParaRPr>
          </a:p>
        </p:txBody>
      </p:sp>
      <p:sp>
        <p:nvSpPr>
          <p:cNvPr id="38"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39" name="Title 1">
            <a:extLst>
              <a:ext uri="{FF2B5EF4-FFF2-40B4-BE49-F238E27FC236}">
                <a16:creationId xmlns:a16="http://schemas.microsoft.com/office/drawing/2014/main" id="{E590C42E-B2A3-4910-9ACA-0AACAF1F9AC4}"/>
              </a:ext>
            </a:extLst>
          </p:cNvPr>
          <p:cNvSpPr txBox="1">
            <a:spLocks/>
          </p:cNvSpPr>
          <p:nvPr/>
        </p:nvSpPr>
        <p:spPr bwMode="auto">
          <a:xfrm>
            <a:off x="7232518" y="2066321"/>
            <a:ext cx="2018335" cy="54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br>
              <a:rPr lang="en-US" altLang="en-US" sz="1600" b="1" dirty="0">
                <a:solidFill>
                  <a:prstClr val="black"/>
                </a:solidFill>
                <a:latin typeface="Meiryo UI" pitchFamily="50" charset="-128"/>
                <a:ea typeface="メイリオ" pitchFamily="50" charset="-128"/>
              </a:rPr>
            </a:br>
            <a:r>
              <a:rPr lang="ja-JP" altLang="en-US" sz="1400" b="1" dirty="0">
                <a:solidFill>
                  <a:srgbClr val="1F497D"/>
                </a:solidFill>
                <a:latin typeface="Meiryo UI" pitchFamily="50" charset="-128"/>
                <a:ea typeface="メイリオ" pitchFamily="50" charset="-128"/>
              </a:rPr>
              <a:t>アジア人患者の</a:t>
            </a:r>
            <a:br>
              <a:rPr lang="en-US" altLang="ja-JP" sz="1400" b="1" dirty="0">
                <a:solidFill>
                  <a:srgbClr val="1F497D"/>
                </a:solidFill>
                <a:latin typeface="Meiryo UI" pitchFamily="50" charset="-128"/>
                <a:ea typeface="メイリオ" pitchFamily="50" charset="-128"/>
              </a:rPr>
            </a:br>
            <a:r>
              <a:rPr lang="ja-JP" altLang="en-US" sz="1400" b="1" dirty="0">
                <a:solidFill>
                  <a:srgbClr val="1F497D"/>
                </a:solidFill>
                <a:latin typeface="Meiryo UI" pitchFamily="50" charset="-128"/>
                <a:ea typeface="メイリオ" pitchFamily="50" charset="-128"/>
              </a:rPr>
              <a:t>メタアナリシス</a:t>
            </a:r>
            <a:r>
              <a:rPr lang="en-US" altLang="en-US" sz="1400" baseline="30000" dirty="0">
                <a:solidFill>
                  <a:srgbClr val="1F497D"/>
                </a:solidFill>
                <a:latin typeface="Meiryo UI" pitchFamily="50" charset="-128"/>
                <a:ea typeface="メイリオ" pitchFamily="50" charset="-128"/>
              </a:rPr>
              <a:t>2</a:t>
            </a:r>
          </a:p>
          <a:p>
            <a:pPr algn="ctr">
              <a:spcBef>
                <a:spcPct val="0"/>
              </a:spcBef>
              <a:buFontTx/>
              <a:buNone/>
            </a:pPr>
            <a:endParaRPr lang="en-US" altLang="en-US" sz="1400" b="1" baseline="30000" dirty="0">
              <a:solidFill>
                <a:srgbClr val="1F497D"/>
              </a:solidFill>
              <a:latin typeface="Meiryo UI" pitchFamily="50" charset="-128"/>
              <a:ea typeface="メイリオ" pitchFamily="50" charset="-128"/>
            </a:endParaRPr>
          </a:p>
          <a:p>
            <a:pPr algn="ctr">
              <a:spcBef>
                <a:spcPct val="0"/>
              </a:spcBef>
              <a:buFontTx/>
              <a:buNone/>
            </a:pPr>
            <a:endParaRPr lang="en-US" altLang="ja-JP" sz="1600" baseline="30000" dirty="0">
              <a:latin typeface="Meiryo UI" pitchFamily="50" charset="-128"/>
              <a:ea typeface="メイリオ" pitchFamily="50" charset="-128"/>
            </a:endParaRPr>
          </a:p>
          <a:p>
            <a:pPr algn="ctr">
              <a:spcBef>
                <a:spcPct val="0"/>
              </a:spcBef>
              <a:buFontTx/>
              <a:buNone/>
            </a:pPr>
            <a:endParaRPr lang="en-US" altLang="en-US" sz="1600" baseline="30000" dirty="0">
              <a:latin typeface="Meiryo UI" pitchFamily="50" charset="-128"/>
              <a:ea typeface="メイリオ" pitchFamily="50" charset="-128"/>
            </a:endParaRPr>
          </a:p>
          <a:p>
            <a:pPr algn="ctr">
              <a:spcBef>
                <a:spcPct val="0"/>
              </a:spcBef>
              <a:buFontTx/>
              <a:buNone/>
            </a:pPr>
            <a:endParaRPr lang="en-US" altLang="en-US" sz="1400" b="1" baseline="30000" dirty="0">
              <a:solidFill>
                <a:srgbClr val="1F497D"/>
              </a:solidFill>
              <a:latin typeface="Meiryo UI" pitchFamily="50" charset="-128"/>
              <a:ea typeface="メイリオ" pitchFamily="50" charset="-128"/>
            </a:endParaRPr>
          </a:p>
        </p:txBody>
      </p:sp>
      <p:sp>
        <p:nvSpPr>
          <p:cNvPr id="5" name="テキスト ボックス 4">
            <a:extLst>
              <a:ext uri="{FF2B5EF4-FFF2-40B4-BE49-F238E27FC236}">
                <a16:creationId xmlns:a16="http://schemas.microsoft.com/office/drawing/2014/main" id="{73AD58EC-25B0-435E-8191-A56759C14B7B}"/>
              </a:ext>
            </a:extLst>
          </p:cNvPr>
          <p:cNvSpPr txBox="1"/>
          <p:nvPr/>
        </p:nvSpPr>
        <p:spPr>
          <a:xfrm>
            <a:off x="7534854" y="2413426"/>
            <a:ext cx="1631550" cy="461665"/>
          </a:xfrm>
          <a:prstGeom prst="rect">
            <a:avLst/>
          </a:prstGeom>
          <a:noFill/>
        </p:spPr>
        <p:txBody>
          <a:bodyPr wrap="square" rtlCol="0">
            <a:spAutoFit/>
          </a:bodyPr>
          <a:lstStyle/>
          <a:p>
            <a:r>
              <a:rPr lang="en-US" altLang="ja-JP" b="1" baseline="30000" dirty="0">
                <a:latin typeface="Meiryo UI" pitchFamily="50" charset="-128"/>
                <a:ea typeface="メイリオ" pitchFamily="50" charset="-128"/>
              </a:rPr>
              <a:t>       DOAC</a:t>
            </a:r>
            <a:r>
              <a:rPr lang="ja-JP" altLang="en-US" b="1" baseline="30000" dirty="0">
                <a:latin typeface="Meiryo UI" pitchFamily="50" charset="-128"/>
                <a:ea typeface="メイリオ" pitchFamily="50" charset="-128"/>
              </a:rPr>
              <a:t> </a:t>
            </a:r>
            <a:endParaRPr lang="en-US" altLang="ja-JP" b="1" baseline="30000" dirty="0">
              <a:latin typeface="Meiryo UI" pitchFamily="50" charset="-128"/>
              <a:ea typeface="メイリオ" pitchFamily="50" charset="-128"/>
            </a:endParaRPr>
          </a:p>
          <a:p>
            <a:r>
              <a:rPr lang="en-US" altLang="ja-JP" b="1" baseline="30000" dirty="0">
                <a:latin typeface="Meiryo UI" pitchFamily="50" charset="-128"/>
                <a:ea typeface="メイリオ" pitchFamily="50" charset="-128"/>
              </a:rPr>
              <a:t>(vs.</a:t>
            </a:r>
            <a:r>
              <a:rPr lang="ja-JP" altLang="en-US" b="1" baseline="30000" dirty="0">
                <a:latin typeface="Meiryo UI" pitchFamily="50" charset="-128"/>
                <a:ea typeface="メイリオ" pitchFamily="50" charset="-128"/>
              </a:rPr>
              <a:t> ワルファリン</a:t>
            </a:r>
            <a:r>
              <a:rPr lang="en-US" altLang="ja-JP" b="1" baseline="30000" dirty="0">
                <a:latin typeface="Meiryo UI" pitchFamily="50" charset="-128"/>
                <a:ea typeface="メイリオ" pitchFamily="50" charset="-128"/>
              </a:rPr>
              <a:t>)</a:t>
            </a:r>
          </a:p>
        </p:txBody>
      </p:sp>
    </p:spTree>
    <p:extLst>
      <p:ext uri="{BB962C8B-B14F-4D97-AF65-F5344CB8AC3E}">
        <p14:creationId xmlns:p14="http://schemas.microsoft.com/office/powerpoint/2010/main" val="7079854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txBox="1">
            <a:spLocks/>
          </p:cNvSpPr>
          <p:nvPr/>
        </p:nvSpPr>
        <p:spPr bwMode="auto">
          <a:xfrm>
            <a:off x="457200" y="11113"/>
            <a:ext cx="822960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003479"/>
                </a:solidFill>
                <a:latin typeface="Meiryo UI" pitchFamily="50" charset="-128"/>
                <a:ea typeface="メイリオ" pitchFamily="50" charset="-128"/>
              </a:rPr>
              <a:t>質問</a:t>
            </a:r>
            <a:r>
              <a:rPr lang="en-US" altLang="ja-JP" sz="3600" b="1" dirty="0">
                <a:solidFill>
                  <a:srgbClr val="003479"/>
                </a:solidFill>
                <a:latin typeface="Meiryo UI" pitchFamily="50" charset="-128"/>
                <a:ea typeface="メイリオ" pitchFamily="50" charset="-128"/>
              </a:rPr>
              <a:t>-4</a:t>
            </a:r>
            <a:r>
              <a:rPr lang="ja-JP" altLang="en-US" sz="3600" b="1" dirty="0">
                <a:solidFill>
                  <a:srgbClr val="003479"/>
                </a:solidFill>
                <a:latin typeface="Meiryo UI" pitchFamily="50" charset="-128"/>
                <a:ea typeface="メイリオ" pitchFamily="50" charset="-128"/>
              </a:rPr>
              <a:t>（答え）</a:t>
            </a:r>
            <a:endParaRPr lang="en-US" altLang="en-US" sz="3600" b="1" dirty="0">
              <a:solidFill>
                <a:srgbClr val="003479"/>
              </a:solidFill>
              <a:latin typeface="Meiryo UI" pitchFamily="50" charset="-128"/>
              <a:ea typeface="メイリオ" pitchFamily="50" charset="-128"/>
            </a:endParaRP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7" name="Content Placeholder 3"/>
          <p:cNvSpPr txBox="1">
            <a:spLocks/>
          </p:cNvSpPr>
          <p:nvPr/>
        </p:nvSpPr>
        <p:spPr bwMode="auto">
          <a:xfrm>
            <a:off x="604675" y="1381125"/>
            <a:ext cx="78930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ja-JP" altLang="en-US" sz="2800" b="1" dirty="0">
                <a:latin typeface="Meiryo UI" pitchFamily="50" charset="-128"/>
                <a:ea typeface="メイリオ" pitchFamily="50" charset="-128"/>
              </a:rPr>
              <a:t>本症例の出血リスクは？</a:t>
            </a:r>
            <a:r>
              <a:rPr lang="en-US" altLang="ja-JP" sz="2800" b="1" dirty="0">
                <a:latin typeface="Meiryo UI" pitchFamily="50" charset="-128"/>
                <a:ea typeface="メイリオ" pitchFamily="50" charset="-128"/>
              </a:rPr>
              <a:t>  </a:t>
            </a:r>
          </a:p>
          <a:p>
            <a:pPr marL="0" indent="0">
              <a:buFont typeface="Arial" pitchFamily="34" charset="0"/>
              <a:buNone/>
            </a:pPr>
            <a:endParaRPr lang="en-US" altLang="ja-JP" sz="2800" dirty="0">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rPr>
              <a:t> リスクなし</a:t>
            </a:r>
            <a:endParaRPr lang="en-US" altLang="en-US" sz="2800" dirty="0">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cs typeface="Arial" pitchFamily="34" charset="0"/>
              </a:rPr>
              <a:t> 低い</a:t>
            </a:r>
            <a:endParaRPr lang="en-US" altLang="en-US" sz="2800" dirty="0">
              <a:latin typeface="Meiryo UI" pitchFamily="50" charset="-128"/>
              <a:ea typeface="メイリオ" pitchFamily="50" charset="-128"/>
              <a:cs typeface="Arial" pitchFamily="34" charset="0"/>
            </a:endParaRPr>
          </a:p>
          <a:p>
            <a:pPr marL="695325" indent="-514350">
              <a:buFont typeface="+mj-lt"/>
              <a:buAutoNum type="arabicPeriod"/>
            </a:pPr>
            <a:r>
              <a:rPr lang="ja-JP" altLang="en-US" sz="2800" dirty="0">
                <a:solidFill>
                  <a:srgbClr val="FF0000"/>
                </a:solidFill>
                <a:latin typeface="Meiryo UI" pitchFamily="50" charset="-128"/>
                <a:ea typeface="メイリオ" pitchFamily="50" charset="-128"/>
              </a:rPr>
              <a:t> 中程度</a:t>
            </a:r>
            <a:endParaRPr lang="en-US" altLang="en-US" sz="2800" dirty="0">
              <a:solidFill>
                <a:srgbClr val="FF0000"/>
              </a:solidFill>
              <a:latin typeface="Meiryo UI" pitchFamily="50" charset="-128"/>
              <a:ea typeface="メイリオ" pitchFamily="50" charset="-128"/>
            </a:endParaRPr>
          </a:p>
          <a:p>
            <a:pPr marL="695325" indent="-514350">
              <a:buFont typeface="+mj-lt"/>
              <a:buAutoNum type="arabicPeriod"/>
            </a:pPr>
            <a:r>
              <a:rPr lang="ja-JP" altLang="en-US" sz="2800" dirty="0">
                <a:latin typeface="Meiryo UI" pitchFamily="50" charset="-128"/>
                <a:ea typeface="メイリオ" pitchFamily="50" charset="-128"/>
              </a:rPr>
              <a:t> 高い</a:t>
            </a:r>
            <a:endParaRPr lang="en-US" altLang="en-US" sz="2800" dirty="0">
              <a:latin typeface="Meiryo UI" pitchFamily="50" charset="-128"/>
              <a:ea typeface="メイリオ" pitchFamily="50" charset="-128"/>
            </a:endParaRPr>
          </a:p>
          <a:p>
            <a:pPr marL="0" indent="0">
              <a:buFont typeface="Arial" pitchFamily="34" charset="0"/>
              <a:buNone/>
            </a:pPr>
            <a:endParaRPr lang="en-US" altLang="en-US" dirty="0">
              <a:latin typeface="Meiryo UI" pitchFamily="50" charset="-128"/>
              <a:ea typeface="メイリオ" pitchFamily="50" charset="-128"/>
            </a:endParaRPr>
          </a:p>
          <a:p>
            <a:pPr marL="0" indent="0">
              <a:buFont typeface="Arial" pitchFamily="34" charset="0"/>
              <a:buNone/>
            </a:pPr>
            <a:endParaRPr lang="en-US" altLang="ja-JP" dirty="0">
              <a:latin typeface="Meiryo UI" pitchFamily="50" charset="-128"/>
              <a:ea typeface="メイリオ" pitchFamily="50" charset="-128"/>
            </a:endParaRPr>
          </a:p>
        </p:txBody>
      </p:sp>
      <p:graphicFrame>
        <p:nvGraphicFramePr>
          <p:cNvPr id="5" name="Content Placeholder 8">
            <a:extLst/>
          </p:cNvPr>
          <p:cNvGraphicFramePr>
            <a:graphicFrameLocks noGrp="1"/>
          </p:cNvGraphicFramePr>
          <p:nvPr>
            <p:extLst>
              <p:ext uri="{D42A27DB-BD31-4B8C-83A1-F6EECF244321}">
                <p14:modId xmlns:p14="http://schemas.microsoft.com/office/powerpoint/2010/main" val="3297000136"/>
              </p:ext>
            </p:extLst>
          </p:nvPr>
        </p:nvGraphicFramePr>
        <p:xfrm>
          <a:off x="3705225" y="2591436"/>
          <a:ext cx="5105400" cy="1723539"/>
        </p:xfrm>
        <a:graphic>
          <a:graphicData uri="http://schemas.openxmlformats.org/drawingml/2006/table">
            <a:tbl>
              <a:tblPr/>
              <a:tblGrid>
                <a:gridCol w="3876675">
                  <a:extLst>
                    <a:ext uri="{9D8B030D-6E8A-4147-A177-3AD203B41FA5}">
                      <a16:colId xmlns:a16="http://schemas.microsoft.com/office/drawing/2014/main" val="20000"/>
                    </a:ext>
                  </a:extLst>
                </a:gridCol>
                <a:gridCol w="1228725">
                  <a:extLst>
                    <a:ext uri="{9D8B030D-6E8A-4147-A177-3AD203B41FA5}">
                      <a16:colId xmlns:a16="http://schemas.microsoft.com/office/drawing/2014/main" val="20001"/>
                    </a:ext>
                  </a:extLst>
                </a:gridCol>
              </a:tblGrid>
              <a:tr h="3713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リスク因子</a:t>
                      </a:r>
                      <a:endParaRPr kumimoji="0" lang="en-US" altLang="ja-JP"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rPr>
                        <a:t>スコア</a:t>
                      </a:r>
                      <a:endParaRPr kumimoji="0" lang="en-US" altLang="ja-JP" sz="1700" b="1" i="0" u="none" strike="noStrike" cap="none" normalizeH="0" baseline="0" dirty="0">
                        <a:ln>
                          <a:noFill/>
                        </a:ln>
                        <a:solidFill>
                          <a:srgbClr val="FFFFFF"/>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3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H</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：高血圧</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32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E</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：高齢（</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&gt;</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 </a:t>
                      </a: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65</a:t>
                      </a:r>
                      <a:r>
                        <a:rPr kumimoji="0" lang="ja-JP" altLang="en-US"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歳）</a:t>
                      </a:r>
                      <a:endPar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700" b="0" i="0" u="none" strike="noStrike" cap="none" normalizeH="0" baseline="0" dirty="0">
                          <a:ln>
                            <a:noFill/>
                          </a:ln>
                          <a:solidFill>
                            <a:srgbClr val="000000"/>
                          </a:solidFill>
                          <a:effectLst/>
                          <a:latin typeface="Meiryo UI" pitchFamily="50" charset="-128"/>
                          <a:ea typeface="メイリオ" pitchFamily="50" charset="-128"/>
                          <a:cs typeface="Arial" pitchFamily="34" charset="0"/>
                        </a:rPr>
                        <a:t>1</a:t>
                      </a: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65724">
                <a:tc gridSpan="2">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altLang="ja-JP"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HAS-BLED</a:t>
                      </a:r>
                      <a:r>
                        <a:rPr kumimoji="0" lang="ja-JP"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出血スコア</a:t>
                      </a: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a:t>
                      </a:r>
                      <a:r>
                        <a:rPr kumimoji="0" lang="en-US" altLang="ja-JP"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2</a:t>
                      </a:r>
                      <a:endPar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pPr>
                      <a:r>
                        <a:rPr kumimoji="0" lang="ja-JP"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出血リスク</a:t>
                      </a: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a:t>
                      </a:r>
                      <a:r>
                        <a:rPr kumimoji="0" lang="en-US" altLang="ja-JP"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2.2</a:t>
                      </a:r>
                      <a:r>
                        <a:rPr kumimoji="0" lang="en-US" altLang="en-US" sz="1700" b="1" i="0" u="none" strike="noStrike" cap="none" normalizeH="0" baseline="0" dirty="0">
                          <a:ln>
                            <a:noFill/>
                          </a:ln>
                          <a:solidFill>
                            <a:schemeClr val="bg1"/>
                          </a:solidFill>
                          <a:effectLst/>
                          <a:latin typeface="Meiryo UI" pitchFamily="50" charset="-128"/>
                          <a:ea typeface="メイリオ" pitchFamily="50" charset="-128"/>
                          <a:cs typeface="Arial" pitchFamily="34" charset="0"/>
                        </a:rPr>
                        <a:t>%</a:t>
                      </a:r>
                      <a:endParaRPr kumimoji="0" lang="en-US" altLang="ja-JP" sz="1700" b="0" i="0" u="none" strike="noStrike" cap="none" normalizeH="0" baseline="0" dirty="0">
                        <a:ln>
                          <a:noFill/>
                        </a:ln>
                        <a:solidFill>
                          <a:schemeClr val="bg1"/>
                        </a:solidFill>
                        <a:effectLst/>
                        <a:latin typeface="Meiryo UI" pitchFamily="50" charset="-128"/>
                        <a:ea typeface="メイリオ" pitchFamily="50" charset="-128"/>
                        <a:cs typeface="Arial" pitchFamily="34" charset="0"/>
                      </a:endParaRPr>
                    </a:p>
                  </a:txBody>
                  <a:tcPr marT="45702" marB="4570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00000"/>
                    </a:solidFill>
                  </a:tcPr>
                </a:tc>
                <a:tc hMerge="1">
                  <a:txBody>
                    <a:bodyPr/>
                    <a:lstStyle/>
                    <a:p>
                      <a:endParaRPr kumimoji="1" lang="ja-JP" altLang="en-US"/>
                    </a:p>
                  </a:txBody>
                  <a:tcPr/>
                </a:tc>
                <a:extLst>
                  <a:ext uri="{0D108BD9-81ED-4DB2-BD59-A6C34878D82A}">
                    <a16:rowId xmlns:a16="http://schemas.microsoft.com/office/drawing/2014/main" val="10004"/>
                  </a:ext>
                </a:extLst>
              </a:tr>
            </a:tbl>
          </a:graphicData>
        </a:graphic>
      </p:graphicFrame>
      <p:sp>
        <p:nvSpPr>
          <p:cNvPr id="8"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4876731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cs typeface="Times New Roman" pitchFamily="18" charset="0"/>
              </a:rPr>
              <a:t>ベネフィットの最大化とリスクの低減</a:t>
            </a:r>
            <a:endParaRPr lang="en-US" altLang="en-US" sz="3600" b="1" dirty="0">
              <a:solidFill>
                <a:schemeClr val="tx2"/>
              </a:solidFill>
              <a:latin typeface="Meiryo UI" pitchFamily="50" charset="-128"/>
              <a:ea typeface="メイリオ" pitchFamily="50" charset="-128"/>
              <a:cs typeface="Times New Roman" pitchFamily="18" charset="0"/>
            </a:endParaRPr>
          </a:p>
        </p:txBody>
      </p:sp>
      <p:sp>
        <p:nvSpPr>
          <p:cNvPr id="2" name="Triangle 1">
            <a:extLst/>
          </p:cNvPr>
          <p:cNvSpPr/>
          <p:nvPr/>
        </p:nvSpPr>
        <p:spPr>
          <a:xfrm>
            <a:off x="3529012" y="3248025"/>
            <a:ext cx="1857375" cy="107632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endParaRPr lang="en-US" altLang="en-US" sz="1800" dirty="0">
              <a:solidFill>
                <a:srgbClr val="FFFFFF"/>
              </a:solidFill>
              <a:latin typeface="Arial" panose="020B0604020202020204" pitchFamily="34" charset="0"/>
              <a:cs typeface="Arial" panose="020B0604020202020204" pitchFamily="34" charset="0"/>
            </a:endParaRPr>
          </a:p>
        </p:txBody>
      </p:sp>
      <p:sp>
        <p:nvSpPr>
          <p:cNvPr id="3" name="Minus 2">
            <a:extLst/>
          </p:cNvPr>
          <p:cNvSpPr/>
          <p:nvPr/>
        </p:nvSpPr>
        <p:spPr>
          <a:xfrm>
            <a:off x="266700" y="2971800"/>
            <a:ext cx="8610600" cy="457200"/>
          </a:xfrm>
          <a:prstGeom prst="mathMinus">
            <a:avLst>
              <a:gd name="adj1" fmla="val 972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panose="020B0604020202020204" pitchFamily="34" charset="0"/>
            </a:endParaRPr>
          </a:p>
        </p:txBody>
      </p:sp>
      <p:sp>
        <p:nvSpPr>
          <p:cNvPr id="69638" name="TextBox 3"/>
          <p:cNvSpPr txBox="1">
            <a:spLocks noChangeArrowheads="1"/>
          </p:cNvSpPr>
          <p:nvPr/>
        </p:nvSpPr>
        <p:spPr bwMode="auto">
          <a:xfrm>
            <a:off x="1371600" y="2524125"/>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b="1" dirty="0">
                <a:latin typeface="Meiryo UI" pitchFamily="50" charset="-128"/>
                <a:ea typeface="メイリオ" pitchFamily="50" charset="-128"/>
              </a:rPr>
              <a:t>出血</a:t>
            </a:r>
            <a:endParaRPr lang="en-US" altLang="en-US" sz="1800" b="1" dirty="0">
              <a:latin typeface="Meiryo UI" pitchFamily="50" charset="-128"/>
              <a:ea typeface="メイリオ" pitchFamily="50" charset="-128"/>
            </a:endParaRPr>
          </a:p>
        </p:txBody>
      </p:sp>
      <p:sp>
        <p:nvSpPr>
          <p:cNvPr id="69639" name="TextBox 8"/>
          <p:cNvSpPr txBox="1">
            <a:spLocks noChangeArrowheads="1"/>
          </p:cNvSpPr>
          <p:nvPr/>
        </p:nvSpPr>
        <p:spPr bwMode="auto">
          <a:xfrm>
            <a:off x="6096000" y="2524125"/>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b="1" dirty="0">
                <a:latin typeface="Meiryo UI" pitchFamily="50" charset="-128"/>
                <a:ea typeface="メイリオ" pitchFamily="50" charset="-128"/>
              </a:rPr>
              <a:t>脳卒中</a:t>
            </a:r>
            <a:endParaRPr lang="en-US" altLang="en-US" b="1" dirty="0">
              <a:latin typeface="Meiryo UI" pitchFamily="50" charset="-128"/>
              <a:ea typeface="メイリオ" pitchFamily="50" charset="-128"/>
            </a:endParaRPr>
          </a:p>
        </p:txBody>
      </p:sp>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684183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11" name="Rectangle 2"/>
          <p:cNvSpPr>
            <a:spLocks noGrp="1"/>
          </p:cNvSpPr>
          <p:nvPr>
            <p:ph type="title"/>
          </p:nvPr>
        </p:nvSpPr>
        <p:spPr>
          <a:xfrm>
            <a:off x="228600" y="152400"/>
            <a:ext cx="8656637" cy="855662"/>
          </a:xfrm>
        </p:spPr>
        <p:txBody>
          <a:bodyPr/>
          <a:lstStyle/>
          <a:p>
            <a:r>
              <a:rPr lang="en-US" altLang="ja-JP" sz="3200" b="1" dirty="0">
                <a:solidFill>
                  <a:schemeClr val="tx2"/>
                </a:solidFill>
                <a:latin typeface="Meiryo UI" pitchFamily="50" charset="-128"/>
                <a:ea typeface="メイリオ" pitchFamily="50" charset="-128"/>
                <a:cs typeface="Times New Roman" pitchFamily="18" charset="0"/>
              </a:rPr>
              <a:t>AF</a:t>
            </a:r>
            <a:r>
              <a:rPr lang="ja-JP" altLang="en-US" sz="3200" b="1" dirty="0">
                <a:solidFill>
                  <a:schemeClr val="tx2"/>
                </a:solidFill>
                <a:latin typeface="Meiryo UI" pitchFamily="50" charset="-128"/>
                <a:ea typeface="メイリオ" pitchFamily="50" charset="-128"/>
                <a:cs typeface="Times New Roman" pitchFamily="18" charset="0"/>
              </a:rPr>
              <a:t>領域のリアルワールドデータの扱い</a:t>
            </a:r>
            <a:endParaRPr lang="en-US" altLang="en-US" sz="3200" b="1" dirty="0">
              <a:solidFill>
                <a:schemeClr val="tx2"/>
              </a:solidFill>
              <a:latin typeface="Meiryo UI" pitchFamily="50" charset="-128"/>
              <a:ea typeface="メイリオ" pitchFamily="50" charset="-128"/>
              <a:cs typeface="Times New Roman" pitchFamily="18" charset="0"/>
            </a:endParaRPr>
          </a:p>
        </p:txBody>
      </p:sp>
      <p:sp>
        <p:nvSpPr>
          <p:cNvPr id="12" name="Content Placeholder 2"/>
          <p:cNvSpPr txBox="1">
            <a:spLocks/>
          </p:cNvSpPr>
          <p:nvPr/>
        </p:nvSpPr>
        <p:spPr bwMode="auto">
          <a:xfrm>
            <a:off x="771199" y="1325251"/>
            <a:ext cx="7810826" cy="230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ゴシック" panose="020B0609070205080204" pitchFamily="49" charset="-128"/>
                <a:cs typeface="ＭＳ ゴシック" panose="020B0609070205080204" pitchFamily="49" charset="-128"/>
              </a:defRPr>
            </a:lvl2pPr>
            <a:lvl3pPr marL="11430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3pPr>
            <a:lvl4pPr marL="1600200" indent="-22860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anose="020B0600070205080204" pitchFamily="34" charset="-128"/>
                <a:cs typeface="ＭＳ Ｐゴシック" charset="0"/>
              </a:defRPr>
            </a:lvl4pPr>
            <a:lvl5pPr marL="2057400" indent="-228600" algn="l" defTabSz="457200" rtl="0" eaLnBrk="0" fontAlgn="base" hangingPunct="0">
              <a:spcBef>
                <a:spcPct val="20000"/>
              </a:spcBef>
              <a:spcAft>
                <a:spcPct val="0"/>
              </a:spcAft>
              <a:buFont typeface="Arial" pitchFamily="34" charset="0"/>
              <a:buChar char="»"/>
              <a:defRPr sz="1600" kern="1200">
                <a:solidFill>
                  <a:schemeClr val="tx1"/>
                </a:solidFill>
                <a:latin typeface="+mn-lt"/>
                <a:ea typeface="ＭＳ Ｐゴシック" panose="020B0600070205080204" pitchFamily="34" charset="-128"/>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lnSpc>
                <a:spcPts val="2800"/>
              </a:lnSpc>
              <a:spcBef>
                <a:spcPts val="0"/>
              </a:spcBef>
              <a:spcAft>
                <a:spcPts val="1800"/>
              </a:spcAft>
              <a:buClr>
                <a:schemeClr val="tx2"/>
              </a:buClr>
            </a:pPr>
            <a:r>
              <a:rPr lang="ja-JP" altLang="en-US" dirty="0">
                <a:latin typeface="Meiryo UI" pitchFamily="50" charset="-128"/>
                <a:ea typeface="メイリオ" pitchFamily="50" charset="-128"/>
              </a:rPr>
              <a:t>リアルワールドデータ（</a:t>
            </a:r>
            <a:r>
              <a:rPr lang="en-US" altLang="ja-JP" dirty="0">
                <a:latin typeface="Meiryo UI" pitchFamily="50" charset="-128"/>
                <a:ea typeface="メイリオ" pitchFamily="50" charset="-128"/>
              </a:rPr>
              <a:t>RWD</a:t>
            </a:r>
            <a:r>
              <a:rPr lang="ja-JP" altLang="en-US" dirty="0">
                <a:latin typeface="Meiryo UI" pitchFamily="50" charset="-128"/>
                <a:ea typeface="メイリオ" pitchFamily="50" charset="-128"/>
              </a:rPr>
              <a:t>）は限界はあるものの</a:t>
            </a:r>
            <a:r>
              <a:rPr lang="en-US" altLang="ja-JP" dirty="0">
                <a:latin typeface="Meiryo UI" pitchFamily="50" charset="-128"/>
                <a:ea typeface="メイリオ" pitchFamily="50" charset="-128"/>
              </a:rPr>
              <a:t>,</a:t>
            </a:r>
            <a:r>
              <a:rPr lang="ja-JP" altLang="en-US" dirty="0">
                <a:latin typeface="Meiryo UI" pitchFamily="50" charset="-128"/>
                <a:ea typeface="メイリオ" pitchFamily="50" charset="-128"/>
              </a:rPr>
              <a:t> </a:t>
            </a:r>
            <a:r>
              <a:rPr lang="en-US" altLang="ja-JP" dirty="0">
                <a:latin typeface="Meiryo UI" pitchFamily="50" charset="-128"/>
                <a:ea typeface="メイリオ" pitchFamily="50" charset="-128"/>
              </a:rPr>
              <a:t>RCT</a:t>
            </a:r>
            <a:r>
              <a:rPr lang="ja-JP" altLang="en-US" dirty="0">
                <a:latin typeface="Meiryo UI" pitchFamily="50" charset="-128"/>
                <a:ea typeface="メイリオ" pitchFamily="50" charset="-128"/>
              </a:rPr>
              <a:t>の結果を補完している</a:t>
            </a:r>
            <a:endParaRPr lang="en-US" altLang="ja-JP" dirty="0">
              <a:latin typeface="Meiryo UI" pitchFamily="50" charset="-128"/>
              <a:ea typeface="メイリオ" pitchFamily="50" charset="-128"/>
            </a:endParaRPr>
          </a:p>
          <a:p>
            <a:pPr eaLnBrk="1" hangingPunct="1">
              <a:lnSpc>
                <a:spcPts val="2800"/>
              </a:lnSpc>
              <a:spcBef>
                <a:spcPts val="0"/>
              </a:spcBef>
              <a:spcAft>
                <a:spcPts val="1200"/>
              </a:spcAft>
              <a:buClr>
                <a:schemeClr val="tx2"/>
              </a:buClr>
            </a:pPr>
            <a:r>
              <a:rPr lang="en-US" altLang="ja-JP" dirty="0">
                <a:latin typeface="Meiryo UI" pitchFamily="50" charset="-128"/>
                <a:ea typeface="メイリオ" pitchFamily="50" charset="-128"/>
              </a:rPr>
              <a:t>RWD</a:t>
            </a:r>
            <a:r>
              <a:rPr lang="ja-JP" altLang="en-US" dirty="0">
                <a:latin typeface="Meiryo UI" pitchFamily="50" charset="-128"/>
                <a:ea typeface="メイリオ" pitchFamily="50" charset="-128"/>
              </a:rPr>
              <a:t>からも，</a:t>
            </a:r>
            <a:r>
              <a:rPr lang="en-US" altLang="ja-JP" dirty="0">
                <a:latin typeface="Meiryo UI" pitchFamily="50" charset="-128"/>
                <a:ea typeface="メイリオ" pitchFamily="50" charset="-128"/>
              </a:rPr>
              <a:t>DOAC</a:t>
            </a:r>
            <a:r>
              <a:rPr lang="ja-JP" altLang="en-US" dirty="0">
                <a:latin typeface="Meiryo UI" pitchFamily="50" charset="-128"/>
                <a:ea typeface="メイリオ" pitchFamily="50" charset="-128"/>
              </a:rPr>
              <a:t>はワルファリンの有効な代替薬であると言える</a:t>
            </a:r>
            <a:endParaRPr lang="en-US" altLang="en-US" dirty="0">
              <a:latin typeface="Meiryo UI" pitchFamily="50" charset="-128"/>
              <a:ea typeface="メイリオ" pitchFamily="50" charset="-128"/>
            </a:endParaRPr>
          </a:p>
          <a:p>
            <a:pPr eaLnBrk="1" hangingPunct="1"/>
            <a:endParaRPr lang="en-US" altLang="en-US" sz="2400" dirty="0">
              <a:latin typeface="Meiryo UI" pitchFamily="50" charset="-128"/>
              <a:ea typeface="メイリオ" pitchFamily="50" charset="-128"/>
            </a:endParaRPr>
          </a:p>
        </p:txBody>
      </p:sp>
    </p:spTree>
    <p:extLst>
      <p:ext uri="{BB962C8B-B14F-4D97-AF65-F5344CB8AC3E}">
        <p14:creationId xmlns:p14="http://schemas.microsoft.com/office/powerpoint/2010/main" val="955080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13" name="Rectangle 2"/>
          <p:cNvSpPr>
            <a:spLocks noGrp="1"/>
          </p:cNvSpPr>
          <p:nvPr>
            <p:ph type="title"/>
          </p:nvPr>
        </p:nvSpPr>
        <p:spPr>
          <a:xfrm>
            <a:off x="228600" y="152400"/>
            <a:ext cx="8656637" cy="855662"/>
          </a:xfrm>
        </p:spPr>
        <p:txBody>
          <a:bodyPr/>
          <a:lstStyle/>
          <a:p>
            <a:r>
              <a:rPr lang="ja-JP" altLang="en-US" sz="3200" b="1" dirty="0">
                <a:solidFill>
                  <a:schemeClr val="tx2"/>
                </a:solidFill>
                <a:latin typeface="Meiryo UI" pitchFamily="50" charset="-128"/>
                <a:ea typeface="メイリオ" pitchFamily="50" charset="-128"/>
                <a:cs typeface="Times New Roman" pitchFamily="18" charset="0"/>
              </a:rPr>
              <a:t>日本人</a:t>
            </a:r>
            <a:r>
              <a:rPr lang="en-US" altLang="ja-JP" sz="3200" b="1" dirty="0">
                <a:solidFill>
                  <a:schemeClr val="tx2"/>
                </a:solidFill>
                <a:latin typeface="Meiryo UI" pitchFamily="50" charset="-128"/>
                <a:ea typeface="メイリオ" pitchFamily="50" charset="-128"/>
                <a:cs typeface="Times New Roman" pitchFamily="18" charset="0"/>
              </a:rPr>
              <a:t>AF</a:t>
            </a:r>
            <a:r>
              <a:rPr lang="ja-JP" altLang="en-US" sz="3200" b="1" dirty="0">
                <a:solidFill>
                  <a:schemeClr val="tx2"/>
                </a:solidFill>
                <a:latin typeface="Meiryo UI" pitchFamily="50" charset="-128"/>
                <a:ea typeface="メイリオ" pitchFamily="50" charset="-128"/>
                <a:cs typeface="Times New Roman" pitchFamily="18" charset="0"/>
              </a:rPr>
              <a:t>患者における出血リスク</a:t>
            </a:r>
            <a:endParaRPr lang="en-US" altLang="en-US" sz="3200" b="1" dirty="0">
              <a:solidFill>
                <a:schemeClr val="tx2"/>
              </a:solidFill>
              <a:latin typeface="Meiryo UI" pitchFamily="50" charset="-128"/>
              <a:ea typeface="メイリオ" pitchFamily="50" charset="-128"/>
              <a:cs typeface="Times New Roman" pitchFamily="18" charset="0"/>
            </a:endParaRPr>
          </a:p>
        </p:txBody>
      </p:sp>
      <p:sp>
        <p:nvSpPr>
          <p:cNvPr id="14" name="テキスト ボックス 13"/>
          <p:cNvSpPr txBox="1"/>
          <p:nvPr/>
        </p:nvSpPr>
        <p:spPr>
          <a:xfrm>
            <a:off x="1601329" y="1187483"/>
            <a:ext cx="5926335" cy="291094"/>
          </a:xfrm>
          <a:prstGeom prst="rect">
            <a:avLst/>
          </a:prstGeom>
          <a:solidFill>
            <a:schemeClr val="bg1"/>
          </a:solidFill>
        </p:spPr>
        <p:txBody>
          <a:bodyPr wrap="square" lIns="18000" tIns="0" rIns="18000" bIns="0" rtlCol="0">
            <a:noAutofit/>
          </a:bodyPr>
          <a:lstStyle/>
          <a:p>
            <a:pPr algn="ctr" eaLnBrk="1">
              <a:spcAft>
                <a:spcPts val="200"/>
              </a:spcAft>
            </a:pPr>
            <a:r>
              <a:rPr kumimoji="1" lang="ja-JP" altLang="en-US" sz="2400" b="1" dirty="0">
                <a:latin typeface="Meiryo UI" pitchFamily="50" charset="-128"/>
                <a:ea typeface="メイリオ" pitchFamily="50" charset="-128"/>
              </a:rPr>
              <a:t>国内</a:t>
            </a:r>
            <a:r>
              <a:rPr kumimoji="1" lang="en-US" altLang="ja-JP" sz="2400" b="1" dirty="0">
                <a:latin typeface="Meiryo UI" pitchFamily="50" charset="-128"/>
                <a:ea typeface="メイリオ" pitchFamily="50" charset="-128"/>
              </a:rPr>
              <a:t>275</a:t>
            </a:r>
            <a:r>
              <a:rPr kumimoji="1" lang="ja-JP" altLang="en-US" sz="2400" b="1" dirty="0">
                <a:latin typeface="Meiryo UI" pitchFamily="50" charset="-128"/>
                <a:ea typeface="メイリオ" pitchFamily="50" charset="-128"/>
              </a:rPr>
              <a:t>施設のデータより</a:t>
            </a:r>
            <a:endParaRPr kumimoji="1" lang="en-US" altLang="ja-JP" sz="2400" b="1" dirty="0">
              <a:latin typeface="Meiryo UI" pitchFamily="50" charset="-128"/>
              <a:ea typeface="メイリオ" pitchFamily="50" charset="-128"/>
            </a:endParaRPr>
          </a:p>
        </p:txBody>
      </p:sp>
      <p:sp>
        <p:nvSpPr>
          <p:cNvPr id="15" name="Rectangle 4"/>
          <p:cNvSpPr>
            <a:spLocks noChangeArrowheads="1"/>
          </p:cNvSpPr>
          <p:nvPr/>
        </p:nvSpPr>
        <p:spPr bwMode="auto">
          <a:xfrm>
            <a:off x="4935067" y="6398350"/>
            <a:ext cx="44769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err="1">
                <a:latin typeface="Meiryo UI" pitchFamily="50" charset="-128"/>
                <a:ea typeface="メイリオ" pitchFamily="50" charset="-128"/>
              </a:rPr>
              <a:t>Kohsaka</a:t>
            </a:r>
            <a:r>
              <a:rPr lang="en-US" altLang="ja-JP" sz="1000" dirty="0">
                <a:latin typeface="Meiryo UI" pitchFamily="50" charset="-128"/>
                <a:ea typeface="メイリオ" pitchFamily="50" charset="-128"/>
              </a:rPr>
              <a:t> S</a:t>
            </a:r>
            <a:r>
              <a:rPr lang="da-DK" altLang="en-US" sz="1000" dirty="0">
                <a:latin typeface="Meiryo UI" pitchFamily="50" charset="-128"/>
                <a:ea typeface="メイリオ" pitchFamily="50" charset="-128"/>
              </a:rPr>
              <a:t>, et al. </a:t>
            </a:r>
            <a:r>
              <a:rPr lang="da-DK" altLang="en-US" sz="1000" i="1" dirty="0">
                <a:latin typeface="Meiryo UI" pitchFamily="50" charset="-128"/>
                <a:ea typeface="メイリオ" pitchFamily="50" charset="-128"/>
              </a:rPr>
              <a:t>Curr Med Res Opin. </a:t>
            </a:r>
            <a:r>
              <a:rPr lang="en-US" altLang="en-US" sz="1000" dirty="0">
                <a:latin typeface="Meiryo UI" pitchFamily="50" charset="-128"/>
                <a:ea typeface="メイリオ" pitchFamily="50" charset="-128"/>
              </a:rPr>
              <a:t>2017;31(11): 1955-1963.</a:t>
            </a:r>
          </a:p>
        </p:txBody>
      </p:sp>
      <p:sp>
        <p:nvSpPr>
          <p:cNvPr id="21" name="正方形/長方形 20"/>
          <p:cNvSpPr/>
          <p:nvPr/>
        </p:nvSpPr>
        <p:spPr>
          <a:xfrm>
            <a:off x="2624279" y="3800245"/>
            <a:ext cx="1055077" cy="947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正方形/長方形 22"/>
          <p:cNvSpPr/>
          <p:nvPr/>
        </p:nvSpPr>
        <p:spPr>
          <a:xfrm>
            <a:off x="3201969" y="5065878"/>
            <a:ext cx="3407378" cy="19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直線矢印コネクタ 36"/>
          <p:cNvCxnSpPr/>
          <p:nvPr/>
        </p:nvCxnSpPr>
        <p:spPr>
          <a:xfrm flipH="1">
            <a:off x="3768305" y="5108131"/>
            <a:ext cx="684358"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5730107" y="5108130"/>
            <a:ext cx="684358"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正方形/長方形 40"/>
          <p:cNvSpPr/>
          <p:nvPr/>
        </p:nvSpPr>
        <p:spPr>
          <a:xfrm>
            <a:off x="5684289" y="3810048"/>
            <a:ext cx="1281893" cy="79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テキスト ボックス 47">
            <a:extLst>
              <a:ext uri="{FF2B5EF4-FFF2-40B4-BE49-F238E27FC236}">
                <a16:creationId xmlns:a16="http://schemas.microsoft.com/office/drawing/2014/main" id="{06D484E7-77E2-4067-A996-E610CBFFDD06}"/>
              </a:ext>
            </a:extLst>
          </p:cNvPr>
          <p:cNvSpPr txBox="1"/>
          <p:nvPr/>
        </p:nvSpPr>
        <p:spPr>
          <a:xfrm>
            <a:off x="771200" y="4496819"/>
            <a:ext cx="7983776" cy="1323439"/>
          </a:xfrm>
          <a:prstGeom prst="rect">
            <a:avLst/>
          </a:prstGeom>
          <a:solidFill>
            <a:schemeClr val="bg1"/>
          </a:solidFill>
        </p:spPr>
        <p:txBody>
          <a:bodyPr wrap="square" rtlCol="0">
            <a:spAutoFit/>
          </a:bodyPr>
          <a:lstStyle/>
          <a:p>
            <a:r>
              <a:rPr kumimoji="1" lang="ja-JP" altLang="en-US" sz="1000" dirty="0">
                <a:solidFill>
                  <a:prstClr val="black"/>
                </a:solidFill>
                <a:latin typeface="ＭＳ Ｐゴシック"/>
              </a:rPr>
              <a:t>対象：</a:t>
            </a:r>
            <a:r>
              <a:rPr kumimoji="1" lang="en-US" altLang="ja-JP" sz="1000" dirty="0">
                <a:solidFill>
                  <a:prstClr val="black"/>
                </a:solidFill>
                <a:latin typeface="ＭＳ Ｐゴシック"/>
              </a:rPr>
              <a:t>2011</a:t>
            </a:r>
            <a:r>
              <a:rPr kumimoji="1" lang="ja-JP" altLang="en-US" sz="1000" dirty="0">
                <a:solidFill>
                  <a:prstClr val="black"/>
                </a:solidFill>
                <a:latin typeface="ＭＳ Ｐゴシック"/>
              </a:rPr>
              <a:t>年</a:t>
            </a:r>
            <a:r>
              <a:rPr kumimoji="1" lang="en-US" altLang="ja-JP" sz="1000" dirty="0">
                <a:solidFill>
                  <a:prstClr val="black"/>
                </a:solidFill>
                <a:latin typeface="ＭＳ Ｐゴシック"/>
              </a:rPr>
              <a:t>3</a:t>
            </a:r>
            <a:r>
              <a:rPr kumimoji="1" lang="ja-JP" altLang="en-US" sz="1000" dirty="0">
                <a:solidFill>
                  <a:prstClr val="black"/>
                </a:solidFill>
                <a:latin typeface="ＭＳ Ｐゴシック"/>
              </a:rPr>
              <a:t>月～</a:t>
            </a:r>
            <a:r>
              <a:rPr kumimoji="1" lang="en-US" altLang="ja-JP" sz="1000" dirty="0">
                <a:solidFill>
                  <a:prstClr val="black"/>
                </a:solidFill>
                <a:latin typeface="ＭＳ Ｐゴシック"/>
              </a:rPr>
              <a:t>2016</a:t>
            </a:r>
            <a:r>
              <a:rPr kumimoji="1" lang="ja-JP" altLang="en-US" sz="1000" dirty="0">
                <a:solidFill>
                  <a:prstClr val="black"/>
                </a:solidFill>
                <a:latin typeface="ＭＳ Ｐゴシック"/>
              </a:rPr>
              <a:t>年</a:t>
            </a:r>
            <a:r>
              <a:rPr kumimoji="1" lang="en-US" altLang="ja-JP" sz="1000" dirty="0">
                <a:solidFill>
                  <a:prstClr val="black"/>
                </a:solidFill>
                <a:latin typeface="ＭＳ Ｐゴシック"/>
              </a:rPr>
              <a:t>3</a:t>
            </a:r>
            <a:r>
              <a:rPr kumimoji="1" lang="ja-JP" altLang="en-US" sz="1000" dirty="0">
                <a:solidFill>
                  <a:prstClr val="black"/>
                </a:solidFill>
                <a:latin typeface="ＭＳ Ｐゴシック"/>
              </a:rPr>
              <a:t>月に国内</a:t>
            </a:r>
            <a:r>
              <a:rPr kumimoji="1" lang="en-US" altLang="ja-JP" sz="1000" dirty="0">
                <a:solidFill>
                  <a:prstClr val="black"/>
                </a:solidFill>
                <a:latin typeface="ＭＳ Ｐゴシック"/>
              </a:rPr>
              <a:t>275</a:t>
            </a:r>
            <a:r>
              <a:rPr kumimoji="1" lang="ja-JP" altLang="en-US" sz="1000" dirty="0">
                <a:solidFill>
                  <a:prstClr val="black"/>
                </a:solidFill>
                <a:latin typeface="ＭＳ Ｐゴシック"/>
              </a:rPr>
              <a:t>の医療施設のデータベースに登録された抗凝固薬治療を開始した非弁膜症性</a:t>
            </a:r>
            <a:r>
              <a:rPr kumimoji="1" lang="en-US" altLang="ja-JP" sz="1000" dirty="0">
                <a:solidFill>
                  <a:prstClr val="black"/>
                </a:solidFill>
                <a:latin typeface="ＭＳ Ｐゴシック"/>
              </a:rPr>
              <a:t>AF</a:t>
            </a:r>
            <a:r>
              <a:rPr kumimoji="1" lang="ja-JP" altLang="en-US" sz="1000" dirty="0">
                <a:solidFill>
                  <a:prstClr val="black"/>
                </a:solidFill>
                <a:latin typeface="ＭＳ Ｐゴシック"/>
              </a:rPr>
              <a:t>患者のうち，</a:t>
            </a:r>
            <a:r>
              <a:rPr kumimoji="1" lang="en-US" altLang="ja-JP" sz="1000" dirty="0">
                <a:solidFill>
                  <a:prstClr val="black"/>
                </a:solidFill>
                <a:latin typeface="ＭＳ Ｐゴシック"/>
              </a:rPr>
              <a:t>propensity</a:t>
            </a:r>
          </a:p>
          <a:p>
            <a:r>
              <a:rPr kumimoji="1" lang="en-US" altLang="ja-JP" sz="1000" dirty="0">
                <a:solidFill>
                  <a:prstClr val="black"/>
                </a:solidFill>
                <a:latin typeface="ＭＳ Ｐゴシック"/>
              </a:rPr>
              <a:t>         score</a:t>
            </a:r>
            <a:r>
              <a:rPr kumimoji="1" lang="ja-JP" altLang="en-US" sz="1000" dirty="0">
                <a:solidFill>
                  <a:prstClr val="black"/>
                </a:solidFill>
                <a:latin typeface="ＭＳ Ｐゴシック"/>
              </a:rPr>
              <a:t>でマッチングさせたワルファリン</a:t>
            </a:r>
            <a:r>
              <a:rPr kumimoji="1" lang="en-US" altLang="ja-JP" sz="1000" dirty="0">
                <a:solidFill>
                  <a:prstClr val="black"/>
                </a:solidFill>
                <a:latin typeface="ＭＳ Ｐゴシック"/>
              </a:rPr>
              <a:t>-</a:t>
            </a:r>
            <a:r>
              <a:rPr kumimoji="1" lang="ja-JP" altLang="en-US" sz="1000" dirty="0">
                <a:solidFill>
                  <a:prstClr val="black"/>
                </a:solidFill>
                <a:latin typeface="ＭＳ Ｐゴシック"/>
              </a:rPr>
              <a:t>直接経口抗凝固薬（</a:t>
            </a:r>
            <a:r>
              <a:rPr kumimoji="1" lang="en-US" altLang="ja-JP" sz="1000" dirty="0">
                <a:solidFill>
                  <a:prstClr val="black"/>
                </a:solidFill>
                <a:latin typeface="ＭＳ Ｐゴシック"/>
              </a:rPr>
              <a:t>DOAC</a:t>
            </a:r>
            <a:r>
              <a:rPr kumimoji="1" lang="ja-JP" altLang="en-US" sz="1000" dirty="0">
                <a:solidFill>
                  <a:prstClr val="black"/>
                </a:solidFill>
                <a:latin typeface="ＭＳ Ｐゴシック"/>
              </a:rPr>
              <a:t>）コホート。ワルファリン</a:t>
            </a:r>
            <a:r>
              <a:rPr kumimoji="1" lang="en-US" altLang="ja-JP" sz="1000" dirty="0">
                <a:solidFill>
                  <a:prstClr val="black"/>
                </a:solidFill>
                <a:latin typeface="ＭＳ Ｐゴシック"/>
              </a:rPr>
              <a:t>‐</a:t>
            </a:r>
            <a:r>
              <a:rPr kumimoji="1" lang="ja-JP" altLang="en-US" sz="1000" dirty="0">
                <a:solidFill>
                  <a:prstClr val="black"/>
                </a:solidFill>
                <a:latin typeface="ＭＳ Ｐゴシック"/>
              </a:rPr>
              <a:t>アピキサバンコホートは，ワルファリン投与群</a:t>
            </a:r>
            <a:endParaRPr kumimoji="1" lang="en-US" altLang="ja-JP" sz="1000" dirty="0">
              <a:solidFill>
                <a:prstClr val="black"/>
              </a:solidFill>
              <a:latin typeface="ＭＳ Ｐゴシック"/>
            </a:endParaRPr>
          </a:p>
          <a:p>
            <a:r>
              <a:rPr kumimoji="1" lang="en-US" altLang="ja-JP" sz="1000" dirty="0">
                <a:solidFill>
                  <a:prstClr val="black"/>
                </a:solidFill>
                <a:latin typeface="ＭＳ Ｐゴシック"/>
              </a:rPr>
              <a:t>         5,977</a:t>
            </a:r>
            <a:r>
              <a:rPr kumimoji="1" lang="ja-JP" altLang="en-US" sz="1000" dirty="0">
                <a:solidFill>
                  <a:prstClr val="black"/>
                </a:solidFill>
                <a:latin typeface="ＭＳ Ｐゴシック"/>
              </a:rPr>
              <a:t>例，アピキサバン</a:t>
            </a:r>
            <a:r>
              <a:rPr kumimoji="1" lang="en-US" altLang="ja-JP" sz="1000" dirty="0">
                <a:solidFill>
                  <a:prstClr val="black"/>
                </a:solidFill>
                <a:latin typeface="ＭＳ Ｐゴシック"/>
              </a:rPr>
              <a:t>5/2.5mg1</a:t>
            </a:r>
            <a:r>
              <a:rPr kumimoji="1" lang="ja-JP" altLang="en-US" sz="1000" dirty="0">
                <a:solidFill>
                  <a:prstClr val="black"/>
                </a:solidFill>
                <a:latin typeface="ＭＳ Ｐゴシック"/>
              </a:rPr>
              <a:t>日</a:t>
            </a:r>
            <a:r>
              <a:rPr kumimoji="1" lang="en-US" altLang="ja-JP" sz="1000" dirty="0">
                <a:solidFill>
                  <a:prstClr val="black"/>
                </a:solidFill>
                <a:latin typeface="ＭＳ Ｐゴシック"/>
              </a:rPr>
              <a:t>2</a:t>
            </a:r>
            <a:r>
              <a:rPr kumimoji="1" lang="ja-JP" altLang="en-US" sz="1000" dirty="0">
                <a:solidFill>
                  <a:prstClr val="black"/>
                </a:solidFill>
                <a:latin typeface="ＭＳ Ｐゴシック"/>
              </a:rPr>
              <a:t>回投与群</a:t>
            </a:r>
            <a:r>
              <a:rPr kumimoji="1" lang="en-US" altLang="ja-JP" sz="1000" dirty="0">
                <a:solidFill>
                  <a:prstClr val="black"/>
                </a:solidFill>
                <a:latin typeface="ＭＳ Ｐゴシック"/>
              </a:rPr>
              <a:t>5,977</a:t>
            </a:r>
            <a:r>
              <a:rPr kumimoji="1" lang="ja-JP" altLang="en-US" sz="1000" dirty="0">
                <a:solidFill>
                  <a:prstClr val="black"/>
                </a:solidFill>
                <a:latin typeface="ＭＳ Ｐゴシック"/>
              </a:rPr>
              <a:t>例</a:t>
            </a:r>
            <a:endParaRPr kumimoji="1" lang="en-US" altLang="ja-JP" sz="1000" dirty="0">
              <a:solidFill>
                <a:prstClr val="black"/>
              </a:solidFill>
              <a:latin typeface="ＭＳ Ｐゴシック"/>
            </a:endParaRPr>
          </a:p>
          <a:p>
            <a:r>
              <a:rPr kumimoji="1" lang="ja-JP" altLang="en-US" sz="1000" dirty="0">
                <a:solidFill>
                  <a:prstClr val="black"/>
                </a:solidFill>
                <a:latin typeface="ＭＳ Ｐゴシック"/>
              </a:rPr>
              <a:t>方法：レトロスペクティブ・コホート研究。各</a:t>
            </a:r>
            <a:r>
              <a:rPr kumimoji="1" lang="en-US" altLang="ja-JP" sz="1000" dirty="0">
                <a:solidFill>
                  <a:prstClr val="black"/>
                </a:solidFill>
                <a:latin typeface="ＭＳ Ｐゴシック"/>
              </a:rPr>
              <a:t>DOAC</a:t>
            </a:r>
            <a:r>
              <a:rPr kumimoji="1" lang="ja-JP" altLang="en-US" sz="1000" dirty="0">
                <a:solidFill>
                  <a:prstClr val="black"/>
                </a:solidFill>
                <a:latin typeface="ＭＳ Ｐゴシック"/>
              </a:rPr>
              <a:t>とワルファリンの患者背景のバランスを取るため，１対</a:t>
            </a:r>
            <a:r>
              <a:rPr kumimoji="1" lang="en-US" altLang="ja-JP" sz="1000" dirty="0">
                <a:solidFill>
                  <a:prstClr val="black"/>
                </a:solidFill>
                <a:latin typeface="ＭＳ Ｐゴシック"/>
              </a:rPr>
              <a:t>1</a:t>
            </a:r>
            <a:r>
              <a:rPr kumimoji="1" lang="ja-JP" altLang="en-US" sz="1000" dirty="0">
                <a:solidFill>
                  <a:prstClr val="black"/>
                </a:solidFill>
                <a:latin typeface="ＭＳ Ｐゴシック"/>
              </a:rPr>
              <a:t>の</a:t>
            </a:r>
            <a:r>
              <a:rPr kumimoji="1" lang="en-US" altLang="ja-JP" sz="1000" dirty="0">
                <a:solidFill>
                  <a:prstClr val="black"/>
                </a:solidFill>
                <a:latin typeface="ＭＳ Ｐゴシック"/>
              </a:rPr>
              <a:t> propensity score </a:t>
            </a:r>
            <a:r>
              <a:rPr kumimoji="1" lang="ja-JP" altLang="en-US" sz="1000" dirty="0">
                <a:solidFill>
                  <a:prstClr val="black"/>
                </a:solidFill>
                <a:latin typeface="ＭＳ Ｐゴシック"/>
              </a:rPr>
              <a:t>でマッチングさせ，</a:t>
            </a:r>
            <a:endParaRPr kumimoji="1" lang="en-US" altLang="ja-JP" sz="1000" dirty="0">
              <a:solidFill>
                <a:prstClr val="black"/>
              </a:solidFill>
              <a:latin typeface="ＭＳ Ｐゴシック"/>
            </a:endParaRPr>
          </a:p>
          <a:p>
            <a:r>
              <a:rPr kumimoji="1" lang="en-US" altLang="ja-JP" sz="1000" dirty="0">
                <a:solidFill>
                  <a:prstClr val="black"/>
                </a:solidFill>
                <a:latin typeface="ＭＳ Ｐゴシック"/>
              </a:rPr>
              <a:t>      </a:t>
            </a:r>
            <a:r>
              <a:rPr kumimoji="1" lang="ja-JP" altLang="en-US" sz="1000" dirty="0">
                <a:solidFill>
                  <a:prstClr val="black"/>
                </a:solidFill>
                <a:latin typeface="ＭＳ Ｐゴシック"/>
              </a:rPr>
              <a:t>　</a:t>
            </a:r>
            <a:r>
              <a:rPr kumimoji="1" lang="en-US" altLang="ja-JP" sz="1000" dirty="0">
                <a:solidFill>
                  <a:prstClr val="black"/>
                </a:solidFill>
                <a:latin typeface="ＭＳ Ｐゴシック"/>
              </a:rPr>
              <a:t>DONA</a:t>
            </a:r>
            <a:r>
              <a:rPr kumimoji="1" lang="ja-JP" altLang="en-US" sz="1000" dirty="0">
                <a:solidFill>
                  <a:prstClr val="black"/>
                </a:solidFill>
                <a:latin typeface="ＭＳ Ｐゴシック"/>
              </a:rPr>
              <a:t>とワルファリンの大出血（入院を要する出血）および全出血リスクを比較検討した</a:t>
            </a:r>
            <a:endParaRPr kumimoji="1" lang="en-US" altLang="ja-JP" sz="1000" dirty="0">
              <a:solidFill>
                <a:prstClr val="black"/>
              </a:solidFill>
              <a:latin typeface="ＭＳ Ｐゴシック"/>
            </a:endParaRPr>
          </a:p>
          <a:p>
            <a:pPr marL="265113" indent="-265113"/>
            <a:r>
              <a:rPr kumimoji="1" lang="ja-JP" altLang="en-US" sz="1000" dirty="0">
                <a:solidFill>
                  <a:prstClr val="black"/>
                </a:solidFill>
                <a:latin typeface="ＭＳ Ｐゴシック"/>
              </a:rPr>
              <a:t>限界：本研究で用いたデータは，</a:t>
            </a:r>
            <a:r>
              <a:rPr kumimoji="1" lang="en-US" altLang="ja-JP" sz="1000" dirty="0">
                <a:solidFill>
                  <a:prstClr val="black"/>
                </a:solidFill>
                <a:latin typeface="ＭＳ Ｐゴシック"/>
              </a:rPr>
              <a:t>DPC</a:t>
            </a:r>
            <a:r>
              <a:rPr kumimoji="1" lang="ja-JP" altLang="en-US" sz="1000" dirty="0">
                <a:solidFill>
                  <a:prstClr val="black"/>
                </a:solidFill>
                <a:latin typeface="ＭＳ Ｐゴシック"/>
              </a:rPr>
              <a:t>病院からの請求データから得たものであるため，知見の一般化可能性にバイアスがかかる可能性がある。データは臨床検査値やバイタルデータを含まず，ワルファリンの</a:t>
            </a:r>
            <a:r>
              <a:rPr kumimoji="1" lang="en-US" altLang="ja-JP" sz="1000" dirty="0">
                <a:solidFill>
                  <a:prstClr val="black"/>
                </a:solidFill>
                <a:latin typeface="ＭＳ Ｐゴシック"/>
              </a:rPr>
              <a:t>INR</a:t>
            </a:r>
            <a:r>
              <a:rPr kumimoji="1" lang="ja-JP" altLang="en-US" sz="1000" dirty="0">
                <a:solidFill>
                  <a:prstClr val="black"/>
                </a:solidFill>
                <a:latin typeface="ＭＳ Ｐゴシック"/>
              </a:rPr>
              <a:t>が不明である。出血リスクのみが評価され，有効性が評価されなかった。処方データに基づいているため，処方実施状況や患者のアドヒアランスが不明である</a:t>
            </a:r>
            <a:endParaRPr kumimoji="1" lang="en-US" altLang="ja-JP" sz="1000" dirty="0">
              <a:solidFill>
                <a:prstClr val="black"/>
              </a:solidFill>
              <a:latin typeface="ＭＳ Ｐゴシック"/>
            </a:endParaRPr>
          </a:p>
        </p:txBody>
      </p:sp>
      <p:grpSp>
        <p:nvGrpSpPr>
          <p:cNvPr id="2" name="グループ化 1">
            <a:extLst>
              <a:ext uri="{FF2B5EF4-FFF2-40B4-BE49-F238E27FC236}">
                <a16:creationId xmlns:a16="http://schemas.microsoft.com/office/drawing/2014/main" id="{4CA331BD-EC11-4DF0-9987-A6042A9D949A}"/>
              </a:ext>
            </a:extLst>
          </p:cNvPr>
          <p:cNvGrpSpPr/>
          <p:nvPr/>
        </p:nvGrpSpPr>
        <p:grpSpPr>
          <a:xfrm>
            <a:off x="704820" y="2090152"/>
            <a:ext cx="7805337" cy="1925831"/>
            <a:chOff x="722073" y="1676080"/>
            <a:chExt cx="7805337" cy="1925831"/>
          </a:xfrm>
        </p:grpSpPr>
        <p:pic>
          <p:nvPicPr>
            <p:cNvPr id="17" name="図 16"/>
            <p:cNvPicPr>
              <a:picLocks noChangeAspect="1"/>
            </p:cNvPicPr>
            <p:nvPr/>
          </p:nvPicPr>
          <p:blipFill rotWithShape="1">
            <a:blip r:embed="rId3"/>
            <a:srcRect b="48639"/>
            <a:stretch/>
          </p:blipFill>
          <p:spPr>
            <a:xfrm>
              <a:off x="2624279" y="1714875"/>
              <a:ext cx="4476463" cy="1833245"/>
            </a:xfrm>
            <a:prstGeom prst="rect">
              <a:avLst/>
            </a:prstGeom>
          </p:spPr>
        </p:pic>
        <p:sp>
          <p:nvSpPr>
            <p:cNvPr id="18" name="正方形/長方形 17"/>
            <p:cNvSpPr/>
            <p:nvPr/>
          </p:nvSpPr>
          <p:spPr>
            <a:xfrm>
              <a:off x="2624279" y="1723900"/>
              <a:ext cx="1565318" cy="27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正方形/長方形 18"/>
            <p:cNvSpPr/>
            <p:nvPr/>
          </p:nvSpPr>
          <p:spPr>
            <a:xfrm>
              <a:off x="2624278" y="2002601"/>
              <a:ext cx="1055077" cy="947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正方形/長方形 21"/>
            <p:cNvSpPr/>
            <p:nvPr/>
          </p:nvSpPr>
          <p:spPr>
            <a:xfrm>
              <a:off x="3151816" y="3305070"/>
              <a:ext cx="3407378" cy="19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
            <p:cNvSpPr txBox="1">
              <a:spLocks noChangeArrowheads="1"/>
            </p:cNvSpPr>
            <p:nvPr/>
          </p:nvSpPr>
          <p:spPr bwMode="auto">
            <a:xfrm>
              <a:off x="5230783" y="3378388"/>
              <a:ext cx="1752695" cy="223523"/>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200" b="1" dirty="0">
                  <a:latin typeface="Meiryo UI" pitchFamily="50" charset="-128"/>
                  <a:ea typeface="メイリオ" pitchFamily="50" charset="-128"/>
                </a:rPr>
                <a:t>ワルファリン優位</a:t>
              </a:r>
              <a:endParaRPr lang="en-US" altLang="en-US" sz="1200" b="1" dirty="0">
                <a:latin typeface="Meiryo UI" pitchFamily="50" charset="-128"/>
                <a:ea typeface="メイリオ" pitchFamily="50" charset="-128"/>
              </a:endParaRPr>
            </a:p>
          </p:txBody>
        </p:sp>
        <p:sp>
          <p:nvSpPr>
            <p:cNvPr id="25" name="TextBox 1"/>
            <p:cNvSpPr txBox="1">
              <a:spLocks noChangeArrowheads="1"/>
            </p:cNvSpPr>
            <p:nvPr/>
          </p:nvSpPr>
          <p:spPr bwMode="auto">
            <a:xfrm>
              <a:off x="3278657" y="3378086"/>
              <a:ext cx="1752695" cy="223523"/>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1200" b="1" dirty="0">
                  <a:latin typeface="Meiryo UI" pitchFamily="50" charset="-128"/>
                  <a:ea typeface="メイリオ" pitchFamily="50" charset="-128"/>
                </a:rPr>
                <a:t>DOAC</a:t>
              </a:r>
              <a:r>
                <a:rPr lang="ja-JP" altLang="en-US" sz="1200" b="1" dirty="0">
                  <a:latin typeface="Meiryo UI" pitchFamily="50" charset="-128"/>
                  <a:ea typeface="メイリオ" pitchFamily="50" charset="-128"/>
                </a:rPr>
                <a:t>優位</a:t>
              </a:r>
              <a:endParaRPr lang="en-US" altLang="en-US" sz="1200" b="1" dirty="0">
                <a:latin typeface="Meiryo UI" pitchFamily="50" charset="-128"/>
                <a:ea typeface="メイリオ" pitchFamily="50" charset="-128"/>
              </a:endParaRPr>
            </a:p>
          </p:txBody>
        </p:sp>
        <p:cxnSp>
          <p:nvCxnSpPr>
            <p:cNvPr id="26" name="直線矢印コネクタ 25"/>
            <p:cNvCxnSpPr/>
            <p:nvPr/>
          </p:nvCxnSpPr>
          <p:spPr>
            <a:xfrm flipH="1">
              <a:off x="3795328" y="3340462"/>
              <a:ext cx="684358"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5730107" y="3340764"/>
              <a:ext cx="684358"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1"/>
            <p:cNvSpPr txBox="1">
              <a:spLocks noChangeArrowheads="1"/>
            </p:cNvSpPr>
            <p:nvPr/>
          </p:nvSpPr>
          <p:spPr bwMode="auto">
            <a:xfrm>
              <a:off x="1182716" y="1676080"/>
              <a:ext cx="3650024" cy="145661"/>
            </a:xfrm>
            <a:prstGeom prst="rect">
              <a:avLst/>
            </a:prstGeom>
            <a:noFill/>
            <a:ln>
              <a:noFill/>
            </a:ln>
            <a:extLst/>
          </p:spPr>
          <p:txBody>
            <a:bodyPr wrap="square" lIns="0" tIns="0" rIns="0" bIns="0">
              <a:no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400" b="1" u="sng" dirty="0">
                  <a:latin typeface="Meiryo UI" pitchFamily="50" charset="-128"/>
                  <a:ea typeface="メイリオ" pitchFamily="50" charset="-128"/>
                </a:rPr>
                <a:t>アピキサバン</a:t>
              </a:r>
              <a:r>
                <a:rPr lang="en-US" altLang="ja-JP" sz="1400" b="1" u="sng" dirty="0">
                  <a:latin typeface="Meiryo UI" pitchFamily="50" charset="-128"/>
                  <a:ea typeface="メイリオ" pitchFamily="50" charset="-128"/>
                </a:rPr>
                <a:t>5/2.5</a:t>
              </a:r>
              <a:r>
                <a:rPr lang="ja-JP" altLang="en-US" sz="1400" b="1" u="sng" dirty="0">
                  <a:latin typeface="Meiryo UI" pitchFamily="50" charset="-128"/>
                  <a:ea typeface="メイリオ" pitchFamily="50" charset="-128"/>
                </a:rPr>
                <a:t>ｍｇ，</a:t>
              </a:r>
              <a:r>
                <a:rPr lang="en-US" altLang="ja-JP" sz="1400" b="1" u="sng" dirty="0">
                  <a:latin typeface="Meiryo UI" pitchFamily="50" charset="-128"/>
                  <a:ea typeface="メイリオ" pitchFamily="50" charset="-128"/>
                </a:rPr>
                <a:t>1</a:t>
              </a:r>
              <a:r>
                <a:rPr lang="ja-JP" altLang="en-US" sz="1400" b="1" u="sng" dirty="0">
                  <a:latin typeface="Meiryo UI" pitchFamily="50" charset="-128"/>
                  <a:ea typeface="メイリオ" pitchFamily="50" charset="-128"/>
                </a:rPr>
                <a:t>日</a:t>
              </a:r>
              <a:r>
                <a:rPr lang="en-US" altLang="ja-JP" sz="1400" b="1" u="sng" dirty="0">
                  <a:latin typeface="Meiryo UI" pitchFamily="50" charset="-128"/>
                  <a:ea typeface="メイリオ" pitchFamily="50" charset="-128"/>
                </a:rPr>
                <a:t>2</a:t>
              </a:r>
              <a:r>
                <a:rPr lang="ja-JP" altLang="en-US" sz="1400" b="1" u="sng" dirty="0">
                  <a:latin typeface="Meiryo UI" pitchFamily="50" charset="-128"/>
                  <a:ea typeface="メイリオ" pitchFamily="50" charset="-128"/>
                </a:rPr>
                <a:t>回　</a:t>
              </a:r>
              <a:r>
                <a:rPr lang="en-US" altLang="ja-JP" sz="1400" b="1" u="sng" dirty="0">
                  <a:latin typeface="Meiryo UI" pitchFamily="50" charset="-128"/>
                  <a:ea typeface="メイリオ" pitchFamily="50" charset="-128"/>
                </a:rPr>
                <a:t>5,977</a:t>
              </a:r>
              <a:r>
                <a:rPr lang="ja-JP" altLang="en-US" sz="1400" b="1" u="sng" dirty="0">
                  <a:latin typeface="Meiryo UI" pitchFamily="50" charset="-128"/>
                  <a:ea typeface="メイリオ" pitchFamily="50" charset="-128"/>
                </a:rPr>
                <a:t>例</a:t>
              </a:r>
              <a:endParaRPr lang="en-US" altLang="ja-JP" sz="1400" b="1" u="sng" dirty="0">
                <a:latin typeface="Meiryo UI" pitchFamily="50" charset="-128"/>
                <a:ea typeface="メイリオ" pitchFamily="50" charset="-128"/>
              </a:endParaRPr>
            </a:p>
          </p:txBody>
        </p:sp>
        <p:sp>
          <p:nvSpPr>
            <p:cNvPr id="29" name="TextBox 1"/>
            <p:cNvSpPr txBox="1">
              <a:spLocks noChangeArrowheads="1"/>
            </p:cNvSpPr>
            <p:nvPr/>
          </p:nvSpPr>
          <p:spPr bwMode="auto">
            <a:xfrm>
              <a:off x="1135207" y="2390452"/>
              <a:ext cx="655347" cy="196143"/>
            </a:xfrm>
            <a:prstGeom prst="rect">
              <a:avLst/>
            </a:prstGeom>
            <a:noFill/>
            <a:ln>
              <a:noFill/>
            </a:ln>
            <a:extLst/>
          </p:spPr>
          <p:txBody>
            <a:bodyPr wrap="square" lIns="0" tIns="0" rIns="0" bIns="0">
              <a:no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400" b="1" u="sng" dirty="0">
                  <a:latin typeface="Meiryo UI" pitchFamily="50" charset="-128"/>
                  <a:ea typeface="メイリオ" pitchFamily="50" charset="-128"/>
                </a:rPr>
                <a:t>全出血</a:t>
              </a:r>
              <a:endParaRPr lang="en-US" altLang="ja-JP" sz="1400" b="1" u="sng" dirty="0">
                <a:latin typeface="Meiryo UI" pitchFamily="50" charset="-128"/>
                <a:ea typeface="メイリオ" pitchFamily="50" charset="-128"/>
              </a:endParaRPr>
            </a:p>
          </p:txBody>
        </p:sp>
        <p:sp>
          <p:nvSpPr>
            <p:cNvPr id="30" name="TextBox 1"/>
            <p:cNvSpPr txBox="1">
              <a:spLocks noChangeArrowheads="1"/>
            </p:cNvSpPr>
            <p:nvPr/>
          </p:nvSpPr>
          <p:spPr bwMode="auto">
            <a:xfrm>
              <a:off x="2507016" y="1883418"/>
              <a:ext cx="990087" cy="446276"/>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　　　　　　　　　</a:t>
              </a:r>
              <a:r>
                <a:rPr lang="ja-JP" altLang="en-US" sz="1200" b="1" dirty="0">
                  <a:latin typeface="Meiryo UI" pitchFamily="50" charset="-128"/>
                  <a:ea typeface="メイリオ" pitchFamily="50" charset="-128"/>
                </a:rPr>
                <a:t>大出血　</a:t>
              </a:r>
              <a:endParaRPr lang="en-US" altLang="en-US" sz="1200" b="1" dirty="0">
                <a:latin typeface="Meiryo UI" pitchFamily="50" charset="-128"/>
                <a:ea typeface="メイリオ" pitchFamily="50" charset="-128"/>
              </a:endParaRPr>
            </a:p>
          </p:txBody>
        </p:sp>
        <p:sp>
          <p:nvSpPr>
            <p:cNvPr id="33" name="TextBox 1"/>
            <p:cNvSpPr txBox="1">
              <a:spLocks noChangeArrowheads="1"/>
            </p:cNvSpPr>
            <p:nvPr/>
          </p:nvSpPr>
          <p:spPr bwMode="auto">
            <a:xfrm>
              <a:off x="1173608" y="2510139"/>
              <a:ext cx="2737418" cy="211105"/>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アピキサバン（</a:t>
              </a:r>
              <a:r>
                <a:rPr lang="en-US" altLang="ja-JP" sz="1100" b="1" dirty="0">
                  <a:latin typeface="Meiryo UI" pitchFamily="50" charset="-128"/>
                  <a:ea typeface="メイリオ" pitchFamily="50" charset="-128"/>
                </a:rPr>
                <a:t>5/2.5</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mg,</a:t>
              </a:r>
              <a:r>
                <a:rPr lang="ja-JP" altLang="en-US" sz="1100" b="1" dirty="0">
                  <a:latin typeface="Meiryo UI" pitchFamily="50" charset="-128"/>
                  <a:ea typeface="メイリオ" pitchFamily="50" charset="-128"/>
                </a:rPr>
                <a:t> </a:t>
              </a:r>
              <a:r>
                <a:rPr lang="en-US" altLang="ja-JP" sz="1100" b="1" dirty="0">
                  <a:latin typeface="Meiryo UI" pitchFamily="50" charset="-128"/>
                  <a:ea typeface="メイリオ" pitchFamily="50" charset="-128"/>
                </a:rPr>
                <a:t>1</a:t>
              </a:r>
              <a:r>
                <a:rPr lang="ja-JP" altLang="en-US" sz="1100" b="1" dirty="0">
                  <a:latin typeface="Meiryo UI" pitchFamily="50" charset="-128"/>
                  <a:ea typeface="メイリオ" pitchFamily="50" charset="-128"/>
                </a:rPr>
                <a:t>日</a:t>
              </a:r>
              <a:r>
                <a:rPr lang="en-US" altLang="ja-JP" sz="1100" b="1" dirty="0">
                  <a:latin typeface="Meiryo UI" pitchFamily="50" charset="-128"/>
                  <a:ea typeface="メイリオ" pitchFamily="50" charset="-128"/>
                </a:rPr>
                <a:t>2</a:t>
              </a:r>
              <a:r>
                <a:rPr lang="ja-JP" altLang="en-US" sz="1100" b="1" dirty="0">
                  <a:latin typeface="Meiryo UI" pitchFamily="50" charset="-128"/>
                  <a:ea typeface="メイリオ" pitchFamily="50" charset="-128"/>
                </a:rPr>
                <a:t>回）</a:t>
              </a:r>
              <a:endParaRPr lang="en-US" altLang="en-US" sz="1100" b="1" dirty="0">
                <a:latin typeface="Meiryo UI" pitchFamily="50" charset="-128"/>
                <a:ea typeface="メイリオ" pitchFamily="50" charset="-128"/>
              </a:endParaRPr>
            </a:p>
          </p:txBody>
        </p:sp>
        <p:sp>
          <p:nvSpPr>
            <p:cNvPr id="40" name="正方形/長方形 39"/>
            <p:cNvSpPr/>
            <p:nvPr/>
          </p:nvSpPr>
          <p:spPr>
            <a:xfrm>
              <a:off x="5701586" y="2085057"/>
              <a:ext cx="1281893" cy="795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1"/>
            <p:cNvSpPr txBox="1">
              <a:spLocks noChangeArrowheads="1"/>
            </p:cNvSpPr>
            <p:nvPr/>
          </p:nvSpPr>
          <p:spPr bwMode="auto">
            <a:xfrm>
              <a:off x="5508332" y="2072518"/>
              <a:ext cx="2101725" cy="276999"/>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200" b="1" dirty="0">
                  <a:latin typeface="Meiryo UI" pitchFamily="50" charset="-128"/>
                  <a:ea typeface="メイリオ" pitchFamily="50" charset="-128"/>
                </a:rPr>
                <a:t>  0.586</a:t>
              </a:r>
              <a:r>
                <a:rPr lang="ja-JP" altLang="en-US" sz="1200" b="1" dirty="0">
                  <a:latin typeface="Meiryo UI" pitchFamily="50" charset="-128"/>
                  <a:ea typeface="メイリオ" pitchFamily="50" charset="-128"/>
                </a:rPr>
                <a:t>（</a:t>
              </a:r>
              <a:r>
                <a:rPr lang="en-US" altLang="ja-JP" sz="1200" b="1" dirty="0">
                  <a:latin typeface="Meiryo UI" pitchFamily="50" charset="-128"/>
                  <a:ea typeface="メイリオ" pitchFamily="50" charset="-128"/>
                </a:rPr>
                <a:t>0.421-0.815</a:t>
              </a:r>
              <a:r>
                <a:rPr lang="ja-JP" altLang="en-US" sz="1200" b="1" dirty="0">
                  <a:latin typeface="Meiryo UI" pitchFamily="50" charset="-128"/>
                  <a:ea typeface="メイリオ" pitchFamily="50" charset="-128"/>
                </a:rPr>
                <a:t>）</a:t>
              </a:r>
              <a:endParaRPr lang="en-US" altLang="en-US" sz="1200" b="1" dirty="0">
                <a:latin typeface="Meiryo UI" pitchFamily="50" charset="-128"/>
                <a:ea typeface="メイリオ" pitchFamily="50" charset="-128"/>
              </a:endParaRPr>
            </a:p>
          </p:txBody>
        </p:sp>
        <p:sp>
          <p:nvSpPr>
            <p:cNvPr id="45" name="TextBox 11"/>
            <p:cNvSpPr txBox="1">
              <a:spLocks noChangeArrowheads="1"/>
            </p:cNvSpPr>
            <p:nvPr/>
          </p:nvSpPr>
          <p:spPr bwMode="auto">
            <a:xfrm>
              <a:off x="5555491" y="2554540"/>
              <a:ext cx="1822515" cy="261610"/>
            </a:xfrm>
            <a:prstGeom prst="rect">
              <a:avLst/>
            </a:prstGeom>
            <a:no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100" b="1" dirty="0">
                  <a:latin typeface="Meiryo UI" pitchFamily="50" charset="-128"/>
                  <a:ea typeface="メイリオ" pitchFamily="50" charset="-128"/>
                </a:rPr>
                <a:t>0.782</a:t>
              </a:r>
              <a:r>
                <a:rPr lang="ja-JP" altLang="en-US" sz="1100" b="1" dirty="0">
                  <a:latin typeface="Meiryo UI" pitchFamily="50" charset="-128"/>
                  <a:ea typeface="メイリオ" pitchFamily="50" charset="-128"/>
                </a:rPr>
                <a:t>（</a:t>
              </a:r>
              <a:r>
                <a:rPr lang="en-US" altLang="ja-JP" sz="1100" b="1" dirty="0">
                  <a:latin typeface="Meiryo UI" pitchFamily="50" charset="-128"/>
                  <a:ea typeface="メイリオ" pitchFamily="50" charset="-128"/>
                </a:rPr>
                <a:t>0.682-0.896</a:t>
              </a:r>
              <a:r>
                <a:rPr lang="ja-JP" altLang="en-US" sz="1100" b="1" dirty="0">
                  <a:latin typeface="Meiryo UI" pitchFamily="50" charset="-128"/>
                  <a:ea typeface="メイリオ" pitchFamily="50" charset="-128"/>
                </a:rPr>
                <a:t>）</a:t>
              </a:r>
              <a:endParaRPr lang="en-US" altLang="en-US" sz="1100" b="1" dirty="0">
                <a:latin typeface="Meiryo UI" pitchFamily="50" charset="-128"/>
                <a:ea typeface="メイリオ" pitchFamily="50" charset="-128"/>
              </a:endParaRPr>
            </a:p>
          </p:txBody>
        </p:sp>
        <p:pic>
          <p:nvPicPr>
            <p:cNvPr id="6" name="図 5">
              <a:extLst>
                <a:ext uri="{FF2B5EF4-FFF2-40B4-BE49-F238E27FC236}">
                  <a16:creationId xmlns:a16="http://schemas.microsoft.com/office/drawing/2014/main" id="{7670525E-3BC1-4908-B94E-7036D54417E2}"/>
                </a:ext>
              </a:extLst>
            </p:cNvPr>
            <p:cNvPicPr>
              <a:picLocks noChangeAspect="1"/>
            </p:cNvPicPr>
            <p:nvPr/>
          </p:nvPicPr>
          <p:blipFill>
            <a:blip r:embed="rId4"/>
            <a:stretch>
              <a:fillRect/>
            </a:stretch>
          </p:blipFill>
          <p:spPr>
            <a:xfrm>
              <a:off x="722073" y="2373375"/>
              <a:ext cx="7515225" cy="523875"/>
            </a:xfrm>
            <a:prstGeom prst="rect">
              <a:avLst/>
            </a:prstGeom>
          </p:spPr>
        </p:pic>
        <p:pic>
          <p:nvPicPr>
            <p:cNvPr id="49" name="図 48">
              <a:extLst>
                <a:ext uri="{FF2B5EF4-FFF2-40B4-BE49-F238E27FC236}">
                  <a16:creationId xmlns:a16="http://schemas.microsoft.com/office/drawing/2014/main" id="{3FEA7B8A-3345-4105-968A-543700E817CE}"/>
                </a:ext>
              </a:extLst>
            </p:cNvPr>
            <p:cNvPicPr>
              <a:picLocks noChangeAspect="1"/>
            </p:cNvPicPr>
            <p:nvPr/>
          </p:nvPicPr>
          <p:blipFill>
            <a:blip r:embed="rId4"/>
            <a:stretch>
              <a:fillRect/>
            </a:stretch>
          </p:blipFill>
          <p:spPr bwMode="hidden">
            <a:xfrm>
              <a:off x="790261" y="2341533"/>
              <a:ext cx="7466098" cy="523875"/>
            </a:xfrm>
            <a:prstGeom prst="rect">
              <a:avLst/>
            </a:prstGeom>
          </p:spPr>
        </p:pic>
        <p:sp>
          <p:nvSpPr>
            <p:cNvPr id="50" name="TextBox 1">
              <a:extLst>
                <a:ext uri="{FF2B5EF4-FFF2-40B4-BE49-F238E27FC236}">
                  <a16:creationId xmlns:a16="http://schemas.microsoft.com/office/drawing/2014/main" id="{F0A739DA-C194-4157-AC94-2BFD69422C70}"/>
                </a:ext>
              </a:extLst>
            </p:cNvPr>
            <p:cNvSpPr txBox="1">
              <a:spLocks noChangeArrowheads="1"/>
            </p:cNvSpPr>
            <p:nvPr/>
          </p:nvSpPr>
          <p:spPr bwMode="auto">
            <a:xfrm>
              <a:off x="1056347" y="2524202"/>
              <a:ext cx="2738981" cy="276999"/>
            </a:xfrm>
            <a:prstGeom prst="rect">
              <a:avLst/>
            </a:prstGeom>
            <a:solidFill>
              <a:schemeClr val="bg1"/>
            </a:solidFill>
            <a:ln>
              <a:noFill/>
            </a:ln>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1100" b="1" dirty="0">
                  <a:latin typeface="Meiryo UI" pitchFamily="50" charset="-128"/>
                  <a:ea typeface="メイリオ" pitchFamily="50" charset="-128"/>
                </a:rPr>
                <a:t>　　　　　　　　</a:t>
              </a:r>
              <a:r>
                <a:rPr lang="ja-JP" altLang="en-US" sz="1200" b="1" dirty="0">
                  <a:latin typeface="Meiryo UI" pitchFamily="50" charset="-128"/>
                  <a:ea typeface="メイリオ" pitchFamily="50" charset="-128"/>
                </a:rPr>
                <a:t>全出血</a:t>
              </a:r>
              <a:endParaRPr lang="en-US" altLang="en-US" sz="1200" b="1" dirty="0">
                <a:latin typeface="Meiryo UI" pitchFamily="50" charset="-128"/>
                <a:ea typeface="メイリオ" pitchFamily="50" charset="-128"/>
              </a:endParaRPr>
            </a:p>
          </p:txBody>
        </p:sp>
        <p:sp>
          <p:nvSpPr>
            <p:cNvPr id="51" name="TextBox 1">
              <a:extLst>
                <a:ext uri="{FF2B5EF4-FFF2-40B4-BE49-F238E27FC236}">
                  <a16:creationId xmlns:a16="http://schemas.microsoft.com/office/drawing/2014/main" id="{33857F84-0618-4015-96EF-FB8B35F8C665}"/>
                </a:ext>
              </a:extLst>
            </p:cNvPr>
            <p:cNvSpPr txBox="1">
              <a:spLocks noChangeArrowheads="1"/>
            </p:cNvSpPr>
            <p:nvPr/>
          </p:nvSpPr>
          <p:spPr bwMode="auto">
            <a:xfrm>
              <a:off x="5533925" y="1696696"/>
              <a:ext cx="2993485" cy="147792"/>
            </a:xfrm>
            <a:prstGeom prst="rect">
              <a:avLst/>
            </a:prstGeom>
            <a:noFill/>
            <a:ln>
              <a:noFill/>
            </a:ln>
            <a:extLst/>
          </p:spPr>
          <p:txBody>
            <a:bodyPr wrap="square" lIns="0" tIns="0" rIns="0" bIns="0">
              <a:no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400" b="1" u="sng" dirty="0">
                  <a:latin typeface="Meiryo UI" pitchFamily="50" charset="-128"/>
                  <a:ea typeface="メイリオ" pitchFamily="50" charset="-128"/>
                </a:rPr>
                <a:t>ワルファリン </a:t>
              </a:r>
              <a:r>
                <a:rPr lang="en-US" altLang="ja-JP" sz="1400" b="1" u="sng" dirty="0">
                  <a:latin typeface="Meiryo UI" pitchFamily="50" charset="-128"/>
                  <a:ea typeface="メイリオ" pitchFamily="50" charset="-128"/>
                </a:rPr>
                <a:t>5,977</a:t>
              </a:r>
              <a:r>
                <a:rPr lang="ja-JP" altLang="en-US" sz="1400" b="1" u="sng" dirty="0">
                  <a:latin typeface="Meiryo UI" pitchFamily="50" charset="-128"/>
                  <a:ea typeface="メイリオ" pitchFamily="50" charset="-128"/>
                </a:rPr>
                <a:t>例</a:t>
              </a:r>
              <a:endParaRPr lang="en-US" altLang="ja-JP" sz="1400" b="1" u="sng" dirty="0">
                <a:latin typeface="Meiryo UI" pitchFamily="50" charset="-128"/>
                <a:ea typeface="メイリオ" pitchFamily="50" charset="-128"/>
              </a:endParaRPr>
            </a:p>
          </p:txBody>
        </p:sp>
      </p:grpSp>
    </p:spTree>
    <p:extLst>
      <p:ext uri="{BB962C8B-B14F-4D97-AF65-F5344CB8AC3E}">
        <p14:creationId xmlns:p14="http://schemas.microsoft.com/office/powerpoint/2010/main" val="1547361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5" name="Rectangle 2"/>
          <p:cNvSpPr>
            <a:spLocks noGrp="1"/>
          </p:cNvSpPr>
          <p:nvPr>
            <p:ph type="title"/>
          </p:nvPr>
        </p:nvSpPr>
        <p:spPr>
          <a:xfrm>
            <a:off x="228600" y="152400"/>
            <a:ext cx="8656637" cy="855662"/>
          </a:xfrm>
        </p:spPr>
        <p:txBody>
          <a:bodyPr/>
          <a:lstStyle/>
          <a:p>
            <a:r>
              <a:rPr lang="ja-JP" altLang="en-US" sz="3200" b="1" dirty="0">
                <a:solidFill>
                  <a:schemeClr val="tx2"/>
                </a:solidFill>
                <a:latin typeface="Meiryo UI" pitchFamily="50" charset="-128"/>
                <a:ea typeface="メイリオ" pitchFamily="50" charset="-128"/>
                <a:cs typeface="Times New Roman" pitchFamily="18" charset="0"/>
              </a:rPr>
              <a:t>英国</a:t>
            </a:r>
            <a:r>
              <a:rPr lang="en-US" altLang="ja-JP" sz="3200" b="1" dirty="0">
                <a:solidFill>
                  <a:schemeClr val="tx2"/>
                </a:solidFill>
                <a:latin typeface="Meiryo UI" pitchFamily="50" charset="-128"/>
                <a:ea typeface="メイリオ" pitchFamily="50" charset="-128"/>
                <a:cs typeface="Times New Roman" pitchFamily="18" charset="0"/>
              </a:rPr>
              <a:t>NICE  </a:t>
            </a:r>
            <a:r>
              <a:rPr lang="ja-JP" altLang="en-US" sz="3200" b="1" dirty="0">
                <a:solidFill>
                  <a:schemeClr val="tx2"/>
                </a:solidFill>
                <a:latin typeface="Meiryo UI" pitchFamily="50" charset="-128"/>
                <a:ea typeface="メイリオ" pitchFamily="50" charset="-128"/>
                <a:cs typeface="Times New Roman" pitchFamily="18" charset="0"/>
              </a:rPr>
              <a:t>治療選択のための勧告</a:t>
            </a:r>
            <a:endParaRPr lang="en-US" altLang="en-US" sz="3200" b="1" dirty="0">
              <a:solidFill>
                <a:schemeClr val="tx2"/>
              </a:solidFill>
              <a:latin typeface="Meiryo UI" pitchFamily="50" charset="-128"/>
              <a:ea typeface="メイリオ" pitchFamily="50" charset="-128"/>
              <a:cs typeface="Times New Roman" pitchFamily="18" charset="0"/>
            </a:endParaRPr>
          </a:p>
        </p:txBody>
      </p:sp>
      <p:sp>
        <p:nvSpPr>
          <p:cNvPr id="6" name="Rectangle 4"/>
          <p:cNvSpPr>
            <a:spLocks noChangeArrowheads="1"/>
          </p:cNvSpPr>
          <p:nvPr/>
        </p:nvSpPr>
        <p:spPr bwMode="auto">
          <a:xfrm>
            <a:off x="4682811" y="6398350"/>
            <a:ext cx="44769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http://guidance.nice.org.uk/CG180/PatientDecisionAid/pdf/English</a:t>
            </a:r>
            <a:endParaRPr lang="en-US" altLang="en-US" sz="1000" dirty="0">
              <a:latin typeface="Meiryo UI" pitchFamily="50" charset="-128"/>
              <a:ea typeface="メイリオ" pitchFamily="50" charset="-128"/>
            </a:endParaRPr>
          </a:p>
        </p:txBody>
      </p:sp>
      <p:sp>
        <p:nvSpPr>
          <p:cNvPr id="7" name="Content Placeholder 2"/>
          <p:cNvSpPr>
            <a:spLocks noGrp="1"/>
          </p:cNvSpPr>
          <p:nvPr>
            <p:ph idx="1"/>
          </p:nvPr>
        </p:nvSpPr>
        <p:spPr>
          <a:xfrm>
            <a:off x="306220" y="1141412"/>
            <a:ext cx="8253667" cy="4848225"/>
          </a:xfrm>
        </p:spPr>
        <p:txBody>
          <a:bodyPr>
            <a:noAutofit/>
          </a:bodyPr>
          <a:lstStyle/>
          <a:p>
            <a:pPr marL="0" indent="0" eaLnBrk="1" hangingPunct="1">
              <a:spcBef>
                <a:spcPts val="0"/>
              </a:spcBef>
              <a:spcAft>
                <a:spcPts val="1200"/>
              </a:spcAft>
              <a:buClr>
                <a:schemeClr val="tx1"/>
              </a:buClr>
              <a:buNone/>
            </a:pPr>
            <a:r>
              <a:rPr lang="ja-JP" altLang="en-US" sz="2600" b="1" dirty="0">
                <a:latin typeface="Meiryo UI" pitchFamily="50" charset="-128"/>
                <a:ea typeface="メイリオ" pitchFamily="50" charset="-128"/>
              </a:rPr>
              <a:t>　</a:t>
            </a:r>
            <a:r>
              <a:rPr lang="en-US" altLang="ja-JP" sz="2600" b="1" dirty="0">
                <a:latin typeface="Meiryo UI" pitchFamily="50" charset="-128"/>
                <a:ea typeface="メイリオ" pitchFamily="50" charset="-128"/>
              </a:rPr>
              <a:t>NICE</a:t>
            </a:r>
            <a:r>
              <a:rPr lang="ja-JP" altLang="en-US" sz="2600" b="1" dirty="0">
                <a:latin typeface="Meiryo UI" pitchFamily="50" charset="-128"/>
                <a:ea typeface="メイリオ" pitchFamily="50" charset="-128"/>
              </a:rPr>
              <a:t>推奨内容に関する</a:t>
            </a:r>
            <a:r>
              <a:rPr lang="en-US" altLang="ja-JP" sz="2600" b="1" dirty="0">
                <a:latin typeface="Meiryo UI" pitchFamily="50" charset="-128"/>
                <a:ea typeface="メイリオ" pitchFamily="50" charset="-128"/>
              </a:rPr>
              <a:t>AF</a:t>
            </a:r>
            <a:r>
              <a:rPr lang="ja-JP" altLang="en-US" sz="2600" b="1" dirty="0">
                <a:latin typeface="Meiryo UI" pitchFamily="50" charset="-128"/>
                <a:ea typeface="メイリオ" pitchFamily="50" charset="-128"/>
              </a:rPr>
              <a:t>患者への説明文</a:t>
            </a:r>
            <a:endParaRPr lang="en-US" altLang="en-US" sz="2600" b="1" dirty="0">
              <a:latin typeface="Meiryo UI" pitchFamily="50" charset="-128"/>
              <a:ea typeface="メイリオ" pitchFamily="50" charset="-128"/>
            </a:endParaRPr>
          </a:p>
          <a:p>
            <a:pPr marL="809625" lvl="1" indent="-447675" algn="just">
              <a:spcBef>
                <a:spcPts val="0"/>
              </a:spcBef>
              <a:spcAft>
                <a:spcPts val="600"/>
              </a:spcAft>
              <a:buClr>
                <a:srgbClr val="FF0000"/>
              </a:buClr>
              <a:buNone/>
            </a:pPr>
            <a:r>
              <a:rPr lang="ja-JP" altLang="en-US" sz="1900" dirty="0">
                <a:latin typeface="Meiryo UI" pitchFamily="50" charset="-128"/>
                <a:ea typeface="メイリオ" pitchFamily="50" charset="-128"/>
              </a:rPr>
              <a:t>－ </a:t>
            </a:r>
            <a:r>
              <a:rPr lang="en-US" altLang="ja-JP" sz="1900" dirty="0">
                <a:latin typeface="Meiryo UI" pitchFamily="50" charset="-128"/>
                <a:ea typeface="メイリオ" pitchFamily="50" charset="-128"/>
              </a:rPr>
              <a:t>	</a:t>
            </a:r>
            <a:r>
              <a:rPr lang="ja-JP" altLang="en-US" sz="1900" dirty="0">
                <a:latin typeface="Meiryo UI" pitchFamily="50" charset="-128"/>
                <a:ea typeface="メイリオ" pitchFamily="50" charset="-128"/>
              </a:rPr>
              <a:t>スコアが低いもしくはゼロであっても，脳梗塞や大出血を発症する可能性があります</a:t>
            </a:r>
            <a:endParaRPr lang="en-US" altLang="ja-JP" sz="1900" dirty="0">
              <a:latin typeface="Meiryo UI" pitchFamily="50" charset="-128"/>
              <a:ea typeface="メイリオ" pitchFamily="50" charset="-128"/>
            </a:endParaRPr>
          </a:p>
          <a:p>
            <a:pPr marL="1076325" lvl="1" indent="-266700" algn="just">
              <a:spcBef>
                <a:spcPts val="0"/>
              </a:spcBef>
              <a:spcAft>
                <a:spcPts val="1200"/>
              </a:spcAft>
              <a:buFont typeface="Arial" pitchFamily="34" charset="0"/>
              <a:buChar char="•"/>
              <a:tabLst>
                <a:tab pos="982663" algn="l"/>
              </a:tabLst>
            </a:pPr>
            <a:r>
              <a:rPr lang="ja-JP" altLang="en-US" sz="1900" dirty="0">
                <a:latin typeface="Meiryo UI" pitchFamily="50" charset="-128"/>
                <a:ea typeface="メイリオ" pitchFamily="50" charset="-128"/>
              </a:rPr>
              <a:t>スコアが高い場合でも，それは必ず脳梗塞や大出血を発症するという意味ではありません</a:t>
            </a:r>
            <a:endParaRPr lang="en-US" altLang="ja-JP" sz="1900" dirty="0">
              <a:latin typeface="Meiryo UI" pitchFamily="50" charset="-128"/>
              <a:ea typeface="メイリオ" pitchFamily="50" charset="-128"/>
            </a:endParaRPr>
          </a:p>
          <a:p>
            <a:pPr marL="809625" lvl="1" indent="-447675" algn="just" eaLnBrk="1" hangingPunct="1">
              <a:spcBef>
                <a:spcPts val="0"/>
              </a:spcBef>
              <a:spcAft>
                <a:spcPts val="600"/>
              </a:spcAft>
              <a:buClr>
                <a:srgbClr val="FF0000"/>
              </a:buClr>
              <a:buNone/>
              <a:tabLst>
                <a:tab pos="982663" algn="l"/>
              </a:tabLst>
            </a:pPr>
            <a:r>
              <a:rPr lang="ja-JP" altLang="en-US" sz="1900" dirty="0">
                <a:latin typeface="Meiryo UI" pitchFamily="50" charset="-128"/>
                <a:ea typeface="メイリオ" pitchFamily="50" charset="-128"/>
              </a:rPr>
              <a:t>－ 抗凝固療法を受けることで脳梗塞の発症を予防できる患者さんがいます</a:t>
            </a:r>
            <a:endParaRPr lang="en-US" altLang="ja-JP" sz="1900" dirty="0">
              <a:latin typeface="Meiryo UI" pitchFamily="50" charset="-128"/>
              <a:ea typeface="メイリオ" pitchFamily="50" charset="-128"/>
            </a:endParaRPr>
          </a:p>
          <a:p>
            <a:pPr marL="1076325" lvl="1" indent="-266700" algn="just">
              <a:spcBef>
                <a:spcPts val="0"/>
              </a:spcBef>
              <a:spcAft>
                <a:spcPts val="1200"/>
              </a:spcAft>
              <a:buFont typeface="Arial" pitchFamily="34" charset="0"/>
              <a:buChar char="•"/>
              <a:tabLst>
                <a:tab pos="982663" algn="l"/>
              </a:tabLst>
            </a:pPr>
            <a:r>
              <a:rPr lang="ja-JP" altLang="en-US" sz="1900" dirty="0">
                <a:latin typeface="Meiryo UI" pitchFamily="50" charset="-128"/>
                <a:ea typeface="メイリオ" pitchFamily="50" charset="-128"/>
              </a:rPr>
              <a:t>抗凝固療法を受けていても脳梗塞を発症する患者さんはいます</a:t>
            </a:r>
            <a:endParaRPr lang="en-US" altLang="en-US" sz="1900" dirty="0">
              <a:latin typeface="Meiryo UI" pitchFamily="50" charset="-128"/>
              <a:ea typeface="メイリオ" pitchFamily="50" charset="-128"/>
            </a:endParaRPr>
          </a:p>
          <a:p>
            <a:pPr marL="809625" lvl="1" indent="-447675" algn="just">
              <a:spcBef>
                <a:spcPts val="0"/>
              </a:spcBef>
              <a:spcAft>
                <a:spcPts val="600"/>
              </a:spcAft>
              <a:buClr>
                <a:srgbClr val="FF0000"/>
              </a:buClr>
              <a:buNone/>
              <a:tabLst>
                <a:tab pos="982663" algn="l"/>
              </a:tabLst>
            </a:pPr>
            <a:r>
              <a:rPr lang="ja-JP" altLang="en-US" sz="1900" dirty="0">
                <a:latin typeface="Meiryo UI" pitchFamily="50" charset="-128"/>
                <a:ea typeface="メイリオ" pitchFamily="50" charset="-128"/>
              </a:rPr>
              <a:t>－ </a:t>
            </a:r>
            <a:r>
              <a:rPr lang="en-US" altLang="ja-JP" sz="1900" dirty="0">
                <a:latin typeface="Meiryo UI" pitchFamily="50" charset="-128"/>
                <a:ea typeface="メイリオ" pitchFamily="50" charset="-128"/>
              </a:rPr>
              <a:t>	</a:t>
            </a:r>
            <a:r>
              <a:rPr lang="ja-JP" altLang="en-US" sz="1900" dirty="0">
                <a:latin typeface="Meiryo UI" pitchFamily="50" charset="-128"/>
                <a:ea typeface="メイリオ" pitchFamily="50" charset="-128"/>
              </a:rPr>
              <a:t>抗凝固療法を受けることで大出血のリスクは上昇しますが，抗凝固療法を受けている患者さんの多くに大出血が生じるわけではありません</a:t>
            </a:r>
            <a:endParaRPr lang="en-US" altLang="ja-JP" sz="1900" dirty="0">
              <a:latin typeface="Meiryo UI" pitchFamily="50" charset="-128"/>
              <a:ea typeface="メイリオ" pitchFamily="50" charset="-128"/>
            </a:endParaRPr>
          </a:p>
          <a:p>
            <a:pPr marL="1076325" lvl="1" indent="-266700" algn="just">
              <a:spcBef>
                <a:spcPts val="0"/>
              </a:spcBef>
              <a:spcAft>
                <a:spcPts val="600"/>
              </a:spcAft>
              <a:buFont typeface="Arial" pitchFamily="34" charset="0"/>
              <a:buChar char="•"/>
              <a:tabLst>
                <a:tab pos="982663" algn="l"/>
              </a:tabLst>
            </a:pPr>
            <a:r>
              <a:rPr lang="ja-JP" altLang="en-US" sz="1900" dirty="0">
                <a:latin typeface="Meiryo UI" pitchFamily="50" charset="-128"/>
                <a:ea typeface="メイリオ" pitchFamily="50" charset="-128"/>
              </a:rPr>
              <a:t>抗凝固療法を受けていない患者さんにも大出血が生じることがあります</a:t>
            </a:r>
            <a:endParaRPr lang="en-US" altLang="ja-JP" sz="1900" dirty="0">
              <a:latin typeface="Meiryo UI" pitchFamily="50" charset="-128"/>
              <a:ea typeface="メイリオ" pitchFamily="50" charset="-128"/>
            </a:endParaRPr>
          </a:p>
        </p:txBody>
      </p:sp>
    </p:spTree>
    <p:extLst>
      <p:ext uri="{BB962C8B-B14F-4D97-AF65-F5344CB8AC3E}">
        <p14:creationId xmlns:p14="http://schemas.microsoft.com/office/powerpoint/2010/main" val="32500054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5" name="Rectangle 2"/>
          <p:cNvSpPr>
            <a:spLocks noGrp="1"/>
          </p:cNvSpPr>
          <p:nvPr>
            <p:ph type="title"/>
          </p:nvPr>
        </p:nvSpPr>
        <p:spPr>
          <a:xfrm>
            <a:off x="228600" y="152400"/>
            <a:ext cx="8656637" cy="855662"/>
          </a:xfrm>
        </p:spPr>
        <p:txBody>
          <a:bodyPr/>
          <a:lstStyle/>
          <a:p>
            <a:r>
              <a:rPr lang="ja-JP" altLang="en-US" sz="3200" b="1" dirty="0">
                <a:solidFill>
                  <a:schemeClr val="tx2"/>
                </a:solidFill>
                <a:latin typeface="Meiryo UI" pitchFamily="50" charset="-128"/>
                <a:ea typeface="メイリオ" pitchFamily="50" charset="-128"/>
                <a:cs typeface="Times New Roman" pitchFamily="18" charset="0"/>
              </a:rPr>
              <a:t>英国</a:t>
            </a:r>
            <a:r>
              <a:rPr lang="en-US" altLang="ja-JP" sz="3200" b="1" dirty="0">
                <a:solidFill>
                  <a:schemeClr val="tx2"/>
                </a:solidFill>
                <a:latin typeface="Meiryo UI" pitchFamily="50" charset="-128"/>
                <a:ea typeface="メイリオ" pitchFamily="50" charset="-128"/>
                <a:cs typeface="Times New Roman" pitchFamily="18" charset="0"/>
              </a:rPr>
              <a:t>NICE  </a:t>
            </a:r>
            <a:r>
              <a:rPr lang="ja-JP" altLang="en-US" sz="3200" b="1" dirty="0">
                <a:solidFill>
                  <a:schemeClr val="tx2"/>
                </a:solidFill>
                <a:latin typeface="Meiryo UI" pitchFamily="50" charset="-128"/>
                <a:ea typeface="メイリオ" pitchFamily="50" charset="-128"/>
                <a:cs typeface="Times New Roman" pitchFamily="18" charset="0"/>
              </a:rPr>
              <a:t>治療選択のための勧告</a:t>
            </a:r>
            <a:endParaRPr lang="en-US" altLang="en-US" sz="3200" b="1" dirty="0">
              <a:solidFill>
                <a:schemeClr val="tx2"/>
              </a:solidFill>
              <a:latin typeface="Meiryo UI" pitchFamily="50" charset="-128"/>
              <a:ea typeface="メイリオ" pitchFamily="50" charset="-128"/>
              <a:cs typeface="Times New Roman" pitchFamily="18" charset="0"/>
            </a:endParaRPr>
          </a:p>
        </p:txBody>
      </p:sp>
      <p:sp>
        <p:nvSpPr>
          <p:cNvPr id="6" name="テキスト ボックス 5"/>
          <p:cNvSpPr txBox="1"/>
          <p:nvPr/>
        </p:nvSpPr>
        <p:spPr>
          <a:xfrm>
            <a:off x="771201" y="1141411"/>
            <a:ext cx="7789326" cy="483043"/>
          </a:xfrm>
          <a:prstGeom prst="rect">
            <a:avLst/>
          </a:prstGeom>
          <a:solidFill>
            <a:schemeClr val="bg1"/>
          </a:solidFill>
        </p:spPr>
        <p:txBody>
          <a:bodyPr wrap="square" lIns="18000" tIns="0" rIns="18000" bIns="0" rtlCol="0">
            <a:noAutofit/>
          </a:bodyPr>
          <a:lstStyle/>
          <a:p>
            <a:pPr eaLnBrk="1">
              <a:spcAft>
                <a:spcPts val="200"/>
              </a:spcAft>
            </a:pPr>
            <a:r>
              <a:rPr kumimoji="1" lang="en-US" altLang="ja-JP" b="1" dirty="0">
                <a:latin typeface="Meiryo UI" pitchFamily="50" charset="-128"/>
                <a:ea typeface="メイリオ" pitchFamily="50" charset="-128"/>
              </a:rPr>
              <a:t>CHA</a:t>
            </a:r>
            <a:r>
              <a:rPr kumimoji="1" lang="en-US" altLang="ja-JP" b="1" baseline="-25000" dirty="0">
                <a:latin typeface="Meiryo UI" pitchFamily="50" charset="-128"/>
                <a:ea typeface="メイリオ" pitchFamily="50" charset="-128"/>
              </a:rPr>
              <a:t>2</a:t>
            </a:r>
            <a:r>
              <a:rPr kumimoji="1" lang="en-US" altLang="ja-JP" b="1" dirty="0">
                <a:latin typeface="Meiryo UI" pitchFamily="50" charset="-128"/>
                <a:ea typeface="メイリオ" pitchFamily="50" charset="-128"/>
              </a:rPr>
              <a:t>DS</a:t>
            </a:r>
            <a:r>
              <a:rPr kumimoji="1" lang="en-US" altLang="ja-JP" b="1" baseline="-25000" dirty="0">
                <a:latin typeface="Meiryo UI" pitchFamily="50" charset="-128"/>
                <a:ea typeface="メイリオ" pitchFamily="50" charset="-128"/>
              </a:rPr>
              <a:t>2</a:t>
            </a:r>
            <a:r>
              <a:rPr kumimoji="1" lang="en-US" altLang="ja-JP" b="1" dirty="0">
                <a:latin typeface="Meiryo UI" pitchFamily="50" charset="-128"/>
                <a:ea typeface="メイリオ" pitchFamily="50" charset="-128"/>
              </a:rPr>
              <a:t>-VASc</a:t>
            </a:r>
            <a:r>
              <a:rPr kumimoji="1" lang="ja-JP" altLang="en-US" b="1" dirty="0">
                <a:latin typeface="Meiryo UI" pitchFamily="50" charset="-128"/>
                <a:ea typeface="メイリオ" pitchFamily="50" charset="-128"/>
              </a:rPr>
              <a:t>（脳梗塞リスク）と</a:t>
            </a:r>
            <a:r>
              <a:rPr kumimoji="1" lang="en-US" altLang="ja-JP" b="1" dirty="0">
                <a:latin typeface="Meiryo UI" pitchFamily="50" charset="-128"/>
                <a:ea typeface="メイリオ" pitchFamily="50" charset="-128"/>
              </a:rPr>
              <a:t>HAS-BLED</a:t>
            </a:r>
            <a:r>
              <a:rPr kumimoji="1" lang="ja-JP" altLang="en-US" b="1" dirty="0">
                <a:latin typeface="Meiryo UI" pitchFamily="50" charset="-128"/>
                <a:ea typeface="メイリオ" pitchFamily="50" charset="-128"/>
              </a:rPr>
              <a:t>スコア（大出血リスク）に基づいて治療を決定</a:t>
            </a:r>
          </a:p>
        </p:txBody>
      </p:sp>
      <p:sp>
        <p:nvSpPr>
          <p:cNvPr id="7" name="Rectangle 4"/>
          <p:cNvSpPr>
            <a:spLocks noChangeArrowheads="1"/>
          </p:cNvSpPr>
          <p:nvPr/>
        </p:nvSpPr>
        <p:spPr bwMode="auto">
          <a:xfrm>
            <a:off x="4667045" y="6398350"/>
            <a:ext cx="44769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http://guidance.nice.org.uk/CG180/PatientDecisionAid/pdf/English</a:t>
            </a:r>
            <a:endParaRPr lang="en-US" altLang="en-US" sz="1000" dirty="0">
              <a:latin typeface="Meiryo UI" pitchFamily="50" charset="-128"/>
              <a:ea typeface="メイリオ" pitchFamily="50" charset="-128"/>
            </a:endParaRPr>
          </a:p>
        </p:txBody>
      </p:sp>
      <p:sp>
        <p:nvSpPr>
          <p:cNvPr id="12" name="テキスト ボックス 11"/>
          <p:cNvSpPr txBox="1"/>
          <p:nvPr/>
        </p:nvSpPr>
        <p:spPr>
          <a:xfrm>
            <a:off x="4572000" y="1812072"/>
            <a:ext cx="3866606" cy="1568871"/>
          </a:xfrm>
          <a:prstGeom prst="rect">
            <a:avLst/>
          </a:prstGeom>
          <a:noFill/>
        </p:spPr>
        <p:txBody>
          <a:bodyPr wrap="square" lIns="18000" tIns="0" rIns="18000" bIns="0" rtlCol="0">
            <a:noAutofit/>
          </a:bodyPr>
          <a:lstStyle/>
          <a:p>
            <a:pPr algn="just" eaLnBrk="1">
              <a:spcAft>
                <a:spcPts val="0"/>
              </a:spcAft>
            </a:pPr>
            <a:r>
              <a:rPr kumimoji="1" lang="en-US" altLang="ja-JP" sz="1400" b="1" dirty="0">
                <a:latin typeface="Meiryo UI" pitchFamily="50" charset="-128"/>
                <a:ea typeface="メイリオ" pitchFamily="50" charset="-128"/>
              </a:rPr>
              <a:t>CHA</a:t>
            </a:r>
            <a:r>
              <a:rPr kumimoji="1" lang="en-US" altLang="ja-JP" sz="1400" b="1" baseline="-25000" dirty="0">
                <a:latin typeface="Meiryo UI" pitchFamily="50" charset="-128"/>
                <a:ea typeface="メイリオ" pitchFamily="50" charset="-128"/>
              </a:rPr>
              <a:t>2</a:t>
            </a:r>
            <a:r>
              <a:rPr kumimoji="1" lang="en-US" altLang="ja-JP" sz="1400" b="1" dirty="0">
                <a:latin typeface="Meiryo UI" pitchFamily="50" charset="-128"/>
                <a:ea typeface="メイリオ" pitchFamily="50" charset="-128"/>
              </a:rPr>
              <a:t>DS</a:t>
            </a:r>
            <a:r>
              <a:rPr kumimoji="1" lang="en-US" altLang="ja-JP" sz="1400" b="1" baseline="-25000" dirty="0">
                <a:latin typeface="Meiryo UI" pitchFamily="50" charset="-128"/>
                <a:ea typeface="メイリオ" pitchFamily="50" charset="-128"/>
              </a:rPr>
              <a:t>2</a:t>
            </a:r>
            <a:r>
              <a:rPr kumimoji="1" lang="en-US" altLang="ja-JP" sz="1400" b="1" dirty="0">
                <a:latin typeface="Meiryo UI" pitchFamily="50" charset="-128"/>
                <a:ea typeface="メイリオ" pitchFamily="50" charset="-128"/>
              </a:rPr>
              <a:t>-VASc</a:t>
            </a:r>
            <a:r>
              <a:rPr kumimoji="1" lang="ja-JP" altLang="en-US" sz="1400" b="1" dirty="0">
                <a:latin typeface="Meiryo UI" pitchFamily="50" charset="-128"/>
                <a:ea typeface="メイリオ" pitchFamily="50" charset="-128"/>
              </a:rPr>
              <a:t>スコア</a:t>
            </a:r>
            <a:r>
              <a:rPr kumimoji="1" lang="en-US" altLang="ja-JP" sz="1400" b="1" dirty="0">
                <a:latin typeface="Meiryo UI" pitchFamily="50" charset="-128"/>
                <a:ea typeface="メイリオ" pitchFamily="50" charset="-128"/>
              </a:rPr>
              <a:t>2</a:t>
            </a:r>
            <a:r>
              <a:rPr kumimoji="1" lang="ja-JP" altLang="en-US" sz="1400" b="1" dirty="0">
                <a:latin typeface="Meiryo UI" pitchFamily="50" charset="-128"/>
                <a:ea typeface="メイリオ" pitchFamily="50" charset="-128"/>
              </a:rPr>
              <a:t>点の患者</a:t>
            </a:r>
            <a:endParaRPr kumimoji="1" lang="en-US" altLang="ja-JP" sz="1400" b="1" dirty="0">
              <a:latin typeface="Meiryo UI" pitchFamily="50" charset="-128"/>
              <a:ea typeface="メイリオ" pitchFamily="50" charset="-128"/>
            </a:endParaRPr>
          </a:p>
          <a:p>
            <a:pPr algn="just" eaLnBrk="1">
              <a:spcAft>
                <a:spcPts val="0"/>
              </a:spcAft>
            </a:pPr>
            <a:endParaRPr kumimoji="1" lang="en-US" altLang="ja-JP" sz="1400" dirty="0">
              <a:latin typeface="Meiryo UI" pitchFamily="50" charset="-128"/>
              <a:ea typeface="メイリオ" pitchFamily="50" charset="-128"/>
            </a:endParaRPr>
          </a:p>
          <a:p>
            <a:pPr algn="just" eaLnBrk="1">
              <a:spcAft>
                <a:spcPts val="0"/>
              </a:spcAft>
            </a:pPr>
            <a:r>
              <a:rPr kumimoji="1" lang="ja-JP" altLang="en-US" sz="1400" dirty="0">
                <a:latin typeface="Meiryo UI" pitchFamily="50" charset="-128"/>
                <a:ea typeface="メイリオ" pitchFamily="50" charset="-128"/>
              </a:rPr>
              <a:t>・抗凝固療法を実施せず（平均</a:t>
            </a: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年間）</a:t>
            </a:r>
            <a:endParaRPr kumimoji="1" lang="en-US" altLang="ja-JP" sz="1400" dirty="0">
              <a:latin typeface="Meiryo UI" pitchFamily="50" charset="-128"/>
              <a:ea typeface="メイリオ" pitchFamily="50" charset="-128"/>
            </a:endParaRPr>
          </a:p>
          <a:p>
            <a:pPr eaLnBrk="1">
              <a:spcAft>
                <a:spcPts val="0"/>
              </a:spcAft>
            </a:pPr>
            <a:r>
              <a:rPr kumimoji="1" lang="ja-JP" altLang="en-US" sz="1400" dirty="0">
                <a:latin typeface="Meiryo UI" pitchFamily="50" charset="-128"/>
                <a:ea typeface="メイリオ" pitchFamily="50" charset="-128"/>
              </a:rPr>
              <a:t>　 </a:t>
            </a: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年で</a:t>
            </a:r>
            <a:r>
              <a:rPr kumimoji="1" lang="en-US" altLang="ja-JP" sz="1400" dirty="0">
                <a:latin typeface="Meiryo UI" pitchFamily="50" charset="-128"/>
                <a:ea typeface="メイリオ" pitchFamily="50" charset="-128"/>
              </a:rPr>
              <a:t>1,000</a:t>
            </a:r>
            <a:r>
              <a:rPr kumimoji="1" lang="ja-JP" altLang="en-US" sz="1400" dirty="0">
                <a:latin typeface="Meiryo UI" pitchFamily="50" charset="-128"/>
                <a:ea typeface="メイリオ" pitchFamily="50" charset="-128"/>
              </a:rPr>
              <a:t>例中</a:t>
            </a:r>
            <a:r>
              <a:rPr kumimoji="1" lang="en-US" altLang="ja-JP" sz="1400" dirty="0">
                <a:latin typeface="Meiryo UI" pitchFamily="50" charset="-128"/>
                <a:ea typeface="メイリオ" pitchFamily="50" charset="-128"/>
              </a:rPr>
              <a:t>25</a:t>
            </a:r>
            <a:r>
              <a:rPr kumimoji="1" lang="ja-JP" altLang="en-US" sz="1400" dirty="0">
                <a:latin typeface="Meiryo UI" pitchFamily="50" charset="-128"/>
                <a:ea typeface="メイリオ" pitchFamily="50" charset="-128"/>
              </a:rPr>
              <a:t>例が脳梗塞を発症</a:t>
            </a:r>
            <a:endParaRPr kumimoji="1" lang="en-US" altLang="ja-JP" sz="1400" dirty="0">
              <a:latin typeface="Meiryo UI" pitchFamily="50" charset="-128"/>
              <a:ea typeface="メイリオ" pitchFamily="50" charset="-128"/>
            </a:endParaRPr>
          </a:p>
          <a:p>
            <a:pPr eaLnBrk="1">
              <a:spcAft>
                <a:spcPts val="0"/>
              </a:spcAft>
            </a:pPr>
            <a:r>
              <a:rPr kumimoji="1" lang="ja-JP" altLang="en-US" sz="1400" dirty="0">
                <a:latin typeface="Meiryo UI" pitchFamily="50" charset="-128"/>
                <a:ea typeface="メイリオ" pitchFamily="50" charset="-128"/>
              </a:rPr>
              <a:t>・抗凝固療法を実施 （平均</a:t>
            </a: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年間）    </a:t>
            </a:r>
            <a:endParaRPr kumimoji="1" lang="en-US" altLang="ja-JP" sz="1400" dirty="0">
              <a:latin typeface="Meiryo UI" pitchFamily="50" charset="-128"/>
              <a:ea typeface="メイリオ" pitchFamily="50" charset="-128"/>
            </a:endParaRPr>
          </a:p>
          <a:p>
            <a:pPr marL="266700" eaLnBrk="1">
              <a:spcAft>
                <a:spcPts val="0"/>
              </a:spcAft>
            </a:pP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年で</a:t>
            </a:r>
            <a:r>
              <a:rPr kumimoji="1" lang="en-US" altLang="ja-JP" sz="1400" dirty="0">
                <a:latin typeface="Meiryo UI" pitchFamily="50" charset="-128"/>
                <a:ea typeface="メイリオ" pitchFamily="50" charset="-128"/>
              </a:rPr>
              <a:t>1,000</a:t>
            </a:r>
            <a:r>
              <a:rPr kumimoji="1" lang="ja-JP" altLang="en-US" sz="1400" dirty="0">
                <a:latin typeface="Meiryo UI" pitchFamily="50" charset="-128"/>
                <a:ea typeface="メイリオ" pitchFamily="50" charset="-128"/>
              </a:rPr>
              <a:t>例中</a:t>
            </a:r>
            <a:r>
              <a:rPr kumimoji="1" lang="en-US" altLang="ja-JP" sz="1400" dirty="0">
                <a:latin typeface="Meiryo UI" pitchFamily="50" charset="-128"/>
                <a:ea typeface="メイリオ" pitchFamily="50" charset="-128"/>
              </a:rPr>
              <a:t>17</a:t>
            </a:r>
            <a:r>
              <a:rPr kumimoji="1" lang="ja-JP" altLang="en-US" sz="1400" dirty="0">
                <a:latin typeface="Meiryo UI" pitchFamily="50" charset="-128"/>
                <a:ea typeface="メイリオ" pitchFamily="50" charset="-128"/>
              </a:rPr>
              <a:t>例の脳梗塞の発症を抑制（ただし</a:t>
            </a:r>
            <a:r>
              <a:rPr kumimoji="1" lang="en-US" altLang="ja-JP" sz="1400" dirty="0">
                <a:latin typeface="Meiryo UI" pitchFamily="50" charset="-128"/>
                <a:ea typeface="メイリオ" pitchFamily="50" charset="-128"/>
              </a:rPr>
              <a:t>8</a:t>
            </a:r>
            <a:r>
              <a:rPr kumimoji="1" lang="ja-JP" altLang="en-US" sz="1400" dirty="0">
                <a:latin typeface="Meiryo UI" pitchFamily="50" charset="-128"/>
                <a:ea typeface="メイリオ" pitchFamily="50" charset="-128"/>
              </a:rPr>
              <a:t>例は脳梗塞発症）</a:t>
            </a:r>
            <a:endParaRPr kumimoji="1" lang="en-US" altLang="ja-JP" sz="1400" dirty="0">
              <a:latin typeface="Meiryo UI" pitchFamily="50" charset="-128"/>
              <a:ea typeface="メイリオ" pitchFamily="50" charset="-128"/>
            </a:endParaRPr>
          </a:p>
        </p:txBody>
      </p:sp>
      <p:sp>
        <p:nvSpPr>
          <p:cNvPr id="13" name="テキスト ボックス 12">
            <a:extLst>
              <a:ext uri="{FF2B5EF4-FFF2-40B4-BE49-F238E27FC236}">
                <a16:creationId xmlns:a16="http://schemas.microsoft.com/office/drawing/2014/main" id="{3EF68ECD-B745-4026-901B-D122682E5212}"/>
              </a:ext>
            </a:extLst>
          </p:cNvPr>
          <p:cNvSpPr txBox="1"/>
          <p:nvPr/>
        </p:nvSpPr>
        <p:spPr>
          <a:xfrm>
            <a:off x="4617218" y="3757180"/>
            <a:ext cx="3866606" cy="1568871"/>
          </a:xfrm>
          <a:prstGeom prst="rect">
            <a:avLst/>
          </a:prstGeom>
          <a:noFill/>
        </p:spPr>
        <p:txBody>
          <a:bodyPr wrap="square" lIns="18000" tIns="0" rIns="18000" bIns="0" rtlCol="0">
            <a:noAutofit/>
          </a:bodyPr>
          <a:lstStyle/>
          <a:p>
            <a:pPr algn="just" eaLnBrk="1">
              <a:spcAft>
                <a:spcPts val="0"/>
              </a:spcAft>
            </a:pPr>
            <a:r>
              <a:rPr kumimoji="1" lang="en-US" altLang="ja-JP" sz="1400" b="1" dirty="0">
                <a:latin typeface="Meiryo UI" pitchFamily="50" charset="-128"/>
                <a:ea typeface="メイリオ" pitchFamily="50" charset="-128"/>
              </a:rPr>
              <a:t>HAS-BLED</a:t>
            </a:r>
            <a:r>
              <a:rPr kumimoji="1" lang="ja-JP" altLang="en-US" sz="1400" b="1" dirty="0">
                <a:latin typeface="Meiryo UI" pitchFamily="50" charset="-128"/>
                <a:ea typeface="メイリオ" pitchFamily="50" charset="-128"/>
              </a:rPr>
              <a:t>スコア</a:t>
            </a:r>
            <a:r>
              <a:rPr kumimoji="1" lang="en-US" altLang="ja-JP" sz="1400" b="1" dirty="0">
                <a:latin typeface="Meiryo UI" pitchFamily="50" charset="-128"/>
                <a:ea typeface="メイリオ" pitchFamily="50" charset="-128"/>
              </a:rPr>
              <a:t>2</a:t>
            </a:r>
            <a:r>
              <a:rPr kumimoji="1" lang="ja-JP" altLang="en-US" sz="1400" b="1" dirty="0">
                <a:latin typeface="Meiryo UI" pitchFamily="50" charset="-128"/>
                <a:ea typeface="メイリオ" pitchFamily="50" charset="-128"/>
              </a:rPr>
              <a:t>点の患者</a:t>
            </a:r>
            <a:endParaRPr kumimoji="1" lang="en-US" altLang="ja-JP" sz="1400" b="1" dirty="0">
              <a:latin typeface="Meiryo UI" pitchFamily="50" charset="-128"/>
              <a:ea typeface="メイリオ" pitchFamily="50" charset="-128"/>
            </a:endParaRPr>
          </a:p>
          <a:p>
            <a:pPr algn="just" eaLnBrk="1">
              <a:spcAft>
                <a:spcPts val="0"/>
              </a:spcAft>
            </a:pPr>
            <a:endParaRPr kumimoji="1" lang="en-US" altLang="ja-JP" sz="1400" dirty="0">
              <a:latin typeface="Meiryo UI" pitchFamily="50" charset="-128"/>
              <a:ea typeface="メイリオ" pitchFamily="50" charset="-128"/>
            </a:endParaRPr>
          </a:p>
          <a:p>
            <a:pPr algn="just" eaLnBrk="1">
              <a:spcAft>
                <a:spcPts val="0"/>
              </a:spcAft>
            </a:pPr>
            <a:r>
              <a:rPr kumimoji="1" lang="ja-JP" altLang="en-US" sz="1400" dirty="0">
                <a:latin typeface="Meiryo UI" pitchFamily="50" charset="-128"/>
                <a:ea typeface="メイリオ" pitchFamily="50" charset="-128"/>
              </a:rPr>
              <a:t>・抗凝固療法を実施せず（平均</a:t>
            </a: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年間）</a:t>
            </a:r>
            <a:endParaRPr kumimoji="1" lang="en-US" altLang="ja-JP" sz="1400" dirty="0">
              <a:latin typeface="Meiryo UI" pitchFamily="50" charset="-128"/>
              <a:ea typeface="メイリオ" pitchFamily="50" charset="-128"/>
            </a:endParaRPr>
          </a:p>
          <a:p>
            <a:pPr eaLnBrk="1">
              <a:spcAft>
                <a:spcPts val="0"/>
              </a:spcAft>
            </a:pPr>
            <a:r>
              <a:rPr kumimoji="1" lang="ja-JP" altLang="en-US" sz="1400" dirty="0">
                <a:latin typeface="Meiryo UI" pitchFamily="50" charset="-128"/>
                <a:ea typeface="メイリオ" pitchFamily="50" charset="-128"/>
              </a:rPr>
              <a:t>　 </a:t>
            </a: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年で</a:t>
            </a:r>
            <a:r>
              <a:rPr kumimoji="1" lang="en-US" altLang="ja-JP" sz="1400" dirty="0">
                <a:latin typeface="Meiryo UI" pitchFamily="50" charset="-128"/>
                <a:ea typeface="メイリオ" pitchFamily="50" charset="-128"/>
              </a:rPr>
              <a:t>1,000</a:t>
            </a:r>
            <a:r>
              <a:rPr kumimoji="1" lang="ja-JP" altLang="en-US" sz="1400" dirty="0">
                <a:latin typeface="Meiryo UI" pitchFamily="50" charset="-128"/>
                <a:ea typeface="メイリオ" pitchFamily="50" charset="-128"/>
              </a:rPr>
              <a:t>例中</a:t>
            </a:r>
            <a:r>
              <a:rPr kumimoji="1" lang="en-US" altLang="ja-JP" sz="1400" dirty="0">
                <a:latin typeface="Meiryo UI" pitchFamily="50" charset="-128"/>
                <a:ea typeface="メイリオ" pitchFamily="50" charset="-128"/>
              </a:rPr>
              <a:t>7</a:t>
            </a:r>
            <a:r>
              <a:rPr kumimoji="1" lang="ja-JP" altLang="en-US" sz="1400" dirty="0">
                <a:latin typeface="Meiryo UI" pitchFamily="50" charset="-128"/>
                <a:ea typeface="メイリオ" pitchFamily="50" charset="-128"/>
              </a:rPr>
              <a:t>例が大出血を発現</a:t>
            </a:r>
            <a:endParaRPr kumimoji="1" lang="en-US" altLang="ja-JP" sz="1400" dirty="0">
              <a:latin typeface="Meiryo UI" pitchFamily="50" charset="-128"/>
              <a:ea typeface="メイリオ" pitchFamily="50" charset="-128"/>
            </a:endParaRPr>
          </a:p>
          <a:p>
            <a:pPr eaLnBrk="1">
              <a:spcAft>
                <a:spcPts val="0"/>
              </a:spcAft>
            </a:pPr>
            <a:r>
              <a:rPr kumimoji="1" lang="ja-JP" altLang="en-US" sz="1400" dirty="0">
                <a:latin typeface="Meiryo UI" pitchFamily="50" charset="-128"/>
                <a:ea typeface="メイリオ" pitchFamily="50" charset="-128"/>
              </a:rPr>
              <a:t>・抗凝固療法を実施 （平均</a:t>
            </a: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年間）  </a:t>
            </a:r>
            <a:endParaRPr kumimoji="1" lang="en-US" altLang="ja-JP" sz="1400" dirty="0">
              <a:latin typeface="Meiryo UI" pitchFamily="50" charset="-128"/>
              <a:ea typeface="メイリオ" pitchFamily="50" charset="-128"/>
            </a:endParaRPr>
          </a:p>
          <a:p>
            <a:pPr marL="266700" eaLnBrk="1">
              <a:spcAft>
                <a:spcPts val="0"/>
              </a:spcAft>
            </a:pPr>
            <a:r>
              <a:rPr kumimoji="1" lang="en-US" altLang="ja-JP" sz="1400" dirty="0">
                <a:latin typeface="Meiryo UI" pitchFamily="50" charset="-128"/>
                <a:ea typeface="メイリオ" pitchFamily="50" charset="-128"/>
              </a:rPr>
              <a:t>1</a:t>
            </a:r>
            <a:r>
              <a:rPr kumimoji="1" lang="ja-JP" altLang="en-US" sz="1400" dirty="0">
                <a:latin typeface="Meiryo UI" pitchFamily="50" charset="-128"/>
                <a:ea typeface="メイリオ" pitchFamily="50" charset="-128"/>
              </a:rPr>
              <a:t>年あたり</a:t>
            </a:r>
            <a:r>
              <a:rPr kumimoji="1" lang="en-US" altLang="ja-JP" sz="1400" dirty="0">
                <a:latin typeface="Meiryo UI" pitchFamily="50" charset="-128"/>
                <a:ea typeface="メイリオ" pitchFamily="50" charset="-128"/>
              </a:rPr>
              <a:t>1,000</a:t>
            </a:r>
            <a:r>
              <a:rPr kumimoji="1" lang="ja-JP" altLang="en-US" sz="1400" dirty="0">
                <a:latin typeface="Meiryo UI" pitchFamily="50" charset="-128"/>
                <a:ea typeface="メイリオ" pitchFamily="50" charset="-128"/>
              </a:rPr>
              <a:t>例中７例の他に，</a:t>
            </a:r>
            <a:r>
              <a:rPr kumimoji="1" lang="en-US" altLang="ja-JP" sz="1400" dirty="0">
                <a:latin typeface="Meiryo UI" pitchFamily="50" charset="-128"/>
                <a:ea typeface="メイリオ" pitchFamily="50" charset="-128"/>
              </a:rPr>
              <a:t>12</a:t>
            </a:r>
            <a:r>
              <a:rPr kumimoji="1" lang="ja-JP" altLang="en-US" sz="1400" dirty="0">
                <a:latin typeface="Meiryo UI" pitchFamily="50" charset="-128"/>
                <a:ea typeface="メイリオ" pitchFamily="50" charset="-128"/>
              </a:rPr>
              <a:t>例が</a:t>
            </a:r>
            <a:endParaRPr kumimoji="1" lang="en-US" altLang="ja-JP" sz="1400" dirty="0">
              <a:latin typeface="Meiryo UI" pitchFamily="50" charset="-128"/>
              <a:ea typeface="メイリオ" pitchFamily="50" charset="-128"/>
            </a:endParaRPr>
          </a:p>
          <a:p>
            <a:pPr marL="266700" eaLnBrk="1">
              <a:spcAft>
                <a:spcPts val="0"/>
              </a:spcAft>
            </a:pPr>
            <a:r>
              <a:rPr kumimoji="1" lang="ja-JP" altLang="en-US" sz="1400" dirty="0">
                <a:latin typeface="Meiryo UI" pitchFamily="50" charset="-128"/>
                <a:ea typeface="メイリオ" pitchFamily="50" charset="-128"/>
              </a:rPr>
              <a:t>大出血を発現</a:t>
            </a:r>
            <a:endParaRPr kumimoji="1" lang="en-US" altLang="ja-JP" sz="1400" dirty="0">
              <a:latin typeface="Meiryo UI" pitchFamily="50" charset="-128"/>
              <a:ea typeface="メイリオ" pitchFamily="50" charset="-128"/>
            </a:endParaRPr>
          </a:p>
        </p:txBody>
      </p:sp>
      <p:pic>
        <p:nvPicPr>
          <p:cNvPr id="2" name="図 1">
            <a:extLst>
              <a:ext uri="{FF2B5EF4-FFF2-40B4-BE49-F238E27FC236}">
                <a16:creationId xmlns:a16="http://schemas.microsoft.com/office/drawing/2014/main" id="{248E40A6-6141-4DEA-B782-9C16BFF092EC}"/>
              </a:ext>
            </a:extLst>
          </p:cNvPr>
          <p:cNvPicPr>
            <a:picLocks noChangeAspect="1"/>
          </p:cNvPicPr>
          <p:nvPr/>
        </p:nvPicPr>
        <p:blipFill>
          <a:blip r:embed="rId3"/>
          <a:stretch>
            <a:fillRect/>
          </a:stretch>
        </p:blipFill>
        <p:spPr>
          <a:xfrm>
            <a:off x="581405" y="1878383"/>
            <a:ext cx="1931539" cy="1613754"/>
          </a:xfrm>
          <a:prstGeom prst="rect">
            <a:avLst/>
          </a:prstGeom>
        </p:spPr>
      </p:pic>
      <p:pic>
        <p:nvPicPr>
          <p:cNvPr id="3" name="図 2">
            <a:extLst>
              <a:ext uri="{FF2B5EF4-FFF2-40B4-BE49-F238E27FC236}">
                <a16:creationId xmlns:a16="http://schemas.microsoft.com/office/drawing/2014/main" id="{688AF87D-A87B-4FC2-A753-E778B9D2FA37}"/>
              </a:ext>
            </a:extLst>
          </p:cNvPr>
          <p:cNvPicPr>
            <a:picLocks noChangeAspect="1"/>
          </p:cNvPicPr>
          <p:nvPr/>
        </p:nvPicPr>
        <p:blipFill rotWithShape="1">
          <a:blip r:embed="rId4"/>
          <a:srcRect r="7458"/>
          <a:stretch/>
        </p:blipFill>
        <p:spPr>
          <a:xfrm>
            <a:off x="2534571" y="1889497"/>
            <a:ext cx="1970893" cy="1502561"/>
          </a:xfrm>
          <a:prstGeom prst="rect">
            <a:avLst/>
          </a:prstGeom>
        </p:spPr>
      </p:pic>
      <p:pic>
        <p:nvPicPr>
          <p:cNvPr id="4" name="図 3">
            <a:extLst>
              <a:ext uri="{FF2B5EF4-FFF2-40B4-BE49-F238E27FC236}">
                <a16:creationId xmlns:a16="http://schemas.microsoft.com/office/drawing/2014/main" id="{9450F258-5079-4BC7-A314-8AEA7574150D}"/>
              </a:ext>
            </a:extLst>
          </p:cNvPr>
          <p:cNvPicPr>
            <a:picLocks noChangeAspect="1"/>
          </p:cNvPicPr>
          <p:nvPr/>
        </p:nvPicPr>
        <p:blipFill>
          <a:blip r:embed="rId5"/>
          <a:stretch>
            <a:fillRect/>
          </a:stretch>
        </p:blipFill>
        <p:spPr>
          <a:xfrm>
            <a:off x="558215" y="3757180"/>
            <a:ext cx="1929601" cy="1586611"/>
          </a:xfrm>
          <a:prstGeom prst="rect">
            <a:avLst/>
          </a:prstGeom>
        </p:spPr>
      </p:pic>
      <p:pic>
        <p:nvPicPr>
          <p:cNvPr id="14" name="図 13">
            <a:extLst>
              <a:ext uri="{FF2B5EF4-FFF2-40B4-BE49-F238E27FC236}">
                <a16:creationId xmlns:a16="http://schemas.microsoft.com/office/drawing/2014/main" id="{3ABCF505-49F5-4AA4-974A-825DF2518AF0}"/>
              </a:ext>
            </a:extLst>
          </p:cNvPr>
          <p:cNvPicPr>
            <a:picLocks noChangeAspect="1"/>
          </p:cNvPicPr>
          <p:nvPr/>
        </p:nvPicPr>
        <p:blipFill>
          <a:blip r:embed="rId6"/>
          <a:stretch>
            <a:fillRect/>
          </a:stretch>
        </p:blipFill>
        <p:spPr>
          <a:xfrm>
            <a:off x="2548116" y="3672043"/>
            <a:ext cx="2008802" cy="1648624"/>
          </a:xfrm>
          <a:prstGeom prst="rect">
            <a:avLst/>
          </a:prstGeom>
        </p:spPr>
      </p:pic>
    </p:spTree>
    <p:extLst>
      <p:ext uri="{BB962C8B-B14F-4D97-AF65-F5344CB8AC3E}">
        <p14:creationId xmlns:p14="http://schemas.microsoft.com/office/powerpoint/2010/main" val="32500054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cs typeface="Times New Roman" pitchFamily="18" charset="0"/>
              </a:rPr>
              <a:t>研修のポイント：診断とリスク評価</a:t>
            </a: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 name="テキスト ボックス 3"/>
          <p:cNvSpPr txBox="1"/>
          <p:nvPr/>
        </p:nvSpPr>
        <p:spPr>
          <a:xfrm>
            <a:off x="1451728" y="1715674"/>
            <a:ext cx="5222449" cy="1323439"/>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心房細動（</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）患者の</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病態</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臨床における重要性</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リスク層別化の方法             を理解する</a:t>
            </a:r>
          </a:p>
        </p:txBody>
      </p:sp>
      <p:graphicFrame>
        <p:nvGraphicFramePr>
          <p:cNvPr id="5" name="図表 4"/>
          <p:cNvGraphicFramePr/>
          <p:nvPr>
            <p:extLst>
              <p:ext uri="{D42A27DB-BD31-4B8C-83A1-F6EECF244321}">
                <p14:modId xmlns:p14="http://schemas.microsoft.com/office/powerpoint/2010/main" val="1835445501"/>
              </p:ext>
            </p:extLst>
          </p:nvPr>
        </p:nvGraphicFramePr>
        <p:xfrm>
          <a:off x="-263952" y="1396999"/>
          <a:ext cx="8950752" cy="4570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テキスト ボックス 8"/>
          <p:cNvSpPr txBox="1"/>
          <p:nvPr/>
        </p:nvSpPr>
        <p:spPr>
          <a:xfrm>
            <a:off x="1924638" y="1444457"/>
            <a:ext cx="5886951" cy="1107996"/>
          </a:xfrm>
          <a:prstGeom prst="rect">
            <a:avLst/>
          </a:prstGeom>
          <a:noFill/>
        </p:spPr>
        <p:txBody>
          <a:bodyPr wrap="square" rtlCol="0">
            <a:spAutoFit/>
          </a:bodyPr>
          <a:lstStyle/>
          <a:p>
            <a:pPr>
              <a:spcAft>
                <a:spcPts val="0"/>
              </a:spcAft>
            </a:pPr>
            <a:r>
              <a:rPr lang="en-US" altLang="ja-JP" sz="2200" b="1" dirty="0">
                <a:solidFill>
                  <a:prstClr val="white"/>
                </a:solidFill>
                <a:latin typeface="Meiryo UI" pitchFamily="50" charset="-128"/>
                <a:ea typeface="メイリオ" pitchFamily="50" charset="-128"/>
              </a:rPr>
              <a:t>AF</a:t>
            </a:r>
            <a:r>
              <a:rPr lang="ja-JP" altLang="en-US" sz="2200" b="1" dirty="0">
                <a:solidFill>
                  <a:prstClr val="white"/>
                </a:solidFill>
                <a:latin typeface="Meiryo UI" pitchFamily="50" charset="-128"/>
                <a:ea typeface="メイリオ" pitchFamily="50" charset="-128"/>
              </a:rPr>
              <a:t>は年齢とともに増加し，脳卒中リスクは</a:t>
            </a:r>
            <a:endParaRPr lang="en-US" altLang="ja-JP" sz="2200" b="1" dirty="0">
              <a:solidFill>
                <a:prstClr val="white"/>
              </a:solidFill>
              <a:latin typeface="Meiryo UI" pitchFamily="50" charset="-128"/>
              <a:ea typeface="メイリオ" pitchFamily="50" charset="-128"/>
            </a:endParaRPr>
          </a:p>
          <a:p>
            <a:pPr>
              <a:spcAft>
                <a:spcPts val="0"/>
              </a:spcAft>
            </a:pPr>
            <a:r>
              <a:rPr lang="ja-JP" altLang="en-US" sz="2200" b="1" dirty="0">
                <a:solidFill>
                  <a:prstClr val="white"/>
                </a:solidFill>
                <a:latin typeface="Meiryo UI" pitchFamily="50" charset="-128"/>
                <a:ea typeface="メイリオ" pitchFamily="50" charset="-128"/>
              </a:rPr>
              <a:t>非</a:t>
            </a:r>
            <a:r>
              <a:rPr lang="en-US" altLang="ja-JP" sz="2200" b="1" dirty="0">
                <a:solidFill>
                  <a:prstClr val="white"/>
                </a:solidFill>
                <a:latin typeface="Meiryo UI" pitchFamily="50" charset="-128"/>
                <a:ea typeface="メイリオ" pitchFamily="50" charset="-128"/>
              </a:rPr>
              <a:t>AF</a:t>
            </a:r>
            <a:r>
              <a:rPr lang="ja-JP" altLang="en-US" sz="2200" b="1" dirty="0">
                <a:solidFill>
                  <a:prstClr val="white"/>
                </a:solidFill>
                <a:latin typeface="Meiryo UI" pitchFamily="50" charset="-128"/>
                <a:ea typeface="メイリオ" pitchFamily="50" charset="-128"/>
              </a:rPr>
              <a:t>の約</a:t>
            </a:r>
            <a:r>
              <a:rPr lang="en-US" altLang="ja-JP" sz="2200" b="1" dirty="0">
                <a:solidFill>
                  <a:prstClr val="white"/>
                </a:solidFill>
                <a:latin typeface="Meiryo UI" pitchFamily="50" charset="-128"/>
                <a:ea typeface="メイリオ" pitchFamily="50" charset="-128"/>
              </a:rPr>
              <a:t>5</a:t>
            </a:r>
            <a:r>
              <a:rPr lang="ja-JP" altLang="en-US" sz="2200" b="1" dirty="0">
                <a:solidFill>
                  <a:prstClr val="white"/>
                </a:solidFill>
                <a:latin typeface="Meiryo UI" pitchFamily="50" charset="-128"/>
                <a:ea typeface="メイリオ" pitchFamily="50" charset="-128"/>
              </a:rPr>
              <a:t>倍である</a:t>
            </a:r>
            <a:r>
              <a:rPr lang="en-US" altLang="ja-JP" sz="2200" b="1" baseline="30000" dirty="0">
                <a:solidFill>
                  <a:prstClr val="white"/>
                </a:solidFill>
                <a:latin typeface="Meiryo UI" pitchFamily="50" charset="-128"/>
                <a:ea typeface="メイリオ" pitchFamily="50" charset="-128"/>
              </a:rPr>
              <a:t>1</a:t>
            </a:r>
          </a:p>
          <a:p>
            <a:pPr>
              <a:spcAft>
                <a:spcPts val="0"/>
              </a:spcAft>
            </a:pPr>
            <a:r>
              <a:rPr lang="ja-JP" altLang="en-US" sz="2200" b="1" dirty="0">
                <a:solidFill>
                  <a:prstClr val="white"/>
                </a:solidFill>
                <a:latin typeface="Meiryo UI" pitchFamily="50" charset="-128"/>
                <a:ea typeface="メイリオ" pitchFamily="50" charset="-128"/>
              </a:rPr>
              <a:t>（</a:t>
            </a:r>
            <a:r>
              <a:rPr lang="en-US" altLang="ja-JP" sz="2200" b="1" dirty="0">
                <a:solidFill>
                  <a:prstClr val="white"/>
                </a:solidFill>
                <a:latin typeface="Meiryo UI" pitchFamily="50" charset="-128"/>
                <a:ea typeface="メイリオ" pitchFamily="50" charset="-128"/>
              </a:rPr>
              <a:t>AF</a:t>
            </a:r>
            <a:r>
              <a:rPr lang="ja-JP" altLang="en-US" sz="2200" b="1" dirty="0">
                <a:solidFill>
                  <a:prstClr val="white"/>
                </a:solidFill>
                <a:latin typeface="Meiryo UI" pitchFamily="50" charset="-128"/>
                <a:ea typeface="メイリオ" pitchFamily="50" charset="-128"/>
              </a:rPr>
              <a:t>による脳卒中で</a:t>
            </a:r>
            <a:r>
              <a:rPr lang="en-US" altLang="ja-JP" sz="2200" b="1" dirty="0">
                <a:solidFill>
                  <a:prstClr val="white"/>
                </a:solidFill>
                <a:latin typeface="Meiryo UI" pitchFamily="50" charset="-128"/>
                <a:ea typeface="メイリオ" pitchFamily="50" charset="-128"/>
              </a:rPr>
              <a:t>30</a:t>
            </a:r>
            <a:r>
              <a:rPr lang="ja-JP" altLang="en-US" sz="2200" b="1" dirty="0">
                <a:solidFill>
                  <a:prstClr val="white"/>
                </a:solidFill>
                <a:latin typeface="Meiryo UI" pitchFamily="50" charset="-128"/>
                <a:ea typeface="メイリオ" pitchFamily="50" charset="-128"/>
              </a:rPr>
              <a:t>日死亡率は</a:t>
            </a:r>
            <a:r>
              <a:rPr lang="en-US" altLang="ja-JP" sz="2200" b="1" dirty="0">
                <a:solidFill>
                  <a:prstClr val="white"/>
                </a:solidFill>
                <a:latin typeface="Meiryo UI" pitchFamily="50" charset="-128"/>
                <a:ea typeface="メイリオ" pitchFamily="50" charset="-128"/>
              </a:rPr>
              <a:t>25%</a:t>
            </a:r>
            <a:r>
              <a:rPr lang="en-US" altLang="ja-JP" sz="2200" b="1" baseline="30000" dirty="0">
                <a:solidFill>
                  <a:prstClr val="white"/>
                </a:solidFill>
                <a:latin typeface="Meiryo UI" pitchFamily="50" charset="-128"/>
                <a:ea typeface="メイリオ" pitchFamily="50" charset="-128"/>
              </a:rPr>
              <a:t>2</a:t>
            </a:r>
            <a:r>
              <a:rPr lang="ja-JP" altLang="en-US" sz="2200" b="1" dirty="0">
                <a:solidFill>
                  <a:prstClr val="white"/>
                </a:solidFill>
                <a:latin typeface="Meiryo UI" pitchFamily="50" charset="-128"/>
                <a:ea typeface="メイリオ" pitchFamily="50" charset="-128"/>
              </a:rPr>
              <a:t>）</a:t>
            </a:r>
          </a:p>
        </p:txBody>
      </p:sp>
      <p:sp>
        <p:nvSpPr>
          <p:cNvPr id="12" name="テキスト ボックス 11"/>
          <p:cNvSpPr txBox="1"/>
          <p:nvPr/>
        </p:nvSpPr>
        <p:spPr>
          <a:xfrm>
            <a:off x="1924638" y="3124591"/>
            <a:ext cx="5981111" cy="1107996"/>
          </a:xfrm>
          <a:prstGeom prst="rect">
            <a:avLst/>
          </a:prstGeom>
          <a:noFill/>
        </p:spPr>
        <p:txBody>
          <a:bodyPr wrap="square" rtlCol="0">
            <a:spAutoFit/>
          </a:bodyPr>
          <a:lstStyle/>
          <a:p>
            <a:pPr algn="just">
              <a:spcAft>
                <a:spcPts val="0"/>
              </a:spcAft>
            </a:pPr>
            <a:r>
              <a:rPr lang="en-US" altLang="ja-JP" sz="2200" b="1" dirty="0">
                <a:solidFill>
                  <a:prstClr val="white"/>
                </a:solidFill>
                <a:latin typeface="Meiryo UI" pitchFamily="50" charset="-128"/>
                <a:ea typeface="メイリオ" pitchFamily="50" charset="-128"/>
              </a:rPr>
              <a:t>AF</a:t>
            </a:r>
            <a:r>
              <a:rPr lang="ja-JP" altLang="en-US" sz="2200" b="1" dirty="0">
                <a:solidFill>
                  <a:prstClr val="white"/>
                </a:solidFill>
                <a:latin typeface="Meiryo UI" pitchFamily="50" charset="-128"/>
                <a:ea typeface="メイリオ" pitchFamily="50" charset="-128"/>
              </a:rPr>
              <a:t>の診断では，無症候性</a:t>
            </a:r>
            <a:r>
              <a:rPr lang="en-US" altLang="ja-JP" sz="2200" b="1" dirty="0">
                <a:solidFill>
                  <a:prstClr val="white"/>
                </a:solidFill>
                <a:latin typeface="Meiryo UI" pitchFamily="50" charset="-128"/>
                <a:ea typeface="メイリオ" pitchFamily="50" charset="-128"/>
              </a:rPr>
              <a:t>AF</a:t>
            </a:r>
            <a:r>
              <a:rPr lang="ja-JP" altLang="en-US" sz="2200" b="1" dirty="0">
                <a:solidFill>
                  <a:prstClr val="white"/>
                </a:solidFill>
                <a:latin typeface="Meiryo UI" pitchFamily="50" charset="-128"/>
                <a:ea typeface="メイリオ" pitchFamily="50" charset="-128"/>
              </a:rPr>
              <a:t>の存在を念頭に置き，</a:t>
            </a:r>
            <a:r>
              <a:rPr lang="en-US" altLang="ja-JP" sz="2200" b="1" dirty="0">
                <a:solidFill>
                  <a:prstClr val="white"/>
                </a:solidFill>
                <a:latin typeface="Meiryo UI" pitchFamily="50" charset="-128"/>
                <a:ea typeface="メイリオ" pitchFamily="50" charset="-128"/>
              </a:rPr>
              <a:t>AF</a:t>
            </a:r>
            <a:r>
              <a:rPr lang="ja-JP" altLang="en-US" sz="2200" b="1" dirty="0">
                <a:solidFill>
                  <a:prstClr val="white"/>
                </a:solidFill>
                <a:latin typeface="Meiryo UI" pitchFamily="50" charset="-128"/>
                <a:ea typeface="メイリオ" pitchFamily="50" charset="-128"/>
              </a:rPr>
              <a:t>が疑われる症例では何回も心電図検査を行う必要がある</a:t>
            </a:r>
          </a:p>
        </p:txBody>
      </p:sp>
      <p:sp>
        <p:nvSpPr>
          <p:cNvPr id="13" name="テキスト ボックス 12"/>
          <p:cNvSpPr txBox="1"/>
          <p:nvPr/>
        </p:nvSpPr>
        <p:spPr>
          <a:xfrm>
            <a:off x="1924638" y="4753366"/>
            <a:ext cx="5981111" cy="1107996"/>
          </a:xfrm>
          <a:prstGeom prst="rect">
            <a:avLst/>
          </a:prstGeom>
          <a:noFill/>
        </p:spPr>
        <p:txBody>
          <a:bodyPr wrap="square" rtlCol="0">
            <a:spAutoFit/>
          </a:bodyPr>
          <a:lstStyle/>
          <a:p>
            <a:pPr algn="just">
              <a:spcAft>
                <a:spcPts val="0"/>
              </a:spcAft>
            </a:pPr>
            <a:r>
              <a:rPr lang="ja-JP" altLang="en-US" sz="2200" b="1" dirty="0">
                <a:solidFill>
                  <a:prstClr val="white"/>
                </a:solidFill>
                <a:latin typeface="Meiryo UI" pitchFamily="50" charset="-128"/>
                <a:ea typeface="メイリオ" pitchFamily="50" charset="-128"/>
              </a:rPr>
              <a:t>脳卒中リスクは，</a:t>
            </a:r>
            <a:r>
              <a:rPr lang="en-US" altLang="ja-JP" sz="2200" b="1" dirty="0">
                <a:solidFill>
                  <a:prstClr val="white"/>
                </a:solidFill>
                <a:latin typeface="Meiryo UI" pitchFamily="50" charset="-128"/>
                <a:ea typeface="メイリオ" pitchFamily="50" charset="-128"/>
              </a:rPr>
              <a:t>CHA</a:t>
            </a:r>
            <a:r>
              <a:rPr lang="en-US" altLang="ja-JP" sz="2200" b="1" baseline="-25000" dirty="0">
                <a:solidFill>
                  <a:prstClr val="white"/>
                </a:solidFill>
                <a:latin typeface="Meiryo UI" pitchFamily="50" charset="-128"/>
                <a:ea typeface="メイリオ" pitchFamily="50" charset="-128"/>
              </a:rPr>
              <a:t>2</a:t>
            </a:r>
            <a:r>
              <a:rPr lang="en-US" altLang="ja-JP" sz="2200" b="1" dirty="0">
                <a:solidFill>
                  <a:prstClr val="white"/>
                </a:solidFill>
                <a:latin typeface="Meiryo UI" pitchFamily="50" charset="-128"/>
                <a:ea typeface="メイリオ" pitchFamily="50" charset="-128"/>
              </a:rPr>
              <a:t>DS</a:t>
            </a:r>
            <a:r>
              <a:rPr lang="en-US" altLang="ja-JP" sz="2200" b="1" baseline="-25000" dirty="0">
                <a:solidFill>
                  <a:prstClr val="white"/>
                </a:solidFill>
                <a:latin typeface="Meiryo UI" pitchFamily="50" charset="-128"/>
                <a:ea typeface="メイリオ" pitchFamily="50" charset="-128"/>
              </a:rPr>
              <a:t>2</a:t>
            </a:r>
            <a:r>
              <a:rPr lang="en-US" altLang="ja-JP" sz="2200" b="1" dirty="0">
                <a:solidFill>
                  <a:prstClr val="white"/>
                </a:solidFill>
                <a:latin typeface="Meiryo UI" pitchFamily="50" charset="-128"/>
                <a:ea typeface="メイリオ" pitchFamily="50" charset="-128"/>
              </a:rPr>
              <a:t>-VASc</a:t>
            </a:r>
            <a:r>
              <a:rPr lang="ja-JP" altLang="en-US" sz="2200" b="1" dirty="0">
                <a:solidFill>
                  <a:prstClr val="white"/>
                </a:solidFill>
                <a:latin typeface="Meiryo UI" pitchFamily="50" charset="-128"/>
                <a:ea typeface="メイリオ" pitchFamily="50" charset="-128"/>
              </a:rPr>
              <a:t>スコアなどのリスクスコアリングシステムを用いて数値化できる</a:t>
            </a:r>
          </a:p>
        </p:txBody>
      </p:sp>
      <p:sp>
        <p:nvSpPr>
          <p:cNvPr id="1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14" name="Rectangle 4">
            <a:extLst>
              <a:ext uri="{FF2B5EF4-FFF2-40B4-BE49-F238E27FC236}">
                <a16:creationId xmlns:a16="http://schemas.microsoft.com/office/drawing/2014/main" id="{ACC2D09B-30CB-40CB-A719-EFA33C65E608}"/>
              </a:ext>
            </a:extLst>
          </p:cNvPr>
          <p:cNvSpPr>
            <a:spLocks noChangeArrowheads="1"/>
          </p:cNvSpPr>
          <p:nvPr/>
        </p:nvSpPr>
        <p:spPr bwMode="auto">
          <a:xfrm>
            <a:off x="5667271" y="6258848"/>
            <a:ext cx="44769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nl-NL" altLang="ja-JP" sz="1000" dirty="0">
                <a:latin typeface="Meiryo UI" pitchFamily="50" charset="-128"/>
                <a:ea typeface="メイリオ" pitchFamily="50" charset="-128"/>
              </a:rPr>
              <a:t>1. Wolf PA, et al. </a:t>
            </a:r>
            <a:r>
              <a:rPr lang="nl-NL" altLang="ja-JP" sz="1000" i="1" dirty="0">
                <a:latin typeface="Meiryo UI" pitchFamily="50" charset="-128"/>
                <a:ea typeface="メイリオ" pitchFamily="50" charset="-128"/>
              </a:rPr>
              <a:t>Stroke</a:t>
            </a:r>
            <a:r>
              <a:rPr lang="nl-NL" altLang="ja-JP" sz="1000" dirty="0">
                <a:latin typeface="Meiryo UI" pitchFamily="50" charset="-128"/>
                <a:ea typeface="メイリオ" pitchFamily="50" charset="-128"/>
              </a:rPr>
              <a:t>. 1991;22(8):983-988.</a:t>
            </a:r>
          </a:p>
          <a:p>
            <a:pPr>
              <a:spcBef>
                <a:spcPct val="0"/>
              </a:spcBef>
              <a:buFontTx/>
              <a:buNone/>
            </a:pPr>
            <a:r>
              <a:rPr lang="nl-NL" altLang="ja-JP" sz="1000" dirty="0">
                <a:latin typeface="Meiryo UI" pitchFamily="50" charset="-128"/>
                <a:ea typeface="メイリオ" pitchFamily="50" charset="-128"/>
              </a:rPr>
              <a:t>2. Lin HJ, et al. </a:t>
            </a:r>
            <a:r>
              <a:rPr lang="nl-NL" altLang="ja-JP" sz="1000" i="1" dirty="0">
                <a:latin typeface="Meiryo UI" pitchFamily="50" charset="-128"/>
                <a:ea typeface="メイリオ" pitchFamily="50" charset="-128"/>
              </a:rPr>
              <a:t>Stroke</a:t>
            </a:r>
            <a:r>
              <a:rPr lang="nl-NL" altLang="ja-JP" sz="1000" dirty="0">
                <a:latin typeface="Meiryo UI" pitchFamily="50" charset="-128"/>
                <a:ea typeface="メイリオ" pitchFamily="50" charset="-128"/>
              </a:rPr>
              <a:t>. 1996;27(10):1760-1764. </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926896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cs typeface="Times New Roman" pitchFamily="18" charset="0"/>
              </a:rPr>
              <a:t>研修のポイント：治療戦略</a:t>
            </a: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 name="テキスト ボックス 3"/>
          <p:cNvSpPr txBox="1"/>
          <p:nvPr/>
        </p:nvSpPr>
        <p:spPr>
          <a:xfrm>
            <a:off x="1451728" y="1715674"/>
            <a:ext cx="5222449" cy="1323439"/>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心房細動（</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）患者の</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病態</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臨床における重要性</a:t>
            </a:r>
            <a:endParaRPr lang="en-US" altLang="ja-JP" sz="2000" b="1" dirty="0">
              <a:solidFill>
                <a:prstClr val="white"/>
              </a:solidFill>
              <a:latin typeface="Meiryo UI" pitchFamily="50" charset="-128"/>
              <a:ea typeface="メイリオ" pitchFamily="50" charset="-128"/>
            </a:endParaRPr>
          </a:p>
          <a:p>
            <a:pPr marL="358775" indent="-161925">
              <a:buFont typeface="Arial" pitchFamily="34" charset="0"/>
              <a:buChar char="•"/>
            </a:pPr>
            <a:r>
              <a:rPr lang="ja-JP" altLang="en-US" sz="2000" b="1" dirty="0">
                <a:solidFill>
                  <a:prstClr val="white"/>
                </a:solidFill>
                <a:latin typeface="Meiryo UI" pitchFamily="50" charset="-128"/>
                <a:ea typeface="メイリオ" pitchFamily="50" charset="-128"/>
              </a:rPr>
              <a:t>リスク層別化の方法             を理解する</a:t>
            </a:r>
          </a:p>
        </p:txBody>
      </p:sp>
      <p:graphicFrame>
        <p:nvGraphicFramePr>
          <p:cNvPr id="5" name="図表 4"/>
          <p:cNvGraphicFramePr/>
          <p:nvPr>
            <p:extLst>
              <p:ext uri="{D42A27DB-BD31-4B8C-83A1-F6EECF244321}">
                <p14:modId xmlns:p14="http://schemas.microsoft.com/office/powerpoint/2010/main" val="3695255556"/>
              </p:ext>
            </p:extLst>
          </p:nvPr>
        </p:nvGraphicFramePr>
        <p:xfrm>
          <a:off x="-263952" y="1396999"/>
          <a:ext cx="8950752" cy="4570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テキスト ボックス 8"/>
          <p:cNvSpPr txBox="1"/>
          <p:nvPr/>
        </p:nvSpPr>
        <p:spPr>
          <a:xfrm>
            <a:off x="1924638" y="1659718"/>
            <a:ext cx="6406559" cy="769441"/>
          </a:xfrm>
          <a:prstGeom prst="rect">
            <a:avLst/>
          </a:prstGeom>
          <a:noFill/>
        </p:spPr>
        <p:txBody>
          <a:bodyPr wrap="square" rtlCol="0">
            <a:spAutoFit/>
          </a:bodyPr>
          <a:lstStyle/>
          <a:p>
            <a:pPr>
              <a:spcAft>
                <a:spcPts val="0"/>
              </a:spcAft>
            </a:pPr>
            <a:r>
              <a:rPr lang="ja-JP" altLang="en-US" sz="2200" b="1" dirty="0">
                <a:solidFill>
                  <a:prstClr val="white"/>
                </a:solidFill>
                <a:latin typeface="Meiryo UI" pitchFamily="50" charset="-128"/>
                <a:ea typeface="メイリオ" pitchFamily="50" charset="-128"/>
              </a:rPr>
              <a:t>抗凝固薬は脳卒中の予防に有用であるが，実臨床では十分に使用されていない</a:t>
            </a:r>
          </a:p>
        </p:txBody>
      </p:sp>
      <p:sp>
        <p:nvSpPr>
          <p:cNvPr id="12" name="テキスト ボックス 11"/>
          <p:cNvSpPr txBox="1"/>
          <p:nvPr/>
        </p:nvSpPr>
        <p:spPr>
          <a:xfrm>
            <a:off x="1924638" y="3296041"/>
            <a:ext cx="6052413" cy="769441"/>
          </a:xfrm>
          <a:prstGeom prst="rect">
            <a:avLst/>
          </a:prstGeom>
          <a:noFill/>
        </p:spPr>
        <p:txBody>
          <a:bodyPr wrap="square" rtlCol="0">
            <a:spAutoFit/>
          </a:bodyPr>
          <a:lstStyle/>
          <a:p>
            <a:pPr algn="just">
              <a:spcAft>
                <a:spcPts val="0"/>
              </a:spcAft>
            </a:pPr>
            <a:r>
              <a:rPr lang="ja-JP" altLang="en-US" sz="2200" b="1" dirty="0">
                <a:solidFill>
                  <a:prstClr val="white"/>
                </a:solidFill>
                <a:latin typeface="Meiryo UI" pitchFamily="50" charset="-128"/>
                <a:ea typeface="メイリオ" pitchFamily="50" charset="-128"/>
              </a:rPr>
              <a:t>抗凝固薬には出血リスクがあるが，脳梗塞発症をリスクスコアで評価することができる</a:t>
            </a:r>
          </a:p>
        </p:txBody>
      </p:sp>
      <p:sp>
        <p:nvSpPr>
          <p:cNvPr id="13" name="テキスト ボックス 12"/>
          <p:cNvSpPr txBox="1"/>
          <p:nvPr/>
        </p:nvSpPr>
        <p:spPr>
          <a:xfrm>
            <a:off x="1924638" y="4781941"/>
            <a:ext cx="5981111" cy="1107996"/>
          </a:xfrm>
          <a:prstGeom prst="rect">
            <a:avLst/>
          </a:prstGeom>
          <a:noFill/>
        </p:spPr>
        <p:txBody>
          <a:bodyPr wrap="square" rtlCol="0">
            <a:spAutoFit/>
          </a:bodyPr>
          <a:lstStyle/>
          <a:p>
            <a:pPr algn="just">
              <a:spcAft>
                <a:spcPts val="0"/>
              </a:spcAft>
            </a:pPr>
            <a:r>
              <a:rPr lang="ja-JP" altLang="en-US" sz="2200" b="1" dirty="0">
                <a:solidFill>
                  <a:prstClr val="white"/>
                </a:solidFill>
                <a:latin typeface="Meiryo UI" pitchFamily="50" charset="-128"/>
                <a:ea typeface="メイリオ" pitchFamily="50" charset="-128"/>
              </a:rPr>
              <a:t>治療選択にあたっては，患者の転帰を最良にするために，脳卒中リスク，出血リスク，   その他の因子を考慮する必要がある</a:t>
            </a:r>
          </a:p>
        </p:txBody>
      </p:sp>
      <p:sp>
        <p:nvSpPr>
          <p:cNvPr id="1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4899740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685800" y="1752600"/>
            <a:ext cx="7772400" cy="1755775"/>
          </a:xfrm>
        </p:spPr>
        <p:txBody>
          <a:bodyPr/>
          <a:lstStyle/>
          <a:p>
            <a:r>
              <a:rPr lang="ja-JP" altLang="en-US" b="1" dirty="0">
                <a:solidFill>
                  <a:schemeClr val="tx2"/>
                </a:solidFill>
                <a:latin typeface="メイリオ" pitchFamily="50" charset="-128"/>
                <a:ea typeface="メイリオ" pitchFamily="50" charset="-128"/>
                <a:cs typeface="メイリオ" pitchFamily="50" charset="-128"/>
              </a:rPr>
              <a:t>付 録</a:t>
            </a:r>
            <a:endParaRPr lang="en-US" altLang="en-US" b="1" dirty="0">
              <a:solidFill>
                <a:schemeClr val="tx2"/>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110089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正方形/長方形 16"/>
          <p:cNvSpPr/>
          <p:nvPr/>
        </p:nvSpPr>
        <p:spPr>
          <a:xfrm>
            <a:off x="0" y="5775020"/>
            <a:ext cx="3833091" cy="1082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rgbClr val="1F497D"/>
                </a:solidFill>
                <a:latin typeface="Meiryo UI" pitchFamily="50" charset="-128"/>
                <a:ea typeface="メイリオ" pitchFamily="50" charset="-128"/>
              </a:rPr>
              <a:t>年齢補正後の</a:t>
            </a:r>
            <a:r>
              <a:rPr lang="en-US" altLang="ja-JP" sz="3600" b="1" dirty="0">
                <a:solidFill>
                  <a:srgbClr val="1F497D"/>
                </a:solidFill>
                <a:latin typeface="Meiryo UI" pitchFamily="50" charset="-128"/>
                <a:ea typeface="メイリオ" pitchFamily="50" charset="-128"/>
              </a:rPr>
              <a:t>AF</a:t>
            </a:r>
            <a:r>
              <a:rPr lang="ja-JP" altLang="en-US" sz="3600" b="1" dirty="0">
                <a:solidFill>
                  <a:srgbClr val="1F497D"/>
                </a:solidFill>
                <a:latin typeface="Meiryo UI" pitchFamily="50" charset="-128"/>
                <a:ea typeface="メイリオ" pitchFamily="50" charset="-128"/>
              </a:rPr>
              <a:t>有病率</a:t>
            </a:r>
            <a:r>
              <a:rPr lang="ja-JP" altLang="en-US" sz="2400" b="1" dirty="0">
                <a:solidFill>
                  <a:srgbClr val="003479"/>
                </a:solidFill>
                <a:latin typeface="Meiryo UI" pitchFamily="50" charset="-128"/>
                <a:ea typeface="メイリオ" pitchFamily="50" charset="-128"/>
                <a:cs typeface="Times New Roman" pitchFamily="18" charset="0"/>
              </a:rPr>
              <a:t>（海外データ）</a:t>
            </a:r>
            <a:br>
              <a:rPr lang="ja-JP" altLang="en-US" sz="2400" b="1" dirty="0">
                <a:solidFill>
                  <a:srgbClr val="1F497D"/>
                </a:solidFill>
                <a:latin typeface="Meiryo UI" pitchFamily="50" charset="-128"/>
                <a:ea typeface="メイリオ" pitchFamily="50" charset="-128"/>
              </a:rPr>
            </a:br>
            <a:r>
              <a:rPr lang="ja-JP" altLang="en-US" sz="1600" b="1" dirty="0">
                <a:solidFill>
                  <a:srgbClr val="1F497D"/>
                </a:solidFill>
                <a:latin typeface="Meiryo UI" pitchFamily="50" charset="-128"/>
                <a:ea typeface="メイリオ" pitchFamily="50" charset="-128"/>
              </a:rPr>
              <a:t>（</a:t>
            </a:r>
            <a:r>
              <a:rPr lang="en-US" altLang="ja-JP" sz="1600" b="1" dirty="0">
                <a:solidFill>
                  <a:srgbClr val="1F497D"/>
                </a:solidFill>
                <a:latin typeface="Meiryo UI" pitchFamily="50" charset="-128"/>
                <a:ea typeface="メイリオ" pitchFamily="50" charset="-128"/>
              </a:rPr>
              <a:t>ACC</a:t>
            </a:r>
            <a:r>
              <a:rPr lang="ja-JP" altLang="en-US" sz="1600" b="1" dirty="0">
                <a:solidFill>
                  <a:srgbClr val="1F497D"/>
                </a:solidFill>
                <a:latin typeface="Meiryo UI" pitchFamily="50" charset="-128"/>
                <a:ea typeface="メイリオ" pitchFamily="50" charset="-128"/>
              </a:rPr>
              <a:t>主導 </a:t>
            </a:r>
            <a:r>
              <a:rPr lang="en-US" altLang="ja-JP" sz="1600" b="1" dirty="0">
                <a:solidFill>
                  <a:srgbClr val="1F497D"/>
                </a:solidFill>
                <a:latin typeface="Meiryo UI" pitchFamily="50" charset="-128"/>
                <a:ea typeface="メイリオ" pitchFamily="50" charset="-128"/>
              </a:rPr>
              <a:t>INTER AF Project </a:t>
            </a:r>
            <a:r>
              <a:rPr lang="ja-JP" altLang="en-US" sz="1600" b="1" dirty="0">
                <a:solidFill>
                  <a:srgbClr val="1F497D"/>
                </a:solidFill>
                <a:latin typeface="Meiryo UI" pitchFamily="50" charset="-128"/>
                <a:ea typeface="メイリオ" pitchFamily="50" charset="-128"/>
              </a:rPr>
              <a:t>による集計 ）</a:t>
            </a:r>
            <a:endParaRPr lang="en-US" altLang="en-US" sz="1600" b="1" dirty="0">
              <a:solidFill>
                <a:srgbClr val="1F497D"/>
              </a:solidFill>
              <a:latin typeface="Meiryo UI" pitchFamily="50" charset="-128"/>
              <a:ea typeface="メイリオ" pitchFamily="50" charset="-128"/>
            </a:endParaRPr>
          </a:p>
        </p:txBody>
      </p:sp>
      <p:cxnSp>
        <p:nvCxnSpPr>
          <p:cNvPr id="19"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7" y="2071469"/>
            <a:ext cx="9045131" cy="374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Content Placeholder 2"/>
          <p:cNvSpPr txBox="1">
            <a:spLocks/>
          </p:cNvSpPr>
          <p:nvPr/>
        </p:nvSpPr>
        <p:spPr bwMode="auto">
          <a:xfrm>
            <a:off x="636926" y="4147880"/>
            <a:ext cx="802360" cy="1038215"/>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150"/>
              </a:spcAft>
              <a:buClr>
                <a:schemeClr val="tx1"/>
              </a:buClr>
              <a:buNone/>
            </a:pPr>
            <a:r>
              <a:rPr lang="en-US" altLang="ja-JP" sz="800" b="1" dirty="0">
                <a:latin typeface="Meiryo UI" pitchFamily="50" charset="-128"/>
                <a:ea typeface="メイリオ" pitchFamily="50" charset="-128"/>
              </a:rPr>
              <a:t>250</a:t>
            </a:r>
            <a:r>
              <a:rPr lang="ja-JP" altLang="en-US" sz="800" b="1" dirty="0">
                <a:latin typeface="Meiryo UI" pitchFamily="50" charset="-128"/>
                <a:ea typeface="メイリオ" pitchFamily="50" charset="-128"/>
              </a:rPr>
              <a:t>～</a:t>
            </a:r>
            <a:r>
              <a:rPr lang="en-US" altLang="ja-JP" sz="800" b="1" dirty="0">
                <a:latin typeface="Meiryo UI" pitchFamily="50" charset="-128"/>
                <a:ea typeface="メイリオ" pitchFamily="50" charset="-128"/>
              </a:rPr>
              <a:t>325</a:t>
            </a:r>
          </a:p>
          <a:p>
            <a:pPr marL="0" indent="0" eaLnBrk="1" hangingPunct="1">
              <a:spcBef>
                <a:spcPts val="0"/>
              </a:spcBef>
              <a:spcAft>
                <a:spcPts val="150"/>
              </a:spcAft>
              <a:buClr>
                <a:schemeClr val="tx1"/>
              </a:buClr>
              <a:buNone/>
            </a:pPr>
            <a:r>
              <a:rPr lang="en-US" altLang="ja-JP" sz="800" b="1" dirty="0">
                <a:latin typeface="Meiryo UI" pitchFamily="50" charset="-128"/>
                <a:ea typeface="メイリオ" pitchFamily="50" charset="-128"/>
              </a:rPr>
              <a:t>325</a:t>
            </a:r>
            <a:r>
              <a:rPr lang="ja-JP" altLang="en-US" sz="800" b="1" dirty="0">
                <a:latin typeface="Meiryo UI" pitchFamily="50" charset="-128"/>
                <a:ea typeface="メイリオ" pitchFamily="50" charset="-128"/>
              </a:rPr>
              <a:t>～</a:t>
            </a:r>
            <a:r>
              <a:rPr lang="en-US" altLang="ja-JP" sz="800" b="1" dirty="0">
                <a:latin typeface="Meiryo UI" pitchFamily="50" charset="-128"/>
                <a:ea typeface="メイリオ" pitchFamily="50" charset="-128"/>
              </a:rPr>
              <a:t>400</a:t>
            </a:r>
          </a:p>
          <a:p>
            <a:pPr marL="0" indent="0" eaLnBrk="1" hangingPunct="1">
              <a:spcBef>
                <a:spcPts val="0"/>
              </a:spcBef>
              <a:spcAft>
                <a:spcPts val="150"/>
              </a:spcAft>
              <a:buClr>
                <a:schemeClr val="tx1"/>
              </a:buClr>
              <a:buNone/>
            </a:pPr>
            <a:r>
              <a:rPr lang="en-US" altLang="ja-JP" sz="800" b="1" dirty="0">
                <a:latin typeface="Meiryo UI" pitchFamily="50" charset="-128"/>
                <a:ea typeface="メイリオ" pitchFamily="50" charset="-128"/>
              </a:rPr>
              <a:t>400</a:t>
            </a:r>
            <a:r>
              <a:rPr lang="ja-JP" altLang="en-US" sz="800" b="1" dirty="0">
                <a:latin typeface="Meiryo UI" pitchFamily="50" charset="-128"/>
                <a:ea typeface="メイリオ" pitchFamily="50" charset="-128"/>
              </a:rPr>
              <a:t>～</a:t>
            </a:r>
            <a:r>
              <a:rPr lang="en-US" altLang="ja-JP" sz="800" b="1" dirty="0">
                <a:latin typeface="Meiryo UI" pitchFamily="50" charset="-128"/>
                <a:ea typeface="メイリオ" pitchFamily="50" charset="-128"/>
              </a:rPr>
              <a:t>475</a:t>
            </a:r>
          </a:p>
          <a:p>
            <a:pPr marL="0" indent="0" eaLnBrk="1" hangingPunct="1">
              <a:spcBef>
                <a:spcPts val="0"/>
              </a:spcBef>
              <a:spcAft>
                <a:spcPts val="150"/>
              </a:spcAft>
              <a:buClr>
                <a:schemeClr val="tx1"/>
              </a:buClr>
              <a:buNone/>
            </a:pPr>
            <a:r>
              <a:rPr lang="en-US" altLang="ja-JP" sz="800" b="1" dirty="0">
                <a:latin typeface="Meiryo UI" pitchFamily="50" charset="-128"/>
                <a:ea typeface="メイリオ" pitchFamily="50" charset="-128"/>
              </a:rPr>
              <a:t>475</a:t>
            </a:r>
            <a:r>
              <a:rPr lang="ja-JP" altLang="en-US" sz="800" b="1" dirty="0">
                <a:latin typeface="Meiryo UI" pitchFamily="50" charset="-128"/>
                <a:ea typeface="メイリオ" pitchFamily="50" charset="-128"/>
              </a:rPr>
              <a:t>～</a:t>
            </a:r>
            <a:r>
              <a:rPr lang="en-US" altLang="ja-JP" sz="800" b="1" dirty="0">
                <a:latin typeface="Meiryo UI" pitchFamily="50" charset="-128"/>
                <a:ea typeface="メイリオ" pitchFamily="50" charset="-128"/>
              </a:rPr>
              <a:t>550</a:t>
            </a:r>
          </a:p>
          <a:p>
            <a:pPr marL="0" indent="0" eaLnBrk="1" hangingPunct="1">
              <a:spcBef>
                <a:spcPts val="0"/>
              </a:spcBef>
              <a:spcAft>
                <a:spcPts val="150"/>
              </a:spcAft>
              <a:buClr>
                <a:schemeClr val="tx1"/>
              </a:buClr>
              <a:buNone/>
            </a:pPr>
            <a:r>
              <a:rPr lang="en-US" altLang="ja-JP" sz="800" b="1" dirty="0">
                <a:latin typeface="Meiryo UI" pitchFamily="50" charset="-128"/>
                <a:ea typeface="メイリオ" pitchFamily="50" charset="-128"/>
              </a:rPr>
              <a:t>550</a:t>
            </a:r>
            <a:r>
              <a:rPr lang="ja-JP" altLang="en-US" sz="800" b="1" dirty="0">
                <a:latin typeface="Meiryo UI" pitchFamily="50" charset="-128"/>
                <a:ea typeface="メイリオ" pitchFamily="50" charset="-128"/>
              </a:rPr>
              <a:t>～</a:t>
            </a:r>
            <a:r>
              <a:rPr lang="en-US" altLang="ja-JP" sz="800" b="1" dirty="0">
                <a:latin typeface="Meiryo UI" pitchFamily="50" charset="-128"/>
                <a:ea typeface="メイリオ" pitchFamily="50" charset="-128"/>
              </a:rPr>
              <a:t>625</a:t>
            </a:r>
          </a:p>
          <a:p>
            <a:pPr marL="0" indent="0" eaLnBrk="1" hangingPunct="1">
              <a:spcBef>
                <a:spcPts val="0"/>
              </a:spcBef>
              <a:spcAft>
                <a:spcPts val="150"/>
              </a:spcAft>
              <a:buClr>
                <a:schemeClr val="tx1"/>
              </a:buClr>
              <a:buNone/>
            </a:pPr>
            <a:r>
              <a:rPr lang="en-US" altLang="ja-JP" sz="800" b="1" dirty="0">
                <a:latin typeface="Meiryo UI" pitchFamily="50" charset="-128"/>
                <a:ea typeface="メイリオ" pitchFamily="50" charset="-128"/>
              </a:rPr>
              <a:t>625</a:t>
            </a:r>
            <a:r>
              <a:rPr lang="ja-JP" altLang="en-US" sz="800" b="1" dirty="0">
                <a:latin typeface="Meiryo UI" pitchFamily="50" charset="-128"/>
                <a:ea typeface="メイリオ" pitchFamily="50" charset="-128"/>
              </a:rPr>
              <a:t>～</a:t>
            </a:r>
            <a:r>
              <a:rPr lang="en-US" altLang="ja-JP" sz="800" b="1" dirty="0">
                <a:latin typeface="Meiryo UI" pitchFamily="50" charset="-128"/>
                <a:ea typeface="メイリオ" pitchFamily="50" charset="-128"/>
              </a:rPr>
              <a:t>700</a:t>
            </a:r>
          </a:p>
          <a:p>
            <a:pPr marL="0" indent="0" eaLnBrk="1" hangingPunct="1">
              <a:spcBef>
                <a:spcPts val="0"/>
              </a:spcBef>
              <a:spcAft>
                <a:spcPts val="150"/>
              </a:spcAft>
              <a:buClr>
                <a:schemeClr val="tx1"/>
              </a:buClr>
              <a:buNone/>
            </a:pPr>
            <a:r>
              <a:rPr lang="en-US" altLang="ja-JP" sz="800" b="1" dirty="0">
                <a:latin typeface="Meiryo UI" pitchFamily="50" charset="-128"/>
                <a:ea typeface="メイリオ" pitchFamily="50" charset="-128"/>
              </a:rPr>
              <a:t>700</a:t>
            </a:r>
            <a:r>
              <a:rPr lang="ja-JP" altLang="en-US" sz="800" b="1" dirty="0">
                <a:latin typeface="Meiryo UI" pitchFamily="50" charset="-128"/>
                <a:ea typeface="メイリオ" pitchFamily="50" charset="-128"/>
              </a:rPr>
              <a:t>～</a:t>
            </a:r>
            <a:r>
              <a:rPr lang="en-US" altLang="ja-JP" sz="800" b="1" dirty="0">
                <a:latin typeface="Meiryo UI" pitchFamily="50" charset="-128"/>
                <a:ea typeface="メイリオ" pitchFamily="50" charset="-128"/>
              </a:rPr>
              <a:t>775</a:t>
            </a:r>
            <a:endParaRPr lang="en-US" altLang="en-US" sz="800" b="1" dirty="0">
              <a:latin typeface="Meiryo UI" pitchFamily="50" charset="-128"/>
              <a:ea typeface="メイリオ" pitchFamily="50" charset="-128"/>
            </a:endParaRPr>
          </a:p>
        </p:txBody>
      </p:sp>
      <p:sp>
        <p:nvSpPr>
          <p:cNvPr id="23" name="Content Placeholder 2"/>
          <p:cNvSpPr txBox="1">
            <a:spLocks/>
          </p:cNvSpPr>
          <p:nvPr/>
        </p:nvSpPr>
        <p:spPr bwMode="auto">
          <a:xfrm>
            <a:off x="157395" y="1465151"/>
            <a:ext cx="8924460" cy="467987"/>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spcBef>
                <a:spcPts val="0"/>
              </a:spcBef>
              <a:spcAft>
                <a:spcPts val="1200"/>
              </a:spcAft>
              <a:buClr>
                <a:schemeClr val="tx1"/>
              </a:buClr>
              <a:buNone/>
            </a:pPr>
            <a:r>
              <a:rPr lang="ja-JP" altLang="en-US" sz="2000" b="1" dirty="0">
                <a:latin typeface="Meiryo UI" pitchFamily="50" charset="-128"/>
                <a:ea typeface="メイリオ" pitchFamily="50" charset="-128"/>
              </a:rPr>
              <a:t>世界各地域における</a:t>
            </a:r>
            <a:r>
              <a:rPr lang="en-US" altLang="ja-JP" sz="2000" b="1" dirty="0">
                <a:latin typeface="Meiryo UI" pitchFamily="50" charset="-128"/>
                <a:ea typeface="メイリオ" pitchFamily="50" charset="-128"/>
              </a:rPr>
              <a:t>10</a:t>
            </a:r>
            <a:r>
              <a:rPr lang="ja-JP" altLang="en-US" sz="2000" b="1" dirty="0">
                <a:latin typeface="Meiryo UI" pitchFamily="50" charset="-128"/>
                <a:ea typeface="メイリオ" pitchFamily="50" charset="-128"/>
              </a:rPr>
              <a:t>万人あたりの心房細動・心房粗動有病率（</a:t>
            </a:r>
            <a:r>
              <a:rPr lang="en-US" altLang="ja-JP" sz="2000" b="1" dirty="0">
                <a:latin typeface="Meiryo UI" pitchFamily="50" charset="-128"/>
                <a:ea typeface="メイリオ" pitchFamily="50" charset="-128"/>
              </a:rPr>
              <a:t>2010</a:t>
            </a:r>
            <a:r>
              <a:rPr lang="ja-JP" altLang="en-US" sz="2000" b="1" dirty="0">
                <a:latin typeface="Meiryo UI" pitchFamily="50" charset="-128"/>
                <a:ea typeface="メイリオ" pitchFamily="50" charset="-128"/>
              </a:rPr>
              <a:t>年）</a:t>
            </a:r>
            <a:endParaRPr lang="en-US" altLang="en-US" sz="2000" b="1" dirty="0">
              <a:latin typeface="Meiryo UI" pitchFamily="50" charset="-128"/>
              <a:ea typeface="メイリオ" pitchFamily="50" charset="-128"/>
            </a:endParaRPr>
          </a:p>
        </p:txBody>
      </p:sp>
      <p:sp>
        <p:nvSpPr>
          <p:cNvPr id="26" name="Rectangle 4"/>
          <p:cNvSpPr>
            <a:spLocks noChangeArrowheads="1"/>
          </p:cNvSpPr>
          <p:nvPr/>
        </p:nvSpPr>
        <p:spPr bwMode="auto">
          <a:xfrm>
            <a:off x="5875677" y="6327822"/>
            <a:ext cx="343535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Hsu</a:t>
            </a:r>
            <a:r>
              <a:rPr lang="da-DK" altLang="en-US" sz="1000" dirty="0">
                <a:latin typeface="Meiryo UI" pitchFamily="50" charset="-128"/>
                <a:ea typeface="メイリオ" pitchFamily="50" charset="-128"/>
              </a:rPr>
              <a:t> </a:t>
            </a:r>
            <a:r>
              <a:rPr lang="en-US" altLang="ja-JP" sz="1000" dirty="0">
                <a:latin typeface="Meiryo UI" pitchFamily="50" charset="-128"/>
                <a:ea typeface="メイリオ" pitchFamily="50" charset="-128"/>
              </a:rPr>
              <a:t>JC</a:t>
            </a:r>
            <a:r>
              <a:rPr lang="da-DK" altLang="en-US" sz="1000" dirty="0">
                <a:latin typeface="Meiryo UI" pitchFamily="50" charset="-128"/>
                <a:ea typeface="メイリオ" pitchFamily="50" charset="-128"/>
              </a:rPr>
              <a:t>, et al. </a:t>
            </a:r>
            <a:r>
              <a:rPr lang="da-DK" altLang="en-US" sz="1000" i="1" dirty="0">
                <a:latin typeface="Meiryo UI" pitchFamily="50" charset="-128"/>
                <a:ea typeface="メイリオ" pitchFamily="50" charset="-128"/>
              </a:rPr>
              <a:t>J Am Heart Assoc.</a:t>
            </a:r>
            <a:r>
              <a:rPr lang="da-DK" altLang="en-US" sz="1000" dirty="0">
                <a:latin typeface="Meiryo UI" pitchFamily="50" charset="-128"/>
                <a:ea typeface="メイリオ" pitchFamily="50" charset="-128"/>
              </a:rPr>
              <a:t> </a:t>
            </a:r>
            <a:r>
              <a:rPr lang="en-US" altLang="en-US" sz="1000" dirty="0">
                <a:latin typeface="Meiryo UI" pitchFamily="50" charset="-128"/>
                <a:ea typeface="メイリオ" pitchFamily="50" charset="-128"/>
              </a:rPr>
              <a:t>2016;5:e004037.</a:t>
            </a:r>
          </a:p>
        </p:txBody>
      </p:sp>
      <p:sp>
        <p:nvSpPr>
          <p:cNvPr id="27" name="TextBox 2"/>
          <p:cNvSpPr txBox="1">
            <a:spLocks noChangeArrowheads="1"/>
          </p:cNvSpPr>
          <p:nvPr/>
        </p:nvSpPr>
        <p:spPr bwMode="auto">
          <a:xfrm>
            <a:off x="6686177" y="6526974"/>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0121296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68372" y="3432721"/>
            <a:ext cx="7607256" cy="53375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正方形/長方形 21"/>
          <p:cNvSpPr/>
          <p:nvPr/>
        </p:nvSpPr>
        <p:spPr>
          <a:xfrm>
            <a:off x="768372" y="4497161"/>
            <a:ext cx="7607256" cy="53375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角丸四角形 17"/>
          <p:cNvSpPr/>
          <p:nvPr/>
        </p:nvSpPr>
        <p:spPr>
          <a:xfrm>
            <a:off x="998297" y="3208659"/>
            <a:ext cx="6656193" cy="460493"/>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538"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3600" b="1" dirty="0">
                <a:solidFill>
                  <a:srgbClr val="1F497D"/>
                </a:solidFill>
                <a:latin typeface="Meiryo UI" pitchFamily="50" charset="-128"/>
                <a:ea typeface="メイリオ" pitchFamily="50" charset="-128"/>
                <a:cs typeface="Times New Roman" pitchFamily="18" charset="0"/>
              </a:rPr>
              <a:t>AF</a:t>
            </a:r>
            <a:r>
              <a:rPr lang="ja-JP" altLang="en-US" sz="3600" b="1" dirty="0">
                <a:solidFill>
                  <a:srgbClr val="1F497D"/>
                </a:solidFill>
                <a:latin typeface="Meiryo UI" pitchFamily="50" charset="-128"/>
                <a:ea typeface="メイリオ" pitchFamily="50" charset="-128"/>
                <a:cs typeface="Times New Roman" pitchFamily="18" charset="0"/>
              </a:rPr>
              <a:t>のパターンの重要ポイント</a:t>
            </a:r>
            <a:endParaRPr lang="en-US" altLang="en-US" sz="3600" b="1" dirty="0">
              <a:solidFill>
                <a:srgbClr val="1F497D"/>
              </a:solidFill>
              <a:latin typeface="Meiryo UI" pitchFamily="50" charset="-128"/>
              <a:ea typeface="メイリオ" pitchFamily="50" charset="-128"/>
              <a:cs typeface="Times New Roman" pitchFamily="18" charset="0"/>
            </a:endParaRP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角丸四角形 5"/>
          <p:cNvSpPr/>
          <p:nvPr/>
        </p:nvSpPr>
        <p:spPr>
          <a:xfrm>
            <a:off x="1147087" y="1389437"/>
            <a:ext cx="6656193" cy="460493"/>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正方形/長方形 7"/>
          <p:cNvSpPr/>
          <p:nvPr/>
        </p:nvSpPr>
        <p:spPr>
          <a:xfrm>
            <a:off x="768372" y="1551483"/>
            <a:ext cx="7607256" cy="1340041"/>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テキスト ボックス 8"/>
          <p:cNvSpPr txBox="1"/>
          <p:nvPr/>
        </p:nvSpPr>
        <p:spPr>
          <a:xfrm>
            <a:off x="1228048" y="1453192"/>
            <a:ext cx="6196687"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発作性</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は年間</a:t>
            </a:r>
            <a:r>
              <a:rPr lang="en-US" altLang="ja-JP" sz="2000" b="1" dirty="0">
                <a:solidFill>
                  <a:prstClr val="white"/>
                </a:solidFill>
                <a:latin typeface="Meiryo UI" pitchFamily="50" charset="-128"/>
                <a:ea typeface="メイリオ" pitchFamily="50" charset="-128"/>
              </a:rPr>
              <a:t>5.0</a:t>
            </a:r>
            <a:r>
              <a:rPr lang="ja-JP" altLang="en-US" sz="2000" b="1" dirty="0">
                <a:solidFill>
                  <a:prstClr val="white"/>
                </a:solidFill>
                <a:latin typeface="Meiryo UI" pitchFamily="50" charset="-128"/>
                <a:ea typeface="メイリオ" pitchFamily="50" charset="-128"/>
              </a:rPr>
              <a:t>～</a:t>
            </a:r>
            <a:r>
              <a:rPr lang="en-US" altLang="ja-JP" sz="2000" b="1" dirty="0">
                <a:solidFill>
                  <a:prstClr val="white"/>
                </a:solidFill>
                <a:latin typeface="Meiryo UI" pitchFamily="50" charset="-128"/>
                <a:ea typeface="メイリオ" pitchFamily="50" charset="-128"/>
              </a:rPr>
              <a:t>8.6</a:t>
            </a:r>
            <a:r>
              <a:rPr lang="ja-JP" altLang="en-US" sz="2000" b="1" dirty="0">
                <a:solidFill>
                  <a:prstClr val="white"/>
                </a:solidFill>
                <a:latin typeface="Meiryo UI" pitchFamily="50" charset="-128"/>
                <a:ea typeface="メイリオ" pitchFamily="50" charset="-128"/>
              </a:rPr>
              <a:t>％の割合で慢性化する</a:t>
            </a:r>
            <a:r>
              <a:rPr lang="en-US" altLang="ja-JP" sz="2000" b="1" baseline="30000" dirty="0">
                <a:solidFill>
                  <a:prstClr val="white"/>
                </a:solidFill>
                <a:latin typeface="Meiryo UI" pitchFamily="50" charset="-128"/>
                <a:ea typeface="メイリオ" pitchFamily="50" charset="-128"/>
              </a:rPr>
              <a:t>1</a:t>
            </a:r>
            <a:endParaRPr lang="ja-JP" altLang="en-US" sz="2000" b="1" baseline="30000" dirty="0">
              <a:solidFill>
                <a:prstClr val="white"/>
              </a:solidFill>
              <a:latin typeface="Meiryo UI" pitchFamily="50" charset="-128"/>
              <a:ea typeface="メイリオ" pitchFamily="50" charset="-128"/>
            </a:endParaRPr>
          </a:p>
        </p:txBody>
      </p:sp>
      <p:sp>
        <p:nvSpPr>
          <p:cNvPr id="10" name="テキスト ボックス 9"/>
          <p:cNvSpPr txBox="1"/>
          <p:nvPr/>
        </p:nvSpPr>
        <p:spPr>
          <a:xfrm>
            <a:off x="1077511" y="1850406"/>
            <a:ext cx="7184113" cy="1354217"/>
          </a:xfrm>
          <a:prstGeom prst="rect">
            <a:avLst/>
          </a:prstGeom>
          <a:noFill/>
        </p:spPr>
        <p:txBody>
          <a:bodyPr wrap="square" rtlCol="0">
            <a:spAutoFit/>
          </a:bodyPr>
          <a:lstStyle/>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発作性</a:t>
            </a:r>
            <a:r>
              <a:rPr lang="en-US" altLang="ja-JP" dirty="0">
                <a:solidFill>
                  <a:prstClr val="black"/>
                </a:solidFill>
                <a:latin typeface="Meiryo UI" pitchFamily="50" charset="-128"/>
                <a:ea typeface="メイリオ" pitchFamily="50" charset="-128"/>
              </a:rPr>
              <a:t>AF</a:t>
            </a:r>
            <a:r>
              <a:rPr lang="ja-JP" altLang="en-US" dirty="0">
                <a:solidFill>
                  <a:prstClr val="black"/>
                </a:solidFill>
                <a:latin typeface="Meiryo UI" pitchFamily="50" charset="-128"/>
                <a:ea typeface="メイリオ" pitchFamily="50" charset="-128"/>
              </a:rPr>
              <a:t>は，発症初期には薬物療法に対する反応性は良好だが，長期的には薬物療法に抵抗性となりがちである</a:t>
            </a:r>
            <a:r>
              <a:rPr lang="en-US" altLang="ja-JP" baseline="30000" dirty="0">
                <a:solidFill>
                  <a:prstClr val="black"/>
                </a:solidFill>
                <a:latin typeface="Meiryo UI" pitchFamily="50" charset="-128"/>
                <a:ea typeface="メイリオ" pitchFamily="50" charset="-128"/>
              </a:rPr>
              <a:t>1</a:t>
            </a:r>
          </a:p>
          <a:p>
            <a:pPr marL="180975" indent="-180975">
              <a:spcAft>
                <a:spcPts val="600"/>
              </a:spcAft>
              <a:buFont typeface="Arial" pitchFamily="34" charset="0"/>
              <a:buChar char="•"/>
            </a:pPr>
            <a:r>
              <a:rPr lang="ja-JP" altLang="en-US" dirty="0">
                <a:solidFill>
                  <a:prstClr val="black"/>
                </a:solidFill>
                <a:latin typeface="Meiryo UI" pitchFamily="50" charset="-128"/>
                <a:ea typeface="メイリオ" pitchFamily="50" charset="-128"/>
              </a:rPr>
              <a:t>発作性</a:t>
            </a:r>
            <a:r>
              <a:rPr lang="en-US" altLang="ja-JP" dirty="0">
                <a:solidFill>
                  <a:prstClr val="black"/>
                </a:solidFill>
                <a:latin typeface="Meiryo UI" pitchFamily="50" charset="-128"/>
                <a:ea typeface="メイリオ" pitchFamily="50" charset="-128"/>
              </a:rPr>
              <a:t>AF</a:t>
            </a:r>
            <a:r>
              <a:rPr lang="ja-JP" altLang="en-US" dirty="0">
                <a:solidFill>
                  <a:prstClr val="black"/>
                </a:solidFill>
                <a:latin typeface="Meiryo UI" pitchFamily="50" charset="-128"/>
                <a:ea typeface="メイリオ" pitchFamily="50" charset="-128"/>
              </a:rPr>
              <a:t>は，持続性</a:t>
            </a:r>
            <a:r>
              <a:rPr lang="en-US" altLang="ja-JP" dirty="0">
                <a:solidFill>
                  <a:prstClr val="black"/>
                </a:solidFill>
                <a:latin typeface="Meiryo UI" pitchFamily="50" charset="-128"/>
                <a:ea typeface="メイリオ" pitchFamily="50" charset="-128"/>
              </a:rPr>
              <a:t>AF</a:t>
            </a:r>
            <a:r>
              <a:rPr lang="ja-JP" altLang="en-US" dirty="0">
                <a:solidFill>
                  <a:prstClr val="black"/>
                </a:solidFill>
                <a:latin typeface="Meiryo UI" pitchFamily="50" charset="-128"/>
                <a:ea typeface="メイリオ" pitchFamily="50" charset="-128"/>
              </a:rPr>
              <a:t>または永続性</a:t>
            </a:r>
            <a:r>
              <a:rPr lang="en-US" altLang="ja-JP" dirty="0">
                <a:solidFill>
                  <a:prstClr val="black"/>
                </a:solidFill>
                <a:latin typeface="Meiryo UI" pitchFamily="50" charset="-128"/>
                <a:ea typeface="メイリオ" pitchFamily="50" charset="-128"/>
              </a:rPr>
              <a:t>AF</a:t>
            </a:r>
            <a:r>
              <a:rPr lang="ja-JP" altLang="en-US" dirty="0">
                <a:solidFill>
                  <a:prstClr val="black"/>
                </a:solidFill>
                <a:latin typeface="Meiryo UI" pitchFamily="50" charset="-128"/>
                <a:ea typeface="メイリオ" pitchFamily="50" charset="-128"/>
              </a:rPr>
              <a:t>に進行する可能性がある</a:t>
            </a:r>
            <a:r>
              <a:rPr lang="en-US" altLang="ja-JP" baseline="30000" dirty="0">
                <a:solidFill>
                  <a:prstClr val="black"/>
                </a:solidFill>
                <a:latin typeface="Meiryo UI" pitchFamily="50" charset="-128"/>
                <a:ea typeface="メイリオ" pitchFamily="50" charset="-128"/>
              </a:rPr>
              <a:t>1</a:t>
            </a:r>
            <a:endParaRPr lang="ja-JP" altLang="en-US" baseline="30000" dirty="0">
              <a:solidFill>
                <a:prstClr val="black"/>
              </a:solidFill>
              <a:latin typeface="Meiryo UI" pitchFamily="50" charset="-128"/>
              <a:ea typeface="メイリオ" pitchFamily="50" charset="-128"/>
            </a:endParaRPr>
          </a:p>
          <a:p>
            <a:pPr marL="180975" indent="-180975">
              <a:spcAft>
                <a:spcPts val="600"/>
              </a:spcAft>
              <a:buFont typeface="Arial" pitchFamily="34" charset="0"/>
              <a:buChar char="•"/>
            </a:pPr>
            <a:endParaRPr lang="ja-JP" altLang="en-US" dirty="0">
              <a:solidFill>
                <a:prstClr val="black"/>
              </a:solidFill>
              <a:latin typeface="Meiryo UI" pitchFamily="50" charset="-128"/>
              <a:ea typeface="メイリオ" pitchFamily="50" charset="-128"/>
            </a:endParaRPr>
          </a:p>
        </p:txBody>
      </p:sp>
      <p:sp>
        <p:nvSpPr>
          <p:cNvPr id="13" name="テキスト ボックス 12"/>
          <p:cNvSpPr txBox="1"/>
          <p:nvPr/>
        </p:nvSpPr>
        <p:spPr>
          <a:xfrm>
            <a:off x="1228048" y="3250789"/>
            <a:ext cx="6358612"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発作性</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と持続性</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のリスクは同等と考えられる</a:t>
            </a:r>
          </a:p>
        </p:txBody>
      </p:sp>
      <p:sp>
        <p:nvSpPr>
          <p:cNvPr id="21" name="角丸四角形 20"/>
          <p:cNvSpPr/>
          <p:nvPr/>
        </p:nvSpPr>
        <p:spPr>
          <a:xfrm>
            <a:off x="998297" y="4297576"/>
            <a:ext cx="6656193" cy="460493"/>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テキスト ボックス 15"/>
          <p:cNvSpPr txBox="1"/>
          <p:nvPr/>
        </p:nvSpPr>
        <p:spPr>
          <a:xfrm>
            <a:off x="1147087" y="4327767"/>
            <a:ext cx="6082387" cy="400110"/>
          </a:xfrm>
          <a:prstGeom prst="rect">
            <a:avLst/>
          </a:prstGeom>
          <a:noFill/>
        </p:spPr>
        <p:txBody>
          <a:bodyPr wrap="square" rtlCol="0">
            <a:spAutoFit/>
          </a:bodyPr>
          <a:lstStyle/>
          <a:p>
            <a:r>
              <a:rPr lang="ja-JP" altLang="en-US" sz="2000" b="1" dirty="0">
                <a:solidFill>
                  <a:prstClr val="white"/>
                </a:solidFill>
                <a:latin typeface="Meiryo UI" pitchFamily="50" charset="-128"/>
                <a:ea typeface="メイリオ" pitchFamily="50" charset="-128"/>
              </a:rPr>
              <a:t>今日の洞調律が明日の</a:t>
            </a:r>
            <a:r>
              <a:rPr lang="en-US" altLang="ja-JP" sz="2000" b="1" dirty="0">
                <a:solidFill>
                  <a:prstClr val="white"/>
                </a:solidFill>
                <a:latin typeface="Meiryo UI" pitchFamily="50" charset="-128"/>
                <a:ea typeface="メイリオ" pitchFamily="50" charset="-128"/>
              </a:rPr>
              <a:t>AF</a:t>
            </a:r>
            <a:r>
              <a:rPr lang="ja-JP" altLang="en-US" sz="2000" b="1" dirty="0">
                <a:solidFill>
                  <a:prstClr val="white"/>
                </a:solidFill>
                <a:latin typeface="Meiryo UI" pitchFamily="50" charset="-128"/>
                <a:ea typeface="メイリオ" pitchFamily="50" charset="-128"/>
              </a:rPr>
              <a:t>になるかもしれない</a:t>
            </a:r>
          </a:p>
        </p:txBody>
      </p:sp>
      <p:sp>
        <p:nvSpPr>
          <p:cNvPr id="14" name="TextBox 2"/>
          <p:cNvSpPr txBox="1">
            <a:spLocks noChangeArrowheads="1"/>
          </p:cNvSpPr>
          <p:nvPr/>
        </p:nvSpPr>
        <p:spPr bwMode="auto">
          <a:xfrm>
            <a:off x="6748322" y="6617313"/>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15" name="TextBox 2">
            <a:extLst>
              <a:ext uri="{FF2B5EF4-FFF2-40B4-BE49-F238E27FC236}">
                <a16:creationId xmlns:a16="http://schemas.microsoft.com/office/drawing/2014/main" id="{8C0DA656-114E-42EE-9DE0-C7CE13CB1D9D}"/>
              </a:ext>
            </a:extLst>
          </p:cNvPr>
          <p:cNvSpPr txBox="1">
            <a:spLocks noChangeArrowheads="1"/>
          </p:cNvSpPr>
          <p:nvPr/>
        </p:nvSpPr>
        <p:spPr bwMode="auto">
          <a:xfrm>
            <a:off x="3095730" y="6459379"/>
            <a:ext cx="60482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1</a:t>
            </a:r>
            <a:r>
              <a:rPr lang="ja-JP" altLang="en-US" sz="1000" dirty="0">
                <a:solidFill>
                  <a:prstClr val="black"/>
                </a:solidFill>
                <a:latin typeface="Meiryo UI" pitchFamily="50" charset="-128"/>
                <a:ea typeface="メイリオ" pitchFamily="50" charset="-128"/>
              </a:rPr>
              <a:t> 循環器病の診断と治療に関するガイドライン</a:t>
            </a:r>
            <a:r>
              <a:rPr lang="en-US" altLang="ja-JP" sz="1000" dirty="0">
                <a:solidFill>
                  <a:prstClr val="black"/>
                </a:solidFill>
                <a:latin typeface="Meiryo UI" pitchFamily="50" charset="-128"/>
                <a:ea typeface="メイリオ" pitchFamily="50" charset="-128"/>
              </a:rPr>
              <a:t>. </a:t>
            </a:r>
            <a:r>
              <a:rPr lang="ja-JP" altLang="en-US" sz="1000" dirty="0">
                <a:solidFill>
                  <a:prstClr val="black"/>
                </a:solidFill>
                <a:latin typeface="Meiryo UI" pitchFamily="50" charset="-128"/>
                <a:ea typeface="メイリオ" pitchFamily="50" charset="-128"/>
              </a:rPr>
              <a:t>心房細動治療（薬物）ガイドライン（</a:t>
            </a:r>
            <a:r>
              <a:rPr lang="en-US" altLang="ja-JP" sz="1000" dirty="0">
                <a:solidFill>
                  <a:prstClr val="black"/>
                </a:solidFill>
                <a:latin typeface="Meiryo UI" pitchFamily="50" charset="-128"/>
                <a:ea typeface="メイリオ" pitchFamily="50" charset="-128"/>
              </a:rPr>
              <a:t>2013</a:t>
            </a:r>
            <a:r>
              <a:rPr lang="ja-JP" altLang="en-US" sz="1000" dirty="0">
                <a:solidFill>
                  <a:prstClr val="black"/>
                </a:solidFill>
                <a:latin typeface="Meiryo UI" pitchFamily="50" charset="-128"/>
                <a:ea typeface="メイリオ" pitchFamily="50" charset="-128"/>
              </a:rPr>
              <a:t>年改訂版）</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71505034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txBox="1">
            <a:spLocks/>
          </p:cNvSpPr>
          <p:nvPr/>
        </p:nvSpPr>
        <p:spPr bwMode="auto">
          <a:xfrm>
            <a:off x="417372" y="163512"/>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400" b="1" dirty="0">
                <a:solidFill>
                  <a:schemeClr val="tx2"/>
                </a:solidFill>
                <a:latin typeface="Meiryo UI" pitchFamily="50" charset="-128"/>
                <a:ea typeface="メイリオ" pitchFamily="50" charset="-128"/>
                <a:cs typeface="Times New Roman" pitchFamily="18" charset="0"/>
              </a:rPr>
              <a:t>日本人</a:t>
            </a:r>
            <a:r>
              <a:rPr lang="en-US" altLang="ja-JP" sz="3400" b="1" dirty="0">
                <a:solidFill>
                  <a:schemeClr val="tx2"/>
                </a:solidFill>
                <a:latin typeface="Meiryo UI" pitchFamily="50" charset="-128"/>
                <a:ea typeface="メイリオ" pitchFamily="50" charset="-128"/>
                <a:cs typeface="Times New Roman" pitchFamily="18" charset="0"/>
              </a:rPr>
              <a:t>AF</a:t>
            </a:r>
            <a:r>
              <a:rPr lang="ja-JP" altLang="en-US" sz="3400" b="1" dirty="0">
                <a:solidFill>
                  <a:schemeClr val="tx2"/>
                </a:solidFill>
                <a:latin typeface="Meiryo UI" pitchFamily="50" charset="-128"/>
                <a:ea typeface="メイリオ" pitchFamily="50" charset="-128"/>
                <a:cs typeface="Times New Roman" pitchFamily="18" charset="0"/>
              </a:rPr>
              <a:t>患者の特徴：</a:t>
            </a:r>
            <a:r>
              <a:rPr lang="en-US" altLang="ja-JP" sz="3400" b="1" dirty="0">
                <a:solidFill>
                  <a:schemeClr val="tx2"/>
                </a:solidFill>
                <a:latin typeface="Meiryo UI" pitchFamily="50" charset="-128"/>
                <a:ea typeface="メイリオ" pitchFamily="50" charset="-128"/>
                <a:cs typeface="Times New Roman" pitchFamily="18" charset="0"/>
              </a:rPr>
              <a:t>vs.</a:t>
            </a:r>
            <a:r>
              <a:rPr lang="ja-JP" altLang="en-US" sz="3400" b="1" dirty="0">
                <a:solidFill>
                  <a:schemeClr val="tx2"/>
                </a:solidFill>
                <a:latin typeface="Meiryo UI" pitchFamily="50" charset="-128"/>
                <a:ea typeface="メイリオ" pitchFamily="50" charset="-128"/>
                <a:cs typeface="Times New Roman" pitchFamily="18" charset="0"/>
              </a:rPr>
              <a:t> 非アジア人</a:t>
            </a:r>
            <a:endParaRPr lang="en-US" altLang="en-US" sz="3400" b="1" dirty="0">
              <a:solidFill>
                <a:schemeClr val="tx2"/>
              </a:solidFill>
              <a:latin typeface="Meiryo UI" pitchFamily="50" charset="-128"/>
              <a:ea typeface="メイリオ" pitchFamily="50" charset="-128"/>
              <a:cs typeface="Times New Roman" pitchFamily="18" charset="0"/>
            </a:endParaRP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aphicFrame>
        <p:nvGraphicFramePr>
          <p:cNvPr id="17" name="Table 1">
            <a:extLst/>
          </p:cNvPr>
          <p:cNvGraphicFramePr>
            <a:graphicFrameLocks noGrp="1"/>
          </p:cNvGraphicFramePr>
          <p:nvPr>
            <p:extLst>
              <p:ext uri="{D42A27DB-BD31-4B8C-83A1-F6EECF244321}">
                <p14:modId xmlns:p14="http://schemas.microsoft.com/office/powerpoint/2010/main" val="1231112777"/>
              </p:ext>
            </p:extLst>
          </p:nvPr>
        </p:nvGraphicFramePr>
        <p:xfrm>
          <a:off x="589699" y="1541463"/>
          <a:ext cx="7964602" cy="4244837"/>
        </p:xfrm>
        <a:graphic>
          <a:graphicData uri="http://schemas.openxmlformats.org/drawingml/2006/table">
            <a:tbl>
              <a:tblPr/>
              <a:tblGrid>
                <a:gridCol w="2576627">
                  <a:extLst>
                    <a:ext uri="{9D8B030D-6E8A-4147-A177-3AD203B41FA5}">
                      <a16:colId xmlns:a16="http://schemas.microsoft.com/office/drawing/2014/main" val="20001"/>
                    </a:ext>
                  </a:extLst>
                </a:gridCol>
                <a:gridCol w="2619375">
                  <a:extLst>
                    <a:ext uri="{9D8B030D-6E8A-4147-A177-3AD203B41FA5}">
                      <a16:colId xmlns:a16="http://schemas.microsoft.com/office/drawing/2014/main" val="20002"/>
                    </a:ext>
                  </a:extLst>
                </a:gridCol>
                <a:gridCol w="2768600">
                  <a:extLst>
                    <a:ext uri="{9D8B030D-6E8A-4147-A177-3AD203B41FA5}">
                      <a16:colId xmlns:a16="http://schemas.microsoft.com/office/drawing/2014/main" val="20003"/>
                    </a:ext>
                  </a:extLst>
                </a:gridCol>
              </a:tblGrid>
              <a:tr h="43483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リスク因子</a:t>
                      </a:r>
                      <a:endParaRPr kumimoji="0" lang="en-US" altLang="ja-JP"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AF</a:t>
                      </a: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患者</a:t>
                      </a:r>
                      <a:endParaRPr kumimoji="0" lang="en-US" altLang="en-US"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臨床試験の結果</a:t>
                      </a:r>
                      <a:endParaRPr kumimoji="0" lang="en-US" altLang="en-US"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0073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80975" marR="0" lvl="0" indent="-180975" algn="l" defTabSz="914400" rtl="0" eaLnBrk="1" fontAlgn="base" latinLnBrk="0" hangingPunct="1">
                        <a:lnSpc>
                          <a:spcPct val="100000"/>
                        </a:lnSpc>
                        <a:spcBef>
                          <a:spcPts val="0"/>
                        </a:spcBef>
                        <a:spcAft>
                          <a:spcPts val="0"/>
                        </a:spcAft>
                        <a:buClrTx/>
                        <a:buSzTx/>
                        <a:buFont typeface="Arial" pitchFamily="34" charset="0"/>
                        <a:buChar char="•"/>
                        <a:tabLst/>
                      </a:pPr>
                      <a:endParaRPr kumimoji="0" lang="en-US" altLang="ja-JP"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180975" marR="0" lvl="0" indent="-180975" algn="l" defTabSz="914400" rtl="0" eaLnBrk="1" fontAlgn="base" latinLnBrk="0" hangingPunct="1">
                        <a:lnSpc>
                          <a:spcPct val="100000"/>
                        </a:lnSpc>
                        <a:spcBef>
                          <a:spcPts val="600"/>
                        </a:spcBef>
                        <a:spcAft>
                          <a:spcPts val="1200"/>
                        </a:spcAft>
                        <a:buClrTx/>
                        <a:buSzTx/>
                        <a:buFont typeface="Arial" pitchFamily="34" charset="0"/>
                        <a:buChar char="•"/>
                        <a:tabLst/>
                      </a:pPr>
                      <a:r>
                        <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BMI</a:t>
                      </a: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が低い </a:t>
                      </a:r>
                    </a:p>
                    <a:p>
                      <a:pPr marL="180975" marR="0" lvl="0" indent="-180975" algn="l" defTabSz="914400" rtl="0" eaLnBrk="1" fontAlgn="base" latinLnBrk="0" hangingPunct="1">
                        <a:lnSpc>
                          <a:spcPct val="100000"/>
                        </a:lnSpc>
                        <a:spcBef>
                          <a:spcPct val="0"/>
                        </a:spcBef>
                        <a:spcAft>
                          <a:spcPts val="12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心不全が少ない</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180975" marR="0" lvl="0" indent="-180975" algn="l" defTabSz="914400" rtl="0" eaLnBrk="1" fontAlgn="base" latinLnBrk="0" hangingPunct="1">
                        <a:lnSpc>
                          <a:spcPct val="100000"/>
                        </a:lnSpc>
                        <a:spcBef>
                          <a:spcPct val="0"/>
                        </a:spcBef>
                        <a:spcAft>
                          <a:spcPts val="12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高血圧が少ない</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180975" marR="0" lvl="0" indent="-180975" algn="l" defTabSz="914400" rtl="0" eaLnBrk="1" fontAlgn="base" latinLnBrk="0" hangingPunct="1">
                        <a:lnSpc>
                          <a:spcPct val="100000"/>
                        </a:lnSpc>
                        <a:spcBef>
                          <a:spcPct val="0"/>
                        </a:spcBef>
                        <a:spcAft>
                          <a:spcPts val="12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糖尿病が多い</a:t>
                      </a:r>
                    </a:p>
                    <a:p>
                      <a:pPr marL="180975" marR="0" lvl="0" indent="-180975" algn="l" defTabSz="914400" rtl="0" eaLnBrk="1" fontAlgn="base" latinLnBrk="0" hangingPunct="1">
                        <a:lnSpc>
                          <a:spcPct val="100000"/>
                        </a:lnSpc>
                        <a:spcBef>
                          <a:spcPct val="0"/>
                        </a:spcBef>
                        <a:spcAft>
                          <a:spcPts val="12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脳卒中または</a:t>
                      </a:r>
                      <a:r>
                        <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TIA</a:t>
                      </a: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の既往例が多い</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ts val="0"/>
                        </a:spcBef>
                        <a:spcAft>
                          <a:spcPts val="0"/>
                        </a:spcAft>
                        <a:buClrTx/>
                        <a:buSzTx/>
                        <a:buFont typeface="Arial" pitchFamily="34" charset="0"/>
                        <a:buNone/>
                        <a:tabLst/>
                      </a:pPr>
                      <a:endParaRPr kumimoji="0" lang="en-US" altLang="ja-JP"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180975" marR="0" lvl="0" indent="-180975" algn="l" defTabSz="914400" rtl="0" eaLnBrk="1" fontAlgn="base" latinLnBrk="0" hangingPunct="1">
                        <a:lnSpc>
                          <a:spcPct val="100000"/>
                        </a:lnSpc>
                        <a:spcBef>
                          <a:spcPts val="0"/>
                        </a:spcBef>
                        <a:spcAft>
                          <a:spcPts val="6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年齢補正後も有病率が低い </a:t>
                      </a:r>
                    </a:p>
                    <a:p>
                      <a:pPr marL="180975" marR="0" lvl="0" indent="-180975" algn="l" defTabSz="914400" rtl="0" eaLnBrk="1" fontAlgn="base" latinLnBrk="0" hangingPunct="1">
                        <a:lnSpc>
                          <a:spcPct val="100000"/>
                        </a:lnSpc>
                        <a:spcBef>
                          <a:spcPts val="0"/>
                        </a:spcBef>
                        <a:spcAft>
                          <a:spcPts val="6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脳卒中および全身性塞栓症のリスクが   大きい</a:t>
                      </a:r>
                    </a:p>
                    <a:p>
                      <a:pPr marL="180975" marR="0" lvl="0" indent="-180975" algn="l" defTabSz="914400" rtl="0" eaLnBrk="1" fontAlgn="base" latinLnBrk="0" hangingPunct="1">
                        <a:lnSpc>
                          <a:spcPct val="100000"/>
                        </a:lnSpc>
                        <a:spcBef>
                          <a:spcPts val="0"/>
                        </a:spcBef>
                        <a:spcAft>
                          <a:spcPts val="6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ワルファリン治療において</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Wingdings" panose="05000000000000000000" pitchFamily="2" charset="2"/>
                        <a:buNone/>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a:t>
                      </a:r>
                      <a:r>
                        <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TTR</a:t>
                      </a: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が低い</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・目標抗凝固レベル</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が様々（≧</a:t>
                      </a:r>
                      <a:r>
                        <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70</a:t>
                      </a: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歳：</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0" marR="0" lvl="0" indent="0" algn="l" defTabSz="914400" rtl="0" eaLnBrk="1" fontAlgn="base" latinLnBrk="0" hangingPunct="1">
                        <a:lnSpc>
                          <a:spcPct val="100000"/>
                        </a:lnSpc>
                        <a:spcBef>
                          <a:spcPts val="0"/>
                        </a:spcBef>
                        <a:spcAft>
                          <a:spcPts val="600"/>
                        </a:spcAft>
                        <a:buClrTx/>
                        <a:buSzTx/>
                        <a:buFont typeface="Arial" pitchFamily="34" charset="0"/>
                        <a:buNone/>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a:t>
                      </a:r>
                      <a:r>
                        <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INR 1.6-2.6</a:t>
                      </a: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180975" marR="0" lvl="0" indent="-180975" algn="l" defTabSz="914400" rtl="0" eaLnBrk="1" fontAlgn="base" latinLnBrk="0" hangingPunct="1">
                        <a:lnSpc>
                          <a:spcPct val="100000"/>
                        </a:lnSpc>
                        <a:spcBef>
                          <a:spcPts val="0"/>
                        </a:spcBef>
                        <a:spcAft>
                          <a:spcPts val="0"/>
                        </a:spcAft>
                        <a:buClrTx/>
                        <a:buSzTx/>
                        <a:buFont typeface="Arial" pitchFamily="34" charset="0"/>
                        <a:buChar char="•"/>
                        <a:tabLst/>
                      </a:pPr>
                      <a:endParaRPr kumimoji="0" lang="en-US" altLang="ja-JP"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180975" marR="0" lvl="0" indent="-180975" algn="l" defTabSz="914400" rtl="0" eaLnBrk="1" fontAlgn="base" latinLnBrk="0" hangingPunct="1">
                        <a:lnSpc>
                          <a:spcPct val="100000"/>
                        </a:lnSpc>
                        <a:spcBef>
                          <a:spcPct val="0"/>
                        </a:spcBef>
                        <a:spcAft>
                          <a:spcPts val="1200"/>
                        </a:spcAft>
                        <a:buClrTx/>
                        <a:buSzTx/>
                        <a:buFont typeface="Arial" pitchFamily="34" charset="0"/>
                        <a:buChar char="•"/>
                        <a:tabLst/>
                        <a:defRPr/>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脳卒中および全身性塞栓症の予防は，ワルファリンよりも</a:t>
                      </a:r>
                      <a:r>
                        <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DOAC</a:t>
                      </a: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が高かった</a:t>
                      </a:r>
                      <a:endParaRPr kumimoji="0" lang="en-US" altLang="ja-JP"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180975" marR="0" lvl="0" indent="-180975" algn="l" defTabSz="914400" rtl="0" eaLnBrk="1" fontAlgn="base" latinLnBrk="0" hangingPunct="1">
                        <a:lnSpc>
                          <a:spcPct val="100000"/>
                        </a:lnSpc>
                        <a:spcBef>
                          <a:spcPct val="0"/>
                        </a:spcBef>
                        <a:spcAft>
                          <a:spcPts val="1200"/>
                        </a:spcAft>
                        <a:buClrTx/>
                        <a:buSzTx/>
                        <a:buFont typeface="Arial" pitchFamily="34" charset="0"/>
                        <a:buChar char="•"/>
                        <a:tabLst/>
                      </a:pPr>
                      <a:r>
                        <a:rPr kumimoji="0" lang="ja-JP" altLang="en-US" sz="18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大出血リスクの増加は  みられなかった</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9" name="TextBox 6"/>
          <p:cNvSpPr txBox="1">
            <a:spLocks noChangeArrowheads="1"/>
          </p:cNvSpPr>
          <p:nvPr/>
        </p:nvSpPr>
        <p:spPr bwMode="auto">
          <a:xfrm>
            <a:off x="5354073" y="6448267"/>
            <a:ext cx="35724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dirty="0">
                <a:latin typeface="Meiryo UI" pitchFamily="50" charset="-128"/>
                <a:ea typeface="メイリオ" pitchFamily="50" charset="-128"/>
              </a:rPr>
              <a:t>Gómez-Molina M, et al. </a:t>
            </a:r>
            <a:r>
              <a:rPr lang="en-US" altLang="en-US" sz="1000" i="1" dirty="0">
                <a:latin typeface="Meiryo UI" pitchFamily="50" charset="-128"/>
                <a:ea typeface="メイリオ" pitchFamily="50" charset="-128"/>
              </a:rPr>
              <a:t>Circ J. </a:t>
            </a:r>
            <a:r>
              <a:rPr lang="en-US" altLang="en-US" sz="1000" dirty="0">
                <a:latin typeface="Meiryo UI" pitchFamily="50" charset="-128"/>
                <a:ea typeface="メイリオ" pitchFamily="50" charset="-128"/>
              </a:rPr>
              <a:t>2015;79(2):292-294.</a:t>
            </a:r>
          </a:p>
        </p:txBody>
      </p:sp>
      <p:sp>
        <p:nvSpPr>
          <p:cNvPr id="9"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30901758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cs typeface="Times New Roman" pitchFamily="18" charset="0"/>
              </a:rPr>
              <a:t>ガイドライン：追加検査</a:t>
            </a:r>
          </a:p>
        </p:txBody>
      </p:sp>
      <p:cxnSp>
        <p:nvCxnSpPr>
          <p:cNvPr id="7"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Content Placeholder 2"/>
          <p:cNvSpPr>
            <a:spLocks noGrp="1"/>
          </p:cNvSpPr>
          <p:nvPr>
            <p:ph idx="1"/>
          </p:nvPr>
        </p:nvSpPr>
        <p:spPr>
          <a:xfrm>
            <a:off x="561974" y="1438277"/>
            <a:ext cx="7524751" cy="1813881"/>
          </a:xfrm>
        </p:spPr>
        <p:txBody>
          <a:bodyPr/>
          <a:lstStyle/>
          <a:p>
            <a:pPr eaLnBrk="1" hangingPunct="1">
              <a:buClr>
                <a:schemeClr val="tx1"/>
              </a:buClr>
            </a:pPr>
            <a:r>
              <a:rPr lang="ja-JP" altLang="en-US" sz="2800" b="1" dirty="0">
                <a:latin typeface="Meiryo UI" pitchFamily="50" charset="-128"/>
                <a:ea typeface="メイリオ" pitchFamily="50" charset="-128"/>
              </a:rPr>
              <a:t>電気生理学的検査  </a:t>
            </a:r>
          </a:p>
          <a:p>
            <a:pPr marL="457200" lvl="1" indent="0" eaLnBrk="1" hangingPunct="1">
              <a:spcAft>
                <a:spcPts val="1200"/>
              </a:spcAft>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幅広</a:t>
            </a:r>
            <a:r>
              <a:rPr lang="en-US" altLang="ja-JP" sz="2400" dirty="0">
                <a:latin typeface="Meiryo UI" pitchFamily="50" charset="-128"/>
                <a:ea typeface="メイリオ" pitchFamily="50" charset="-128"/>
              </a:rPr>
              <a:t>QRS</a:t>
            </a:r>
            <a:r>
              <a:rPr lang="ja-JP" altLang="en-US" sz="2400" dirty="0">
                <a:latin typeface="Meiryo UI" pitchFamily="50" charset="-128"/>
                <a:ea typeface="メイリオ" pitchFamily="50" charset="-128"/>
              </a:rPr>
              <a:t>波を伴う頻脈の発現機序を明確化</a:t>
            </a:r>
            <a:endParaRPr lang="en-US" altLang="ja-JP" sz="2400" dirty="0">
              <a:latin typeface="Meiryo UI" pitchFamily="50" charset="-128"/>
              <a:ea typeface="メイリオ" pitchFamily="50" charset="-128"/>
            </a:endParaRPr>
          </a:p>
          <a:p>
            <a:pPr marL="896938" lvl="1" indent="-439738" eaLnBrk="1" hangingPunct="1">
              <a:buClr>
                <a:srgbClr val="FF0000"/>
              </a:buClr>
              <a:buNone/>
            </a:pPr>
            <a:r>
              <a:rPr lang="ja-JP" altLang="en-US" sz="2400" dirty="0">
                <a:latin typeface="Meiryo UI" pitchFamily="50" charset="-128"/>
                <a:ea typeface="メイリオ" pitchFamily="50" charset="-128"/>
              </a:rPr>
              <a:t>－ </a:t>
            </a:r>
            <a:r>
              <a:rPr lang="en-US" altLang="ja-JP" sz="2400" dirty="0">
                <a:latin typeface="Meiryo UI" pitchFamily="50" charset="-128"/>
                <a:ea typeface="メイリオ" pitchFamily="50" charset="-128"/>
              </a:rPr>
              <a:t>	</a:t>
            </a:r>
            <a:r>
              <a:rPr lang="ja-JP" altLang="en-US" sz="2400" dirty="0">
                <a:latin typeface="Meiryo UI" pitchFamily="50" charset="-128"/>
                <a:ea typeface="メイリオ" pitchFamily="50" charset="-128"/>
              </a:rPr>
              <a:t>心房粗動や発作性上室頻拍（</a:t>
            </a:r>
            <a:r>
              <a:rPr lang="en-US" altLang="ja-JP" sz="2400" dirty="0">
                <a:latin typeface="Meiryo UI" pitchFamily="50" charset="-128"/>
                <a:ea typeface="メイリオ" pitchFamily="50" charset="-128"/>
              </a:rPr>
              <a:t>SVT</a:t>
            </a:r>
            <a:r>
              <a:rPr lang="ja-JP" altLang="en-US" sz="2400" dirty="0">
                <a:latin typeface="Meiryo UI" pitchFamily="50" charset="-128"/>
                <a:ea typeface="メイリオ" pitchFamily="50" charset="-128"/>
              </a:rPr>
              <a:t>）などの素因がある不整脈を特定</a:t>
            </a:r>
          </a:p>
        </p:txBody>
      </p:sp>
      <p:pic>
        <p:nvPicPr>
          <p:cNvPr id="8" name="Picture 1">
            <a:extLst/>
          </p:cNvPr>
          <p:cNvPicPr>
            <a:picLocks noChangeAspect="1"/>
          </p:cNvPicPr>
          <p:nvPr/>
        </p:nvPicPr>
        <p:blipFill>
          <a:blip r:embed="rId3"/>
          <a:srcRect/>
          <a:stretch>
            <a:fillRect/>
          </a:stretch>
        </p:blipFill>
        <p:spPr bwMode="auto">
          <a:xfrm>
            <a:off x="5468608" y="3198064"/>
            <a:ext cx="3028411" cy="31496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bwMode="auto">
          <a:xfrm>
            <a:off x="569342" y="3465470"/>
            <a:ext cx="4597882" cy="180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96938" lvl="1" indent="-439738" eaLnBrk="1" hangingPunct="1">
              <a:buClr>
                <a:srgbClr val="FF0000"/>
              </a:buClr>
              <a:buFont typeface="Arial" pitchFamily="34" charset="0"/>
              <a:buNone/>
            </a:pPr>
            <a:r>
              <a:rPr lang="ja-JP" altLang="en-US" sz="2400" dirty="0">
                <a:latin typeface="Meiryo UI" pitchFamily="50" charset="-128"/>
                <a:ea typeface="メイリオ" pitchFamily="50" charset="-128"/>
              </a:rPr>
              <a:t>－ 根治的アブレーションや房室ブロック／修正の部位を探索</a:t>
            </a:r>
          </a:p>
          <a:p>
            <a:pPr marL="457200" lvl="1" indent="0" eaLnBrk="1" hangingPunct="1">
              <a:buClr>
                <a:srgbClr val="FF0000"/>
              </a:buClr>
              <a:buFont typeface="Arial" pitchFamily="34" charset="0"/>
              <a:buNone/>
            </a:pPr>
            <a:endParaRPr lang="en-US" altLang="en-US" sz="2400" dirty="0">
              <a:latin typeface="Meiryo UI" pitchFamily="50" charset="-128"/>
              <a:ea typeface="メイリオ" pitchFamily="50" charset="-128"/>
            </a:endParaRPr>
          </a:p>
        </p:txBody>
      </p:sp>
      <p:sp>
        <p:nvSpPr>
          <p:cNvPr id="1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42023501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Box 4"/>
          <p:cNvSpPr txBox="1">
            <a:spLocks noChangeArrowheads="1"/>
          </p:cNvSpPr>
          <p:nvPr/>
        </p:nvSpPr>
        <p:spPr bwMode="auto">
          <a:xfrm>
            <a:off x="5115464" y="6259753"/>
            <a:ext cx="3571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spcBef>
                <a:spcPct val="0"/>
              </a:spcBef>
              <a:buFontTx/>
              <a:buNone/>
            </a:pPr>
            <a:r>
              <a:rPr lang="en-US" altLang="ja-JP" sz="1000" dirty="0">
                <a:solidFill>
                  <a:prstClr val="black"/>
                </a:solidFill>
                <a:latin typeface="Meiryo UI" pitchFamily="50" charset="-128"/>
                <a:ea typeface="メイリオ" pitchFamily="50" charset="-128"/>
              </a:rPr>
              <a:t>1.</a:t>
            </a:r>
            <a:r>
              <a:rPr lang="ja-JP" altLang="en-US" sz="1000" dirty="0">
                <a:solidFill>
                  <a:prstClr val="black"/>
                </a:solidFill>
                <a:latin typeface="Meiryo UI" pitchFamily="50" charset="-128"/>
                <a:ea typeface="メイリオ" pitchFamily="50" charset="-128"/>
              </a:rPr>
              <a:t> </a:t>
            </a:r>
            <a:r>
              <a:rPr lang="en-US" altLang="en-US" sz="1000" dirty="0">
                <a:solidFill>
                  <a:prstClr val="black"/>
                </a:solidFill>
                <a:latin typeface="Meiryo UI" pitchFamily="50" charset="-128"/>
                <a:ea typeface="メイリオ" pitchFamily="50" charset="-128"/>
              </a:rPr>
              <a:t>Mant J, et al. </a:t>
            </a:r>
            <a:r>
              <a:rPr lang="en-US" altLang="en-US" sz="1000" i="1" dirty="0">
                <a:solidFill>
                  <a:prstClr val="black"/>
                </a:solidFill>
                <a:latin typeface="Meiryo UI" pitchFamily="50" charset="-128"/>
                <a:ea typeface="メイリオ" pitchFamily="50" charset="-128"/>
              </a:rPr>
              <a:t>Lancet. </a:t>
            </a:r>
            <a:r>
              <a:rPr lang="en-US" altLang="en-US" sz="1000" dirty="0">
                <a:solidFill>
                  <a:prstClr val="black"/>
                </a:solidFill>
                <a:latin typeface="Meiryo UI" pitchFamily="50" charset="-128"/>
                <a:ea typeface="メイリオ" pitchFamily="50" charset="-128"/>
              </a:rPr>
              <a:t>2007;370(9586):493-503.</a:t>
            </a:r>
          </a:p>
          <a:p>
            <a:pPr>
              <a:spcBef>
                <a:spcPct val="0"/>
              </a:spcBef>
              <a:buFontTx/>
              <a:buNone/>
            </a:pPr>
            <a:r>
              <a:rPr lang="en-US" altLang="ja-JP" sz="1000" dirty="0">
                <a:solidFill>
                  <a:prstClr val="black"/>
                </a:solidFill>
                <a:latin typeface="Meiryo UI" pitchFamily="50" charset="-128"/>
                <a:ea typeface="メイリオ" pitchFamily="50" charset="-128"/>
              </a:rPr>
              <a:t>2.</a:t>
            </a:r>
            <a:r>
              <a:rPr lang="ja-JP" altLang="en-US" sz="1000" dirty="0">
                <a:solidFill>
                  <a:prstClr val="black"/>
                </a:solidFill>
                <a:latin typeface="Meiryo UI" pitchFamily="50" charset="-128"/>
                <a:ea typeface="メイリオ" pitchFamily="50" charset="-128"/>
              </a:rPr>
              <a:t> </a:t>
            </a:r>
            <a:r>
              <a:rPr lang="en-US" altLang="en-US" sz="1000" dirty="0">
                <a:solidFill>
                  <a:prstClr val="black"/>
                </a:solidFill>
                <a:latin typeface="Meiryo UI" pitchFamily="50" charset="-128"/>
                <a:ea typeface="メイリオ" pitchFamily="50" charset="-128"/>
              </a:rPr>
              <a:t>Ng KH, et al. </a:t>
            </a:r>
            <a:r>
              <a:rPr lang="en-US" altLang="en-US" sz="1000" i="1" dirty="0">
                <a:solidFill>
                  <a:prstClr val="black"/>
                </a:solidFill>
                <a:latin typeface="Meiryo UI" pitchFamily="50" charset="-128"/>
                <a:ea typeface="メイリオ" pitchFamily="50" charset="-128"/>
              </a:rPr>
              <a:t>Age and Ageing. </a:t>
            </a:r>
            <a:r>
              <a:rPr lang="en-US" altLang="en-US" sz="1000" dirty="0">
                <a:solidFill>
                  <a:prstClr val="black"/>
                </a:solidFill>
                <a:latin typeface="Meiryo UI" pitchFamily="50" charset="-128"/>
                <a:ea typeface="メイリオ" pitchFamily="50" charset="-128"/>
              </a:rPr>
              <a:t>2016;45(1):77-83</a:t>
            </a:r>
            <a:r>
              <a:rPr lang="en-US" altLang="en-US" sz="1000" dirty="0">
                <a:solidFill>
                  <a:srgbClr val="1F497D"/>
                </a:solidFill>
                <a:latin typeface="Meiryo UI" pitchFamily="50" charset="-128"/>
                <a:ea typeface="メイリオ" pitchFamily="50" charset="-128"/>
              </a:rPr>
              <a:t>.</a:t>
            </a:r>
          </a:p>
        </p:txBody>
      </p:sp>
      <p:cxnSp>
        <p:nvCxnSpPr>
          <p:cNvPr id="6"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Rectangle 2"/>
          <p:cNvSpPr txBox="1">
            <a:spLocks/>
          </p:cNvSpPr>
          <p:nvPr/>
        </p:nvSpPr>
        <p:spPr bwMode="auto">
          <a:xfrm>
            <a:off x="95250" y="73239"/>
            <a:ext cx="9048750" cy="9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ja-JP" altLang="en-US" sz="3000" b="1" dirty="0">
                <a:solidFill>
                  <a:srgbClr val="1F497D"/>
                </a:solidFill>
                <a:latin typeface="Meiryo UI" pitchFamily="50" charset="-128"/>
                <a:ea typeface="メイリオ" pitchFamily="50" charset="-128"/>
              </a:rPr>
              <a:t>高齢</a:t>
            </a:r>
            <a:r>
              <a:rPr lang="en-US" altLang="ja-JP" sz="3000" b="1" dirty="0">
                <a:solidFill>
                  <a:srgbClr val="1F497D"/>
                </a:solidFill>
                <a:latin typeface="Meiryo UI" pitchFamily="50" charset="-128"/>
                <a:ea typeface="メイリオ" pitchFamily="50" charset="-128"/>
              </a:rPr>
              <a:t>AF</a:t>
            </a:r>
            <a:r>
              <a:rPr lang="ja-JP" altLang="en-US" sz="3000" b="1" dirty="0">
                <a:solidFill>
                  <a:srgbClr val="1F497D"/>
                </a:solidFill>
                <a:latin typeface="Meiryo UI" pitchFamily="50" charset="-128"/>
                <a:ea typeface="メイリオ" pitchFamily="50" charset="-128"/>
              </a:rPr>
              <a:t>患者に対するアスピリン治療</a:t>
            </a:r>
            <a:r>
              <a:rPr lang="ja-JP" altLang="en-US" sz="2400" b="1" dirty="0">
                <a:solidFill>
                  <a:srgbClr val="1F497D"/>
                </a:solidFill>
                <a:latin typeface="Meiryo UI" pitchFamily="50" charset="-128"/>
                <a:ea typeface="メイリオ" pitchFamily="50" charset="-128"/>
              </a:rPr>
              <a:t>（海外データ）</a:t>
            </a:r>
            <a:endParaRPr lang="en-US" altLang="en-US" sz="2400" b="1" dirty="0">
              <a:solidFill>
                <a:srgbClr val="1F497D"/>
              </a:solidFill>
              <a:latin typeface="Meiryo UI" pitchFamily="50" charset="-128"/>
              <a:ea typeface="メイリオ" pitchFamily="50" charset="-128"/>
            </a:endParaRPr>
          </a:p>
        </p:txBody>
      </p:sp>
      <p:sp>
        <p:nvSpPr>
          <p:cNvPr id="10" name="角丸四角形 9"/>
          <p:cNvSpPr/>
          <p:nvPr/>
        </p:nvSpPr>
        <p:spPr>
          <a:xfrm>
            <a:off x="3548280" y="1823488"/>
            <a:ext cx="4554507" cy="1426951"/>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テキスト ボックス 10"/>
          <p:cNvSpPr txBox="1"/>
          <p:nvPr/>
        </p:nvSpPr>
        <p:spPr>
          <a:xfrm>
            <a:off x="3657281" y="1969608"/>
            <a:ext cx="4241255" cy="1200329"/>
          </a:xfrm>
          <a:prstGeom prst="rect">
            <a:avLst/>
          </a:prstGeom>
          <a:noFill/>
        </p:spPr>
        <p:txBody>
          <a:bodyPr wrap="square" rtlCol="0">
            <a:spAutoFit/>
          </a:bodyPr>
          <a:lstStyle/>
          <a:p>
            <a:pPr algn="just"/>
            <a:r>
              <a:rPr lang="en-US" altLang="ja-JP" b="1" dirty="0">
                <a:solidFill>
                  <a:prstClr val="white"/>
                </a:solidFill>
                <a:latin typeface="Meiryo UI" pitchFamily="50" charset="-128"/>
                <a:ea typeface="メイリオ" pitchFamily="50" charset="-128"/>
              </a:rPr>
              <a:t>75</a:t>
            </a:r>
            <a:r>
              <a:rPr lang="ja-JP" altLang="en-US" b="1" dirty="0">
                <a:solidFill>
                  <a:prstClr val="white"/>
                </a:solidFill>
                <a:latin typeface="Meiryo UI" pitchFamily="50" charset="-128"/>
                <a:ea typeface="メイリオ" pitchFamily="50" charset="-128"/>
              </a:rPr>
              <a:t>歳以上の</a:t>
            </a:r>
            <a:r>
              <a:rPr lang="en-US" altLang="ja-JP" b="1" dirty="0">
                <a:solidFill>
                  <a:prstClr val="white"/>
                </a:solidFill>
                <a:latin typeface="Meiryo UI" pitchFamily="50" charset="-128"/>
                <a:ea typeface="メイリオ" pitchFamily="50" charset="-128"/>
              </a:rPr>
              <a:t>AF</a:t>
            </a:r>
            <a:r>
              <a:rPr lang="ja-JP" altLang="en-US" b="1" dirty="0">
                <a:solidFill>
                  <a:prstClr val="white"/>
                </a:solidFill>
                <a:latin typeface="Meiryo UI" pitchFamily="50" charset="-128"/>
                <a:ea typeface="メイリオ" pitchFamily="50" charset="-128"/>
              </a:rPr>
              <a:t>患者において，ワルファリンの用量調整投与はアスピリンに比べ，すべての脳卒中の予防に高い効果がみられた</a:t>
            </a:r>
            <a:endParaRPr lang="en-US" altLang="ja-JP" b="1" baseline="30000" dirty="0">
              <a:solidFill>
                <a:prstClr val="white"/>
              </a:solidFill>
              <a:latin typeface="Meiryo UI" pitchFamily="50" charset="-128"/>
              <a:ea typeface="メイリオ" pitchFamily="50" charset="-128"/>
            </a:endParaRPr>
          </a:p>
        </p:txBody>
      </p:sp>
      <p:sp>
        <p:nvSpPr>
          <p:cNvPr id="14" name="角丸四角形 13"/>
          <p:cNvSpPr/>
          <p:nvPr/>
        </p:nvSpPr>
        <p:spPr>
          <a:xfrm>
            <a:off x="1136006" y="1816691"/>
            <a:ext cx="1952716" cy="1426950"/>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テキスト ボックス 14"/>
          <p:cNvSpPr txBox="1"/>
          <p:nvPr/>
        </p:nvSpPr>
        <p:spPr>
          <a:xfrm>
            <a:off x="1143720" y="2336826"/>
            <a:ext cx="1937284" cy="369332"/>
          </a:xfrm>
          <a:prstGeom prst="rect">
            <a:avLst/>
          </a:prstGeom>
          <a:noFill/>
        </p:spPr>
        <p:txBody>
          <a:bodyPr wrap="square" rtlCol="0">
            <a:spAutoFit/>
          </a:bodyPr>
          <a:lstStyle/>
          <a:p>
            <a:pPr algn="ctr"/>
            <a:r>
              <a:rPr lang="en-US" altLang="ja-JP" b="1" dirty="0">
                <a:solidFill>
                  <a:prstClr val="white"/>
                </a:solidFill>
                <a:latin typeface="Meiryo UI" pitchFamily="50" charset="-128"/>
                <a:ea typeface="メイリオ" pitchFamily="50" charset="-128"/>
              </a:rPr>
              <a:t>BAFTA</a:t>
            </a:r>
            <a:r>
              <a:rPr lang="ja-JP" altLang="en-US" b="1" dirty="0">
                <a:solidFill>
                  <a:prstClr val="white"/>
                </a:solidFill>
                <a:latin typeface="Meiryo UI" pitchFamily="50" charset="-128"/>
                <a:ea typeface="メイリオ" pitchFamily="50" charset="-128"/>
              </a:rPr>
              <a:t>試験</a:t>
            </a:r>
            <a:r>
              <a:rPr lang="en-US" altLang="ja-JP" b="1" baseline="30000" dirty="0">
                <a:solidFill>
                  <a:prstClr val="white"/>
                </a:solidFill>
                <a:latin typeface="Meiryo UI" pitchFamily="50" charset="-128"/>
                <a:ea typeface="メイリオ" pitchFamily="50" charset="-128"/>
              </a:rPr>
              <a:t>1</a:t>
            </a:r>
            <a:endParaRPr lang="ja-JP" altLang="en-US" b="1" baseline="30000" dirty="0">
              <a:solidFill>
                <a:prstClr val="white"/>
              </a:solidFill>
              <a:latin typeface="Meiryo UI" pitchFamily="50" charset="-128"/>
              <a:ea typeface="メイリオ" pitchFamily="50" charset="-128"/>
            </a:endParaRPr>
          </a:p>
        </p:txBody>
      </p:sp>
      <p:sp>
        <p:nvSpPr>
          <p:cNvPr id="16" name="角丸四角形 15"/>
          <p:cNvSpPr/>
          <p:nvPr/>
        </p:nvSpPr>
        <p:spPr>
          <a:xfrm>
            <a:off x="3541572" y="3523535"/>
            <a:ext cx="4645236" cy="1569660"/>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テキスト ボックス 16"/>
          <p:cNvSpPr txBox="1"/>
          <p:nvPr/>
        </p:nvSpPr>
        <p:spPr>
          <a:xfrm>
            <a:off x="3568376" y="3650543"/>
            <a:ext cx="4514316" cy="1569660"/>
          </a:xfrm>
          <a:prstGeom prst="rect">
            <a:avLst/>
          </a:prstGeom>
          <a:noFill/>
        </p:spPr>
        <p:txBody>
          <a:bodyPr wrap="square" rtlCol="0">
            <a:spAutoFit/>
          </a:bodyPr>
          <a:lstStyle/>
          <a:p>
            <a:pPr algn="just"/>
            <a:r>
              <a:rPr lang="ja-JP" altLang="en-US" sz="1600" b="1" dirty="0">
                <a:solidFill>
                  <a:prstClr val="white"/>
                </a:solidFill>
                <a:latin typeface="Meiryo UI" pitchFamily="50" charset="-128"/>
                <a:ea typeface="メイリオ" pitchFamily="50" charset="-128"/>
              </a:rPr>
              <a:t>・</a:t>
            </a:r>
            <a:r>
              <a:rPr lang="en-US" altLang="ja-JP" sz="1600" b="1" dirty="0">
                <a:solidFill>
                  <a:prstClr val="white"/>
                </a:solidFill>
                <a:latin typeface="Meiryo UI" pitchFamily="50" charset="-128"/>
                <a:ea typeface="メイリオ" pitchFamily="50" charset="-128"/>
              </a:rPr>
              <a:t>AF</a:t>
            </a:r>
            <a:r>
              <a:rPr lang="ja-JP" altLang="en-US" sz="1600" b="1" dirty="0">
                <a:solidFill>
                  <a:prstClr val="white"/>
                </a:solidFill>
                <a:latin typeface="Meiryo UI" pitchFamily="50" charset="-128"/>
                <a:ea typeface="メイリオ" pitchFamily="50" charset="-128"/>
              </a:rPr>
              <a:t>患者において，脳卒中予防は</a:t>
            </a:r>
            <a:r>
              <a:rPr lang="en-US" altLang="ja-JP" sz="1600" b="1" dirty="0">
                <a:solidFill>
                  <a:prstClr val="white"/>
                </a:solidFill>
                <a:latin typeface="Meiryo UI" pitchFamily="50" charset="-128"/>
                <a:ea typeface="メイリオ" pitchFamily="50" charset="-128"/>
              </a:rPr>
              <a:t>75</a:t>
            </a:r>
            <a:r>
              <a:rPr lang="ja-JP" altLang="en-US" sz="1600" b="1" dirty="0">
                <a:solidFill>
                  <a:prstClr val="white"/>
                </a:solidFill>
                <a:latin typeface="Meiryo UI" pitchFamily="50" charset="-128"/>
                <a:ea typeface="メイリオ" pitchFamily="50" charset="-128"/>
              </a:rPr>
              <a:t>歳未満・</a:t>
            </a:r>
            <a:endParaRPr lang="en-US" altLang="ja-JP" sz="1600" b="1" dirty="0">
              <a:solidFill>
                <a:prstClr val="white"/>
              </a:solidFill>
              <a:latin typeface="Meiryo UI" pitchFamily="50" charset="-128"/>
              <a:ea typeface="メイリオ" pitchFamily="50" charset="-128"/>
            </a:endParaRPr>
          </a:p>
          <a:p>
            <a:pPr algn="just"/>
            <a:r>
              <a:rPr lang="ja-JP" altLang="en-US" sz="1600" b="1" dirty="0">
                <a:solidFill>
                  <a:prstClr val="white"/>
                </a:solidFill>
                <a:latin typeface="Meiryo UI" pitchFamily="50" charset="-128"/>
                <a:ea typeface="メイリオ" pitchFamily="50" charset="-128"/>
              </a:rPr>
              <a:t>　</a:t>
            </a:r>
            <a:r>
              <a:rPr lang="en-US" altLang="ja-JP" sz="1600" b="1" dirty="0">
                <a:solidFill>
                  <a:prstClr val="white"/>
                </a:solidFill>
                <a:latin typeface="Meiryo UI" pitchFamily="50" charset="-128"/>
                <a:ea typeface="メイリオ" pitchFamily="50" charset="-128"/>
              </a:rPr>
              <a:t>75</a:t>
            </a:r>
            <a:r>
              <a:rPr lang="ja-JP" altLang="en-US" sz="1600" b="1" dirty="0">
                <a:solidFill>
                  <a:prstClr val="white"/>
                </a:solidFill>
                <a:latin typeface="Meiryo UI" pitchFamily="50" charset="-128"/>
                <a:ea typeface="メイリオ" pitchFamily="50" charset="-128"/>
              </a:rPr>
              <a:t>歳以上ともに</a:t>
            </a:r>
            <a:r>
              <a:rPr lang="en-US" altLang="ja-JP" sz="1600" b="1" dirty="0">
                <a:solidFill>
                  <a:prstClr val="white"/>
                </a:solidFill>
                <a:latin typeface="Meiryo UI" pitchFamily="50" charset="-128"/>
                <a:ea typeface="メイリオ" pitchFamily="50" charset="-128"/>
              </a:rPr>
              <a:t>, </a:t>
            </a:r>
            <a:r>
              <a:rPr lang="ja-JP" altLang="en-US" sz="1600" b="1" dirty="0">
                <a:solidFill>
                  <a:prstClr val="white"/>
                </a:solidFill>
                <a:latin typeface="Meiryo UI" pitchFamily="50" charset="-128"/>
                <a:ea typeface="メイリオ" pitchFamily="50" charset="-128"/>
              </a:rPr>
              <a:t>アピキサバンがアスピリ</a:t>
            </a:r>
            <a:endParaRPr lang="en-US" altLang="ja-JP" sz="1600" b="1" dirty="0">
              <a:solidFill>
                <a:prstClr val="white"/>
              </a:solidFill>
              <a:latin typeface="Meiryo UI" pitchFamily="50" charset="-128"/>
              <a:ea typeface="メイリオ" pitchFamily="50" charset="-128"/>
            </a:endParaRPr>
          </a:p>
          <a:p>
            <a:pPr algn="just"/>
            <a:r>
              <a:rPr lang="ja-JP" altLang="en-US" sz="1600" b="1" dirty="0">
                <a:solidFill>
                  <a:prstClr val="white"/>
                </a:solidFill>
                <a:latin typeface="Meiryo UI" pitchFamily="50" charset="-128"/>
                <a:ea typeface="メイリオ" pitchFamily="50" charset="-128"/>
              </a:rPr>
              <a:t>　ンに比べ</a:t>
            </a:r>
            <a:r>
              <a:rPr lang="en-US" altLang="ja-JP" sz="1600" b="1" dirty="0">
                <a:solidFill>
                  <a:prstClr val="white"/>
                </a:solidFill>
                <a:latin typeface="Meiryo UI" pitchFamily="50" charset="-128"/>
                <a:ea typeface="メイリオ" pitchFamily="50" charset="-128"/>
              </a:rPr>
              <a:t>, </a:t>
            </a:r>
            <a:r>
              <a:rPr lang="ja-JP" altLang="en-US" sz="1600" b="1" dirty="0">
                <a:solidFill>
                  <a:prstClr val="white"/>
                </a:solidFill>
                <a:latin typeface="Meiryo UI" pitchFamily="50" charset="-128"/>
                <a:ea typeface="メイリオ" pitchFamily="50" charset="-128"/>
              </a:rPr>
              <a:t>効果が高かった。</a:t>
            </a:r>
            <a:endParaRPr lang="en-US" altLang="ja-JP" sz="1600" b="1" dirty="0">
              <a:solidFill>
                <a:prstClr val="white"/>
              </a:solidFill>
              <a:latin typeface="Meiryo UI" pitchFamily="50" charset="-128"/>
              <a:ea typeface="メイリオ" pitchFamily="50" charset="-128"/>
            </a:endParaRPr>
          </a:p>
          <a:p>
            <a:pPr algn="just"/>
            <a:r>
              <a:rPr lang="ja-JP" altLang="en-US" sz="1600" b="1" dirty="0">
                <a:solidFill>
                  <a:prstClr val="white"/>
                </a:solidFill>
                <a:latin typeface="Meiryo UI" pitchFamily="50" charset="-128"/>
                <a:ea typeface="メイリオ" pitchFamily="50" charset="-128"/>
              </a:rPr>
              <a:t>・大出血の発現は</a:t>
            </a:r>
            <a:r>
              <a:rPr lang="en-US" altLang="ja-JP" sz="1600" b="1" dirty="0">
                <a:solidFill>
                  <a:prstClr val="white"/>
                </a:solidFill>
                <a:latin typeface="Meiryo UI" pitchFamily="50" charset="-128"/>
                <a:ea typeface="メイリオ" pitchFamily="50" charset="-128"/>
              </a:rPr>
              <a:t>75</a:t>
            </a:r>
            <a:r>
              <a:rPr lang="ja-JP" altLang="en-US" sz="1600" b="1" dirty="0">
                <a:solidFill>
                  <a:prstClr val="white"/>
                </a:solidFill>
                <a:latin typeface="Meiryo UI" pitchFamily="50" charset="-128"/>
                <a:ea typeface="メイリオ" pitchFamily="50" charset="-128"/>
              </a:rPr>
              <a:t>歳未満・</a:t>
            </a:r>
            <a:r>
              <a:rPr lang="en-US" altLang="ja-JP" sz="1600" b="1" dirty="0">
                <a:solidFill>
                  <a:prstClr val="white"/>
                </a:solidFill>
                <a:latin typeface="Meiryo UI" pitchFamily="50" charset="-128"/>
                <a:ea typeface="メイリオ" pitchFamily="50" charset="-128"/>
              </a:rPr>
              <a:t>75</a:t>
            </a:r>
            <a:r>
              <a:rPr lang="ja-JP" altLang="en-US" sz="1600" b="1" dirty="0">
                <a:solidFill>
                  <a:prstClr val="white"/>
                </a:solidFill>
                <a:latin typeface="Meiryo UI" pitchFamily="50" charset="-128"/>
                <a:ea typeface="メイリオ" pitchFamily="50" charset="-128"/>
              </a:rPr>
              <a:t>歳以上ともに</a:t>
            </a:r>
            <a:endParaRPr lang="en-US" altLang="ja-JP" sz="1600" b="1" dirty="0">
              <a:solidFill>
                <a:prstClr val="white"/>
              </a:solidFill>
              <a:latin typeface="Meiryo UI" pitchFamily="50" charset="-128"/>
              <a:ea typeface="メイリオ" pitchFamily="50" charset="-128"/>
            </a:endParaRPr>
          </a:p>
          <a:p>
            <a:pPr algn="just"/>
            <a:r>
              <a:rPr lang="ja-JP" altLang="en-US" sz="1600" b="1" dirty="0">
                <a:solidFill>
                  <a:prstClr val="white"/>
                </a:solidFill>
                <a:latin typeface="Meiryo UI" pitchFamily="50" charset="-128"/>
                <a:ea typeface="メイリオ" pitchFamily="50" charset="-128"/>
              </a:rPr>
              <a:t>　アピキサバンとアスピリンで同程度であった。</a:t>
            </a:r>
            <a:endParaRPr lang="en-US" altLang="ja-JP" sz="1600" b="1" dirty="0">
              <a:solidFill>
                <a:prstClr val="white"/>
              </a:solidFill>
              <a:latin typeface="Meiryo UI" pitchFamily="50" charset="-128"/>
              <a:ea typeface="メイリオ" pitchFamily="50" charset="-128"/>
            </a:endParaRPr>
          </a:p>
        </p:txBody>
      </p:sp>
      <p:sp>
        <p:nvSpPr>
          <p:cNvPr id="18" name="角丸四角形 17"/>
          <p:cNvSpPr/>
          <p:nvPr/>
        </p:nvSpPr>
        <p:spPr>
          <a:xfrm>
            <a:off x="1136006" y="3539966"/>
            <a:ext cx="1952715" cy="1569659"/>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テキスト ボックス 18"/>
          <p:cNvSpPr txBox="1"/>
          <p:nvPr/>
        </p:nvSpPr>
        <p:spPr>
          <a:xfrm>
            <a:off x="995122" y="4139088"/>
            <a:ext cx="2234481" cy="338554"/>
          </a:xfrm>
          <a:prstGeom prst="rect">
            <a:avLst/>
          </a:prstGeom>
          <a:noFill/>
        </p:spPr>
        <p:txBody>
          <a:bodyPr wrap="square" rtlCol="0">
            <a:spAutoFit/>
          </a:bodyPr>
          <a:lstStyle/>
          <a:p>
            <a:pPr algn="ctr"/>
            <a:r>
              <a:rPr lang="en-US" altLang="ja-JP" sz="1600" b="1" dirty="0">
                <a:solidFill>
                  <a:prstClr val="white"/>
                </a:solidFill>
                <a:latin typeface="Meiryo UI" pitchFamily="50" charset="-128"/>
                <a:ea typeface="メイリオ" pitchFamily="50" charset="-128"/>
              </a:rPr>
              <a:t>AVERROES</a:t>
            </a:r>
            <a:r>
              <a:rPr lang="ja-JP" altLang="en-US" sz="1600" b="1" dirty="0">
                <a:solidFill>
                  <a:prstClr val="white"/>
                </a:solidFill>
                <a:latin typeface="Meiryo UI" pitchFamily="50" charset="-128"/>
                <a:ea typeface="メイリオ" pitchFamily="50" charset="-128"/>
              </a:rPr>
              <a:t>試験</a:t>
            </a:r>
            <a:r>
              <a:rPr lang="en-US" altLang="ja-JP" sz="1600" b="1" baseline="30000" dirty="0">
                <a:solidFill>
                  <a:prstClr val="white"/>
                </a:solidFill>
                <a:latin typeface="Meiryo UI" pitchFamily="50" charset="-128"/>
                <a:ea typeface="メイリオ" pitchFamily="50" charset="-128"/>
              </a:rPr>
              <a:t>2</a:t>
            </a:r>
            <a:endParaRPr lang="ja-JP" altLang="en-US" sz="1600" b="1" baseline="30000" dirty="0">
              <a:solidFill>
                <a:prstClr val="white"/>
              </a:solidFill>
              <a:latin typeface="Meiryo UI" pitchFamily="50" charset="-128"/>
              <a:ea typeface="メイリオ" pitchFamily="50" charset="-128"/>
            </a:endParaRPr>
          </a:p>
        </p:txBody>
      </p:sp>
      <p:sp>
        <p:nvSpPr>
          <p:cNvPr id="2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2" name="テキスト ボックス 1">
            <a:extLst>
              <a:ext uri="{FF2B5EF4-FFF2-40B4-BE49-F238E27FC236}">
                <a16:creationId xmlns:a16="http://schemas.microsoft.com/office/drawing/2014/main" id="{C5AF25B7-0B2C-4699-B73F-2B085A7EC905}"/>
              </a:ext>
            </a:extLst>
          </p:cNvPr>
          <p:cNvSpPr txBox="1"/>
          <p:nvPr/>
        </p:nvSpPr>
        <p:spPr>
          <a:xfrm>
            <a:off x="891129" y="5291302"/>
            <a:ext cx="7889800" cy="369332"/>
          </a:xfrm>
          <a:prstGeom prst="rect">
            <a:avLst/>
          </a:prstGeom>
          <a:noFill/>
        </p:spPr>
        <p:txBody>
          <a:bodyPr wrap="square" rtlCol="0">
            <a:spAutoFit/>
          </a:bodyPr>
          <a:lstStyle/>
          <a:p>
            <a:r>
              <a:rPr kumimoji="1" lang="en-US" altLang="ja-JP" sz="900" dirty="0"/>
              <a:t>1.</a:t>
            </a:r>
            <a:r>
              <a:rPr kumimoji="1" lang="ja-JP" altLang="en-US" sz="900" dirty="0"/>
              <a:t>　対象・方法：</a:t>
            </a:r>
            <a:r>
              <a:rPr kumimoji="1" lang="en-US" altLang="ja-JP" sz="900" dirty="0"/>
              <a:t>75</a:t>
            </a:r>
            <a:r>
              <a:rPr kumimoji="1" lang="ja-JP" altLang="en-US" sz="900" dirty="0"/>
              <a:t>歳以上の</a:t>
            </a:r>
            <a:r>
              <a:rPr kumimoji="1" lang="en-US" altLang="ja-JP" sz="900" dirty="0"/>
              <a:t>AF</a:t>
            </a:r>
            <a:r>
              <a:rPr kumimoji="1" lang="ja-JP" altLang="en-US" sz="900" dirty="0"/>
              <a:t>患者</a:t>
            </a:r>
            <a:r>
              <a:rPr kumimoji="1" lang="en-US" altLang="ja-JP" sz="900" dirty="0"/>
              <a:t>973</a:t>
            </a:r>
            <a:r>
              <a:rPr kumimoji="1" lang="ja-JP" altLang="en-US" sz="900" dirty="0"/>
              <a:t>例を，ワルファリン群（</a:t>
            </a:r>
            <a:r>
              <a:rPr kumimoji="1" lang="en-US" altLang="ja-JP" sz="900" dirty="0"/>
              <a:t>INR2-3</a:t>
            </a:r>
            <a:r>
              <a:rPr kumimoji="1" lang="ja-JP" altLang="en-US" sz="900" dirty="0"/>
              <a:t>）</a:t>
            </a:r>
            <a:r>
              <a:rPr kumimoji="1" lang="en-US" altLang="ja-JP" sz="900" dirty="0"/>
              <a:t>485</a:t>
            </a:r>
            <a:r>
              <a:rPr kumimoji="1" lang="ja-JP" altLang="en-US" sz="900" dirty="0"/>
              <a:t>例，アスピリン群（</a:t>
            </a:r>
            <a:r>
              <a:rPr kumimoji="1" lang="en-US" altLang="ja-JP" sz="900" dirty="0"/>
              <a:t>75mg/</a:t>
            </a:r>
            <a:r>
              <a:rPr kumimoji="1" lang="ja-JP" altLang="en-US" sz="900" dirty="0"/>
              <a:t>日）</a:t>
            </a:r>
            <a:r>
              <a:rPr kumimoji="1" lang="en-US" altLang="ja-JP" sz="900" dirty="0"/>
              <a:t>488</a:t>
            </a:r>
            <a:r>
              <a:rPr kumimoji="1" lang="ja-JP" altLang="en-US" sz="900" dirty="0"/>
              <a:t>例に無作為に割り付け，平均</a:t>
            </a:r>
            <a:r>
              <a:rPr kumimoji="1" lang="en-US" altLang="ja-JP" sz="900" dirty="0"/>
              <a:t>2.7</a:t>
            </a:r>
            <a:r>
              <a:rPr kumimoji="1" lang="ja-JP" altLang="en-US" sz="900" dirty="0"/>
              <a:t>年追跡した</a:t>
            </a:r>
            <a:endParaRPr kumimoji="1" lang="en-US" altLang="ja-JP" sz="900" dirty="0"/>
          </a:p>
          <a:p>
            <a:r>
              <a:rPr kumimoji="1" lang="ja-JP" altLang="en-US" sz="900" dirty="0"/>
              <a:t>　　　　　　　　　　主要評価項目は，致死的または後遺障害を伴う脳卒中，頭蓋内出血，動脈塞栓症とし，</a:t>
            </a:r>
            <a:r>
              <a:rPr kumimoji="1" lang="en-US" altLang="ja-JP" sz="900" dirty="0"/>
              <a:t>ITT</a:t>
            </a:r>
            <a:r>
              <a:rPr kumimoji="1" lang="ja-JP" altLang="en-US" sz="900" dirty="0"/>
              <a:t>解析を行った</a:t>
            </a:r>
          </a:p>
        </p:txBody>
      </p:sp>
      <p:sp>
        <p:nvSpPr>
          <p:cNvPr id="21" name="テキスト ボックス 20">
            <a:extLst>
              <a:ext uri="{FF2B5EF4-FFF2-40B4-BE49-F238E27FC236}">
                <a16:creationId xmlns:a16="http://schemas.microsoft.com/office/drawing/2014/main" id="{59B97F47-A612-456E-A4B3-00ACBC5E1696}"/>
              </a:ext>
            </a:extLst>
          </p:cNvPr>
          <p:cNvSpPr txBox="1"/>
          <p:nvPr/>
        </p:nvSpPr>
        <p:spPr>
          <a:xfrm>
            <a:off x="891128" y="5636405"/>
            <a:ext cx="7943589" cy="369332"/>
          </a:xfrm>
          <a:prstGeom prst="rect">
            <a:avLst/>
          </a:prstGeom>
          <a:noFill/>
        </p:spPr>
        <p:txBody>
          <a:bodyPr wrap="square" rtlCol="0">
            <a:spAutoFit/>
          </a:bodyPr>
          <a:lstStyle/>
          <a:p>
            <a:r>
              <a:rPr kumimoji="1" lang="en-US" altLang="ja-JP" sz="900" dirty="0"/>
              <a:t>2.</a:t>
            </a:r>
            <a:r>
              <a:rPr kumimoji="1" lang="ja-JP" altLang="en-US" sz="900" dirty="0"/>
              <a:t>　対象・方法：</a:t>
            </a:r>
            <a:r>
              <a:rPr kumimoji="1" lang="en-US" altLang="ja-JP" sz="900" dirty="0"/>
              <a:t>AVERROES</a:t>
            </a:r>
            <a:r>
              <a:rPr kumimoji="1" lang="ja-JP" altLang="en-US" sz="900" dirty="0"/>
              <a:t>試験のサブグループ解析。</a:t>
            </a:r>
            <a:r>
              <a:rPr kumimoji="1" lang="en-US" altLang="ja-JP" sz="900" dirty="0"/>
              <a:t>75</a:t>
            </a:r>
            <a:r>
              <a:rPr kumimoji="1" lang="ja-JP" altLang="en-US" sz="900" dirty="0"/>
              <a:t>歳以上の</a:t>
            </a:r>
            <a:r>
              <a:rPr kumimoji="1" lang="en-US" altLang="ja-JP" sz="900" dirty="0"/>
              <a:t>AF</a:t>
            </a:r>
            <a:r>
              <a:rPr kumimoji="1" lang="ja-JP" altLang="en-US" sz="900" dirty="0"/>
              <a:t>患者</a:t>
            </a:r>
            <a:r>
              <a:rPr kumimoji="1" lang="en-US" altLang="ja-JP" sz="900" dirty="0"/>
              <a:t>1,898</a:t>
            </a:r>
            <a:r>
              <a:rPr kumimoji="1" lang="ja-JP" altLang="en-US" sz="900" dirty="0"/>
              <a:t>例について，ベースラインの患者背景と治療薬のアピキサバンおよび</a:t>
            </a:r>
            <a:endParaRPr kumimoji="1" lang="en-US" altLang="ja-JP" sz="900" dirty="0"/>
          </a:p>
          <a:p>
            <a:r>
              <a:rPr kumimoji="1" lang="ja-JP" altLang="en-US" sz="900" dirty="0"/>
              <a:t>　　　　　　　　　　アスピリンが臨床転帰に及ぼす影響を，年齢層別に比較した。主要評価項目は，脳卒中または全身性塞栓症，大出血とし，</a:t>
            </a:r>
            <a:r>
              <a:rPr kumimoji="1" lang="en-US" altLang="ja-JP" sz="900" dirty="0"/>
              <a:t>ITT</a:t>
            </a:r>
            <a:r>
              <a:rPr kumimoji="1" lang="ja-JP" altLang="en-US" sz="900" dirty="0"/>
              <a:t>解析を行った</a:t>
            </a:r>
          </a:p>
        </p:txBody>
      </p:sp>
      <p:sp>
        <p:nvSpPr>
          <p:cNvPr id="3" name="テキスト ボックス 2">
            <a:extLst>
              <a:ext uri="{FF2B5EF4-FFF2-40B4-BE49-F238E27FC236}">
                <a16:creationId xmlns:a16="http://schemas.microsoft.com/office/drawing/2014/main" id="{9A81493E-CA83-4798-864E-B20D5A392A1A}"/>
              </a:ext>
            </a:extLst>
          </p:cNvPr>
          <p:cNvSpPr txBox="1"/>
          <p:nvPr/>
        </p:nvSpPr>
        <p:spPr>
          <a:xfrm>
            <a:off x="743211" y="1019175"/>
            <a:ext cx="7629589" cy="769441"/>
          </a:xfrm>
          <a:prstGeom prst="rect">
            <a:avLst/>
          </a:prstGeom>
          <a:noFill/>
        </p:spPr>
        <p:txBody>
          <a:bodyPr wrap="square" rtlCol="0">
            <a:spAutoFit/>
          </a:bodyPr>
          <a:lstStyle/>
          <a:p>
            <a:r>
              <a:rPr kumimoji="1" lang="ja-JP" altLang="en-US" sz="2200" b="1" dirty="0"/>
              <a:t>高齢</a:t>
            </a:r>
            <a:r>
              <a:rPr kumimoji="1" lang="en-US" altLang="ja-JP" sz="2200" b="1" dirty="0"/>
              <a:t>AF</a:t>
            </a:r>
            <a:r>
              <a:rPr kumimoji="1" lang="ja-JP" altLang="en-US" sz="2200" b="1" dirty="0"/>
              <a:t>患者におけるアスピリンと経口抗凝固薬の脳卒中予防と出血リスクの比較</a:t>
            </a:r>
          </a:p>
        </p:txBody>
      </p:sp>
    </p:spTree>
    <p:extLst>
      <p:ext uri="{BB962C8B-B14F-4D97-AF65-F5344CB8AC3E}">
        <p14:creationId xmlns:p14="http://schemas.microsoft.com/office/powerpoint/2010/main" val="4153140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矢印コネクタ 5"/>
          <p:cNvCxnSpPr/>
          <p:nvPr/>
        </p:nvCxnSpPr>
        <p:spPr>
          <a:xfrm>
            <a:off x="7507520" y="4183843"/>
            <a:ext cx="0" cy="62107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H="1">
            <a:off x="6383547" y="4183948"/>
            <a:ext cx="1123973" cy="6209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角丸四角形 30"/>
          <p:cNvSpPr/>
          <p:nvPr/>
        </p:nvSpPr>
        <p:spPr>
          <a:xfrm>
            <a:off x="4804913" y="4813539"/>
            <a:ext cx="1639019" cy="1129844"/>
          </a:xfrm>
          <a:prstGeom prst="roundRect">
            <a:avLst>
              <a:gd name="adj" fmla="val 10101"/>
            </a:avLst>
          </a:prstGeom>
          <a:gradFill flip="none" rotWithShape="1">
            <a:gsLst>
              <a:gs pos="0">
                <a:schemeClr val="accent1">
                  <a:lumMod val="60000"/>
                  <a:lumOff val="40000"/>
                </a:schemeClr>
              </a:gs>
              <a:gs pos="50000">
                <a:srgbClr val="B4C9E2"/>
              </a:gs>
              <a:gs pos="100000">
                <a:srgbClr val="B1C7E1"/>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角丸四角形 29"/>
          <p:cNvSpPr/>
          <p:nvPr/>
        </p:nvSpPr>
        <p:spPr>
          <a:xfrm>
            <a:off x="6795841" y="4804913"/>
            <a:ext cx="1776659" cy="1033912"/>
          </a:xfrm>
          <a:prstGeom prst="roundRect">
            <a:avLst>
              <a:gd name="adj" fmla="val 10101"/>
            </a:avLst>
          </a:prstGeom>
          <a:gradFill flip="none" rotWithShape="1">
            <a:gsLst>
              <a:gs pos="0">
                <a:schemeClr val="accent1">
                  <a:lumMod val="60000"/>
                  <a:lumOff val="40000"/>
                </a:schemeClr>
              </a:gs>
              <a:gs pos="50000">
                <a:srgbClr val="B4C9E2"/>
              </a:gs>
              <a:gs pos="100000">
                <a:srgbClr val="B1C7E1"/>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右矢印 2"/>
          <p:cNvSpPr/>
          <p:nvPr/>
        </p:nvSpPr>
        <p:spPr>
          <a:xfrm>
            <a:off x="1155940" y="1439310"/>
            <a:ext cx="7988060" cy="1705155"/>
          </a:xfrm>
          <a:prstGeom prst="rightArrow">
            <a:avLst>
              <a:gd name="adj1" fmla="val 50000"/>
              <a:gd name="adj2" fmla="val 46965"/>
            </a:avLst>
          </a:prstGeom>
          <a:gradFill>
            <a:gsLst>
              <a:gs pos="0">
                <a:srgbClr val="FF0000">
                  <a:alpha val="55000"/>
                </a:srgbClr>
              </a:gs>
              <a:gs pos="50000">
                <a:srgbClr val="FF5D5D"/>
              </a:gs>
              <a:gs pos="100000">
                <a:srgbClr val="FF7979"/>
              </a:gs>
            </a:gsLst>
            <a:lin ang="16200000" scaled="1"/>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882" name="TextBox 13"/>
          <p:cNvSpPr txBox="1">
            <a:spLocks noChangeArrowheads="1"/>
          </p:cNvSpPr>
          <p:nvPr/>
        </p:nvSpPr>
        <p:spPr bwMode="auto">
          <a:xfrm>
            <a:off x="5106834" y="6244626"/>
            <a:ext cx="41128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en-US" sz="1000" dirty="0">
                <a:latin typeface="Meiryo UI" pitchFamily="50" charset="-128"/>
                <a:ea typeface="メイリオ" pitchFamily="50" charset="-128"/>
              </a:rPr>
              <a:t>Enriquez A, et al. </a:t>
            </a:r>
            <a:r>
              <a:rPr lang="en-US" altLang="en-US" sz="1000" i="1" dirty="0">
                <a:latin typeface="Meiryo UI" pitchFamily="50" charset="-128"/>
                <a:ea typeface="メイリオ" pitchFamily="50" charset="-128"/>
              </a:rPr>
              <a:t>Europace. </a:t>
            </a:r>
            <a:r>
              <a:rPr lang="en-US" altLang="en-US" sz="1000" dirty="0">
                <a:latin typeface="Meiryo UI" pitchFamily="50" charset="-128"/>
                <a:ea typeface="メイリオ" pitchFamily="50" charset="-128"/>
              </a:rPr>
              <a:t>2016;18(7):955-964.</a:t>
            </a:r>
          </a:p>
          <a:p>
            <a:pPr algn="r">
              <a:spcBef>
                <a:spcPct val="0"/>
              </a:spcBef>
              <a:buFontTx/>
              <a:buNone/>
            </a:pPr>
            <a:r>
              <a:rPr lang="en-US" altLang="en-US" sz="1000" dirty="0">
                <a:latin typeface="Meiryo UI" pitchFamily="50" charset="-128"/>
                <a:ea typeface="メイリオ" pitchFamily="50" charset="-128"/>
              </a:rPr>
              <a:t>Kovacs RJ, et al. </a:t>
            </a:r>
            <a:r>
              <a:rPr lang="en-US" altLang="en-US" sz="1000" i="1" dirty="0">
                <a:latin typeface="Meiryo UI" pitchFamily="50" charset="-128"/>
                <a:ea typeface="メイリオ" pitchFamily="50" charset="-128"/>
              </a:rPr>
              <a:t>J Am Coll Cardiol. </a:t>
            </a:r>
            <a:r>
              <a:rPr lang="en-US" altLang="en-US" sz="1000" dirty="0">
                <a:latin typeface="Meiryo UI" pitchFamily="50" charset="-128"/>
                <a:ea typeface="メイリオ" pitchFamily="50" charset="-128"/>
              </a:rPr>
              <a:t>2015;65(13):1340-1360</a:t>
            </a:r>
            <a:r>
              <a:rPr lang="en-US" altLang="ja-JP" sz="1000" dirty="0">
                <a:latin typeface="Meiryo UI" pitchFamily="50" charset="-128"/>
                <a:ea typeface="メイリオ" pitchFamily="50" charset="-128"/>
              </a:rPr>
              <a:t>.</a:t>
            </a:r>
            <a:endParaRPr lang="en-US" altLang="en-US" sz="1000" dirty="0">
              <a:latin typeface="Meiryo UI" pitchFamily="50" charset="-128"/>
              <a:ea typeface="メイリオ" pitchFamily="50" charset="-128"/>
            </a:endParaRPr>
          </a:p>
        </p:txBody>
      </p:sp>
      <p:sp>
        <p:nvSpPr>
          <p:cNvPr id="11" name="Rectangle 2"/>
          <p:cNvSpPr txBox="1">
            <a:spLocks/>
          </p:cNvSpPr>
          <p:nvPr/>
        </p:nvSpPr>
        <p:spPr bwMode="auto">
          <a:xfrm>
            <a:off x="228600" y="152400"/>
            <a:ext cx="865663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ja-JP" altLang="en-US" sz="3200" b="1" dirty="0">
                <a:solidFill>
                  <a:schemeClr val="tx2"/>
                </a:solidFill>
                <a:latin typeface="Meiryo UI" pitchFamily="50" charset="-128"/>
                <a:ea typeface="メイリオ" pitchFamily="50" charset="-128"/>
                <a:cs typeface="Times New Roman" pitchFamily="18" charset="0"/>
              </a:rPr>
              <a:t>出血性合併症の管理</a:t>
            </a:r>
            <a:endParaRPr lang="en-US" altLang="en-US" sz="2400" b="1" dirty="0">
              <a:solidFill>
                <a:schemeClr val="tx2"/>
              </a:solidFill>
              <a:latin typeface="Meiryo UI" pitchFamily="50" charset="-128"/>
              <a:ea typeface="メイリオ" pitchFamily="50" charset="-128"/>
              <a:cs typeface="Times New Roman" pitchFamily="18" charset="0"/>
            </a:endParaRPr>
          </a:p>
        </p:txBody>
      </p:sp>
      <p:cxnSp>
        <p:nvCxnSpPr>
          <p:cNvPr id="13"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 name="角丸四角形 13"/>
          <p:cNvSpPr/>
          <p:nvPr/>
        </p:nvSpPr>
        <p:spPr>
          <a:xfrm>
            <a:off x="2180318" y="2432428"/>
            <a:ext cx="1423358" cy="1751520"/>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テキスト ボックス 14"/>
          <p:cNvSpPr txBox="1"/>
          <p:nvPr/>
        </p:nvSpPr>
        <p:spPr>
          <a:xfrm>
            <a:off x="2342003" y="3154194"/>
            <a:ext cx="1117240" cy="307777"/>
          </a:xfrm>
          <a:prstGeom prst="rect">
            <a:avLst/>
          </a:prstGeom>
          <a:noFill/>
        </p:spPr>
        <p:txBody>
          <a:bodyPr wrap="square" rtlCol="0">
            <a:spAutoFit/>
          </a:bodyPr>
          <a:lstStyle/>
          <a:p>
            <a:pPr algn="ctr"/>
            <a:r>
              <a:rPr lang="ja-JP" altLang="en-US" sz="1400" b="1" dirty="0">
                <a:solidFill>
                  <a:schemeClr val="bg1"/>
                </a:solidFill>
                <a:latin typeface="Meiryo UI" pitchFamily="50" charset="-128"/>
                <a:ea typeface="メイリオ" pitchFamily="50" charset="-128"/>
              </a:rPr>
              <a:t>支持療法</a:t>
            </a:r>
          </a:p>
        </p:txBody>
      </p:sp>
      <p:sp>
        <p:nvSpPr>
          <p:cNvPr id="16" name="角丸四角形 15"/>
          <p:cNvSpPr/>
          <p:nvPr/>
        </p:nvSpPr>
        <p:spPr>
          <a:xfrm>
            <a:off x="641810" y="2432428"/>
            <a:ext cx="1423358" cy="1751520"/>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テキスト ボックス 16"/>
          <p:cNvSpPr txBox="1"/>
          <p:nvPr/>
        </p:nvSpPr>
        <p:spPr>
          <a:xfrm>
            <a:off x="719444" y="2723307"/>
            <a:ext cx="1270299" cy="1169551"/>
          </a:xfrm>
          <a:prstGeom prst="rect">
            <a:avLst/>
          </a:prstGeom>
          <a:noFill/>
        </p:spPr>
        <p:txBody>
          <a:bodyPr wrap="square" rtlCol="0">
            <a:spAutoFit/>
          </a:bodyPr>
          <a:lstStyle/>
          <a:p>
            <a:r>
              <a:rPr lang="ja-JP" altLang="en-US" sz="1400" b="1" dirty="0">
                <a:solidFill>
                  <a:schemeClr val="bg1"/>
                </a:solidFill>
                <a:latin typeface="Meiryo UI" pitchFamily="50" charset="-128"/>
                <a:ea typeface="メイリオ" pitchFamily="50" charset="-128"/>
              </a:rPr>
              <a:t>血行動態の 安定性，出血源，失血の</a:t>
            </a:r>
            <a:endParaRPr lang="en-US" altLang="ja-JP" sz="1400" b="1" dirty="0">
              <a:solidFill>
                <a:schemeClr val="bg1"/>
              </a:solidFill>
              <a:latin typeface="Meiryo UI" pitchFamily="50" charset="-128"/>
              <a:ea typeface="メイリオ" pitchFamily="50" charset="-128"/>
            </a:endParaRPr>
          </a:p>
          <a:p>
            <a:r>
              <a:rPr lang="ja-JP" altLang="en-US" sz="1400" b="1" dirty="0">
                <a:solidFill>
                  <a:schemeClr val="bg1"/>
                </a:solidFill>
                <a:latin typeface="Meiryo UI" pitchFamily="50" charset="-128"/>
                <a:ea typeface="メイリオ" pitchFamily="50" charset="-128"/>
              </a:rPr>
              <a:t>程度に基づくリスク層別化</a:t>
            </a:r>
          </a:p>
        </p:txBody>
      </p:sp>
      <p:sp>
        <p:nvSpPr>
          <p:cNvPr id="18" name="角丸四角形 17"/>
          <p:cNvSpPr/>
          <p:nvPr/>
        </p:nvSpPr>
        <p:spPr>
          <a:xfrm>
            <a:off x="3718826" y="2432428"/>
            <a:ext cx="1423358" cy="1751520"/>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テキスト ボックス 18"/>
          <p:cNvSpPr txBox="1"/>
          <p:nvPr/>
        </p:nvSpPr>
        <p:spPr>
          <a:xfrm>
            <a:off x="3871885" y="2938750"/>
            <a:ext cx="1117240" cy="738664"/>
          </a:xfrm>
          <a:prstGeom prst="rect">
            <a:avLst/>
          </a:prstGeom>
          <a:noFill/>
        </p:spPr>
        <p:txBody>
          <a:bodyPr wrap="square" rtlCol="0">
            <a:spAutoFit/>
          </a:bodyPr>
          <a:lstStyle/>
          <a:p>
            <a:pPr algn="just"/>
            <a:r>
              <a:rPr lang="ja-JP" altLang="en-US" sz="1400" b="1" dirty="0">
                <a:solidFill>
                  <a:schemeClr val="bg1"/>
                </a:solidFill>
                <a:latin typeface="Meiryo UI" pitchFamily="50" charset="-128"/>
                <a:ea typeface="メイリオ" pitchFamily="50" charset="-128"/>
              </a:rPr>
              <a:t>局所または全身の血行動態補助</a:t>
            </a:r>
          </a:p>
        </p:txBody>
      </p:sp>
      <p:sp>
        <p:nvSpPr>
          <p:cNvPr id="20" name="角丸四角形 19"/>
          <p:cNvSpPr/>
          <p:nvPr/>
        </p:nvSpPr>
        <p:spPr>
          <a:xfrm>
            <a:off x="5257334" y="2432428"/>
            <a:ext cx="1423358" cy="1751520"/>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テキスト ボックス 20"/>
          <p:cNvSpPr txBox="1"/>
          <p:nvPr/>
        </p:nvSpPr>
        <p:spPr>
          <a:xfrm>
            <a:off x="5257332" y="3046472"/>
            <a:ext cx="1538507" cy="523220"/>
          </a:xfrm>
          <a:prstGeom prst="rect">
            <a:avLst/>
          </a:prstGeom>
          <a:noFill/>
        </p:spPr>
        <p:txBody>
          <a:bodyPr wrap="square" rtlCol="0">
            <a:spAutoFit/>
          </a:bodyPr>
          <a:lstStyle/>
          <a:p>
            <a:r>
              <a:rPr lang="ja-JP" altLang="en-US" sz="1400" b="1" dirty="0">
                <a:solidFill>
                  <a:schemeClr val="bg1"/>
                </a:solidFill>
                <a:latin typeface="Meiryo UI" pitchFamily="50" charset="-128"/>
                <a:ea typeface="メイリオ" pitchFamily="50" charset="-128"/>
              </a:rPr>
              <a:t>抗凝固薬の中止</a:t>
            </a:r>
            <a:endParaRPr lang="en-US" altLang="ja-JP" sz="1400" b="1" dirty="0">
              <a:solidFill>
                <a:schemeClr val="bg1"/>
              </a:solidFill>
              <a:latin typeface="Meiryo UI" pitchFamily="50" charset="-128"/>
              <a:ea typeface="メイリオ" pitchFamily="50" charset="-128"/>
            </a:endParaRPr>
          </a:p>
          <a:p>
            <a:r>
              <a:rPr lang="ja-JP" altLang="en-US" sz="1400" b="1" dirty="0">
                <a:solidFill>
                  <a:schemeClr val="bg1"/>
                </a:solidFill>
                <a:latin typeface="Meiryo UI" pitchFamily="50" charset="-128"/>
                <a:ea typeface="メイリオ" pitchFamily="50" charset="-128"/>
              </a:rPr>
              <a:t>（可能なもの）</a:t>
            </a:r>
          </a:p>
        </p:txBody>
      </p:sp>
      <p:sp>
        <p:nvSpPr>
          <p:cNvPr id="22" name="角丸四角形 21"/>
          <p:cNvSpPr/>
          <p:nvPr/>
        </p:nvSpPr>
        <p:spPr>
          <a:xfrm>
            <a:off x="6795841" y="2432323"/>
            <a:ext cx="1423358" cy="1751520"/>
          </a:xfrm>
          <a:prstGeom prst="roundRect">
            <a:avLst>
              <a:gd name="adj" fmla="val 10101"/>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effectLst>
            <a:outerShdw blurRad="50800" dist="38100" dir="2700000" algn="tl" rotWithShape="0">
              <a:prstClr val="black">
                <a:alpha val="40000"/>
              </a:prstClr>
            </a:outerShdw>
          </a:effectLst>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テキスト ボックス 22"/>
          <p:cNvSpPr txBox="1"/>
          <p:nvPr/>
        </p:nvSpPr>
        <p:spPr>
          <a:xfrm>
            <a:off x="6948900" y="2831029"/>
            <a:ext cx="1117240" cy="954107"/>
          </a:xfrm>
          <a:prstGeom prst="rect">
            <a:avLst/>
          </a:prstGeom>
          <a:noFill/>
        </p:spPr>
        <p:txBody>
          <a:bodyPr wrap="square" rtlCol="0">
            <a:spAutoFit/>
          </a:bodyPr>
          <a:lstStyle/>
          <a:p>
            <a:pPr algn="just"/>
            <a:r>
              <a:rPr lang="ja-JP" altLang="en-US" sz="1400" b="1" dirty="0">
                <a:solidFill>
                  <a:schemeClr val="bg1"/>
                </a:solidFill>
                <a:latin typeface="Meiryo UI" pitchFamily="50" charset="-128"/>
                <a:ea typeface="メイリオ" pitchFamily="50" charset="-128"/>
              </a:rPr>
              <a:t>大出血では中和療法を要する場合がある</a:t>
            </a:r>
          </a:p>
        </p:txBody>
      </p:sp>
      <p:sp>
        <p:nvSpPr>
          <p:cNvPr id="28" name="Rectangle 5"/>
          <p:cNvSpPr>
            <a:spLocks noChangeArrowheads="1"/>
          </p:cNvSpPr>
          <p:nvPr/>
        </p:nvSpPr>
        <p:spPr bwMode="auto">
          <a:xfrm>
            <a:off x="4804913" y="4866316"/>
            <a:ext cx="16676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200" dirty="0">
                <a:solidFill>
                  <a:schemeClr val="tx2"/>
                </a:solidFill>
                <a:latin typeface="Meiryo UI" pitchFamily="50" charset="-128"/>
                <a:ea typeface="メイリオ" pitchFamily="50" charset="-128"/>
              </a:rPr>
              <a:t>ワルファリンは新鮮凍結血漿</a:t>
            </a:r>
            <a:r>
              <a:rPr lang="en-US" altLang="ja-JP" sz="1200" dirty="0">
                <a:solidFill>
                  <a:schemeClr val="tx2"/>
                </a:solidFill>
                <a:latin typeface="Meiryo UI" pitchFamily="50" charset="-128"/>
                <a:ea typeface="メイリオ" pitchFamily="50" charset="-128"/>
              </a:rPr>
              <a:t>(FFP), </a:t>
            </a:r>
            <a:r>
              <a:rPr lang="ja-JP" altLang="en-US" sz="1200" dirty="0">
                <a:solidFill>
                  <a:schemeClr val="tx2"/>
                </a:solidFill>
                <a:latin typeface="Meiryo UI" pitchFamily="50" charset="-128"/>
                <a:ea typeface="メイリオ" pitchFamily="50" charset="-128"/>
              </a:rPr>
              <a:t>プロトロンビン複合体濃縮製剤</a:t>
            </a:r>
            <a:r>
              <a:rPr lang="en-US" altLang="ja-JP" sz="1200" dirty="0">
                <a:solidFill>
                  <a:schemeClr val="tx2"/>
                </a:solidFill>
                <a:latin typeface="Meiryo UI" pitchFamily="50" charset="-128"/>
                <a:ea typeface="メイリオ" pitchFamily="50" charset="-128"/>
              </a:rPr>
              <a:t>(PCC)</a:t>
            </a:r>
            <a:r>
              <a:rPr lang="ja-JP" altLang="en-US" sz="1200" dirty="0">
                <a:solidFill>
                  <a:schemeClr val="tx2"/>
                </a:solidFill>
                <a:latin typeface="Meiryo UI" pitchFamily="50" charset="-128"/>
                <a:ea typeface="メイリオ" pitchFamily="50" charset="-128"/>
              </a:rPr>
              <a:t>などで中和可能</a:t>
            </a:r>
            <a:endParaRPr lang="en-US" altLang="en-US" sz="1200" dirty="0">
              <a:solidFill>
                <a:schemeClr val="tx2"/>
              </a:solidFill>
              <a:latin typeface="Meiryo UI" pitchFamily="50" charset="-128"/>
              <a:ea typeface="メイリオ" pitchFamily="50" charset="-128"/>
            </a:endParaRPr>
          </a:p>
        </p:txBody>
      </p:sp>
      <p:sp>
        <p:nvSpPr>
          <p:cNvPr id="29" name="TextBox 6"/>
          <p:cNvSpPr txBox="1">
            <a:spLocks noChangeArrowheads="1"/>
          </p:cNvSpPr>
          <p:nvPr/>
        </p:nvSpPr>
        <p:spPr bwMode="auto">
          <a:xfrm>
            <a:off x="6824439" y="4885893"/>
            <a:ext cx="17042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200" dirty="0">
                <a:solidFill>
                  <a:schemeClr val="tx2"/>
                </a:solidFill>
                <a:latin typeface="Meiryo UI" pitchFamily="50" charset="-128"/>
                <a:ea typeface="メイリオ" pitchFamily="50" charset="-128"/>
              </a:rPr>
              <a:t>DOCA</a:t>
            </a:r>
            <a:r>
              <a:rPr lang="ja-JP" altLang="en-US" sz="1200" dirty="0">
                <a:solidFill>
                  <a:schemeClr val="tx2"/>
                </a:solidFill>
                <a:latin typeface="Meiryo UI" pitchFamily="50" charset="-128"/>
                <a:ea typeface="メイリオ" pitchFamily="50" charset="-128"/>
              </a:rPr>
              <a:t>では，ダビガトランに特異的な中和剤が国内で承認されている</a:t>
            </a:r>
            <a:endParaRPr lang="en-US" altLang="en-US" sz="1200" dirty="0">
              <a:solidFill>
                <a:srgbClr val="1F497D"/>
              </a:solidFill>
              <a:latin typeface="Meiryo UI" pitchFamily="50" charset="-128"/>
              <a:ea typeface="メイリオ" pitchFamily="50" charset="-128"/>
            </a:endParaRPr>
          </a:p>
        </p:txBody>
      </p:sp>
      <p:sp>
        <p:nvSpPr>
          <p:cNvPr id="26"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890899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p:cNvPr>
          <p:cNvGraphicFramePr>
            <a:graphicFrameLocks noGrp="1"/>
          </p:cNvGraphicFramePr>
          <p:nvPr>
            <p:ph idx="1"/>
            <p:extLst>
              <p:ext uri="{D42A27DB-BD31-4B8C-83A1-F6EECF244321}">
                <p14:modId xmlns:p14="http://schemas.microsoft.com/office/powerpoint/2010/main" val="2695719598"/>
              </p:ext>
            </p:extLst>
          </p:nvPr>
        </p:nvGraphicFramePr>
        <p:xfrm>
          <a:off x="1849356" y="1427190"/>
          <a:ext cx="5445288" cy="3750974"/>
        </p:xfrm>
        <a:graphic>
          <a:graphicData uri="http://schemas.openxmlformats.org/drawingml/2006/table">
            <a:tbl>
              <a:tblPr/>
              <a:tblGrid>
                <a:gridCol w="1458429">
                  <a:extLst>
                    <a:ext uri="{9D8B030D-6E8A-4147-A177-3AD203B41FA5}">
                      <a16:colId xmlns:a16="http://schemas.microsoft.com/office/drawing/2014/main" val="20000"/>
                    </a:ext>
                  </a:extLst>
                </a:gridCol>
                <a:gridCol w="3986859">
                  <a:extLst>
                    <a:ext uri="{9D8B030D-6E8A-4147-A177-3AD203B41FA5}">
                      <a16:colId xmlns:a16="http://schemas.microsoft.com/office/drawing/2014/main" val="20001"/>
                    </a:ext>
                  </a:extLst>
                </a:gridCol>
              </a:tblGrid>
              <a:tr h="40439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7375E"/>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rPr>
                        <a:t>イダルシズマブ</a:t>
                      </a:r>
                      <a:endParaRPr kumimoji="0" lang="en-US" altLang="en-US" sz="1800" b="1" i="0" u="none" strike="noStrike" cap="none" normalizeH="0" baseline="0" dirty="0">
                        <a:ln>
                          <a:noFill/>
                        </a:ln>
                        <a:solidFill>
                          <a:srgbClr val="FFFFFF"/>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17375E"/>
                    </a:solidFill>
                  </a:tcPr>
                </a:tc>
                <a:extLst>
                  <a:ext uri="{0D108BD9-81ED-4DB2-BD59-A6C34878D82A}">
                    <a16:rowId xmlns:a16="http://schemas.microsoft.com/office/drawing/2014/main" val="10000"/>
                  </a:ext>
                </a:extLst>
              </a:tr>
              <a:tr h="406251">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標 的</a:t>
                      </a:r>
                      <a:endParaRPr kumimoji="0" lang="en-US"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ダビガトラン</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403109">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構 造</a:t>
                      </a:r>
                      <a:endParaRPr kumimoji="0" lang="en-US"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ヒト化</a:t>
                      </a:r>
                      <a:r>
                        <a:rPr kumimoji="0" lang="en-US" altLang="ja-JP" sz="1600" b="0" i="0" u="none" strike="noStrike" kern="1200"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Fab</a:t>
                      </a: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フラグメント</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45457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作用機序</a:t>
                      </a:r>
                      <a:endParaRPr kumimoji="0" lang="en-US"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高い親和性でダビガトランと結合</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445705">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rPr>
                        <a:t>効能・効果</a:t>
                      </a:r>
                      <a:endParaRPr kumimoji="0" lang="en-US" altLang="en-US" sz="1600" b="1" i="0" u="none" strike="noStrike" cap="none" normalizeH="0" baseline="0" dirty="0">
                        <a:ln>
                          <a:noFill/>
                        </a:ln>
                        <a:solidFill>
                          <a:schemeClr val="tx1"/>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ダビガトランの抗凝固作用の中和</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55178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用法・用量</a:t>
                      </a:r>
                      <a:r>
                        <a:rPr kumimoji="0" lang="en-US"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a:t>
                      </a: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5g(</a:t>
                      </a: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推奨用量）</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108516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副作用</a:t>
                      </a:r>
                      <a:endParaRPr kumimoji="0" lang="en-US" altLang="en-US" sz="1600" b="1"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a:t>
                      </a: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血栓塞栓症リスク　</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a:t>
                      </a: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過敏症</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p>
                      <a:pPr marL="85725" marR="0" lvl="0" indent="-85725" algn="l" defTabSz="914400" rtl="0" eaLnBrk="1" fontAlgn="base" latinLnBrk="0" hangingPunct="1">
                        <a:lnSpc>
                          <a:spcPct val="100000"/>
                        </a:lnSpc>
                        <a:spcBef>
                          <a:spcPct val="0"/>
                        </a:spcBef>
                        <a:spcAft>
                          <a:spcPct val="0"/>
                        </a:spcAft>
                        <a:buClrTx/>
                        <a:buSzTx/>
                        <a:buFontTx/>
                        <a:buNone/>
                        <a:tabLst/>
                      </a:pPr>
                      <a:r>
                        <a:rPr kumimoji="0" lang="en-US" altLang="ja-JP"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 </a:t>
                      </a:r>
                      <a:r>
                        <a:rPr kumimoji="0" lang="ja-JP"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rPr>
                        <a:t>遺伝性果糖不耐症の患者で，重篤な副作用の報告あり</a:t>
                      </a:r>
                      <a:endParaRPr kumimoji="0" lang="en-US" altLang="en-US" sz="1600" b="0" i="0" u="none" strike="noStrike" cap="none" normalizeH="0" baseline="0" dirty="0">
                        <a:ln>
                          <a:noFill/>
                        </a:ln>
                        <a:solidFill>
                          <a:srgbClr val="000000"/>
                        </a:solidFill>
                        <a:effectLst/>
                        <a:latin typeface="Meiryo UI" pitchFamily="50" charset="-128"/>
                        <a:ea typeface="メイリオ" pitchFamily="50" charset="-128"/>
                        <a:cs typeface="Arial" panose="020B0604020202020204" pitchFamily="34" charset="0"/>
                      </a:endParaRPr>
                    </a:p>
                  </a:txBody>
                  <a:tcPr marL="68580" marR="68580" marT="34276" marB="342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bl>
          </a:graphicData>
        </a:graphic>
      </p:graphicFrame>
      <p:sp>
        <p:nvSpPr>
          <p:cNvPr id="80940" name="TextBox 8"/>
          <p:cNvSpPr txBox="1">
            <a:spLocks noChangeArrowheads="1"/>
          </p:cNvSpPr>
          <p:nvPr/>
        </p:nvSpPr>
        <p:spPr bwMode="auto">
          <a:xfrm>
            <a:off x="5021995" y="6459379"/>
            <a:ext cx="42269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algn="r">
              <a:spcBef>
                <a:spcPct val="0"/>
              </a:spcBef>
              <a:buNone/>
            </a:pPr>
            <a:r>
              <a:rPr lang="en-US" altLang="en-US" sz="1000" dirty="0">
                <a:latin typeface="Meiryo UI" pitchFamily="50" charset="-128"/>
                <a:ea typeface="メイリオ" pitchFamily="50" charset="-128"/>
              </a:rPr>
              <a:t>Pollack CV, et al. </a:t>
            </a:r>
            <a:r>
              <a:rPr lang="en-US" altLang="en-US" sz="1000" i="1" dirty="0">
                <a:latin typeface="Meiryo UI" pitchFamily="50" charset="-128"/>
                <a:ea typeface="メイリオ" pitchFamily="50" charset="-128"/>
              </a:rPr>
              <a:t>N Engl J Med</a:t>
            </a:r>
            <a:r>
              <a:rPr lang="en-US" altLang="en-US" sz="1000" dirty="0">
                <a:latin typeface="Meiryo UI" pitchFamily="50" charset="-128"/>
                <a:ea typeface="メイリオ" pitchFamily="50" charset="-128"/>
              </a:rPr>
              <a:t>. 2015;373(6):511-520. </a:t>
            </a:r>
          </a:p>
        </p:txBody>
      </p:sp>
      <p:sp>
        <p:nvSpPr>
          <p:cNvPr id="6" name="Rectangle 2"/>
          <p:cNvSpPr txBox="1">
            <a:spLocks/>
          </p:cNvSpPr>
          <p:nvPr/>
        </p:nvSpPr>
        <p:spPr bwMode="auto">
          <a:xfrm>
            <a:off x="228600" y="152400"/>
            <a:ext cx="865663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ja-JP" sz="3200" b="1" dirty="0">
                <a:solidFill>
                  <a:schemeClr val="tx2"/>
                </a:solidFill>
                <a:latin typeface="Meiryo UI" pitchFamily="50" charset="-128"/>
                <a:ea typeface="メイリオ" pitchFamily="50" charset="-128"/>
                <a:cs typeface="Times New Roman" pitchFamily="18" charset="0"/>
              </a:rPr>
              <a:t>DOAC</a:t>
            </a:r>
            <a:r>
              <a:rPr lang="ja-JP" altLang="en-US" sz="3200" b="1" dirty="0">
                <a:solidFill>
                  <a:schemeClr val="tx2"/>
                </a:solidFill>
                <a:latin typeface="Meiryo UI" pitchFamily="50" charset="-128"/>
                <a:ea typeface="メイリオ" pitchFamily="50" charset="-128"/>
                <a:cs typeface="Times New Roman" pitchFamily="18" charset="0"/>
              </a:rPr>
              <a:t>による出血性合併症：中和療法 </a:t>
            </a:r>
          </a:p>
        </p:txBody>
      </p:sp>
      <p:cxnSp>
        <p:nvCxnSpPr>
          <p:cNvPr id="9"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1854907763"/>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p:cNvSpPr>
          <p:nvPr/>
        </p:nvSpPr>
        <p:spPr bwMode="auto">
          <a:xfrm>
            <a:off x="228600" y="152400"/>
            <a:ext cx="865663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tx1"/>
                </a:solidFill>
                <a:latin typeface="Arial" panose="020B0604020202020204" pitchFamily="34" charset="0"/>
                <a:ea typeface="ＭＳ ゴシック" panose="020B0609070205080204" pitchFamily="49" charset="-128"/>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ja-JP" altLang="en-US" sz="3200" b="1" dirty="0">
                <a:solidFill>
                  <a:schemeClr val="tx2"/>
                </a:solidFill>
                <a:latin typeface="Meiryo UI" pitchFamily="50" charset="-128"/>
                <a:ea typeface="メイリオ" pitchFamily="50" charset="-128"/>
                <a:cs typeface="Times New Roman" pitchFamily="18" charset="0"/>
              </a:rPr>
              <a:t>脳卒中予防における薬物治療以外の選択肢</a:t>
            </a:r>
          </a:p>
        </p:txBody>
      </p:sp>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 name="Rectangle 3"/>
          <p:cNvSpPr txBox="1">
            <a:spLocks/>
          </p:cNvSpPr>
          <p:nvPr/>
        </p:nvSpPr>
        <p:spPr bwMode="auto">
          <a:xfrm>
            <a:off x="228600" y="1344124"/>
            <a:ext cx="8102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spcBef>
                <a:spcPts val="0"/>
              </a:spcBef>
              <a:buClr>
                <a:srgbClr val="FF0000"/>
              </a:buClr>
              <a:buNone/>
            </a:pPr>
            <a:r>
              <a:rPr lang="ja-JP" altLang="en-US" dirty="0">
                <a:latin typeface="Meiryo UI" pitchFamily="50" charset="-128"/>
                <a:ea typeface="メイリオ" pitchFamily="50" charset="-128"/>
              </a:rPr>
              <a:t>－ カテーテルアブレーション</a:t>
            </a:r>
            <a:endParaRPr lang="en-US" altLang="ja-JP" dirty="0">
              <a:latin typeface="Meiryo UI" pitchFamily="50" charset="-128"/>
              <a:ea typeface="メイリオ" pitchFamily="50" charset="-128"/>
            </a:endParaRPr>
          </a:p>
          <a:p>
            <a:pPr marL="457200" lvl="1" indent="0">
              <a:spcBef>
                <a:spcPts val="0"/>
              </a:spcBef>
              <a:buClr>
                <a:srgbClr val="FF0000"/>
              </a:buClr>
              <a:buNone/>
            </a:pPr>
            <a:r>
              <a:rPr lang="ja-JP" altLang="en-US" dirty="0">
                <a:latin typeface="Meiryo UI" pitchFamily="50" charset="-128"/>
                <a:ea typeface="メイリオ" pitchFamily="50" charset="-128"/>
              </a:rPr>
              <a:t>－ 外科的アブレーション</a:t>
            </a:r>
          </a:p>
          <a:p>
            <a:pPr marL="457200" lvl="1" indent="0">
              <a:spcBef>
                <a:spcPts val="0"/>
              </a:spcBef>
              <a:buClr>
                <a:srgbClr val="FF0000"/>
              </a:buClr>
              <a:buNone/>
            </a:pPr>
            <a:r>
              <a:rPr lang="ja-JP" altLang="en-US" dirty="0">
                <a:latin typeface="Meiryo UI" pitchFamily="50" charset="-128"/>
                <a:ea typeface="メイリオ" pitchFamily="50" charset="-128"/>
              </a:rPr>
              <a:t>－ ペーシング</a:t>
            </a:r>
            <a:endParaRPr lang="en-US" altLang="ja-JP" dirty="0">
              <a:latin typeface="Meiryo UI" pitchFamily="50" charset="-128"/>
              <a:ea typeface="メイリオ" pitchFamily="50" charset="-128"/>
            </a:endParaRPr>
          </a:p>
          <a:p>
            <a:pPr marL="457200" lvl="1" indent="0">
              <a:spcBef>
                <a:spcPts val="0"/>
              </a:spcBef>
              <a:buClr>
                <a:srgbClr val="FF0000"/>
              </a:buClr>
              <a:buNone/>
            </a:pPr>
            <a:r>
              <a:rPr lang="ja-JP" altLang="en-US" dirty="0">
                <a:latin typeface="Meiryo UI" pitchFamily="50" charset="-128"/>
                <a:ea typeface="メイリオ" pitchFamily="50" charset="-128"/>
              </a:rPr>
              <a:t>－ 電気的除細動</a:t>
            </a:r>
            <a:endParaRPr lang="en-US" altLang="ja-JP" dirty="0">
              <a:latin typeface="Meiryo UI" pitchFamily="50" charset="-128"/>
              <a:ea typeface="メイリオ" pitchFamily="50" charset="-128"/>
            </a:endParaRPr>
          </a:p>
          <a:p>
            <a:pPr marL="457200" lvl="1" indent="0">
              <a:spcBef>
                <a:spcPts val="0"/>
              </a:spcBef>
              <a:buClr>
                <a:srgbClr val="FF0000"/>
              </a:buClr>
              <a:buNone/>
            </a:pPr>
            <a:r>
              <a:rPr lang="ja-JP" altLang="en-US" dirty="0">
                <a:latin typeface="Meiryo UI" pitchFamily="50" charset="-128"/>
                <a:ea typeface="メイリオ" pitchFamily="50" charset="-128"/>
              </a:rPr>
              <a:t>－ 左心耳閉鎖術（経皮的な施行も可能）</a:t>
            </a:r>
          </a:p>
        </p:txBody>
      </p:sp>
      <p:sp>
        <p:nvSpPr>
          <p:cNvPr id="10"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22473540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947532" y="2552700"/>
            <a:ext cx="7236000" cy="1752600"/>
          </a:xfrm>
        </p:spPr>
        <p:txBody>
          <a:bodyPr anchor="ctr"/>
          <a:lstStyle/>
          <a:p>
            <a:r>
              <a:rPr kumimoji="1" lang="ja-JP" altLang="en-US" sz="4400" b="1" dirty="0">
                <a:solidFill>
                  <a:schemeClr val="accent1">
                    <a:lumMod val="50000"/>
                  </a:schemeClr>
                </a:solidFill>
                <a:latin typeface="Meiryo UI" panose="020B0604030504040204" pitchFamily="50" charset="-128"/>
                <a:ea typeface="Meiryo UI" panose="020B0604030504040204" pitchFamily="50" charset="-128"/>
                <a:cs typeface="Meiryo UI" panose="020B0604030504040204" pitchFamily="50" charset="-128"/>
              </a:rPr>
              <a:t>心房細動ケースディスカッション</a:t>
            </a:r>
          </a:p>
        </p:txBody>
      </p:sp>
    </p:spTree>
    <p:extLst>
      <p:ext uri="{BB962C8B-B14F-4D97-AF65-F5344CB8AC3E}">
        <p14:creationId xmlns:p14="http://schemas.microsoft.com/office/powerpoint/2010/main" val="15656099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p:cNvSpPr txBox="1">
            <a:spLocks noGrp="1"/>
          </p:cNvSpPr>
          <p:nvPr>
            <p:ph type="body" idx="1"/>
          </p:nvPr>
        </p:nvSpPr>
        <p:spPr>
          <a:xfrm>
            <a:off x="1211535" y="2822260"/>
            <a:ext cx="6740948" cy="1200329"/>
          </a:xfrm>
          <a:prstGeom prst="rect">
            <a:avLst/>
          </a:prstGeom>
          <a:noFill/>
        </p:spPr>
        <p:txBody>
          <a:bodyPr wrap="none" rtlCol="0">
            <a:spAutoFit/>
          </a:bodyPr>
          <a:lstStyle/>
          <a:p>
            <a:pPr algn="ctr" eaLnBrk="0" fontAlgn="base" hangingPunct="0">
              <a:spcBef>
                <a:spcPct val="0"/>
              </a:spcBef>
              <a:spcAft>
                <a:spcPct val="0"/>
              </a:spcAft>
            </a:pPr>
            <a:r>
              <a:rPr lang="en-US" altLang="ja-JP" sz="5400" b="1" dirty="0">
                <a:solidFill>
                  <a:prstClr val="black"/>
                </a:solidFill>
                <a:latin typeface="Meiryo UI" panose="020B0604030504040204" pitchFamily="50" charset="-128"/>
                <a:ea typeface="Meiryo UI" panose="020B0604030504040204" pitchFamily="50" charset="-128"/>
                <a:cs typeface="Arial" pitchFamily="34" charset="0"/>
              </a:rPr>
              <a:t>Case</a:t>
            </a:r>
            <a:r>
              <a:rPr lang="ja-JP" altLang="en-US" sz="5400" b="1" dirty="0">
                <a:solidFill>
                  <a:prstClr val="black"/>
                </a:solidFill>
                <a:latin typeface="Meiryo UI" panose="020B0604030504040204" pitchFamily="50" charset="-128"/>
                <a:ea typeface="Meiryo UI" panose="020B0604030504040204" pitchFamily="50" charset="-128"/>
                <a:cs typeface="Arial" pitchFamily="34" charset="0"/>
              </a:rPr>
              <a:t> </a:t>
            </a:r>
            <a:r>
              <a:rPr lang="en-US" altLang="ja-JP" sz="5400" b="1" dirty="0">
                <a:solidFill>
                  <a:prstClr val="black"/>
                </a:solidFill>
                <a:latin typeface="Meiryo UI" panose="020B0604030504040204" pitchFamily="50" charset="-128"/>
                <a:ea typeface="Meiryo UI" panose="020B0604030504040204" pitchFamily="50" charset="-128"/>
                <a:cs typeface="Arial" pitchFamily="34" charset="0"/>
              </a:rPr>
              <a:t>A</a:t>
            </a:r>
          </a:p>
          <a:p>
            <a:pPr algn="ctr" eaLnBrk="0" fontAlgn="base" hangingPunct="0">
              <a:spcBef>
                <a:spcPct val="0"/>
              </a:spcBef>
              <a:spcAft>
                <a:spcPct val="0"/>
              </a:spcAft>
            </a:pPr>
            <a:r>
              <a:rPr lang="ja-JP" altLang="en-US" sz="1800" dirty="0">
                <a:solidFill>
                  <a:prstClr val="black"/>
                </a:solidFill>
                <a:latin typeface="Meiryo UI" panose="020B0604030504040204" pitchFamily="50" charset="-128"/>
                <a:ea typeface="Meiryo UI" panose="020B0604030504040204" pitchFamily="50" charset="-128"/>
                <a:cs typeface="Arial" pitchFamily="34" charset="0"/>
              </a:rPr>
              <a:t>無症候性であるものの，リスク因子から</a:t>
            </a:r>
            <a:r>
              <a:rPr lang="en-US" altLang="ja-JP" sz="1800" dirty="0">
                <a:solidFill>
                  <a:prstClr val="black"/>
                </a:solidFill>
                <a:latin typeface="Meiryo UI" panose="020B0604030504040204" pitchFamily="50" charset="-128"/>
                <a:ea typeface="Meiryo UI" panose="020B0604030504040204" pitchFamily="50" charset="-128"/>
                <a:cs typeface="Arial" pitchFamily="34" charset="0"/>
              </a:rPr>
              <a:t>AF</a:t>
            </a:r>
            <a:r>
              <a:rPr lang="ja-JP" altLang="en-US" sz="1800" dirty="0">
                <a:solidFill>
                  <a:prstClr val="black"/>
                </a:solidFill>
                <a:latin typeface="Meiryo UI" panose="020B0604030504040204" pitchFamily="50" charset="-128"/>
                <a:ea typeface="Meiryo UI" panose="020B0604030504040204" pitchFamily="50" charset="-128"/>
                <a:cs typeface="Arial" pitchFamily="34" charset="0"/>
              </a:rPr>
              <a:t>を疑う症例について考えてみる</a:t>
            </a:r>
            <a:endParaRPr lang="ja-JP" altLang="en-US" sz="5400" dirty="0">
              <a:solidFill>
                <a:prstClr val="black"/>
              </a:solidFill>
              <a:latin typeface="Meiryo UI" panose="020B0604030504040204" pitchFamily="50" charset="-128"/>
              <a:ea typeface="Meiryo UI" panose="020B0604030504040204" pitchFamily="50" charset="-128"/>
              <a:cs typeface="Arial" pitchFamily="34" charset="0"/>
            </a:endParaRPr>
          </a:p>
        </p:txBody>
      </p:sp>
      <p:sp>
        <p:nvSpPr>
          <p:cNvPr id="3"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40735730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Grp="1"/>
          </p:cNvSpPr>
          <p:nvPr>
            <p:ph type="title"/>
          </p:nvPr>
        </p:nvSpPr>
        <p:spPr bwMode="auto">
          <a:xfrm>
            <a:off x="457200" y="171901"/>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患者背景</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18" name="Content Placeholder 2"/>
          <p:cNvSpPr>
            <a:spLocks noGrp="1"/>
          </p:cNvSpPr>
          <p:nvPr>
            <p:ph idx="1"/>
          </p:nvPr>
        </p:nvSpPr>
        <p:spPr>
          <a:xfrm>
            <a:off x="457200" y="1321907"/>
            <a:ext cx="8229600" cy="4525963"/>
          </a:xfrm>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性別：男性</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年齢：</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74</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歳</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職業：無職</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基礎疾患：高血圧・脂質異常症</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服用薬：</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ARB</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Ca</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拮抗薬・スタチン</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通院歴：上記基礎疾患で</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年前から通院中</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生活習慣：喫煙（</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本）</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飲酒（毎日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合程度）</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毎朝，家の周りをウォーキング</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SzPct val="50000"/>
              <a:buFont typeface="Wingdings" panose="05000000000000000000" pitchFamily="2" charset="2"/>
              <a:buChar char="n"/>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
        <p:nvSpPr>
          <p:cNvPr id="5" name="TextBox 2">
            <a:extLst>
              <a:ext uri="{FF2B5EF4-FFF2-40B4-BE49-F238E27FC236}">
                <a16:creationId xmlns:a16="http://schemas.microsoft.com/office/drawing/2014/main" id="{8F62B3EF-1C01-4E7A-85DC-9CC98E1E319B}"/>
              </a:ext>
            </a:extLst>
          </p:cNvPr>
          <p:cNvSpPr txBox="1">
            <a:spLocks noChangeArrowheads="1"/>
          </p:cNvSpPr>
          <p:nvPr/>
        </p:nvSpPr>
        <p:spPr bwMode="auto">
          <a:xfrm>
            <a:off x="3304452" y="6371359"/>
            <a:ext cx="59525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ja-JP" altLang="en-US" sz="1000" dirty="0">
                <a:solidFill>
                  <a:prstClr val="black"/>
                </a:solidFill>
                <a:latin typeface="Meiryo UI" pitchFamily="50" charset="-128"/>
                <a:ea typeface="メイリオ" pitchFamily="50" charset="-128"/>
              </a:rPr>
              <a:t>循環器病の診断と治療に関するガイドライン</a:t>
            </a:r>
            <a:r>
              <a:rPr lang="en-US" altLang="ja-JP" sz="1000" dirty="0">
                <a:solidFill>
                  <a:prstClr val="black"/>
                </a:solidFill>
                <a:latin typeface="Meiryo UI" pitchFamily="50" charset="-128"/>
                <a:ea typeface="メイリオ" pitchFamily="50" charset="-128"/>
              </a:rPr>
              <a:t>. </a:t>
            </a:r>
            <a:r>
              <a:rPr lang="ja-JP" altLang="en-US" sz="1000" dirty="0">
                <a:solidFill>
                  <a:prstClr val="black"/>
                </a:solidFill>
                <a:latin typeface="Meiryo UI" pitchFamily="50" charset="-128"/>
                <a:ea typeface="メイリオ" pitchFamily="50" charset="-128"/>
              </a:rPr>
              <a:t>心房細動治療（薬物）ガイドライン（</a:t>
            </a:r>
            <a:r>
              <a:rPr lang="en-US" altLang="ja-JP" sz="1000" dirty="0">
                <a:solidFill>
                  <a:prstClr val="black"/>
                </a:solidFill>
                <a:latin typeface="Meiryo UI" pitchFamily="50" charset="-128"/>
                <a:ea typeface="メイリオ" pitchFamily="50" charset="-128"/>
              </a:rPr>
              <a:t>2013</a:t>
            </a:r>
            <a:r>
              <a:rPr lang="ja-JP" altLang="en-US" sz="1000" dirty="0">
                <a:solidFill>
                  <a:prstClr val="black"/>
                </a:solidFill>
                <a:latin typeface="Meiryo UI" pitchFamily="50" charset="-128"/>
                <a:ea typeface="メイリオ" pitchFamily="50" charset="-128"/>
              </a:rPr>
              <a:t>年改訂版）</a:t>
            </a:r>
            <a:endParaRPr lang="en-US" altLang="en-US" sz="1000" dirty="0">
              <a:solidFill>
                <a:prstClr val="black"/>
              </a:solidFill>
              <a:latin typeface="Meiryo UI" pitchFamily="50" charset="-128"/>
              <a:ea typeface="メイリオ" pitchFamily="50" charset="-128"/>
            </a:endParaRPr>
          </a:p>
        </p:txBody>
      </p:sp>
    </p:spTree>
    <p:extLst>
      <p:ext uri="{BB962C8B-B14F-4D97-AF65-F5344CB8AC3E}">
        <p14:creationId xmlns:p14="http://schemas.microsoft.com/office/powerpoint/2010/main" val="1404463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7" name="Rectangle 2"/>
          <p:cNvSpPr txBox="1">
            <a:spLocks/>
          </p:cNvSpPr>
          <p:nvPr/>
        </p:nvSpPr>
        <p:spPr bwMode="auto">
          <a:xfrm>
            <a:off x="457200" y="152400"/>
            <a:ext cx="8229600"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2800">
                <a:solidFill>
                  <a:schemeClr val="tx1"/>
                </a:solidFill>
                <a:latin typeface="Arial" pitchFamily="34" charset="0"/>
                <a:ea typeface="ＭＳ Ｐゴシック" pitchFamily="50" charset="-128"/>
              </a:defRPr>
            </a:lvl1pPr>
            <a:lvl2pPr marL="742950" indent="-285750" defTabSz="457200">
              <a:spcBef>
                <a:spcPct val="20000"/>
              </a:spcBef>
              <a:buFont typeface="Arial" pitchFamily="34" charset="0"/>
              <a:buChar char="–"/>
              <a:defRPr sz="2800">
                <a:solidFill>
                  <a:schemeClr val="tx1"/>
                </a:solidFill>
                <a:latin typeface="Arial" pitchFamily="34" charset="0"/>
                <a:ea typeface="ＭＳ Ｐゴシック" pitchFamily="50" charset="-128"/>
              </a:defRPr>
            </a:lvl2pPr>
            <a:lvl3pPr marL="11430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3pPr>
            <a:lvl4pPr marL="1600200" indent="-228600" defTabSz="457200">
              <a:spcBef>
                <a:spcPct val="20000"/>
              </a:spcBef>
              <a:buFont typeface="Arial" pitchFamily="34" charset="0"/>
              <a:buChar char="–"/>
              <a:defRPr sz="2800">
                <a:solidFill>
                  <a:schemeClr val="tx1"/>
                </a:solidFill>
                <a:latin typeface="Arial" pitchFamily="34" charset="0"/>
                <a:ea typeface="ＭＳ Ｐゴシック" pitchFamily="50" charset="-128"/>
              </a:defRPr>
            </a:lvl4pPr>
            <a:lvl5pPr marL="2057400" indent="-228600" defTabSz="457200">
              <a:spcBef>
                <a:spcPct val="20000"/>
              </a:spcBef>
              <a:buFont typeface="Arial" pitchFamily="34" charset="0"/>
              <a:buChar char="»"/>
              <a:defRPr sz="1600">
                <a:solidFill>
                  <a:schemeClr val="tx1"/>
                </a:solidFill>
                <a:latin typeface="Arial" pitchFamily="34" charset="0"/>
                <a:ea typeface="ＭＳ Ｐゴシック" pitchFamily="50" charset="-128"/>
              </a:defRPr>
            </a:lvl5pPr>
            <a:lvl6pPr marL="25146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6pPr>
            <a:lvl7pPr marL="29718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7pPr>
            <a:lvl8pPr marL="34290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8pPr>
            <a:lvl9pPr marL="3886200" indent="-228600" defTabSz="457200" eaLnBrk="0" fontAlgn="base" hangingPunct="0">
              <a:spcBef>
                <a:spcPct val="20000"/>
              </a:spcBef>
              <a:spcAft>
                <a:spcPct val="0"/>
              </a:spcAft>
              <a:buFont typeface="Arial" pitchFamily="34" charset="0"/>
              <a:buChar char="»"/>
              <a:defRPr sz="1600">
                <a:solidFill>
                  <a:schemeClr val="tx1"/>
                </a:solidFill>
                <a:latin typeface="Arial" pitchFamily="34" charset="0"/>
                <a:ea typeface="ＭＳ Ｐゴシック" pitchFamily="50" charset="-128"/>
              </a:defRPr>
            </a:lvl9pPr>
          </a:lstStyle>
          <a:p>
            <a:pPr algn="ctr">
              <a:spcBef>
                <a:spcPct val="0"/>
              </a:spcBef>
              <a:buFontTx/>
              <a:buNone/>
            </a:pPr>
            <a:r>
              <a:rPr lang="ja-JP" altLang="en-US" sz="3600" b="1" dirty="0">
                <a:solidFill>
                  <a:schemeClr val="tx2"/>
                </a:solidFill>
                <a:latin typeface="Meiryo UI" pitchFamily="50" charset="-128"/>
                <a:ea typeface="メイリオ" pitchFamily="50" charset="-128"/>
              </a:rPr>
              <a:t>年齢補正後の</a:t>
            </a:r>
            <a:r>
              <a:rPr lang="en-US" altLang="ja-JP" sz="3600" b="1" dirty="0">
                <a:solidFill>
                  <a:schemeClr val="tx2"/>
                </a:solidFill>
                <a:latin typeface="Meiryo UI" pitchFamily="50" charset="-128"/>
                <a:ea typeface="メイリオ" pitchFamily="50" charset="-128"/>
              </a:rPr>
              <a:t>AF</a:t>
            </a:r>
            <a:r>
              <a:rPr lang="ja-JP" altLang="en-US" sz="3600" b="1" dirty="0">
                <a:solidFill>
                  <a:schemeClr val="tx2"/>
                </a:solidFill>
                <a:latin typeface="Meiryo UI" pitchFamily="50" charset="-128"/>
                <a:ea typeface="メイリオ" pitchFamily="50" charset="-128"/>
              </a:rPr>
              <a:t>有病率</a:t>
            </a:r>
            <a:r>
              <a:rPr lang="ja-JP" altLang="en-US" sz="2400" b="1" dirty="0">
                <a:solidFill>
                  <a:srgbClr val="003479"/>
                </a:solidFill>
                <a:latin typeface="Meiryo UI" pitchFamily="50" charset="-128"/>
                <a:ea typeface="メイリオ" pitchFamily="50" charset="-128"/>
                <a:cs typeface="Times New Roman" pitchFamily="18" charset="0"/>
              </a:rPr>
              <a:t>（海外データ）</a:t>
            </a:r>
            <a:br>
              <a:rPr lang="ja-JP" altLang="en-US" sz="2400" b="1" dirty="0">
                <a:solidFill>
                  <a:schemeClr val="tx2"/>
                </a:solidFill>
                <a:latin typeface="Meiryo UI" pitchFamily="50" charset="-128"/>
                <a:ea typeface="メイリオ" pitchFamily="50" charset="-128"/>
              </a:rPr>
            </a:br>
            <a:r>
              <a:rPr lang="ja-JP" altLang="en-US" sz="1600" b="1" dirty="0">
                <a:solidFill>
                  <a:schemeClr val="tx2"/>
                </a:solidFill>
                <a:latin typeface="Meiryo UI" pitchFamily="50" charset="-128"/>
                <a:ea typeface="メイリオ" pitchFamily="50" charset="-128"/>
              </a:rPr>
              <a:t>（</a:t>
            </a:r>
            <a:r>
              <a:rPr lang="en-US" altLang="ja-JP" sz="1600" b="1" dirty="0">
                <a:solidFill>
                  <a:schemeClr val="tx2"/>
                </a:solidFill>
                <a:latin typeface="Meiryo UI" pitchFamily="50" charset="-128"/>
                <a:ea typeface="メイリオ" pitchFamily="50" charset="-128"/>
              </a:rPr>
              <a:t>ACC</a:t>
            </a:r>
            <a:r>
              <a:rPr lang="ja-JP" altLang="en-US" sz="1600" b="1" dirty="0">
                <a:solidFill>
                  <a:schemeClr val="tx2"/>
                </a:solidFill>
                <a:latin typeface="Meiryo UI" pitchFamily="50" charset="-128"/>
                <a:ea typeface="メイリオ" pitchFamily="50" charset="-128"/>
              </a:rPr>
              <a:t>主導 </a:t>
            </a:r>
            <a:r>
              <a:rPr lang="en-US" altLang="ja-JP" sz="1600" b="1" dirty="0">
                <a:solidFill>
                  <a:schemeClr val="tx2"/>
                </a:solidFill>
                <a:latin typeface="Meiryo UI" pitchFamily="50" charset="-128"/>
                <a:ea typeface="メイリオ" pitchFamily="50" charset="-128"/>
              </a:rPr>
              <a:t>INTER AF Project </a:t>
            </a:r>
            <a:r>
              <a:rPr lang="ja-JP" altLang="en-US" sz="1600" b="1" dirty="0">
                <a:solidFill>
                  <a:schemeClr val="tx2"/>
                </a:solidFill>
                <a:latin typeface="Meiryo UI" pitchFamily="50" charset="-128"/>
                <a:ea typeface="メイリオ" pitchFamily="50" charset="-128"/>
              </a:rPr>
              <a:t>による集計 ）</a:t>
            </a:r>
            <a:endParaRPr lang="en-US" altLang="en-US" sz="1600" b="1" dirty="0">
              <a:solidFill>
                <a:schemeClr val="tx2"/>
              </a:solidFill>
              <a:latin typeface="Meiryo UI" pitchFamily="50" charset="-128"/>
              <a:ea typeface="メイリオ" pitchFamily="50" charset="-128"/>
            </a:endParaRP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277057"/>
            <a:ext cx="5324475"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3131705" y="1303037"/>
            <a:ext cx="3833091" cy="1082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154" y="1434951"/>
            <a:ext cx="262409" cy="59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2"/>
          <p:cNvSpPr txBox="1">
            <a:spLocks/>
          </p:cNvSpPr>
          <p:nvPr/>
        </p:nvSpPr>
        <p:spPr bwMode="auto">
          <a:xfrm>
            <a:off x="3702358" y="1511151"/>
            <a:ext cx="2266950" cy="519107"/>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en-US" altLang="ja-JP" sz="1200" dirty="0">
                <a:latin typeface="Meiryo UI" pitchFamily="50" charset="-128"/>
                <a:ea typeface="メイリオ" pitchFamily="50" charset="-128"/>
              </a:rPr>
              <a:t>2010</a:t>
            </a:r>
            <a:r>
              <a:rPr lang="ja-JP" altLang="en-US" sz="1200" dirty="0">
                <a:latin typeface="Meiryo UI" pitchFamily="50" charset="-128"/>
                <a:ea typeface="メイリオ" pitchFamily="50" charset="-128"/>
              </a:rPr>
              <a:t>年の年齢調整有病率</a:t>
            </a:r>
            <a:endParaRPr lang="en-US" altLang="ja-JP" sz="1200" dirty="0">
              <a:latin typeface="Meiryo UI" pitchFamily="50" charset="-128"/>
              <a:ea typeface="メイリオ" pitchFamily="50" charset="-128"/>
            </a:endParaRPr>
          </a:p>
          <a:p>
            <a:pPr marL="0" indent="0" eaLnBrk="1" hangingPunct="1">
              <a:spcBef>
                <a:spcPts val="0"/>
              </a:spcBef>
              <a:spcAft>
                <a:spcPts val="500"/>
              </a:spcAft>
              <a:buClr>
                <a:schemeClr val="tx1"/>
              </a:buClr>
              <a:buNone/>
            </a:pPr>
            <a:r>
              <a:rPr lang="en-US" altLang="ja-JP" sz="1200" dirty="0">
                <a:latin typeface="Meiryo UI" pitchFamily="50" charset="-128"/>
                <a:ea typeface="メイリオ" pitchFamily="50" charset="-128"/>
              </a:rPr>
              <a:t>2050</a:t>
            </a:r>
            <a:r>
              <a:rPr lang="ja-JP" altLang="en-US" sz="1200" dirty="0">
                <a:latin typeface="Meiryo UI" pitchFamily="50" charset="-128"/>
                <a:ea typeface="メイリオ" pitchFamily="50" charset="-128"/>
              </a:rPr>
              <a:t>年の推計年齢調整有病率</a:t>
            </a:r>
            <a:endParaRPr lang="en-US" altLang="en-US" sz="1200" dirty="0">
              <a:latin typeface="Meiryo UI" pitchFamily="50" charset="-128"/>
              <a:ea typeface="メイリオ" pitchFamily="50" charset="-128"/>
            </a:endParaRPr>
          </a:p>
        </p:txBody>
      </p:sp>
      <p:sp>
        <p:nvSpPr>
          <p:cNvPr id="22" name="Content Placeholder 2"/>
          <p:cNvSpPr txBox="1">
            <a:spLocks/>
          </p:cNvSpPr>
          <p:nvPr/>
        </p:nvSpPr>
        <p:spPr bwMode="auto">
          <a:xfrm rot="16200000">
            <a:off x="-501112" y="3152307"/>
            <a:ext cx="1934518" cy="519107"/>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en-US" altLang="ja-JP" sz="1200" b="1" dirty="0">
                <a:latin typeface="Meiryo UI" pitchFamily="50" charset="-128"/>
                <a:ea typeface="メイリオ" pitchFamily="50" charset="-128"/>
              </a:rPr>
              <a:t>AF</a:t>
            </a:r>
            <a:r>
              <a:rPr lang="ja-JP" altLang="en-US" sz="1200" b="1" dirty="0">
                <a:latin typeface="Meiryo UI" pitchFamily="50" charset="-128"/>
                <a:ea typeface="メイリオ" pitchFamily="50" charset="-128"/>
              </a:rPr>
              <a:t>有病率（</a:t>
            </a:r>
            <a:r>
              <a:rPr lang="en-US" altLang="ja-JP" sz="1200" b="1" dirty="0">
                <a:latin typeface="Meiryo UI" pitchFamily="50" charset="-128"/>
                <a:ea typeface="メイリオ" pitchFamily="50" charset="-128"/>
              </a:rPr>
              <a:t>×10</a:t>
            </a:r>
            <a:r>
              <a:rPr lang="en-US" altLang="ja-JP" sz="1200" b="1" baseline="30000" dirty="0">
                <a:latin typeface="Meiryo UI" pitchFamily="50" charset="-128"/>
                <a:ea typeface="メイリオ" pitchFamily="50" charset="-128"/>
              </a:rPr>
              <a:t>3</a:t>
            </a:r>
            <a:r>
              <a:rPr lang="ja-JP" altLang="en-US" sz="1200" b="1" dirty="0">
                <a:latin typeface="Meiryo UI" pitchFamily="50" charset="-128"/>
                <a:ea typeface="メイリオ" pitchFamily="50" charset="-128"/>
              </a:rPr>
              <a:t>）</a:t>
            </a:r>
            <a:endParaRPr lang="en-US" altLang="en-US" sz="1200" b="1" dirty="0">
              <a:latin typeface="Meiryo UI" pitchFamily="50" charset="-128"/>
              <a:ea typeface="メイリオ" pitchFamily="50" charset="-128"/>
            </a:endParaRPr>
          </a:p>
        </p:txBody>
      </p:sp>
      <p:sp>
        <p:nvSpPr>
          <p:cNvPr id="23" name="Rectangle 4"/>
          <p:cNvSpPr>
            <a:spLocks noChangeArrowheads="1"/>
          </p:cNvSpPr>
          <p:nvPr/>
        </p:nvSpPr>
        <p:spPr bwMode="auto">
          <a:xfrm>
            <a:off x="5409623" y="6170078"/>
            <a:ext cx="36766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a:spcBef>
                <a:spcPct val="0"/>
              </a:spcBef>
              <a:buFontTx/>
              <a:buNone/>
            </a:pPr>
            <a:r>
              <a:rPr lang="en-US" altLang="ja-JP" sz="1000" dirty="0">
                <a:latin typeface="Meiryo UI" pitchFamily="50" charset="-128"/>
                <a:ea typeface="メイリオ" pitchFamily="50" charset="-128"/>
              </a:rPr>
              <a:t>Hsu</a:t>
            </a:r>
            <a:r>
              <a:rPr lang="da-DK" altLang="en-US" sz="1000" dirty="0">
                <a:latin typeface="Meiryo UI" pitchFamily="50" charset="-128"/>
                <a:ea typeface="メイリオ" pitchFamily="50" charset="-128"/>
              </a:rPr>
              <a:t> </a:t>
            </a:r>
            <a:r>
              <a:rPr lang="en-US" altLang="ja-JP" sz="1000" dirty="0">
                <a:latin typeface="Meiryo UI" pitchFamily="50" charset="-128"/>
                <a:ea typeface="メイリオ" pitchFamily="50" charset="-128"/>
              </a:rPr>
              <a:t>JC</a:t>
            </a:r>
            <a:r>
              <a:rPr lang="da-DK" altLang="en-US" sz="1000" dirty="0">
                <a:latin typeface="Meiryo UI" pitchFamily="50" charset="-128"/>
                <a:ea typeface="メイリオ" pitchFamily="50" charset="-128"/>
              </a:rPr>
              <a:t>, et al. </a:t>
            </a:r>
            <a:r>
              <a:rPr lang="da-DK" altLang="en-US" sz="1000" i="1" dirty="0">
                <a:latin typeface="Meiryo UI" pitchFamily="50" charset="-128"/>
                <a:ea typeface="メイリオ" pitchFamily="50" charset="-128"/>
              </a:rPr>
              <a:t>J Am Heart Assoc.</a:t>
            </a:r>
            <a:r>
              <a:rPr lang="da-DK" altLang="en-US" sz="1000" dirty="0">
                <a:latin typeface="Meiryo UI" pitchFamily="50" charset="-128"/>
                <a:ea typeface="メイリオ" pitchFamily="50" charset="-128"/>
              </a:rPr>
              <a:t> </a:t>
            </a:r>
            <a:r>
              <a:rPr lang="en-US" altLang="en-US" sz="1000" dirty="0">
                <a:latin typeface="Meiryo UI" pitchFamily="50" charset="-128"/>
                <a:ea typeface="メイリオ" pitchFamily="50" charset="-128"/>
              </a:rPr>
              <a:t>2016;5:e004037.</a:t>
            </a:r>
          </a:p>
          <a:p>
            <a:pPr algn="r">
              <a:spcBef>
                <a:spcPct val="0"/>
              </a:spcBef>
              <a:buFontTx/>
              <a:buNone/>
            </a:pPr>
            <a:r>
              <a:rPr lang="en-US" altLang="ja-JP" sz="1000" dirty="0">
                <a:latin typeface="Meiryo UI" pitchFamily="50" charset="-128"/>
                <a:ea typeface="メイリオ" pitchFamily="50" charset="-128"/>
              </a:rPr>
              <a:t>Rahman F, et al. </a:t>
            </a:r>
            <a:r>
              <a:rPr lang="en-US" altLang="ja-JP" sz="1000" i="1" dirty="0">
                <a:latin typeface="Meiryo UI" pitchFamily="50" charset="-128"/>
                <a:ea typeface="メイリオ" pitchFamily="50" charset="-128"/>
              </a:rPr>
              <a:t>Nat</a:t>
            </a:r>
            <a:r>
              <a:rPr lang="ja-JP" altLang="en-US" sz="1000" i="1" dirty="0">
                <a:latin typeface="Meiryo UI" pitchFamily="50" charset="-128"/>
                <a:ea typeface="メイリオ" pitchFamily="50" charset="-128"/>
              </a:rPr>
              <a:t> </a:t>
            </a:r>
            <a:r>
              <a:rPr lang="en-US" altLang="ja-JP" sz="1000" i="1" dirty="0">
                <a:latin typeface="Meiryo UI" pitchFamily="50" charset="-128"/>
                <a:ea typeface="メイリオ" pitchFamily="50" charset="-128"/>
              </a:rPr>
              <a:t>Rev Cardiol</a:t>
            </a:r>
            <a:r>
              <a:rPr lang="en-US" altLang="ja-JP" sz="1000" dirty="0">
                <a:latin typeface="Meiryo UI" pitchFamily="50" charset="-128"/>
                <a:ea typeface="メイリオ" pitchFamily="50" charset="-128"/>
              </a:rPr>
              <a:t>. 2014; 11: 639-654.</a:t>
            </a:r>
            <a:endParaRPr lang="en-US" altLang="en-US" sz="1000" dirty="0">
              <a:latin typeface="Meiryo UI" pitchFamily="50" charset="-128"/>
              <a:ea typeface="メイリオ" pitchFamily="50" charset="-128"/>
            </a:endParaRPr>
          </a:p>
        </p:txBody>
      </p:sp>
      <p:grpSp>
        <p:nvGrpSpPr>
          <p:cNvPr id="24" name="グループ化 23"/>
          <p:cNvGrpSpPr/>
          <p:nvPr/>
        </p:nvGrpSpPr>
        <p:grpSpPr>
          <a:xfrm>
            <a:off x="3702358" y="3717985"/>
            <a:ext cx="2073823" cy="492065"/>
            <a:chOff x="3702358" y="3717985"/>
            <a:chExt cx="2073823" cy="492065"/>
          </a:xfrm>
        </p:grpSpPr>
        <p:sp>
          <p:nvSpPr>
            <p:cNvPr id="25" name="正方形/長方形 24"/>
            <p:cNvSpPr/>
            <p:nvPr/>
          </p:nvSpPr>
          <p:spPr>
            <a:xfrm>
              <a:off x="3702358" y="3755720"/>
              <a:ext cx="1707265" cy="45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
            <p:cNvSpPr txBox="1">
              <a:spLocks/>
            </p:cNvSpPr>
            <p:nvPr/>
          </p:nvSpPr>
          <p:spPr bwMode="auto">
            <a:xfrm rot="-2700000">
              <a:off x="3707947" y="3720696"/>
              <a:ext cx="57841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800" dirty="0">
                  <a:latin typeface="Meiryo UI" pitchFamily="50" charset="-128"/>
                  <a:ea typeface="メイリオ" pitchFamily="50" charset="-128"/>
                </a:rPr>
                <a:t>日本</a:t>
              </a:r>
              <a:endParaRPr lang="en-US" altLang="en-US" sz="800" dirty="0">
                <a:latin typeface="Meiryo UI" pitchFamily="50" charset="-128"/>
                <a:ea typeface="メイリオ" pitchFamily="50" charset="-128"/>
              </a:endParaRPr>
            </a:p>
          </p:txBody>
        </p:sp>
        <p:sp>
          <p:nvSpPr>
            <p:cNvPr id="27" name="Content Placeholder 2"/>
            <p:cNvSpPr txBox="1">
              <a:spLocks/>
            </p:cNvSpPr>
            <p:nvPr/>
          </p:nvSpPr>
          <p:spPr bwMode="auto">
            <a:xfrm rot="-2700000">
              <a:off x="3985481" y="3811638"/>
              <a:ext cx="57841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800" dirty="0">
                  <a:latin typeface="Meiryo UI" pitchFamily="50" charset="-128"/>
                  <a:ea typeface="メイリオ" pitchFamily="50" charset="-128"/>
                </a:rPr>
                <a:t>ケニア</a:t>
              </a:r>
              <a:endParaRPr lang="en-US" altLang="en-US" sz="800" dirty="0">
                <a:latin typeface="Meiryo UI" pitchFamily="50" charset="-128"/>
                <a:ea typeface="メイリオ" pitchFamily="50" charset="-128"/>
              </a:endParaRPr>
            </a:p>
          </p:txBody>
        </p:sp>
        <p:sp>
          <p:nvSpPr>
            <p:cNvPr id="28" name="Content Placeholder 2"/>
            <p:cNvSpPr txBox="1">
              <a:spLocks/>
            </p:cNvSpPr>
            <p:nvPr/>
          </p:nvSpPr>
          <p:spPr bwMode="auto">
            <a:xfrm rot="-2700000">
              <a:off x="4404581" y="3717985"/>
              <a:ext cx="57841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800" dirty="0">
                  <a:latin typeface="Meiryo UI" pitchFamily="50" charset="-128"/>
                  <a:ea typeface="メイリオ" pitchFamily="50" charset="-128"/>
                </a:rPr>
                <a:t>タイ</a:t>
              </a:r>
              <a:endParaRPr lang="en-US" altLang="en-US" sz="800" dirty="0">
                <a:latin typeface="Meiryo UI" pitchFamily="50" charset="-128"/>
                <a:ea typeface="メイリオ" pitchFamily="50" charset="-128"/>
              </a:endParaRPr>
            </a:p>
          </p:txBody>
        </p:sp>
        <p:sp>
          <p:nvSpPr>
            <p:cNvPr id="29" name="Content Placeholder 2"/>
            <p:cNvSpPr txBox="1">
              <a:spLocks/>
            </p:cNvSpPr>
            <p:nvPr/>
          </p:nvSpPr>
          <p:spPr bwMode="auto">
            <a:xfrm rot="-2700000">
              <a:off x="4331836" y="3897176"/>
              <a:ext cx="1118997"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800" dirty="0">
                  <a:latin typeface="Meiryo UI" pitchFamily="50" charset="-128"/>
                  <a:ea typeface="メイリオ" pitchFamily="50" charset="-128"/>
                </a:rPr>
                <a:t>オーストラリア</a:t>
              </a:r>
              <a:endParaRPr lang="en-US" altLang="en-US" sz="800" dirty="0">
                <a:latin typeface="Meiryo UI" pitchFamily="50" charset="-128"/>
                <a:ea typeface="メイリオ" pitchFamily="50" charset="-128"/>
              </a:endParaRPr>
            </a:p>
          </p:txBody>
        </p:sp>
        <p:sp>
          <p:nvSpPr>
            <p:cNvPr id="30" name="Content Placeholder 2"/>
            <p:cNvSpPr txBox="1">
              <a:spLocks/>
            </p:cNvSpPr>
            <p:nvPr/>
          </p:nvSpPr>
          <p:spPr bwMode="auto">
            <a:xfrm rot="-2700000">
              <a:off x="4917433" y="3740609"/>
              <a:ext cx="858748"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800" dirty="0">
                  <a:latin typeface="Meiryo UI" pitchFamily="50" charset="-128"/>
                  <a:ea typeface="メイリオ" pitchFamily="50" charset="-128"/>
                </a:rPr>
                <a:t>ブラジル</a:t>
              </a:r>
              <a:endParaRPr lang="en-US" altLang="en-US" sz="800" dirty="0">
                <a:latin typeface="Meiryo UI" pitchFamily="50" charset="-128"/>
                <a:ea typeface="メイリオ" pitchFamily="50" charset="-128"/>
              </a:endParaRPr>
            </a:p>
          </p:txBody>
        </p:sp>
      </p:grpSp>
      <p:grpSp>
        <p:nvGrpSpPr>
          <p:cNvPr id="31" name="グループ化 30"/>
          <p:cNvGrpSpPr/>
          <p:nvPr/>
        </p:nvGrpSpPr>
        <p:grpSpPr>
          <a:xfrm>
            <a:off x="0" y="5730471"/>
            <a:ext cx="5654983" cy="1127529"/>
            <a:chOff x="0" y="5730471"/>
            <a:chExt cx="5654983" cy="1127529"/>
          </a:xfrm>
        </p:grpSpPr>
        <p:sp>
          <p:nvSpPr>
            <p:cNvPr id="32" name="正方形/長方形 31"/>
            <p:cNvSpPr/>
            <p:nvPr/>
          </p:nvSpPr>
          <p:spPr>
            <a:xfrm>
              <a:off x="0" y="5775020"/>
              <a:ext cx="5514975" cy="1082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Content Placeholder 2"/>
            <p:cNvSpPr txBox="1">
              <a:spLocks/>
            </p:cNvSpPr>
            <p:nvPr/>
          </p:nvSpPr>
          <p:spPr bwMode="auto">
            <a:xfrm rot="-2700000">
              <a:off x="1062295" y="5767837"/>
              <a:ext cx="499806"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米国 </a:t>
              </a:r>
              <a:endParaRPr lang="en-US" altLang="en-US" sz="1000" dirty="0">
                <a:latin typeface="Meiryo UI" pitchFamily="50" charset="-128"/>
                <a:ea typeface="メイリオ" pitchFamily="50" charset="-128"/>
              </a:endParaRPr>
            </a:p>
          </p:txBody>
        </p:sp>
        <p:sp>
          <p:nvSpPr>
            <p:cNvPr id="34" name="Content Placeholder 2"/>
            <p:cNvSpPr txBox="1">
              <a:spLocks/>
            </p:cNvSpPr>
            <p:nvPr/>
          </p:nvSpPr>
          <p:spPr bwMode="auto">
            <a:xfrm rot="-2700000">
              <a:off x="1524001" y="5767837"/>
              <a:ext cx="499806"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欧州 </a:t>
              </a:r>
              <a:endParaRPr lang="en-US" altLang="en-US" sz="1000" dirty="0">
                <a:latin typeface="Meiryo UI" pitchFamily="50" charset="-128"/>
                <a:ea typeface="メイリオ" pitchFamily="50" charset="-128"/>
              </a:endParaRPr>
            </a:p>
          </p:txBody>
        </p:sp>
        <p:sp>
          <p:nvSpPr>
            <p:cNvPr id="35" name="Content Placeholder 2"/>
            <p:cNvSpPr txBox="1">
              <a:spLocks/>
            </p:cNvSpPr>
            <p:nvPr/>
          </p:nvSpPr>
          <p:spPr bwMode="auto">
            <a:xfrm rot="-2700000">
              <a:off x="1730244" y="5855159"/>
              <a:ext cx="71463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アフリカ </a:t>
              </a:r>
              <a:endParaRPr lang="en-US" altLang="en-US" sz="1000" dirty="0">
                <a:latin typeface="Meiryo UI" pitchFamily="50" charset="-128"/>
                <a:ea typeface="メイリオ" pitchFamily="50" charset="-128"/>
              </a:endParaRPr>
            </a:p>
          </p:txBody>
        </p:sp>
        <p:sp>
          <p:nvSpPr>
            <p:cNvPr id="36" name="Content Placeholder 2"/>
            <p:cNvSpPr txBox="1">
              <a:spLocks/>
            </p:cNvSpPr>
            <p:nvPr/>
          </p:nvSpPr>
          <p:spPr bwMode="auto">
            <a:xfrm rot="-2700000">
              <a:off x="2266695" y="5770868"/>
              <a:ext cx="71463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インド </a:t>
              </a:r>
              <a:endParaRPr lang="en-US" altLang="en-US" sz="1000" dirty="0">
                <a:latin typeface="Meiryo UI" pitchFamily="50" charset="-128"/>
                <a:ea typeface="メイリオ" pitchFamily="50" charset="-128"/>
              </a:endParaRPr>
            </a:p>
          </p:txBody>
        </p:sp>
        <p:sp>
          <p:nvSpPr>
            <p:cNvPr id="37" name="Content Placeholder 2"/>
            <p:cNvSpPr txBox="1">
              <a:spLocks/>
            </p:cNvSpPr>
            <p:nvPr/>
          </p:nvSpPr>
          <p:spPr bwMode="auto">
            <a:xfrm rot="-2700000">
              <a:off x="2825470" y="5757527"/>
              <a:ext cx="57841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中国</a:t>
              </a:r>
              <a:endParaRPr lang="en-US" altLang="en-US" sz="1000" dirty="0">
                <a:latin typeface="Meiryo UI" pitchFamily="50" charset="-128"/>
                <a:ea typeface="メイリオ" pitchFamily="50" charset="-128"/>
              </a:endParaRPr>
            </a:p>
          </p:txBody>
        </p:sp>
        <p:sp>
          <p:nvSpPr>
            <p:cNvPr id="38" name="Content Placeholder 2"/>
            <p:cNvSpPr txBox="1">
              <a:spLocks/>
            </p:cNvSpPr>
            <p:nvPr/>
          </p:nvSpPr>
          <p:spPr bwMode="auto">
            <a:xfrm rot="-2700000">
              <a:off x="3281949" y="5730471"/>
              <a:ext cx="57841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日本</a:t>
              </a:r>
              <a:endParaRPr lang="en-US" altLang="en-US" sz="1000" dirty="0">
                <a:latin typeface="Meiryo UI" pitchFamily="50" charset="-128"/>
                <a:ea typeface="メイリオ" pitchFamily="50" charset="-128"/>
              </a:endParaRPr>
            </a:p>
          </p:txBody>
        </p:sp>
        <p:sp>
          <p:nvSpPr>
            <p:cNvPr id="39" name="Content Placeholder 2"/>
            <p:cNvSpPr txBox="1">
              <a:spLocks/>
            </p:cNvSpPr>
            <p:nvPr/>
          </p:nvSpPr>
          <p:spPr bwMode="auto">
            <a:xfrm rot="-2700000">
              <a:off x="3616633" y="5821413"/>
              <a:ext cx="57841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ケニア</a:t>
              </a:r>
              <a:endParaRPr lang="en-US" altLang="en-US" sz="1000" dirty="0">
                <a:latin typeface="Meiryo UI" pitchFamily="50" charset="-128"/>
                <a:ea typeface="メイリオ" pitchFamily="50" charset="-128"/>
              </a:endParaRPr>
            </a:p>
          </p:txBody>
        </p:sp>
        <p:sp>
          <p:nvSpPr>
            <p:cNvPr id="40" name="Content Placeholder 2"/>
            <p:cNvSpPr txBox="1">
              <a:spLocks/>
            </p:cNvSpPr>
            <p:nvPr/>
          </p:nvSpPr>
          <p:spPr bwMode="auto">
            <a:xfrm rot="-2700000">
              <a:off x="4140508" y="5746810"/>
              <a:ext cx="578410"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タイ</a:t>
              </a:r>
              <a:endParaRPr lang="en-US" altLang="en-US" sz="1000" dirty="0">
                <a:latin typeface="Meiryo UI" pitchFamily="50" charset="-128"/>
                <a:ea typeface="メイリオ" pitchFamily="50" charset="-128"/>
              </a:endParaRPr>
            </a:p>
          </p:txBody>
        </p:sp>
        <p:sp>
          <p:nvSpPr>
            <p:cNvPr id="41" name="Content Placeholder 2"/>
            <p:cNvSpPr txBox="1">
              <a:spLocks/>
            </p:cNvSpPr>
            <p:nvPr/>
          </p:nvSpPr>
          <p:spPr bwMode="auto">
            <a:xfrm rot="-2700000">
              <a:off x="4039188" y="5992676"/>
              <a:ext cx="1118997"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オーストラリア</a:t>
              </a:r>
              <a:endParaRPr lang="en-US" altLang="en-US" sz="1000" dirty="0">
                <a:latin typeface="Meiryo UI" pitchFamily="50" charset="-128"/>
                <a:ea typeface="メイリオ" pitchFamily="50" charset="-128"/>
              </a:endParaRPr>
            </a:p>
          </p:txBody>
        </p:sp>
        <p:sp>
          <p:nvSpPr>
            <p:cNvPr id="42" name="Content Placeholder 2"/>
            <p:cNvSpPr txBox="1">
              <a:spLocks/>
            </p:cNvSpPr>
            <p:nvPr/>
          </p:nvSpPr>
          <p:spPr bwMode="auto">
            <a:xfrm rot="-2700000">
              <a:off x="4796235" y="5798009"/>
              <a:ext cx="858748" cy="259553"/>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000" dirty="0">
                  <a:latin typeface="Meiryo UI" pitchFamily="50" charset="-128"/>
                  <a:ea typeface="メイリオ" pitchFamily="50" charset="-128"/>
                </a:rPr>
                <a:t>ブラジル</a:t>
              </a:r>
              <a:endParaRPr lang="en-US" altLang="en-US" sz="1000" dirty="0">
                <a:latin typeface="Meiryo UI" pitchFamily="50" charset="-128"/>
                <a:ea typeface="メイリオ" pitchFamily="50" charset="-128"/>
              </a:endParaRPr>
            </a:p>
          </p:txBody>
        </p:sp>
        <p:sp>
          <p:nvSpPr>
            <p:cNvPr id="43" name="Content Placeholder 2"/>
            <p:cNvSpPr txBox="1">
              <a:spLocks/>
            </p:cNvSpPr>
            <p:nvPr/>
          </p:nvSpPr>
          <p:spPr bwMode="auto">
            <a:xfrm>
              <a:off x="2735099" y="6256638"/>
              <a:ext cx="967259" cy="353206"/>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ts val="0"/>
                </a:spcBef>
                <a:spcAft>
                  <a:spcPts val="500"/>
                </a:spcAft>
                <a:buClr>
                  <a:schemeClr val="tx1"/>
                </a:buClr>
                <a:buNone/>
              </a:pPr>
              <a:r>
                <a:rPr lang="ja-JP" altLang="en-US" sz="1200" b="1" dirty="0">
                  <a:latin typeface="Meiryo UI" pitchFamily="50" charset="-128"/>
                  <a:ea typeface="メイリオ" pitchFamily="50" charset="-128"/>
                </a:rPr>
                <a:t>国・地域</a:t>
              </a:r>
              <a:endParaRPr lang="en-US" altLang="en-US" sz="1200" b="1" dirty="0">
                <a:latin typeface="Meiryo UI" pitchFamily="50" charset="-128"/>
                <a:ea typeface="メイリオ" pitchFamily="50" charset="-128"/>
              </a:endParaRPr>
            </a:p>
          </p:txBody>
        </p:sp>
      </p:grpSp>
      <p:sp>
        <p:nvSpPr>
          <p:cNvPr id="44" name="Content Placeholder 2"/>
          <p:cNvSpPr txBox="1">
            <a:spLocks/>
          </p:cNvSpPr>
          <p:nvPr/>
        </p:nvSpPr>
        <p:spPr bwMode="auto">
          <a:xfrm>
            <a:off x="5844974" y="2905651"/>
            <a:ext cx="3128153" cy="2242601"/>
          </a:xfrm>
          <a:prstGeom prst="rect">
            <a:avLst/>
          </a:prstGeom>
          <a:solidFill>
            <a:schemeClr val="bg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baseline="0">
                <a:solidFill>
                  <a:schemeClr val="tx1"/>
                </a:solidFill>
                <a:latin typeface="Arial" panose="020B0604020202020204" pitchFamily="34" charset="0"/>
                <a:ea typeface="ＭＳ ゴシック" panose="020B0609070205080204" pitchFamily="49" charset="-128"/>
                <a:cs typeface="+mn-cs"/>
              </a:defRPr>
            </a:lvl1pPr>
            <a:lvl2pPr marL="742950" indent="-285750" algn="l" rtl="0" eaLnBrk="0" fontAlgn="base" hangingPunct="0">
              <a:spcBef>
                <a:spcPct val="20000"/>
              </a:spcBef>
              <a:spcAft>
                <a:spcPct val="0"/>
              </a:spcAft>
              <a:buFont typeface="Arial" pitchFamily="34" charset="0"/>
              <a:buChar char="–"/>
              <a:defRPr sz="2800" kern="1200" baseline="0">
                <a:solidFill>
                  <a:schemeClr val="tx1"/>
                </a:solidFill>
                <a:latin typeface="Arial" panose="020B0604020202020204" pitchFamily="34" charset="0"/>
                <a:ea typeface="ＭＳ ゴシック" panose="020B0609070205080204" pitchFamily="49" charset="-128"/>
                <a:cs typeface="+mn-cs"/>
              </a:defRPr>
            </a:lvl2pPr>
            <a:lvl3pPr marL="1143000" indent="-228600" algn="l" rtl="0" eaLnBrk="0" fontAlgn="base" hangingPunct="0">
              <a:spcBef>
                <a:spcPct val="20000"/>
              </a:spcBef>
              <a:spcAft>
                <a:spcPct val="0"/>
              </a:spcAft>
              <a:buFont typeface="Arial" pitchFamily="34" charset="0"/>
              <a:buChar char="•"/>
              <a:defRPr sz="2400" kern="1200" baseline="0">
                <a:solidFill>
                  <a:schemeClr val="tx1"/>
                </a:solidFill>
                <a:latin typeface="Arial" panose="020B0604020202020204" pitchFamily="34" charset="0"/>
                <a:ea typeface="ＭＳ ゴシック" panose="020B0609070205080204" pitchFamily="49" charset="-128"/>
                <a:cs typeface="+mn-cs"/>
              </a:defRPr>
            </a:lvl3pPr>
            <a:lvl4pPr marL="16002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4pPr>
            <a:lvl5pPr marL="2057400" indent="-228600" algn="l" rtl="0" eaLnBrk="0" fontAlgn="base" hangingPunct="0">
              <a:spcBef>
                <a:spcPct val="20000"/>
              </a:spcBef>
              <a:spcAft>
                <a:spcPct val="0"/>
              </a:spcAft>
              <a:buFont typeface="Arial" pitchFamily="34" charset="0"/>
              <a:buChar char="»"/>
              <a:defRPr sz="2000" kern="1200" baseline="0">
                <a:solidFill>
                  <a:schemeClr val="tx1"/>
                </a:solidFill>
                <a:latin typeface="Arial" panose="020B0604020202020204" pitchFamily="34" charset="0"/>
                <a:ea typeface="ＭＳ ゴシック" panose="020B0609070205080204" pitchFamily="49"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Bef>
                <a:spcPts val="0"/>
              </a:spcBef>
              <a:spcAft>
                <a:spcPts val="1200"/>
              </a:spcAft>
              <a:buClr>
                <a:schemeClr val="tx1"/>
              </a:buClr>
            </a:pPr>
            <a:r>
              <a:rPr lang="ja-JP" altLang="en-US" sz="2000" dirty="0">
                <a:latin typeface="Meiryo UI" pitchFamily="50" charset="-128"/>
                <a:ea typeface="メイリオ" pitchFamily="50" charset="-128"/>
              </a:rPr>
              <a:t>今後，世界各国で</a:t>
            </a:r>
            <a:r>
              <a:rPr lang="en-US" altLang="ja-JP" sz="2000" dirty="0">
                <a:latin typeface="Meiryo UI" pitchFamily="50" charset="-128"/>
                <a:ea typeface="メイリオ" pitchFamily="50" charset="-128"/>
              </a:rPr>
              <a:t>AF</a:t>
            </a:r>
            <a:r>
              <a:rPr lang="ja-JP" altLang="en-US" sz="2000" dirty="0">
                <a:latin typeface="Meiryo UI" pitchFamily="50" charset="-128"/>
                <a:ea typeface="メイリオ" pitchFamily="50" charset="-128"/>
              </a:rPr>
              <a:t> 有病率は上昇すると 考えられている</a:t>
            </a:r>
            <a:endParaRPr lang="en-US" altLang="ja-JP" sz="2000" dirty="0">
              <a:latin typeface="Meiryo UI" pitchFamily="50" charset="-128"/>
              <a:ea typeface="メイリオ" pitchFamily="50" charset="-128"/>
            </a:endParaRPr>
          </a:p>
          <a:p>
            <a:pPr eaLnBrk="1" hangingPunct="1">
              <a:spcBef>
                <a:spcPts val="0"/>
              </a:spcBef>
              <a:spcAft>
                <a:spcPts val="1200"/>
              </a:spcAft>
              <a:buClr>
                <a:schemeClr val="tx1"/>
              </a:buClr>
            </a:pPr>
            <a:r>
              <a:rPr lang="ja-JP" altLang="en-US" sz="2000" dirty="0">
                <a:latin typeface="Meiryo UI" pitchFamily="50" charset="-128"/>
                <a:ea typeface="メイリオ" pitchFamily="50" charset="-128"/>
              </a:rPr>
              <a:t>特に高齢化が進む地域では，</a:t>
            </a:r>
            <a:r>
              <a:rPr lang="en-US" altLang="ja-JP" sz="2000" dirty="0">
                <a:latin typeface="Meiryo UI" pitchFamily="50" charset="-128"/>
                <a:ea typeface="メイリオ" pitchFamily="50" charset="-128"/>
              </a:rPr>
              <a:t>AF</a:t>
            </a:r>
            <a:r>
              <a:rPr lang="ja-JP" altLang="en-US" sz="2000" dirty="0">
                <a:latin typeface="Meiryo UI" pitchFamily="50" charset="-128"/>
                <a:ea typeface="メイリオ" pitchFamily="50" charset="-128"/>
              </a:rPr>
              <a:t>有病率の顕著な上昇が予測される</a:t>
            </a:r>
            <a:endParaRPr lang="en-US" altLang="en-US" sz="2000" dirty="0">
              <a:latin typeface="Meiryo UI" pitchFamily="50" charset="-128"/>
              <a:ea typeface="メイリオ" pitchFamily="50" charset="-128"/>
            </a:endParaRPr>
          </a:p>
        </p:txBody>
      </p:sp>
      <p:sp>
        <p:nvSpPr>
          <p:cNvPr id="45" name="正方形/長方形 44"/>
          <p:cNvSpPr/>
          <p:nvPr/>
        </p:nvSpPr>
        <p:spPr>
          <a:xfrm>
            <a:off x="3410940" y="1463526"/>
            <a:ext cx="2656485" cy="595307"/>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2"/>
          <p:cNvSpPr txBox="1">
            <a:spLocks noChangeArrowheads="1"/>
          </p:cNvSpPr>
          <p:nvPr/>
        </p:nvSpPr>
        <p:spPr bwMode="auto">
          <a:xfrm>
            <a:off x="6657113" y="6561997"/>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1951814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家族歴・身体所見</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18" name="Content Placeholder 2"/>
          <p:cNvSpPr>
            <a:spLocks noGrp="1"/>
          </p:cNvSpPr>
          <p:nvPr>
            <p:ph idx="1"/>
          </p:nvPr>
        </p:nvSpPr>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家族歴：</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父親は高血圧と糖尿病と脂質異常症　　</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の既往があり，</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年前に脳卒中で死去。</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母親は高血圧の既往があり，</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年前に</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心不全で死去</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身長：</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168cm</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体重：</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66kg</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血圧：</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141/86 mmHg</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脈拍：</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110/</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SzPct val="50000"/>
              <a:buNone/>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2213225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食欲・睡眠も十分にとれており，体調は良好。</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前回の受診時と特に変わったことはない。</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毎朝のウォーキングは欠かさず継続しているが，     さすがに歳のためか息切れすることが多くなってきた。</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SzPct val="50000"/>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 typeface="Arial" pitchFamily="34" charset="0"/>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問診での聴取内容</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4412403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1"/>
          <p:cNvSpPr>
            <a:spLocks noGrp="1"/>
          </p:cNvSpPr>
          <p:nvPr>
            <p:ph idx="1"/>
          </p:nvPr>
        </p:nvSpPr>
        <p:spPr/>
        <p:txBody>
          <a:bodyPr/>
          <a:lstStyle/>
          <a:p>
            <a:pPr marL="0" indent="0">
              <a:buFont typeface="Arial" pitchFamily="34" charset="0"/>
              <a:buNone/>
            </a:pPr>
            <a:r>
              <a:rPr lang="en-US" altLang="ja-JP" dirty="0">
                <a:latin typeface="Meiryo UI" panose="020B0604030504040204" pitchFamily="50" charset="-128"/>
                <a:ea typeface="Meiryo UI" panose="020B0604030504040204" pitchFamily="50" charset="-128"/>
                <a:cs typeface="Meiryo UI" panose="020B0604030504040204" pitchFamily="50" charset="-128"/>
              </a:rPr>
              <a:t>Case</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A</a:t>
            </a:r>
            <a:r>
              <a:rPr lang="ja-JP" altLang="en-US" dirty="0">
                <a:latin typeface="Meiryo UI" panose="020B0604030504040204" pitchFamily="50" charset="-128"/>
                <a:ea typeface="Meiryo UI" panose="020B0604030504040204" pitchFamily="50" charset="-128"/>
                <a:cs typeface="Meiryo UI" panose="020B0604030504040204" pitchFamily="50" charset="-128"/>
              </a:rPr>
              <a:t>において</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心房細動を疑うのに考慮すべき因子はどれか？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（当てはまるものをすべて選択）</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オブジェクト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0819" name="think-cell Slide" r:id="rId5" imgW="322" imgH="290" progId="TCLayout.ActiveDocument.1">
                  <p:embed/>
                </p:oleObj>
              </mc:Choice>
              <mc:Fallback>
                <p:oleObj name="think-cell Slide" r:id="rId5" imgW="322" imgH="29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ディスカッション</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902652" y="3282979"/>
            <a:ext cx="2374368" cy="1661993"/>
          </a:xfrm>
          <a:prstGeom prst="rect">
            <a:avLst/>
          </a:prstGeom>
          <a:noFill/>
        </p:spPr>
        <p:txBody>
          <a:bodyPr wrap="none" rtlCol="0">
            <a:spAutoFit/>
          </a:bodyPr>
          <a:lstStyle/>
          <a:p>
            <a:pPr marL="342900" indent="-342900">
              <a:buFont typeface="+mj-lt"/>
              <a:buAutoNum type="arabicPeriod"/>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性別</a:t>
            </a:r>
            <a:endParaRPr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a:pPr>
            <a:r>
              <a:rPr kumimoji="1" lang="ja-JP" altLang="en-US" sz="3400" b="1" dirty="0">
                <a:latin typeface="Meiryo UI" panose="020B0604030504040204" pitchFamily="50" charset="-128"/>
                <a:ea typeface="Meiryo UI" panose="020B0604030504040204" pitchFamily="50" charset="-128"/>
                <a:cs typeface="Meiryo UI" panose="020B0604030504040204" pitchFamily="50" charset="-128"/>
              </a:rPr>
              <a:t>年齢</a:t>
            </a:r>
            <a:endParaRPr kumimoji="1"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基礎疾患</a:t>
            </a:r>
            <a:endParaRPr kumimoji="1" lang="ja-JP" altLang="en-US" sz="3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11691" y="3282979"/>
            <a:ext cx="1938351" cy="1661993"/>
          </a:xfrm>
          <a:prstGeom prst="rect">
            <a:avLst/>
          </a:prstGeom>
          <a:noFill/>
        </p:spPr>
        <p:txBody>
          <a:bodyPr wrap="none" rtlCol="0">
            <a:spAutoFit/>
          </a:bodyPr>
          <a:lstStyle/>
          <a:p>
            <a:pPr marL="342900" indent="-342900">
              <a:buFont typeface="+mj-lt"/>
              <a:buAutoNum type="arabicPeriod" startAt="4"/>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喫煙歴</a:t>
            </a:r>
            <a:endParaRPr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startAt="4"/>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飲酒歴</a:t>
            </a:r>
            <a:endParaRPr kumimoji="1"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startAt="4"/>
            </a:pPr>
            <a:r>
              <a:rPr kumimoji="1" lang="ja-JP" altLang="en-US" sz="3400" b="1" dirty="0">
                <a:latin typeface="Meiryo UI" panose="020B0604030504040204" pitchFamily="50" charset="-128"/>
                <a:ea typeface="Meiryo UI" panose="020B0604030504040204" pitchFamily="50" charset="-128"/>
                <a:cs typeface="Meiryo UI" panose="020B0604030504040204" pitchFamily="50" charset="-128"/>
              </a:rPr>
              <a:t>家族歴</a:t>
            </a:r>
          </a:p>
        </p:txBody>
      </p:sp>
      <p:sp>
        <p:nvSpPr>
          <p:cNvPr id="14" name="テキスト ボックス 13"/>
          <p:cNvSpPr txBox="1"/>
          <p:nvPr/>
        </p:nvSpPr>
        <p:spPr>
          <a:xfrm>
            <a:off x="5859065" y="3282979"/>
            <a:ext cx="1867819" cy="1661993"/>
          </a:xfrm>
          <a:prstGeom prst="rect">
            <a:avLst/>
          </a:prstGeom>
          <a:noFill/>
        </p:spPr>
        <p:txBody>
          <a:bodyPr wrap="none" rtlCol="0">
            <a:spAutoFit/>
          </a:bodyPr>
          <a:lstStyle/>
          <a:p>
            <a:pPr marL="342900" indent="-342900">
              <a:buFont typeface="+mj-lt"/>
              <a:buAutoNum type="arabicPeriod" startAt="7"/>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体重</a:t>
            </a:r>
            <a:endParaRPr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startAt="7"/>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脈拍</a:t>
            </a:r>
            <a:endParaRPr kumimoji="1"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342900" indent="-342900">
              <a:buFont typeface="+mj-lt"/>
              <a:buAutoNum type="arabicPeriod" startAt="7"/>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息切れ</a:t>
            </a:r>
            <a:endParaRPr kumimoji="1" lang="ja-JP" altLang="en-US" sz="3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9285380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p:cNvSpPr txBox="1">
            <a:spLocks noGrp="1"/>
          </p:cNvSpPr>
          <p:nvPr>
            <p:ph type="body" idx="1"/>
          </p:nvPr>
        </p:nvSpPr>
        <p:spPr>
          <a:xfrm>
            <a:off x="2174192" y="2646496"/>
            <a:ext cx="4868640" cy="1588127"/>
          </a:xfrm>
          <a:prstGeom prst="rect">
            <a:avLst/>
          </a:prstGeom>
          <a:noFill/>
        </p:spPr>
        <p:txBody>
          <a:bodyPr wrap="none" rtlCol="0">
            <a:spAutoFit/>
          </a:bodyPr>
          <a:lstStyle/>
          <a:p>
            <a:pPr algn="ctr"/>
            <a:r>
              <a:rPr kumimoji="1" lang="en-US" altLang="ja-JP" sz="5400" b="1" dirty="0">
                <a:solidFill>
                  <a:prstClr val="black"/>
                </a:solidFill>
                <a:latin typeface="Meiryo UI" panose="020B0604030504040204" pitchFamily="50" charset="-128"/>
                <a:ea typeface="Meiryo UI" panose="020B0604030504040204" pitchFamily="50" charset="-128"/>
              </a:rPr>
              <a:t>Case</a:t>
            </a:r>
            <a:r>
              <a:rPr kumimoji="1" lang="ja-JP" altLang="en-US" sz="5400" b="1" dirty="0">
                <a:solidFill>
                  <a:prstClr val="black"/>
                </a:solidFill>
                <a:latin typeface="Meiryo UI" panose="020B0604030504040204" pitchFamily="50" charset="-128"/>
                <a:ea typeface="Meiryo UI" panose="020B0604030504040204" pitchFamily="50" charset="-128"/>
              </a:rPr>
              <a:t> </a:t>
            </a:r>
            <a:r>
              <a:rPr kumimoji="1" lang="en-US" altLang="ja-JP" sz="5400" b="1" dirty="0">
                <a:solidFill>
                  <a:prstClr val="black"/>
                </a:solidFill>
                <a:latin typeface="Meiryo UI" panose="020B0604030504040204" pitchFamily="50" charset="-128"/>
                <a:ea typeface="Meiryo UI" panose="020B0604030504040204" pitchFamily="50" charset="-128"/>
              </a:rPr>
              <a:t>B</a:t>
            </a:r>
          </a:p>
          <a:p>
            <a:pPr algn="ctr"/>
            <a:r>
              <a:rPr kumimoji="1" lang="ja-JP" altLang="en-US" sz="1800" dirty="0">
                <a:solidFill>
                  <a:prstClr val="black"/>
                </a:solidFill>
                <a:latin typeface="Meiryo UI" panose="020B0604030504040204" pitchFamily="50" charset="-128"/>
                <a:ea typeface="Meiryo UI" panose="020B0604030504040204" pitchFamily="50" charset="-128"/>
              </a:rPr>
              <a:t>発作性心房細動で自覚症状を訴えるケース</a:t>
            </a:r>
            <a:endParaRPr kumimoji="1" lang="en-US" altLang="ja-JP" sz="1800" dirty="0">
              <a:solidFill>
                <a:prstClr val="black"/>
              </a:solidFill>
              <a:latin typeface="Meiryo UI" panose="020B0604030504040204" pitchFamily="50" charset="-128"/>
              <a:ea typeface="Meiryo UI" panose="020B0604030504040204" pitchFamily="50" charset="-128"/>
            </a:endParaRPr>
          </a:p>
          <a:p>
            <a:pPr algn="ctr"/>
            <a:r>
              <a:rPr kumimoji="1" lang="ja-JP" altLang="en-US" sz="1800" dirty="0">
                <a:solidFill>
                  <a:prstClr val="black"/>
                </a:solidFill>
                <a:latin typeface="Meiryo UI" panose="020B0604030504040204" pitchFamily="50" charset="-128"/>
                <a:ea typeface="Meiryo UI" panose="020B0604030504040204" pitchFamily="50" charset="-128"/>
              </a:rPr>
              <a:t>心房細動の確定診断に向けたステップを考えてみる</a:t>
            </a:r>
            <a:endParaRPr kumimoji="1" lang="en-US" altLang="ja-JP" dirty="0">
              <a:solidFill>
                <a:prstClr val="black"/>
              </a:solidFill>
              <a:latin typeface="Meiryo UI" panose="020B0604030504040204" pitchFamily="50" charset="-128"/>
              <a:ea typeface="Meiryo UI" panose="020B0604030504040204" pitchFamily="50" charset="-128"/>
            </a:endParaRPr>
          </a:p>
        </p:txBody>
      </p:sp>
      <p:sp>
        <p:nvSpPr>
          <p:cNvPr id="3"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28539736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457199" y="1600200"/>
            <a:ext cx="8364071" cy="4525963"/>
          </a:xfrm>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性別：女性</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年齢：</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69</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歳</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職業：専業主婦</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基礎疾患：高血圧・糖尿病で通院（８年間）</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服用薬：</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Ca</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拮抗薬・</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SGLT-2</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阻害薬・メトホルミン</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生活習慣：喫煙なし</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飲酒（毎日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合程度）</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週に</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回テニススクール</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SzPct val="50000"/>
              <a:buFont typeface="Wingdings" panose="05000000000000000000" pitchFamily="2" charset="2"/>
              <a:buChar char="n"/>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Case</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患者背景</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900486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家族歴：</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父親は糖尿病・狭心症の既往があり，</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年前に心筋梗塞で死去。</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母親は目立った病歴はなく，</a:t>
            </a:r>
            <a:r>
              <a:rPr lang="en-US" altLang="ja-JP" sz="2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年前に</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　　　　　      心不全で死去。</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身長：</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152cm</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体重：</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43kg</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血圧：</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136/84 mmHg</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脈拍：</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88/</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SzPct val="50000"/>
              <a:buNone/>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家族歴・身体所見</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18395747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eaLnBrk="1" hangingPunct="1">
              <a:buClr>
                <a:srgbClr val="FF0000"/>
              </a:buClr>
              <a:buFont typeface="Wingdings" pitchFamily="2" charset="2"/>
              <a:buChar char="§"/>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週間くらい前から，たまに動悸がするとの訴え。   胸部不快感を感じたこともある。</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357188" indent="-357188" eaLnBrk="1" hangingPunct="1">
              <a:buClr>
                <a:srgbClr val="FF0000"/>
              </a:buClr>
              <a:buNone/>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激しい動きを控えると動悸が収まるため，</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357188" indent="-357188" eaLnBrk="1" hangingPunct="1">
              <a:buClr>
                <a:srgbClr val="FF0000"/>
              </a:buClr>
              <a:buNone/>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あまり不安は感じていない。</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357188" indent="-357188" eaLnBrk="1" hangingPunct="1">
              <a:buClr>
                <a:srgbClr val="FF0000"/>
              </a:buClr>
              <a:buNone/>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飲酒量が多かった翌日に症状が出る印象がある。</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SzPct val="50000"/>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問診での聴取内容</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6154955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843" name="think-cell Slide" r:id="rId5" imgW="322" imgH="290" progId="TCLayout.ActiveDocument.1">
                  <p:embed/>
                </p:oleObj>
              </mc:Choice>
              <mc:Fallback>
                <p:oleObj name="think-cell Slide" r:id="rId5" imgW="322" imgH="29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291" name="Content Placeholder 1"/>
          <p:cNvSpPr>
            <a:spLocks noGrp="1"/>
          </p:cNvSpPr>
          <p:nvPr>
            <p:ph idx="1"/>
          </p:nvPr>
        </p:nvSpPr>
        <p:spPr/>
        <p:txBody>
          <a:bodyPr/>
          <a:lstStyle/>
          <a:p>
            <a:pPr marL="0" indent="0">
              <a:buNone/>
              <a:defRPr/>
            </a:pPr>
            <a:r>
              <a:rPr lang="en-US" altLang="ja-JP" dirty="0">
                <a:latin typeface="Meiryo UI" panose="020B0604030504040204" pitchFamily="50" charset="-128"/>
                <a:ea typeface="Meiryo UI" panose="020B0604030504040204" pitchFamily="50" charset="-128"/>
                <a:cs typeface="Meiryo UI" panose="020B0604030504040204" pitchFamily="50" charset="-128"/>
              </a:rPr>
              <a:t>Case B</a:t>
            </a:r>
            <a:r>
              <a:rPr lang="ja-JP" altLang="en-US" dirty="0">
                <a:latin typeface="Meiryo UI" panose="020B0604030504040204" pitchFamily="50" charset="-128"/>
                <a:ea typeface="Meiryo UI" panose="020B0604030504040204" pitchFamily="50" charset="-128"/>
                <a:cs typeface="Meiryo UI" panose="020B0604030504040204" pitchFamily="50" charset="-128"/>
              </a:rPr>
              <a:t>において心房細動を疑った際，</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確定診断をつけるために推奨されるものは</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r>
              <a:rPr lang="ja-JP" altLang="en-US" dirty="0">
                <a:latin typeface="Meiryo UI" panose="020B0604030504040204" pitchFamily="50" charset="-128"/>
                <a:ea typeface="Meiryo UI" panose="020B0604030504040204" pitchFamily="50" charset="-128"/>
                <a:cs typeface="Meiryo UI" panose="020B0604030504040204" pitchFamily="50" charset="-128"/>
              </a:rPr>
              <a:t>次のうちどれか？</a:t>
            </a: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sz="1200"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mj-lt"/>
              <a:buAutoNum type="arabicPeriod"/>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聴診による心雑音の聴取</a:t>
            </a:r>
            <a:r>
              <a:rPr lang="en-US" altLang="en-US" b="1" dirty="0">
                <a:latin typeface="Meiryo UI" panose="020B0604030504040204" pitchFamily="50" charset="-128"/>
                <a:ea typeface="Meiryo UI" panose="020B0604030504040204" pitchFamily="50" charset="-128"/>
                <a:cs typeface="Meiryo UI" panose="020B0604030504040204" pitchFamily="50" charset="-128"/>
              </a:rPr>
              <a:t> </a:t>
            </a:r>
          </a:p>
          <a:p>
            <a:pPr marL="514350" indent="-514350">
              <a:buFont typeface="+mj-lt"/>
              <a:buAutoNum type="arabicPeriod"/>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心電図検査および心エコー検査</a:t>
            </a:r>
            <a:endParaRPr lang="en-US" altLang="en-US" b="1"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mj-lt"/>
              <a:buAutoNum type="arabicPeriod"/>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胸部</a:t>
            </a:r>
            <a:r>
              <a:rPr lang="en-US" altLang="ja-JP" b="1" dirty="0">
                <a:latin typeface="Meiryo UI" panose="020B0604030504040204" pitchFamily="50" charset="-128"/>
                <a:ea typeface="Meiryo UI" panose="020B0604030504040204" pitchFamily="50" charset="-128"/>
                <a:cs typeface="Meiryo UI" panose="020B0604030504040204" pitchFamily="50" charset="-128"/>
              </a:rPr>
              <a:t>X</a:t>
            </a:r>
            <a:r>
              <a:rPr lang="ja-JP" altLang="en-US" b="1" dirty="0">
                <a:latin typeface="Meiryo UI" panose="020B0604030504040204" pitchFamily="50" charset="-128"/>
                <a:ea typeface="Meiryo UI" panose="020B0604030504040204" pitchFamily="50" charset="-128"/>
                <a:cs typeface="Meiryo UI" panose="020B0604030504040204" pitchFamily="50" charset="-128"/>
              </a:rPr>
              <a:t>線検査および電気生理学的検査</a:t>
            </a:r>
            <a:endParaRPr lang="en-US" altLang="en-US" b="1"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mj-lt"/>
              <a:buAutoNum type="arabicPeriod"/>
              <a:defRPr/>
            </a:pPr>
            <a:r>
              <a:rPr lang="ja-JP" altLang="en-US" b="1" dirty="0">
                <a:latin typeface="Meiryo UI" panose="020B0604030504040204" pitchFamily="50" charset="-128"/>
                <a:ea typeface="Meiryo UI" panose="020B0604030504040204" pitchFamily="50" charset="-128"/>
                <a:cs typeface="Meiryo UI" panose="020B0604030504040204" pitchFamily="50" charset="-128"/>
              </a:rPr>
              <a:t>運動負荷検査および心電図検査</a:t>
            </a:r>
            <a:endParaRPr lang="en-US" altLang="en-US" b="1" dirty="0">
              <a:latin typeface="Meiryo UI" panose="020B0604030504040204" pitchFamily="50" charset="-128"/>
              <a:ea typeface="Meiryo UI" panose="020B0604030504040204" pitchFamily="50" charset="-128"/>
              <a:cs typeface="Meiryo UI" panose="020B0604030504040204" pitchFamily="50" charset="-128"/>
            </a:endParaRPr>
          </a:p>
          <a:p>
            <a:pPr marL="0" indent="0">
              <a:buNone/>
              <a:defRPr/>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Franklin Gothic Book" pitchFamily="34" charset="0"/>
              <a:buAutoNum type="alphaUcPeriod"/>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spcBef>
                <a:spcPct val="0"/>
              </a:spcBef>
              <a:buFontTx/>
              <a:buAutoNum type="alphaUcPeriod" startAt="4"/>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ディスカッション</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4220293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txBox="1">
            <a:spLocks noGrp="1"/>
          </p:cNvSpPr>
          <p:nvPr>
            <p:ph type="body" idx="1"/>
          </p:nvPr>
        </p:nvSpPr>
        <p:spPr>
          <a:xfrm>
            <a:off x="1969809" y="2806479"/>
            <a:ext cx="5277406" cy="1255728"/>
          </a:xfrm>
          <a:prstGeom prst="rect">
            <a:avLst/>
          </a:prstGeom>
          <a:noFill/>
        </p:spPr>
        <p:txBody>
          <a:bodyPr wrap="none" rtlCol="0">
            <a:spAutoFit/>
          </a:bodyPr>
          <a:lstStyle/>
          <a:p>
            <a:pPr algn="ctr"/>
            <a:r>
              <a:rPr kumimoji="1" lang="en-US" altLang="ja-JP" sz="5400" b="1" dirty="0">
                <a:solidFill>
                  <a:prstClr val="black"/>
                </a:solidFill>
                <a:latin typeface="Meiryo UI" panose="020B0604030504040204" pitchFamily="50" charset="-128"/>
                <a:ea typeface="Meiryo UI" panose="020B0604030504040204" pitchFamily="50" charset="-128"/>
              </a:rPr>
              <a:t>Case C</a:t>
            </a:r>
          </a:p>
          <a:p>
            <a:pPr algn="ctr"/>
            <a:r>
              <a:rPr kumimoji="1" lang="ja-JP" altLang="en-US" sz="1800" dirty="0">
                <a:solidFill>
                  <a:prstClr val="black"/>
                </a:solidFill>
                <a:latin typeface="Meiryo UI" panose="020B0604030504040204" pitchFamily="50" charset="-128"/>
                <a:ea typeface="Meiryo UI" panose="020B0604030504040204" pitchFamily="50" charset="-128"/>
              </a:rPr>
              <a:t>心房細動の確定診断をした後の治療選択を考えてみる</a:t>
            </a:r>
            <a:endParaRPr kumimoji="1" lang="en-US" altLang="ja-JP" dirty="0">
              <a:solidFill>
                <a:prstClr val="black"/>
              </a:solidFill>
              <a:latin typeface="Meiryo UI" panose="020B0604030504040204" pitchFamily="50" charset="-128"/>
              <a:ea typeface="Meiryo UI" panose="020B0604030504040204" pitchFamily="50" charset="-128"/>
            </a:endParaRPr>
          </a:p>
        </p:txBody>
      </p:sp>
      <p:sp>
        <p:nvSpPr>
          <p:cNvPr id="3"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831273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normAutofit fontScale="92500" lnSpcReduction="10000"/>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性別：女性</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年齢：</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歳</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職業：自営業</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基礎疾患：高血圧・脂質異常症・狭心症</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服用薬：</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Ca</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拮抗薬・</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ARB</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・スタチン・アスピリン</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通院歴：上記基礎疾患で</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年前より通院中</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生活習慣：喫煙（</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本）</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飲酒（毎日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合程度）</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運動習慣なし</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SzPct val="50000"/>
              <a:buFont typeface="Wingdings" panose="05000000000000000000" pitchFamily="2" charset="2"/>
              <a:buChar char="n"/>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患者背景</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78831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4"/>
          <p:cNvSpPr txBox="1">
            <a:spLocks noChangeArrowheads="1"/>
          </p:cNvSpPr>
          <p:nvPr/>
        </p:nvSpPr>
        <p:spPr bwMode="auto">
          <a:xfrm>
            <a:off x="5364163" y="6392863"/>
            <a:ext cx="38846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1000" dirty="0">
                <a:solidFill>
                  <a:prstClr val="black"/>
                </a:solidFill>
                <a:latin typeface="Meiryo UI" pitchFamily="50" charset="-128"/>
                <a:ea typeface="Meiryo UI" pitchFamily="50" charset="-128"/>
                <a:cs typeface="Meiryo UI" pitchFamily="50" charset="-128"/>
              </a:rPr>
              <a:t>Mozaffarian D, et al. </a:t>
            </a:r>
            <a:r>
              <a:rPr lang="en-US" altLang="en-US" sz="1000" i="1" dirty="0">
                <a:solidFill>
                  <a:prstClr val="black"/>
                </a:solidFill>
                <a:latin typeface="Meiryo UI" pitchFamily="50" charset="-128"/>
                <a:ea typeface="Meiryo UI" pitchFamily="50" charset="-128"/>
                <a:cs typeface="Meiryo UI" pitchFamily="50" charset="-128"/>
              </a:rPr>
              <a:t>Circulation. </a:t>
            </a:r>
            <a:r>
              <a:rPr lang="en-US" altLang="en-US" sz="1000" dirty="0">
                <a:solidFill>
                  <a:prstClr val="black"/>
                </a:solidFill>
                <a:latin typeface="Meiryo UI" pitchFamily="50" charset="-128"/>
                <a:ea typeface="Meiryo UI" pitchFamily="50" charset="-128"/>
                <a:cs typeface="Meiryo UI" pitchFamily="50" charset="-128"/>
              </a:rPr>
              <a:t>2016;133(4):e38-</a:t>
            </a:r>
            <a:r>
              <a:rPr lang="en-US" altLang="ja-JP" sz="1000" dirty="0">
                <a:solidFill>
                  <a:prstClr val="black"/>
                </a:solidFill>
                <a:latin typeface="Meiryo UI" pitchFamily="50" charset="-128"/>
                <a:ea typeface="Meiryo UI" pitchFamily="50" charset="-128"/>
                <a:cs typeface="Meiryo UI" pitchFamily="50" charset="-128"/>
              </a:rPr>
              <a:t>e</a:t>
            </a:r>
            <a:r>
              <a:rPr lang="en-US" altLang="en-US" sz="1000" dirty="0">
                <a:solidFill>
                  <a:prstClr val="black"/>
                </a:solidFill>
                <a:latin typeface="Meiryo UI" pitchFamily="50" charset="-128"/>
                <a:ea typeface="Meiryo UI" pitchFamily="50" charset="-128"/>
                <a:cs typeface="Meiryo UI" pitchFamily="50" charset="-128"/>
              </a:rPr>
              <a:t>360.</a:t>
            </a:r>
          </a:p>
        </p:txBody>
      </p:sp>
      <p:sp>
        <p:nvSpPr>
          <p:cNvPr id="9" name="Rectangle 2"/>
          <p:cNvSpPr txBox="1">
            <a:spLocks/>
          </p:cNvSpPr>
          <p:nvPr/>
        </p:nvSpPr>
        <p:spPr bwMode="auto">
          <a:xfrm>
            <a:off x="4572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ja-JP" sz="3600" b="1" dirty="0">
                <a:solidFill>
                  <a:srgbClr val="003479"/>
                </a:solidFill>
                <a:latin typeface="Meiryo UI" pitchFamily="50" charset="-128"/>
                <a:ea typeface="メイリオ" pitchFamily="50" charset="-128"/>
                <a:cs typeface="Times New Roman" pitchFamily="18" charset="0"/>
              </a:rPr>
              <a:t>AF</a:t>
            </a:r>
            <a:r>
              <a:rPr lang="ja-JP" altLang="en-US" sz="3600" b="1" dirty="0">
                <a:solidFill>
                  <a:srgbClr val="003479"/>
                </a:solidFill>
                <a:latin typeface="Meiryo UI" pitchFamily="50" charset="-128"/>
                <a:ea typeface="メイリオ" pitchFamily="50" charset="-128"/>
                <a:cs typeface="Times New Roman" pitchFamily="18" charset="0"/>
              </a:rPr>
              <a:t>のリスク因子</a:t>
            </a:r>
            <a:r>
              <a:rPr lang="ja-JP" altLang="en-US" sz="2400" b="1" dirty="0">
                <a:solidFill>
                  <a:srgbClr val="003479"/>
                </a:solidFill>
                <a:latin typeface="Meiryo UI" pitchFamily="50" charset="-128"/>
                <a:ea typeface="メイリオ" pitchFamily="50" charset="-128"/>
                <a:cs typeface="Times New Roman" pitchFamily="18" charset="0"/>
              </a:rPr>
              <a:t>（海外データ）</a:t>
            </a:r>
            <a:endParaRPr lang="en-US" altLang="en-US" sz="2400" b="1" dirty="0">
              <a:solidFill>
                <a:srgbClr val="003479"/>
              </a:solidFill>
              <a:latin typeface="Meiryo UI" pitchFamily="50" charset="-128"/>
              <a:ea typeface="メイリオ" pitchFamily="50" charset="-128"/>
              <a:cs typeface="Times New Roman" pitchFamily="18" charset="0"/>
            </a:endParaRPr>
          </a:p>
        </p:txBody>
      </p:sp>
      <p:cxnSp>
        <p:nvCxnSpPr>
          <p:cNvPr id="10" name="Straight Connector 4">
            <a:extLst/>
          </p:cNvPr>
          <p:cNvCxnSpPr>
            <a:cxnSpLocks noChangeShapeType="1"/>
          </p:cNvCxnSpPr>
          <p:nvPr/>
        </p:nvCxnSpPr>
        <p:spPr bwMode="auto">
          <a:xfrm>
            <a:off x="771200" y="1019175"/>
            <a:ext cx="7560000" cy="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4338" name="グループ化 14337"/>
          <p:cNvGrpSpPr/>
          <p:nvPr/>
        </p:nvGrpSpPr>
        <p:grpSpPr>
          <a:xfrm>
            <a:off x="938015" y="1372889"/>
            <a:ext cx="7393185" cy="3395792"/>
            <a:chOff x="551732" y="1327210"/>
            <a:chExt cx="7393185" cy="3395792"/>
          </a:xfrm>
        </p:grpSpPr>
        <p:grpSp>
          <p:nvGrpSpPr>
            <p:cNvPr id="11" name="グループ化 10"/>
            <p:cNvGrpSpPr/>
            <p:nvPr/>
          </p:nvGrpSpPr>
          <p:grpSpPr>
            <a:xfrm>
              <a:off x="603850" y="1328468"/>
              <a:ext cx="3571335" cy="465826"/>
              <a:chOff x="4002657" y="1466491"/>
              <a:chExt cx="3571335" cy="465826"/>
            </a:xfrm>
          </p:grpSpPr>
          <p:sp>
            <p:nvSpPr>
              <p:cNvPr id="5" name="角丸四角形 4"/>
              <p:cNvSpPr/>
              <p:nvPr/>
            </p:nvSpPr>
            <p:spPr>
              <a:xfrm>
                <a:off x="4140679" y="1466491"/>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正方形/長方形 6"/>
              <p:cNvSpPr/>
              <p:nvPr/>
            </p:nvSpPr>
            <p:spPr>
              <a:xfrm>
                <a:off x="4002657" y="1656272"/>
                <a:ext cx="3571335" cy="2760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テキスト ボックス 7"/>
              <p:cNvSpPr txBox="1"/>
              <p:nvPr/>
            </p:nvSpPr>
            <p:spPr>
              <a:xfrm>
                <a:off x="4285861" y="1483744"/>
                <a:ext cx="1078302"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加 齢</a:t>
                </a:r>
                <a:endParaRPr lang="en-US" b="1" dirty="0">
                  <a:solidFill>
                    <a:prstClr val="white"/>
                  </a:solidFill>
                  <a:latin typeface="Meiryo UI" pitchFamily="50" charset="-128"/>
                  <a:ea typeface="メイリオ" pitchFamily="50" charset="-128"/>
                </a:endParaRPr>
              </a:p>
            </p:txBody>
          </p:sp>
        </p:grpSp>
        <p:grpSp>
          <p:nvGrpSpPr>
            <p:cNvPr id="12" name="グループ化 11"/>
            <p:cNvGrpSpPr/>
            <p:nvPr/>
          </p:nvGrpSpPr>
          <p:grpSpPr>
            <a:xfrm>
              <a:off x="603850" y="1873891"/>
              <a:ext cx="3571335" cy="465826"/>
              <a:chOff x="4002657" y="2001329"/>
              <a:chExt cx="3571335" cy="465826"/>
            </a:xfrm>
          </p:grpSpPr>
          <p:sp>
            <p:nvSpPr>
              <p:cNvPr id="13" name="角丸四角形 12"/>
              <p:cNvSpPr/>
              <p:nvPr/>
            </p:nvSpPr>
            <p:spPr>
              <a:xfrm>
                <a:off x="4140679" y="2001329"/>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正方形/長方形 13"/>
              <p:cNvSpPr/>
              <p:nvPr/>
            </p:nvSpPr>
            <p:spPr>
              <a:xfrm>
                <a:off x="4002657" y="2191110"/>
                <a:ext cx="3571335" cy="2760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テキスト ボックス 14"/>
              <p:cNvSpPr txBox="1"/>
              <p:nvPr/>
            </p:nvSpPr>
            <p:spPr>
              <a:xfrm>
                <a:off x="4285860" y="2018582"/>
                <a:ext cx="2238057"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ヨーロッパ人</a:t>
                </a:r>
                <a:endParaRPr lang="en-US" b="1" dirty="0">
                  <a:solidFill>
                    <a:prstClr val="white"/>
                  </a:solidFill>
                  <a:latin typeface="Meiryo UI" pitchFamily="50" charset="-128"/>
                  <a:ea typeface="メイリオ" pitchFamily="50" charset="-128"/>
                </a:endParaRPr>
              </a:p>
            </p:txBody>
          </p:sp>
        </p:grpSp>
        <p:grpSp>
          <p:nvGrpSpPr>
            <p:cNvPr id="28" name="グループ化 27"/>
            <p:cNvGrpSpPr/>
            <p:nvPr/>
          </p:nvGrpSpPr>
          <p:grpSpPr>
            <a:xfrm>
              <a:off x="603850" y="2419314"/>
              <a:ext cx="3571335" cy="515796"/>
              <a:chOff x="4002657" y="2544793"/>
              <a:chExt cx="3571335" cy="515796"/>
            </a:xfrm>
          </p:grpSpPr>
          <p:sp>
            <p:nvSpPr>
              <p:cNvPr id="16" name="角丸四角形 15"/>
              <p:cNvSpPr/>
              <p:nvPr/>
            </p:nvSpPr>
            <p:spPr>
              <a:xfrm>
                <a:off x="4140679" y="2544793"/>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正方形/長方形 16"/>
              <p:cNvSpPr/>
              <p:nvPr/>
            </p:nvSpPr>
            <p:spPr>
              <a:xfrm>
                <a:off x="4002657" y="2734574"/>
                <a:ext cx="3571335" cy="32601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テキスト ボックス 17"/>
              <p:cNvSpPr txBox="1"/>
              <p:nvPr/>
            </p:nvSpPr>
            <p:spPr>
              <a:xfrm>
                <a:off x="4250901" y="2545923"/>
                <a:ext cx="2342988"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高身長，高</a:t>
                </a:r>
                <a:r>
                  <a:rPr lang="en-US" altLang="ja-JP" b="1" dirty="0">
                    <a:solidFill>
                      <a:prstClr val="white"/>
                    </a:solidFill>
                    <a:latin typeface="Meiryo UI" pitchFamily="50" charset="-128"/>
                    <a:ea typeface="メイリオ" pitchFamily="50" charset="-128"/>
                  </a:rPr>
                  <a:t>BMI</a:t>
                </a:r>
                <a:endParaRPr lang="en-US" b="1" dirty="0">
                  <a:solidFill>
                    <a:prstClr val="white"/>
                  </a:solidFill>
                  <a:latin typeface="Meiryo UI" pitchFamily="50" charset="-128"/>
                  <a:ea typeface="メイリオ" pitchFamily="50" charset="-128"/>
                </a:endParaRPr>
              </a:p>
            </p:txBody>
          </p:sp>
        </p:grpSp>
        <p:sp>
          <p:nvSpPr>
            <p:cNvPr id="21" name="テキスト ボックス 20"/>
            <p:cNvSpPr txBox="1"/>
            <p:nvPr/>
          </p:nvSpPr>
          <p:spPr>
            <a:xfrm>
              <a:off x="4706223" y="3563242"/>
              <a:ext cx="2130714"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高血圧</a:t>
              </a:r>
              <a:endParaRPr lang="en-US" b="1" dirty="0">
                <a:solidFill>
                  <a:prstClr val="white"/>
                </a:solidFill>
                <a:latin typeface="Meiryo UI" pitchFamily="50" charset="-128"/>
                <a:ea typeface="メイリオ" pitchFamily="50" charset="-128"/>
              </a:endParaRPr>
            </a:p>
          </p:txBody>
        </p:sp>
        <p:grpSp>
          <p:nvGrpSpPr>
            <p:cNvPr id="30" name="グループ化 29"/>
            <p:cNvGrpSpPr/>
            <p:nvPr/>
          </p:nvGrpSpPr>
          <p:grpSpPr>
            <a:xfrm>
              <a:off x="741872" y="3109683"/>
              <a:ext cx="2717321" cy="833248"/>
              <a:chOff x="4140679" y="3236143"/>
              <a:chExt cx="2717321" cy="833248"/>
            </a:xfrm>
          </p:grpSpPr>
          <p:sp>
            <p:nvSpPr>
              <p:cNvPr id="24" name="テキスト ボックス 23"/>
              <p:cNvSpPr txBox="1"/>
              <p:nvPr/>
            </p:nvSpPr>
            <p:spPr>
              <a:xfrm>
                <a:off x="4305950" y="3700059"/>
                <a:ext cx="2451369"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心疾患</a:t>
                </a:r>
                <a:endParaRPr lang="en-US" b="1" dirty="0">
                  <a:solidFill>
                    <a:prstClr val="white"/>
                  </a:solidFill>
                  <a:latin typeface="Meiryo UI" pitchFamily="50" charset="-128"/>
                  <a:ea typeface="メイリオ" pitchFamily="50" charset="-128"/>
                </a:endParaRPr>
              </a:p>
            </p:txBody>
          </p:sp>
          <p:sp>
            <p:nvSpPr>
              <p:cNvPr id="22" name="角丸四角形 21"/>
              <p:cNvSpPr/>
              <p:nvPr/>
            </p:nvSpPr>
            <p:spPr>
              <a:xfrm>
                <a:off x="4140679" y="3236143"/>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4337" name="グループ化 14336"/>
            <p:cNvGrpSpPr/>
            <p:nvPr/>
          </p:nvGrpSpPr>
          <p:grpSpPr>
            <a:xfrm>
              <a:off x="551732" y="3293716"/>
              <a:ext cx="3571335" cy="1429286"/>
              <a:chOff x="163543" y="3293716"/>
              <a:chExt cx="3571335" cy="1429286"/>
            </a:xfrm>
          </p:grpSpPr>
          <p:sp>
            <p:nvSpPr>
              <p:cNvPr id="26" name="正方形/長方形 25"/>
              <p:cNvSpPr/>
              <p:nvPr/>
            </p:nvSpPr>
            <p:spPr>
              <a:xfrm>
                <a:off x="163543" y="3293716"/>
                <a:ext cx="3571335" cy="142928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テキスト ボックス 33"/>
              <p:cNvSpPr txBox="1"/>
              <p:nvPr/>
            </p:nvSpPr>
            <p:spPr>
              <a:xfrm>
                <a:off x="357262" y="3588355"/>
                <a:ext cx="3288132" cy="1077218"/>
              </a:xfrm>
              <a:prstGeom prst="rect">
                <a:avLst/>
              </a:prstGeom>
              <a:noFill/>
            </p:spPr>
            <p:txBody>
              <a:bodyPr wrap="square" rtlCol="0">
                <a:spAutoFit/>
              </a:bodyPr>
              <a:lstStyle/>
              <a:p>
                <a:pPr marL="180975" indent="-180975">
                  <a:buFont typeface="Arial" pitchFamily="34" charset="0"/>
                  <a:buChar char="•"/>
                </a:pPr>
                <a:r>
                  <a:rPr lang="ja-JP" altLang="en-US" sz="1600" dirty="0">
                    <a:solidFill>
                      <a:prstClr val="black"/>
                    </a:solidFill>
                    <a:latin typeface="Meiryo UI" pitchFamily="50" charset="-128"/>
                    <a:ea typeface="メイリオ" pitchFamily="50" charset="-128"/>
                  </a:rPr>
                  <a:t>冠動脈性心疾患</a:t>
                </a:r>
                <a:endParaRPr lang="en-US" altLang="ja-JP" sz="1600" dirty="0">
                  <a:solidFill>
                    <a:prstClr val="black"/>
                  </a:solidFill>
                  <a:latin typeface="Meiryo UI" pitchFamily="50" charset="-128"/>
                  <a:ea typeface="メイリオ" pitchFamily="50" charset="-128"/>
                </a:endParaRPr>
              </a:p>
              <a:p>
                <a:pPr marL="180975" indent="-180975">
                  <a:buFont typeface="Arial" pitchFamily="34" charset="0"/>
                  <a:buChar char="•"/>
                </a:pPr>
                <a:r>
                  <a:rPr lang="ja-JP" altLang="en-US" sz="1600" dirty="0">
                    <a:solidFill>
                      <a:prstClr val="black"/>
                    </a:solidFill>
                    <a:latin typeface="Meiryo UI" pitchFamily="50" charset="-128"/>
                    <a:ea typeface="メイリオ" pitchFamily="50" charset="-128"/>
                  </a:rPr>
                  <a:t>心不全</a:t>
                </a:r>
                <a:endParaRPr lang="en-US" altLang="ja-JP" sz="1600" dirty="0">
                  <a:solidFill>
                    <a:prstClr val="black"/>
                  </a:solidFill>
                  <a:latin typeface="Meiryo UI" pitchFamily="50" charset="-128"/>
                  <a:ea typeface="メイリオ" pitchFamily="50" charset="-128"/>
                </a:endParaRPr>
              </a:p>
              <a:p>
                <a:pPr marL="180975" indent="-180975">
                  <a:buFont typeface="Arial" pitchFamily="34" charset="0"/>
                  <a:buChar char="•"/>
                </a:pPr>
                <a:r>
                  <a:rPr lang="ja-JP" altLang="en-US" sz="1600" dirty="0">
                    <a:solidFill>
                      <a:prstClr val="black"/>
                    </a:solidFill>
                    <a:latin typeface="Meiryo UI" pitchFamily="50" charset="-128"/>
                    <a:ea typeface="メイリオ" pitchFamily="50" charset="-128"/>
                  </a:rPr>
                  <a:t>弁膜症性心疾患</a:t>
                </a:r>
                <a:endParaRPr lang="en-US" altLang="ja-JP" sz="1600" dirty="0">
                  <a:solidFill>
                    <a:prstClr val="black"/>
                  </a:solidFill>
                  <a:latin typeface="Meiryo UI" pitchFamily="50" charset="-128"/>
                  <a:ea typeface="メイリオ" pitchFamily="50" charset="-128"/>
                </a:endParaRPr>
              </a:p>
              <a:p>
                <a:pPr marL="180975" indent="-180975">
                  <a:buFont typeface="Arial" pitchFamily="34" charset="0"/>
                  <a:buChar char="•"/>
                </a:pPr>
                <a:r>
                  <a:rPr lang="ja-JP" altLang="en-US" sz="1600" dirty="0">
                    <a:solidFill>
                      <a:prstClr val="black"/>
                    </a:solidFill>
                    <a:latin typeface="Meiryo UI" pitchFamily="50" charset="-128"/>
                    <a:ea typeface="メイリオ" pitchFamily="50" charset="-128"/>
                  </a:rPr>
                  <a:t>左房および左室拡大</a:t>
                </a:r>
                <a:endParaRPr lang="en-US" sz="1600" dirty="0">
                  <a:solidFill>
                    <a:prstClr val="black"/>
                  </a:solidFill>
                  <a:latin typeface="Meiryo UI" pitchFamily="50" charset="-128"/>
                  <a:ea typeface="メイリオ" pitchFamily="50" charset="-128"/>
                </a:endParaRPr>
              </a:p>
            </p:txBody>
          </p:sp>
        </p:grpSp>
        <p:grpSp>
          <p:nvGrpSpPr>
            <p:cNvPr id="37" name="グループ化 36"/>
            <p:cNvGrpSpPr/>
            <p:nvPr/>
          </p:nvGrpSpPr>
          <p:grpSpPr>
            <a:xfrm>
              <a:off x="4373582" y="1872694"/>
              <a:ext cx="3571335" cy="466523"/>
              <a:chOff x="4002656" y="371779"/>
              <a:chExt cx="3571335" cy="466523"/>
            </a:xfrm>
          </p:grpSpPr>
          <p:sp>
            <p:nvSpPr>
              <p:cNvPr id="38" name="角丸四角形 37"/>
              <p:cNvSpPr/>
              <p:nvPr/>
            </p:nvSpPr>
            <p:spPr>
              <a:xfrm>
                <a:off x="4124691" y="371779"/>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9" name="正方形/長方形 38"/>
              <p:cNvSpPr/>
              <p:nvPr/>
            </p:nvSpPr>
            <p:spPr>
              <a:xfrm>
                <a:off x="4002656" y="562257"/>
                <a:ext cx="3571335" cy="2760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テキスト ボックス 39"/>
              <p:cNvSpPr txBox="1"/>
              <p:nvPr/>
            </p:nvSpPr>
            <p:spPr>
              <a:xfrm>
                <a:off x="4281648" y="390104"/>
                <a:ext cx="2435381"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糖尿病</a:t>
                </a:r>
                <a:endParaRPr lang="en-US" b="1" dirty="0">
                  <a:solidFill>
                    <a:prstClr val="white"/>
                  </a:solidFill>
                  <a:latin typeface="Meiryo UI" pitchFamily="50" charset="-128"/>
                  <a:ea typeface="メイリオ" pitchFamily="50" charset="-128"/>
                </a:endParaRPr>
              </a:p>
            </p:txBody>
          </p:sp>
        </p:grpSp>
        <p:grpSp>
          <p:nvGrpSpPr>
            <p:cNvPr id="41" name="グループ化 40"/>
            <p:cNvGrpSpPr/>
            <p:nvPr/>
          </p:nvGrpSpPr>
          <p:grpSpPr>
            <a:xfrm>
              <a:off x="4373582" y="2993977"/>
              <a:ext cx="3571335" cy="905437"/>
              <a:chOff x="4002656" y="1482477"/>
              <a:chExt cx="3571335" cy="905437"/>
            </a:xfrm>
          </p:grpSpPr>
          <p:sp>
            <p:nvSpPr>
              <p:cNvPr id="42" name="角丸四角形 41"/>
              <p:cNvSpPr/>
              <p:nvPr/>
            </p:nvSpPr>
            <p:spPr>
              <a:xfrm>
                <a:off x="4154513" y="1482477"/>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3" name="正方形/長方形 42"/>
              <p:cNvSpPr/>
              <p:nvPr/>
            </p:nvSpPr>
            <p:spPr>
              <a:xfrm>
                <a:off x="4002656" y="1649942"/>
                <a:ext cx="3571335" cy="2760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テキスト ボックス 43"/>
              <p:cNvSpPr txBox="1"/>
              <p:nvPr/>
            </p:nvSpPr>
            <p:spPr>
              <a:xfrm>
                <a:off x="4285861" y="2018582"/>
                <a:ext cx="1078302" cy="369332"/>
              </a:xfrm>
              <a:prstGeom prst="rect">
                <a:avLst/>
              </a:prstGeom>
              <a:noFill/>
            </p:spPr>
            <p:txBody>
              <a:bodyPr wrap="square" rtlCol="0">
                <a:spAutoFit/>
              </a:bodyPr>
              <a:lstStyle/>
              <a:p>
                <a:endParaRPr lang="en-US" b="1" dirty="0">
                  <a:solidFill>
                    <a:prstClr val="white"/>
                  </a:solidFill>
                  <a:latin typeface="Meiryo UI" pitchFamily="50" charset="-128"/>
                  <a:ea typeface="メイリオ" pitchFamily="50" charset="-128"/>
                </a:endParaRPr>
              </a:p>
            </p:txBody>
          </p:sp>
        </p:grpSp>
        <p:grpSp>
          <p:nvGrpSpPr>
            <p:cNvPr id="45" name="グループ化 44"/>
            <p:cNvGrpSpPr/>
            <p:nvPr/>
          </p:nvGrpSpPr>
          <p:grpSpPr>
            <a:xfrm>
              <a:off x="4373582" y="2599542"/>
              <a:ext cx="3571335" cy="1304987"/>
              <a:chOff x="4002656" y="1086083"/>
              <a:chExt cx="3571335" cy="1304987"/>
            </a:xfrm>
          </p:grpSpPr>
          <p:sp>
            <p:nvSpPr>
              <p:cNvPr id="46" name="角丸四角形 45"/>
              <p:cNvSpPr/>
              <p:nvPr/>
            </p:nvSpPr>
            <p:spPr>
              <a:xfrm>
                <a:off x="4154513" y="2011508"/>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正方形/長方形 46"/>
              <p:cNvSpPr/>
              <p:nvPr/>
            </p:nvSpPr>
            <p:spPr>
              <a:xfrm>
                <a:off x="4002656" y="1086083"/>
                <a:ext cx="3571335" cy="32601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49" name="グループ化 48"/>
            <p:cNvGrpSpPr/>
            <p:nvPr/>
          </p:nvGrpSpPr>
          <p:grpSpPr>
            <a:xfrm>
              <a:off x="4373582" y="2474157"/>
              <a:ext cx="3571335" cy="1498792"/>
              <a:chOff x="4002656" y="975987"/>
              <a:chExt cx="3571335" cy="1498792"/>
            </a:xfrm>
          </p:grpSpPr>
          <p:sp>
            <p:nvSpPr>
              <p:cNvPr id="50" name="角丸四角形 49"/>
              <p:cNvSpPr/>
              <p:nvPr/>
            </p:nvSpPr>
            <p:spPr>
              <a:xfrm>
                <a:off x="4154512" y="975987"/>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正方形/長方形 50"/>
              <p:cNvSpPr/>
              <p:nvPr/>
            </p:nvSpPr>
            <p:spPr>
              <a:xfrm>
                <a:off x="4002656" y="2198734"/>
                <a:ext cx="3571335" cy="276045"/>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テキスト ボックス 51"/>
              <p:cNvSpPr txBox="1"/>
              <p:nvPr/>
            </p:nvSpPr>
            <p:spPr>
              <a:xfrm>
                <a:off x="4295484" y="1517997"/>
                <a:ext cx="2080443"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甲状腺機能異常</a:t>
                </a:r>
                <a:endParaRPr lang="en-US" b="1" dirty="0">
                  <a:solidFill>
                    <a:prstClr val="white"/>
                  </a:solidFill>
                  <a:latin typeface="Meiryo UI" pitchFamily="50" charset="-128"/>
                  <a:ea typeface="メイリオ" pitchFamily="50" charset="-128"/>
                </a:endParaRPr>
              </a:p>
            </p:txBody>
          </p:sp>
        </p:grpSp>
        <p:sp>
          <p:nvSpPr>
            <p:cNvPr id="58" name="角丸四角形 57"/>
            <p:cNvSpPr/>
            <p:nvPr/>
          </p:nvSpPr>
          <p:spPr>
            <a:xfrm>
              <a:off x="4495618" y="1327210"/>
              <a:ext cx="2717321" cy="379562"/>
            </a:xfrm>
            <a:prstGeom prst="roundRect">
              <a:avLst/>
            </a:prstGeom>
            <a:gradFill flip="none" rotWithShape="1">
              <a:gsLst>
                <a:gs pos="0">
                  <a:srgbClr val="4F81BD">
                    <a:shade val="30000"/>
                    <a:satMod val="115000"/>
                  </a:srgbClr>
                </a:gs>
                <a:gs pos="50000">
                  <a:srgbClr val="4F81BD">
                    <a:shade val="67500"/>
                    <a:satMod val="115000"/>
                  </a:srgbClr>
                </a:gs>
                <a:gs pos="100000">
                  <a:srgbClr val="4F81BD">
                    <a:shade val="100000"/>
                    <a:satMod val="115000"/>
                  </a:srgbClr>
                </a:gs>
              </a:gsLst>
              <a:lin ang="16200000" scaled="1"/>
              <a:tileRect/>
            </a:gradFill>
            <a:ln>
              <a:noFill/>
            </a:ln>
            <a:scene3d>
              <a:camera prst="orthographicFront"/>
              <a:lightRig rig="threePt" dir="t"/>
            </a:scene3d>
            <a:sp3d>
              <a:bevelT w="381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正方形/長方形 58"/>
            <p:cNvSpPr/>
            <p:nvPr/>
          </p:nvSpPr>
          <p:spPr>
            <a:xfrm>
              <a:off x="4357596" y="1516992"/>
              <a:ext cx="3571335" cy="276046"/>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テキスト ボックス 59"/>
            <p:cNvSpPr txBox="1"/>
            <p:nvPr/>
          </p:nvSpPr>
          <p:spPr>
            <a:xfrm>
              <a:off x="4656787" y="1343497"/>
              <a:ext cx="1213478"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高血圧</a:t>
              </a:r>
              <a:endParaRPr lang="en-US" b="1" dirty="0">
                <a:solidFill>
                  <a:prstClr val="white"/>
                </a:solidFill>
                <a:latin typeface="Meiryo UI" pitchFamily="50" charset="-128"/>
                <a:ea typeface="メイリオ" pitchFamily="50" charset="-128"/>
              </a:endParaRPr>
            </a:p>
          </p:txBody>
        </p:sp>
      </p:grpSp>
      <p:sp>
        <p:nvSpPr>
          <p:cNvPr id="53"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solidFill>
                  <a:prstClr val="black"/>
                </a:solidFill>
                <a:latin typeface="Meiryo UI" pitchFamily="50" charset="-128"/>
                <a:ea typeface="メイリオ" pitchFamily="50" charset="-128"/>
              </a:rPr>
              <a:t>American College of Cardiology</a:t>
            </a:r>
            <a:r>
              <a:rPr lang="ja-JP" altLang="en-US" sz="1000" dirty="0">
                <a:solidFill>
                  <a:prstClr val="black"/>
                </a:solidFill>
                <a:latin typeface="Meiryo UI" pitchFamily="50" charset="-128"/>
                <a:ea typeface="メイリオ" pitchFamily="50" charset="-128"/>
              </a:rPr>
              <a:t>作成</a:t>
            </a:r>
            <a:endParaRPr lang="en-US" altLang="en-US" sz="1000" dirty="0">
              <a:solidFill>
                <a:prstClr val="black"/>
              </a:solidFill>
              <a:latin typeface="Meiryo UI" pitchFamily="50" charset="-128"/>
              <a:ea typeface="メイリオ" pitchFamily="50" charset="-128"/>
            </a:endParaRPr>
          </a:p>
        </p:txBody>
      </p:sp>
      <p:sp>
        <p:nvSpPr>
          <p:cNvPr id="54" name="テキスト ボックス 53">
            <a:extLst>
              <a:ext uri="{FF2B5EF4-FFF2-40B4-BE49-F238E27FC236}">
                <a16:creationId xmlns:a16="http://schemas.microsoft.com/office/drawing/2014/main" id="{C90C9966-E5CC-4D27-B8D3-8336EB29A796}"/>
              </a:ext>
            </a:extLst>
          </p:cNvPr>
          <p:cNvSpPr txBox="1"/>
          <p:nvPr/>
        </p:nvSpPr>
        <p:spPr>
          <a:xfrm>
            <a:off x="1273336" y="3139194"/>
            <a:ext cx="1213478"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心疾患</a:t>
            </a:r>
            <a:endParaRPr lang="en-US" b="1" dirty="0">
              <a:solidFill>
                <a:prstClr val="white"/>
              </a:solidFill>
              <a:latin typeface="Meiryo UI" pitchFamily="50" charset="-128"/>
              <a:ea typeface="メイリオ" pitchFamily="50" charset="-128"/>
            </a:endParaRPr>
          </a:p>
        </p:txBody>
      </p:sp>
      <p:sp>
        <p:nvSpPr>
          <p:cNvPr id="55" name="テキスト ボックス 54">
            <a:extLst>
              <a:ext uri="{FF2B5EF4-FFF2-40B4-BE49-F238E27FC236}">
                <a16:creationId xmlns:a16="http://schemas.microsoft.com/office/drawing/2014/main" id="{3BF2435E-6C8A-47A3-8F08-BFF8B83DCA6F}"/>
              </a:ext>
            </a:extLst>
          </p:cNvPr>
          <p:cNvSpPr txBox="1"/>
          <p:nvPr/>
        </p:nvSpPr>
        <p:spPr>
          <a:xfrm>
            <a:off x="5043070" y="2533820"/>
            <a:ext cx="2080443" cy="369332"/>
          </a:xfrm>
          <a:prstGeom prst="rect">
            <a:avLst/>
          </a:prstGeom>
          <a:noFill/>
        </p:spPr>
        <p:txBody>
          <a:bodyPr wrap="square" rtlCol="0">
            <a:spAutoFit/>
          </a:bodyPr>
          <a:lstStyle/>
          <a:p>
            <a:r>
              <a:rPr lang="ja-JP" altLang="en-US" b="1">
                <a:solidFill>
                  <a:prstClr val="white"/>
                </a:solidFill>
                <a:latin typeface="Meiryo UI" pitchFamily="50" charset="-128"/>
                <a:ea typeface="メイリオ" pitchFamily="50" charset="-128"/>
              </a:rPr>
              <a:t>慢性腎臓病</a:t>
            </a:r>
            <a:endParaRPr lang="en-US" b="1" dirty="0">
              <a:solidFill>
                <a:prstClr val="white"/>
              </a:solidFill>
              <a:latin typeface="Meiryo UI" pitchFamily="50" charset="-128"/>
              <a:ea typeface="メイリオ" pitchFamily="50" charset="-128"/>
            </a:endParaRPr>
          </a:p>
        </p:txBody>
      </p:sp>
      <p:sp>
        <p:nvSpPr>
          <p:cNvPr id="56" name="テキスト ボックス 55">
            <a:extLst>
              <a:ext uri="{FF2B5EF4-FFF2-40B4-BE49-F238E27FC236}">
                <a16:creationId xmlns:a16="http://schemas.microsoft.com/office/drawing/2014/main" id="{2CB696E6-F501-4BA3-A407-864B4D4C2EC5}"/>
              </a:ext>
            </a:extLst>
          </p:cNvPr>
          <p:cNvSpPr txBox="1"/>
          <p:nvPr/>
        </p:nvSpPr>
        <p:spPr>
          <a:xfrm>
            <a:off x="5081150" y="3599083"/>
            <a:ext cx="1442594" cy="369332"/>
          </a:xfrm>
          <a:prstGeom prst="rect">
            <a:avLst/>
          </a:prstGeom>
          <a:noFill/>
        </p:spPr>
        <p:txBody>
          <a:bodyPr wrap="square" rtlCol="0">
            <a:spAutoFit/>
          </a:bodyPr>
          <a:lstStyle/>
          <a:p>
            <a:r>
              <a:rPr lang="ja-JP" altLang="en-US" b="1" dirty="0">
                <a:solidFill>
                  <a:prstClr val="white"/>
                </a:solidFill>
                <a:latin typeface="Meiryo UI" pitchFamily="50" charset="-128"/>
                <a:ea typeface="メイリオ" pitchFamily="50" charset="-128"/>
              </a:rPr>
              <a:t>飲酒</a:t>
            </a:r>
            <a:endParaRPr lang="en-US" b="1" dirty="0">
              <a:solidFill>
                <a:prstClr val="white"/>
              </a:solidFill>
              <a:latin typeface="Meiryo UI" pitchFamily="50" charset="-128"/>
              <a:ea typeface="メイリオ" pitchFamily="50" charset="-128"/>
            </a:endParaRPr>
          </a:p>
        </p:txBody>
      </p:sp>
    </p:spTree>
    <p:extLst>
      <p:ext uri="{BB962C8B-B14F-4D97-AF65-F5344CB8AC3E}">
        <p14:creationId xmlns:p14="http://schemas.microsoft.com/office/powerpoint/2010/main" val="30964534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家族歴：父親は高血圧と糖尿病の既往があり，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年前に脳卒中で死去。</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母親は目立った既往歴はなく，</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年前に肺炎で死去。</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身長：</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155cm</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体重：</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64kg</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血圧：</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145/91 mmHg</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脈拍：</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90/</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家族歴・身体所見</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26428893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ここ数年，急な坂道や長い階段を上ると息切れやめまいを起こすようになった。</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年のせいだと思っていたが，ここ数週間，動悸も起</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こるようになったとの相談があった。</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問診状況</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23708661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867" name="think-cell Slide" r:id="rId5" imgW="322" imgH="290" progId="TCLayout.ActiveDocument.1">
                  <p:embed/>
                </p:oleObj>
              </mc:Choice>
              <mc:Fallback>
                <p:oleObj name="think-cell Slide" r:id="rId5" imgW="322" imgH="29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291" name="Content Placeholder 1"/>
          <p:cNvSpPr>
            <a:spLocks noGrp="1"/>
          </p:cNvSpPr>
          <p:nvPr>
            <p:ph idx="1"/>
          </p:nvPr>
        </p:nvSpPr>
        <p:spPr/>
        <p:txBody>
          <a:bodyPr/>
          <a:lstStyle/>
          <a:p>
            <a:pPr marL="0" indent="0">
              <a:buFont typeface="Arial" pitchFamily="34" charset="0"/>
              <a:buNone/>
            </a:pPr>
            <a:r>
              <a:rPr lang="en-US" altLang="ja-JP" dirty="0">
                <a:latin typeface="Meiryo UI" panose="020B0604030504040204" pitchFamily="50" charset="-128"/>
                <a:ea typeface="Meiryo UI" panose="020B0604030504040204" pitchFamily="50" charset="-128"/>
                <a:cs typeface="Meiryo UI" panose="020B0604030504040204" pitchFamily="50" charset="-128"/>
              </a:rPr>
              <a:t>Case C</a:t>
            </a:r>
            <a:r>
              <a:rPr lang="ja-JP" altLang="en-US" dirty="0">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dirty="0">
                <a:latin typeface="Meiryo UI" panose="020B0604030504040204" pitchFamily="50" charset="-128"/>
                <a:ea typeface="Meiryo UI" panose="020B0604030504040204" pitchFamily="50" charset="-128"/>
                <a:cs typeface="Meiryo UI" panose="020B0604030504040204" pitchFamily="50" charset="-128"/>
              </a:rPr>
              <a:t>AF</a:t>
            </a:r>
            <a:r>
              <a:rPr lang="ja-JP" altLang="en-US" dirty="0">
                <a:latin typeface="Meiryo UI" panose="020B0604030504040204" pitchFamily="50" charset="-128"/>
                <a:ea typeface="Meiryo UI" panose="020B0604030504040204" pitchFamily="50" charset="-128"/>
                <a:cs typeface="Meiryo UI" panose="020B0604030504040204" pitchFamily="50" charset="-128"/>
              </a:rPr>
              <a:t>の確定診断をした後に</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選択すべき治療は何か？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sz="1200"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mj-lt"/>
              <a:buAutoNum type="arabicPeriod"/>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生活習慣改善の指導（禁煙）</a:t>
            </a:r>
            <a:endParaRPr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Franklin Gothic Book" pitchFamily="34" charset="0"/>
              <a:buAutoNum type="arabicPeriod"/>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 運動療法</a:t>
            </a:r>
            <a:endParaRPr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Franklin Gothic Book" pitchFamily="34" charset="0"/>
              <a:buAutoNum type="arabicPeriod"/>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 降圧療法の強化</a:t>
            </a:r>
            <a:endParaRPr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Franklin Gothic Book" pitchFamily="34" charset="0"/>
              <a:buAutoNum type="arabicPeriod"/>
            </a:pPr>
            <a:r>
              <a:rPr lang="ja-JP" altLang="en-US" sz="3400" b="1" dirty="0">
                <a:latin typeface="Meiryo UI" panose="020B0604030504040204" pitchFamily="50" charset="-128"/>
                <a:ea typeface="Meiryo UI" panose="020B0604030504040204" pitchFamily="50" charset="-128"/>
                <a:cs typeface="Meiryo UI" panose="020B0604030504040204" pitchFamily="50" charset="-128"/>
              </a:rPr>
              <a:t> 抗凝固療法</a:t>
            </a:r>
            <a:endParaRPr lang="en-US" altLang="ja-JP" sz="34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Franklin Gothic Book" pitchFamily="34" charset="0"/>
              <a:buAutoNum type="arabicPeriod"/>
            </a:pP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spcBef>
                <a:spcPct val="0"/>
              </a:spcBef>
              <a:buFontTx/>
              <a:buAutoNum type="alphaUcPeriod" startAt="4"/>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ディスカッション</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39255532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txBox="1">
            <a:spLocks noGrp="1"/>
          </p:cNvSpPr>
          <p:nvPr>
            <p:ph type="body" idx="1"/>
          </p:nvPr>
        </p:nvSpPr>
        <p:spPr>
          <a:xfrm>
            <a:off x="2428268" y="2646497"/>
            <a:ext cx="4360488" cy="1588127"/>
          </a:xfrm>
          <a:prstGeom prst="rect">
            <a:avLst/>
          </a:prstGeom>
          <a:noFill/>
        </p:spPr>
        <p:txBody>
          <a:bodyPr wrap="none" rtlCol="0">
            <a:spAutoFit/>
          </a:bodyPr>
          <a:lstStyle/>
          <a:p>
            <a:pPr algn="ctr"/>
            <a:r>
              <a:rPr kumimoji="1" lang="en-US" altLang="ja-JP" sz="5400" b="1" dirty="0">
                <a:solidFill>
                  <a:prstClr val="black"/>
                </a:solidFill>
                <a:latin typeface="Meiryo UI" panose="020B0604030504040204" pitchFamily="50" charset="-128"/>
                <a:ea typeface="Meiryo UI" panose="020B0604030504040204" pitchFamily="50" charset="-128"/>
              </a:rPr>
              <a:t>Case D</a:t>
            </a:r>
          </a:p>
          <a:p>
            <a:pPr algn="ctr"/>
            <a:r>
              <a:rPr kumimoji="1" lang="ja-JP" altLang="en-US" sz="1800" dirty="0">
                <a:solidFill>
                  <a:prstClr val="black"/>
                </a:solidFill>
                <a:latin typeface="Meiryo UI" panose="020B0604030504040204" pitchFamily="50" charset="-128"/>
                <a:ea typeface="Meiryo UI" panose="020B0604030504040204" pitchFamily="50" charset="-128"/>
              </a:rPr>
              <a:t>健康診断で要受診と診断された患者の</a:t>
            </a:r>
            <a:endParaRPr kumimoji="1" lang="en-US" altLang="ja-JP" sz="1800" dirty="0">
              <a:solidFill>
                <a:prstClr val="black"/>
              </a:solidFill>
              <a:latin typeface="Meiryo UI" panose="020B0604030504040204" pitchFamily="50" charset="-128"/>
              <a:ea typeface="Meiryo UI" panose="020B0604030504040204" pitchFamily="50" charset="-128"/>
            </a:endParaRPr>
          </a:p>
          <a:p>
            <a:pPr algn="ctr"/>
            <a:r>
              <a:rPr kumimoji="1" lang="ja-JP" altLang="en-US" sz="1800" dirty="0">
                <a:solidFill>
                  <a:prstClr val="black"/>
                </a:solidFill>
                <a:latin typeface="Meiryo UI" panose="020B0604030504040204" pitchFamily="50" charset="-128"/>
                <a:ea typeface="Meiryo UI" panose="020B0604030504040204" pitchFamily="50" charset="-128"/>
              </a:rPr>
              <a:t>心房細動を確定診断する検査について考える</a:t>
            </a:r>
            <a:endParaRPr kumimoji="1" lang="en-US" altLang="ja-JP" sz="1800" dirty="0">
              <a:solidFill>
                <a:prstClr val="black"/>
              </a:solidFill>
              <a:latin typeface="Meiryo UI" panose="020B0604030504040204" pitchFamily="50" charset="-128"/>
              <a:ea typeface="Meiryo UI" panose="020B0604030504040204" pitchFamily="50" charset="-128"/>
            </a:endParaRPr>
          </a:p>
        </p:txBody>
      </p:sp>
      <p:sp>
        <p:nvSpPr>
          <p:cNvPr id="3"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7349038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性別：男性</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年齢：</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59</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歳</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職業：会社員</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基礎疾患：なし</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服用薬：なし</a:t>
            </a: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生活習慣：喫煙（</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本）</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飲酒（毎日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合程度）</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運動習慣なし</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SzPct val="50000"/>
              <a:buFont typeface="Wingdings" panose="05000000000000000000" pitchFamily="2" charset="2"/>
              <a:buChar char="n"/>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患者背景</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4411483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545950" y="1686262"/>
            <a:ext cx="8052099" cy="4219687"/>
          </a:xfrm>
        </p:spPr>
        <p:txBody>
          <a:bodyPr/>
          <a:lstStyle/>
          <a:p>
            <a:pPr eaLnBrk="1" hangingPunct="1">
              <a:buClr>
                <a:srgbClr val="FF0000"/>
              </a:buClr>
              <a:buFont typeface="Wingdings" pitchFamily="2" charset="2"/>
              <a:buChar char="§"/>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3000">
                <a:latin typeface="Meiryo UI" panose="020B0604030504040204" pitchFamily="50" charset="-128"/>
                <a:ea typeface="Meiryo UI" panose="020B0604030504040204" pitchFamily="50" charset="-128"/>
                <a:cs typeface="Meiryo UI" panose="020B0604030504040204" pitchFamily="50" charset="-128"/>
              </a:rPr>
              <a:t>ヵ月前</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に受けた健康診断の結果で，要受診の判定が出たため受診。</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en-US" altLang="ja-JP" sz="3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特に体調で気になる点はないため，しぶしぶ</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受診した様子。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SzPct val="50000"/>
              <a:buNone/>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None/>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Case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受診状況</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2577411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543261" y="1361317"/>
            <a:ext cx="8229600" cy="4525963"/>
          </a:xfrm>
        </p:spPr>
        <p:txBody>
          <a:bodyPr/>
          <a:lstStyle/>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血圧：</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132/83 mmHg</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脈拍：</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151/</a:t>
            </a:r>
            <a:r>
              <a:rPr lang="ja-JP" altLang="en-US" sz="3000" dirty="0">
                <a:latin typeface="Meiryo UI" panose="020B0604030504040204" pitchFamily="50" charset="-128"/>
                <a:ea typeface="Meiryo UI" panose="020B0604030504040204" pitchFamily="50" charset="-128"/>
                <a:cs typeface="Meiryo UI" panose="020B0604030504040204" pitchFamily="50" charset="-128"/>
              </a:rPr>
              <a:t>分</a:t>
            </a: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脂質代謝：</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LDL-C 123 /HDL-C 70 /TG 105</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空腹時血糖：</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101</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肝機能：</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AST 29 /ALT 24 /ɤ-GTP 60</a:t>
            </a:r>
          </a:p>
          <a:p>
            <a:pPr eaLnBrk="1" hangingPunct="1">
              <a:buClr>
                <a:srgbClr val="FF0000"/>
              </a:buClr>
              <a:buFont typeface="Wingdings" pitchFamily="2" charset="2"/>
              <a:buChar char="§"/>
            </a:pPr>
            <a:r>
              <a:rPr lang="ja-JP" altLang="en-US" sz="3000" dirty="0">
                <a:latin typeface="Meiryo UI" panose="020B0604030504040204" pitchFamily="50" charset="-128"/>
                <a:ea typeface="Meiryo UI" panose="020B0604030504040204" pitchFamily="50" charset="-128"/>
                <a:cs typeface="Meiryo UI" panose="020B0604030504040204" pitchFamily="50" charset="-128"/>
              </a:rPr>
              <a:t>腎機能：尿蛋白</a:t>
            </a:r>
            <a:r>
              <a:rPr lang="en-US" altLang="ja-JP" sz="3000" dirty="0">
                <a:latin typeface="Meiryo UI" panose="020B0604030504040204" pitchFamily="50" charset="-128"/>
                <a:ea typeface="Meiryo UI" panose="020B0604030504040204" pitchFamily="50" charset="-128"/>
                <a:cs typeface="Meiryo UI" panose="020B0604030504040204" pitchFamily="50" charset="-128"/>
              </a:rPr>
              <a:t>(-)</a:t>
            </a:r>
          </a:p>
          <a:p>
            <a:pPr eaLnBrk="1" hangingPunct="1">
              <a:buClr>
                <a:srgbClr val="FF0000"/>
              </a:buClr>
              <a:buFont typeface="Wingdings" pitchFamily="2" charset="2"/>
              <a:buChar char="§"/>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marL="0" indent="0" eaLnBrk="1" hangingPunct="1">
              <a:buClr>
                <a:srgbClr val="FF0000"/>
              </a:buClr>
              <a:buSzPct val="50000"/>
              <a:buNone/>
            </a:pPr>
            <a:endParaRPr lang="en-US" altLang="ja-JP"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Wingdings" pitchFamily="2" charset="2"/>
              <a:buChar char="§"/>
            </a:pPr>
            <a:endParaRPr lang="en-US" altLang="en-US" sz="3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Clr>
                <a:srgbClr val="FF0000"/>
              </a:buClr>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Arial" pitchFamily="34" charset="0"/>
              <a:buNone/>
            </a:pPr>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endParaRPr lang="en-US"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Case D</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健康診断の結果</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422233189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3891" name="think-cell Slide" r:id="rId5" imgW="322" imgH="290" progId="TCLayout.ActiveDocument.1">
                  <p:embed/>
                </p:oleObj>
              </mc:Choice>
              <mc:Fallback>
                <p:oleObj name="think-cell Slide" r:id="rId5" imgW="322" imgH="290"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291" name="Content Placeholder 1"/>
          <p:cNvSpPr>
            <a:spLocks noGrp="1"/>
          </p:cNvSpPr>
          <p:nvPr>
            <p:ph idx="1"/>
          </p:nvPr>
        </p:nvSpPr>
        <p:spPr>
          <a:xfrm>
            <a:off x="298176" y="1325877"/>
            <a:ext cx="8568000" cy="4525963"/>
          </a:xfrm>
        </p:spPr>
        <p:txBody>
          <a:bodyPr/>
          <a:lstStyle/>
          <a:p>
            <a:pPr marL="0" indent="0">
              <a:buFont typeface="Arial" pitchFamily="34" charse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心房細動を確定診断する</a:t>
            </a:r>
            <a:r>
              <a:rPr lang="ja-JP" altLang="en-US">
                <a:latin typeface="Meiryo UI" panose="020B0604030504040204" pitchFamily="50" charset="-128"/>
                <a:ea typeface="Meiryo UI" panose="020B0604030504040204" pitchFamily="50" charset="-128"/>
                <a:cs typeface="Meiryo UI" panose="020B0604030504040204" pitchFamily="50" charset="-128"/>
              </a:rPr>
              <a:t>ために，</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r>
              <a:rPr lang="ja-JP" altLang="en-US" dirty="0">
                <a:latin typeface="Meiryo UI" panose="020B0604030504040204" pitchFamily="50" charset="-128"/>
                <a:ea typeface="Meiryo UI" panose="020B0604030504040204" pitchFamily="50" charset="-128"/>
                <a:cs typeface="Meiryo UI" panose="020B0604030504040204" pitchFamily="50" charset="-128"/>
              </a:rPr>
              <a:t>症例</a:t>
            </a:r>
            <a:r>
              <a:rPr lang="en-US" altLang="ja-JP" dirty="0">
                <a:latin typeface="Meiryo UI" panose="020B0604030504040204" pitchFamily="50" charset="-128"/>
                <a:ea typeface="Meiryo UI" panose="020B0604030504040204" pitchFamily="50" charset="-128"/>
                <a:cs typeface="Meiryo UI" panose="020B0604030504040204" pitchFamily="50" charset="-128"/>
              </a:rPr>
              <a:t>D</a:t>
            </a:r>
            <a:r>
              <a:rPr lang="ja-JP" altLang="en-US" dirty="0">
                <a:latin typeface="Meiryo UI" panose="020B0604030504040204" pitchFamily="50" charset="-128"/>
                <a:ea typeface="Meiryo UI" panose="020B0604030504040204" pitchFamily="50" charset="-128"/>
                <a:cs typeface="Meiryo UI" panose="020B0604030504040204" pitchFamily="50" charset="-128"/>
              </a:rPr>
              <a:t>に対して実施すべきことは何か？</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sz="1200"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mj-lt"/>
              <a:buAutoNum type="arabicPeriod"/>
              <a:defRPr/>
            </a:pPr>
            <a:r>
              <a:rPr lang="ja-JP" altLang="en-US" sz="3100" b="1" dirty="0">
                <a:latin typeface="Meiryo UI" panose="020B0604030504040204" pitchFamily="50" charset="-128"/>
                <a:ea typeface="Meiryo UI" panose="020B0604030504040204" pitchFamily="50" charset="-128"/>
                <a:cs typeface="Meiryo UI" panose="020B0604030504040204" pitchFamily="50" charset="-128"/>
              </a:rPr>
              <a:t>運動負荷検査および心電図検査</a:t>
            </a:r>
            <a:r>
              <a:rPr lang="en-US" altLang="en-US" sz="3100" b="1" dirty="0">
                <a:latin typeface="Meiryo UI" panose="020B0604030504040204" pitchFamily="50" charset="-128"/>
                <a:ea typeface="Meiryo UI" panose="020B0604030504040204" pitchFamily="50" charset="-128"/>
                <a:cs typeface="Meiryo UI" panose="020B0604030504040204" pitchFamily="50" charset="-128"/>
              </a:rPr>
              <a:t> </a:t>
            </a:r>
          </a:p>
          <a:p>
            <a:pPr marL="514350" indent="-514350">
              <a:buFont typeface="+mj-lt"/>
              <a:buAutoNum type="arabicPeriod"/>
              <a:defRPr/>
            </a:pPr>
            <a:r>
              <a:rPr lang="ja-JP" altLang="en-US" sz="3100" b="1" dirty="0">
                <a:latin typeface="Meiryo UI" panose="020B0604030504040204" pitchFamily="50" charset="-128"/>
                <a:ea typeface="Meiryo UI" panose="020B0604030504040204" pitchFamily="50" charset="-128"/>
                <a:cs typeface="Meiryo UI" panose="020B0604030504040204" pitchFamily="50" charset="-128"/>
              </a:rPr>
              <a:t>心電図検査および心エコー検査</a:t>
            </a:r>
            <a:endParaRPr lang="en-US" altLang="en-US" sz="3100" b="1"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mj-lt"/>
              <a:buAutoNum type="arabicPeriod"/>
              <a:defRPr/>
            </a:pPr>
            <a:r>
              <a:rPr lang="ja-JP" altLang="en-US" sz="3100" b="1" dirty="0">
                <a:latin typeface="Meiryo UI" panose="020B0604030504040204" pitchFamily="50" charset="-128"/>
                <a:ea typeface="Meiryo UI" panose="020B0604030504040204" pitchFamily="50" charset="-128"/>
                <a:cs typeface="Meiryo UI" panose="020B0604030504040204" pitchFamily="50" charset="-128"/>
              </a:rPr>
              <a:t>胸部</a:t>
            </a:r>
            <a:r>
              <a:rPr lang="en-US" altLang="ja-JP" sz="3100" b="1" dirty="0">
                <a:latin typeface="Meiryo UI" panose="020B0604030504040204" pitchFamily="50" charset="-128"/>
                <a:ea typeface="Meiryo UI" panose="020B0604030504040204" pitchFamily="50" charset="-128"/>
                <a:cs typeface="Meiryo UI" panose="020B0604030504040204" pitchFamily="50" charset="-128"/>
              </a:rPr>
              <a:t>X</a:t>
            </a:r>
            <a:r>
              <a:rPr lang="ja-JP" altLang="en-US" sz="3100" b="1" dirty="0">
                <a:latin typeface="Meiryo UI" panose="020B0604030504040204" pitchFamily="50" charset="-128"/>
                <a:ea typeface="Meiryo UI" panose="020B0604030504040204" pitchFamily="50" charset="-128"/>
                <a:cs typeface="Meiryo UI" panose="020B0604030504040204" pitchFamily="50" charset="-128"/>
              </a:rPr>
              <a:t>線検査および電気生理学的検査</a:t>
            </a:r>
            <a:endParaRPr lang="en-US" altLang="en-US" sz="3100" b="1" dirty="0">
              <a:latin typeface="Meiryo UI" panose="020B0604030504040204" pitchFamily="50" charset="-128"/>
              <a:ea typeface="Meiryo UI" panose="020B0604030504040204" pitchFamily="50" charset="-128"/>
              <a:cs typeface="Meiryo UI" panose="020B0604030504040204" pitchFamily="50" charset="-128"/>
            </a:endParaRPr>
          </a:p>
          <a:p>
            <a:pPr marL="514350" indent="-514350">
              <a:buFont typeface="+mj-lt"/>
              <a:buAutoNum type="arabicPeriod"/>
              <a:defRPr/>
            </a:pPr>
            <a:r>
              <a:rPr lang="ja-JP" altLang="en-US" sz="3100" b="1" dirty="0">
                <a:latin typeface="Meiryo UI" panose="020B0604030504040204" pitchFamily="50" charset="-128"/>
                <a:ea typeface="Meiryo UI" panose="020B0604030504040204" pitchFamily="50" charset="-128"/>
                <a:cs typeface="Meiryo UI" panose="020B0604030504040204" pitchFamily="50" charset="-128"/>
              </a:rPr>
              <a:t>磁気共鳴画像法（</a:t>
            </a:r>
            <a:r>
              <a:rPr lang="en-US" altLang="en-US" sz="3100" b="1" dirty="0">
                <a:latin typeface="Meiryo UI" panose="020B0604030504040204" pitchFamily="50" charset="-128"/>
                <a:ea typeface="Meiryo UI" panose="020B0604030504040204" pitchFamily="50" charset="-128"/>
                <a:cs typeface="Meiryo UI" panose="020B0604030504040204" pitchFamily="50" charset="-128"/>
              </a:rPr>
              <a:t>MRI</a:t>
            </a:r>
            <a:r>
              <a:rPr lang="ja-JP" altLang="en-US" sz="3100" b="1" dirty="0">
                <a:latin typeface="Meiryo UI" panose="020B0604030504040204" pitchFamily="50" charset="-128"/>
                <a:ea typeface="Meiryo UI" panose="020B0604030504040204" pitchFamily="50" charset="-128"/>
                <a:cs typeface="Meiryo UI" panose="020B0604030504040204" pitchFamily="50" charset="-128"/>
              </a:rPr>
              <a:t>）および運動負荷検査</a:t>
            </a:r>
            <a:endParaRPr lang="en-US" altLang="en-US" sz="3100" b="1"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Arial" pitchFamily="34" charset="0"/>
              <a:buNone/>
            </a:pPr>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a:p>
            <a:pPr marL="0" indent="0"/>
            <a:endParaRPr lang="en-US"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
          <p:cNvSpPr txBox="1">
            <a:spLocks noGrp="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itchFamily="34" charset="0"/>
              <a:buChar char="•"/>
              <a:defRPr sz="3200">
                <a:solidFill>
                  <a:schemeClr val="tx1"/>
                </a:solidFill>
                <a:latin typeface="Calibri" pitchFamily="34" charset="0"/>
              </a:defRPr>
            </a:lvl1pPr>
            <a:lvl2pPr marL="742950" indent="-285750" defTabSz="457200">
              <a:spcBef>
                <a:spcPct val="20000"/>
              </a:spcBef>
              <a:buFont typeface="Arial" pitchFamily="34" charset="0"/>
              <a:buChar char="–"/>
              <a:defRPr sz="2800">
                <a:solidFill>
                  <a:schemeClr val="tx1"/>
                </a:solidFill>
                <a:latin typeface="Calibri" pitchFamily="34" charset="0"/>
              </a:defRPr>
            </a:lvl2pPr>
            <a:lvl3pPr marL="1143000" indent="-228600" defTabSz="457200">
              <a:spcBef>
                <a:spcPct val="20000"/>
              </a:spcBef>
              <a:buFont typeface="Arial" pitchFamily="34" charset="0"/>
              <a:buChar char="•"/>
              <a:defRPr sz="2400">
                <a:solidFill>
                  <a:schemeClr val="tx1"/>
                </a:solidFill>
                <a:latin typeface="Calibri" pitchFamily="34" charset="0"/>
              </a:defRPr>
            </a:lvl3pPr>
            <a:lvl4pPr marL="1600200" indent="-228600" defTabSz="457200">
              <a:spcBef>
                <a:spcPct val="20000"/>
              </a:spcBef>
              <a:buFont typeface="Arial" pitchFamily="34" charset="0"/>
              <a:buChar char="–"/>
              <a:defRPr sz="2000">
                <a:solidFill>
                  <a:schemeClr val="tx1"/>
                </a:solidFill>
                <a:latin typeface="Calibri" pitchFamily="34" charset="0"/>
              </a:defRPr>
            </a:lvl4pPr>
            <a:lvl5pPr marL="2057400" indent="-228600"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Case</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D</a:t>
            </a:r>
            <a:r>
              <a:rPr lang="ja-JP"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rPr>
              <a:t>　ディスカッション</a:t>
            </a:r>
            <a:endParaRPr lang="en-US" altLang="en-US" sz="3600" b="1" dirty="0">
              <a:solidFill>
                <a:srgbClr val="003479"/>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TextBox 2"/>
          <p:cNvSpPr txBox="1">
            <a:spLocks noChangeArrowheads="1"/>
          </p:cNvSpPr>
          <p:nvPr/>
        </p:nvSpPr>
        <p:spPr bwMode="auto">
          <a:xfrm>
            <a:off x="6748323" y="6606200"/>
            <a:ext cx="23956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ja-JP" sz="1000" dirty="0">
                <a:latin typeface="Meiryo UI" pitchFamily="50" charset="-128"/>
                <a:ea typeface="メイリオ" pitchFamily="50" charset="-128"/>
              </a:rPr>
              <a:t>American College of Cardiology</a:t>
            </a:r>
            <a:r>
              <a:rPr lang="ja-JP" altLang="en-US" sz="1000" dirty="0">
                <a:latin typeface="Meiryo UI" pitchFamily="50" charset="-128"/>
                <a:ea typeface="メイリオ" pitchFamily="50" charset="-128"/>
              </a:rPr>
              <a:t>作成</a:t>
            </a:r>
            <a:endParaRPr lang="en-US" altLang="en-US" sz="1000" dirty="0">
              <a:latin typeface="Meiryo UI" pitchFamily="50" charset="-128"/>
              <a:ea typeface="メイリオ" pitchFamily="50" charset="-128"/>
            </a:endParaRPr>
          </a:p>
        </p:txBody>
      </p:sp>
    </p:spTree>
    <p:extLst>
      <p:ext uri="{BB962C8B-B14F-4D97-AF65-F5344CB8AC3E}">
        <p14:creationId xmlns:p14="http://schemas.microsoft.com/office/powerpoint/2010/main" val="10649183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ASPOLLED" val="D5E64FAEAA6642AE81CEB0C85C242212"/>
  <p:tag name="TPVERSION" val="5"/>
  <p:tag name="TPFULLVERSION" val="5.1.0.2296"/>
  <p:tag name="PPTVERSION" val="14"/>
  <p:tag name="TPOS" val="2"/>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1099 ACCF Power Point Master Set 20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800" dirty="0" smtClean="0">
            <a:solidFill>
              <a:schemeClr val="tx1"/>
            </a:solidFill>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16536</Words>
  <Application>Microsoft Office PowerPoint</Application>
  <PresentationFormat>On-screen Show (4:3)</PresentationFormat>
  <Paragraphs>1660</Paragraphs>
  <Slides>97</Slides>
  <Notes>93</Notes>
  <HiddenSlides>0</HiddenSlides>
  <MMClips>2</MMClips>
  <ScaleCrop>false</ScaleCrop>
  <HeadingPairs>
    <vt:vector size="8" baseType="variant">
      <vt:variant>
        <vt:lpstr>Fonts Used</vt:lpstr>
      </vt:variant>
      <vt:variant>
        <vt:i4>13</vt:i4>
      </vt:variant>
      <vt:variant>
        <vt:lpstr>Theme</vt:lpstr>
      </vt:variant>
      <vt:variant>
        <vt:i4>9</vt:i4>
      </vt:variant>
      <vt:variant>
        <vt:lpstr>Embedded OLE Servers</vt:lpstr>
      </vt:variant>
      <vt:variant>
        <vt:i4>2</vt:i4>
      </vt:variant>
      <vt:variant>
        <vt:lpstr>Slide Titles</vt:lpstr>
      </vt:variant>
      <vt:variant>
        <vt:i4>97</vt:i4>
      </vt:variant>
    </vt:vector>
  </HeadingPairs>
  <TitlesOfParts>
    <vt:vector size="121" baseType="lpstr">
      <vt:lpstr>Arial Unicode MS</vt:lpstr>
      <vt:lpstr>メイリオ</vt:lpstr>
      <vt:lpstr>Meiryo UI</vt:lpstr>
      <vt:lpstr>ＭＳ ゴシック</vt:lpstr>
      <vt:lpstr>ＭＳ Ｐゴシック</vt:lpstr>
      <vt:lpstr>Arial</vt:lpstr>
      <vt:lpstr>Calibri</vt:lpstr>
      <vt:lpstr>Franklin Gothic Book</vt:lpstr>
      <vt:lpstr>GE Inspira Pitch</vt:lpstr>
      <vt:lpstr>Times New Roman</vt:lpstr>
      <vt:lpstr>Traditional Arabic</vt:lpstr>
      <vt:lpstr>Wingdings</vt:lpstr>
      <vt:lpstr>ヒラギノ角ゴ Pro W3</vt:lpstr>
      <vt:lpstr>Office Theme</vt:lpstr>
      <vt:lpstr>I1099 ACCF Power Point Master Set 2010</vt:lpstr>
      <vt:lpstr>1_Office Theme</vt:lpstr>
      <vt:lpstr>2_Office Theme</vt:lpstr>
      <vt:lpstr>3_Office Theme</vt:lpstr>
      <vt:lpstr>4_Office Theme</vt:lpstr>
      <vt:lpstr>5_Office Theme</vt:lpstr>
      <vt:lpstr>6_Office Theme</vt:lpstr>
      <vt:lpstr>7_Office Theme</vt:lpstr>
      <vt:lpstr>think-cell Slide</vt:lpstr>
      <vt:lpstr>Chart</vt:lpstr>
      <vt:lpstr>PowerPoint Presentation</vt:lpstr>
      <vt:lpstr>心房細動の診断と患者管理の 向上を目指して</vt:lpstr>
      <vt:lpstr>PowerPoint Presentation</vt:lpstr>
      <vt:lpstr>PowerPoint Presentation</vt:lpstr>
      <vt:lpstr>AFについて</vt:lpstr>
      <vt:lpstr>PowerPoint Presentation</vt:lpstr>
      <vt:lpstr>PowerPoint Presentation</vt:lpstr>
      <vt:lpstr>PowerPoint Presentation</vt:lpstr>
      <vt:lpstr>PowerPoint Presentation</vt:lpstr>
      <vt:lpstr>PowerPoint Presentation</vt:lpstr>
      <vt:lpstr>AFの臨床評価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AFのタイプ</vt:lpstr>
      <vt:lpstr>胸部X線検査</vt:lpstr>
      <vt:lpstr>PowerPoint Presentation</vt:lpstr>
      <vt:lpstr>PowerPoint Presentation</vt:lpstr>
      <vt:lpstr>PowerPoint Presentation</vt:lpstr>
      <vt:lpstr>PowerPoint Presentation</vt:lpstr>
      <vt:lpstr>PowerPoint Presentation</vt:lpstr>
      <vt:lpstr>AF患者管理の基礎</vt:lpstr>
      <vt:lpstr>PowerPoint Presentation</vt:lpstr>
      <vt:lpstr>PowerPoint Presentation</vt:lpstr>
      <vt:lpstr>PowerPoint Presentation</vt:lpstr>
      <vt:lpstr>脳卒中リスク層別化の重要性</vt:lpstr>
      <vt:lpstr>CHADS2スコア</vt:lpstr>
      <vt:lpstr>CHADS2スコア</vt:lpstr>
      <vt:lpstr>PowerPoint Presentation</vt:lpstr>
      <vt:lpstr>PowerPoint Presentation</vt:lpstr>
      <vt:lpstr>PowerPoint Presentation</vt:lpstr>
      <vt:lpstr>脳梗塞リスク：アジア人vs.欧米人</vt:lpstr>
      <vt:lpstr>AF患者管理の基礎</vt:lpstr>
      <vt:lpstr>PowerPoint Presentation</vt:lpstr>
      <vt:lpstr>ワルファリンの有効性：アスピリンとの比較 （海外データ）</vt:lpstr>
      <vt:lpstr>ワルファリン治療と注意点</vt:lpstr>
      <vt:lpstr>「望まれる」抗凝固薬</vt:lpstr>
      <vt:lpstr>血液凝固カスケードと抗凝固薬</vt:lpstr>
      <vt:lpstr>日本で現在使用されているDOAC</vt:lpstr>
      <vt:lpstr>各DOACの特徴</vt:lpstr>
      <vt:lpstr>DOAC投与中のモニタリング</vt:lpstr>
      <vt:lpstr>PowerPoint Presentation</vt:lpstr>
      <vt:lpstr>PowerPoint Presentation</vt:lpstr>
      <vt:lpstr>DOAC の効果は人種で異なる（海外データ）</vt:lpstr>
      <vt:lpstr>PowerPoint Presentation</vt:lpstr>
      <vt:lpstr>PowerPoint Presentation</vt:lpstr>
      <vt:lpstr>PowerPoint Presentation</vt:lpstr>
      <vt:lpstr>経口抗凝固薬と出血性合併症</vt:lpstr>
      <vt:lpstr>PowerPoint Presentation</vt:lpstr>
      <vt:lpstr>PowerPoint Presentation</vt:lpstr>
      <vt:lpstr>HAS-BLEDスコアと出血性イベントの発現（海外データ）　　　　　　　</vt:lpstr>
      <vt:lpstr>PowerPoint Presentation</vt:lpstr>
      <vt:lpstr>PowerPoint Presentation</vt:lpstr>
      <vt:lpstr>PowerPoint Presentation</vt:lpstr>
      <vt:lpstr>PowerPoint Presentation</vt:lpstr>
      <vt:lpstr>AF領域のリアルワールドデータの扱い</vt:lpstr>
      <vt:lpstr>日本人AF患者における出血リスク</vt:lpstr>
      <vt:lpstr>英国NICE  治療選択のための勧告</vt:lpstr>
      <vt:lpstr>英国NICE  治療選択のための勧告</vt:lpstr>
      <vt:lpstr>PowerPoint Presentation</vt:lpstr>
      <vt:lpstr>PowerPoint Presentation</vt:lpstr>
      <vt:lpstr>付 録</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Case A　患者背景</vt:lpstr>
      <vt:lpstr>  Case A　家族歴・身体所見</vt:lpstr>
      <vt:lpstr>  Case A　問診での聴取内容</vt:lpstr>
      <vt:lpstr>  Case A　ディスカッション</vt:lpstr>
      <vt:lpstr>PowerPoint Presentation</vt:lpstr>
      <vt:lpstr>  Case B　患者背景</vt:lpstr>
      <vt:lpstr>  Case B　家族歴・身体所見</vt:lpstr>
      <vt:lpstr>  Case B　問診での聴取内容</vt:lpstr>
      <vt:lpstr>  Case B　ディスカッション</vt:lpstr>
      <vt:lpstr>PowerPoint Presentation</vt:lpstr>
      <vt:lpstr>  Case C　患者背景</vt:lpstr>
      <vt:lpstr>  Case C　家族歴・身体所見</vt:lpstr>
      <vt:lpstr>  Case C　問診状況</vt:lpstr>
      <vt:lpstr>  Case C　ディスカッション</vt:lpstr>
      <vt:lpstr>PowerPoint Presentation</vt:lpstr>
      <vt:lpstr>  Case D　患者背景</vt:lpstr>
      <vt:lpstr>  Case D　受診状況</vt:lpstr>
      <vt:lpstr>  Case D　健康診断の結果</vt:lpstr>
      <vt:lpstr>  Case D　ディスカッション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2017-12-15T11:21:48Z</dcterms:created>
  <dcterms:modified xsi:type="dcterms:W3CDTF">2018-02-14T19:45:44Z</dcterms:modified>
</cp:coreProperties>
</file>