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40"/>
  </p:notesMasterIdLst>
  <p:handoutMasterIdLst>
    <p:handoutMasterId r:id="rId141"/>
  </p:handoutMasterIdLst>
  <p:sldIdLst>
    <p:sldId id="256" r:id="rId11"/>
    <p:sldId id="259" r:id="rId12"/>
    <p:sldId id="260" r:id="rId13"/>
    <p:sldId id="261" r:id="rId14"/>
    <p:sldId id="264" r:id="rId15"/>
    <p:sldId id="360" r:id="rId16"/>
    <p:sldId id="355" r:id="rId17"/>
    <p:sldId id="361" r:id="rId18"/>
    <p:sldId id="356" r:id="rId19"/>
    <p:sldId id="362" r:id="rId20"/>
    <p:sldId id="357" r:id="rId21"/>
    <p:sldId id="363" r:id="rId22"/>
    <p:sldId id="358" r:id="rId23"/>
    <p:sldId id="262" r:id="rId24"/>
    <p:sldId id="265" r:id="rId25"/>
    <p:sldId id="263" r:id="rId26"/>
    <p:sldId id="266" r:id="rId27"/>
    <p:sldId id="267" r:id="rId28"/>
    <p:sldId id="270" r:id="rId29"/>
    <p:sldId id="269" r:id="rId30"/>
    <p:sldId id="268" r:id="rId31"/>
    <p:sldId id="271" r:id="rId32"/>
    <p:sldId id="272" r:id="rId33"/>
    <p:sldId id="273" r:id="rId34"/>
    <p:sldId id="365" r:id="rId35"/>
    <p:sldId id="274" r:id="rId36"/>
    <p:sldId id="275" r:id="rId37"/>
    <p:sldId id="276" r:id="rId38"/>
    <p:sldId id="277" r:id="rId39"/>
    <p:sldId id="278" r:id="rId40"/>
    <p:sldId id="279" r:id="rId41"/>
    <p:sldId id="280" r:id="rId42"/>
    <p:sldId id="281" r:id="rId43"/>
    <p:sldId id="282" r:id="rId44"/>
    <p:sldId id="283" r:id="rId45"/>
    <p:sldId id="364" r:id="rId46"/>
    <p:sldId id="284" r:id="rId47"/>
    <p:sldId id="285" r:id="rId48"/>
    <p:sldId id="286" r:id="rId49"/>
    <p:sldId id="287" r:id="rId50"/>
    <p:sldId id="288" r:id="rId51"/>
    <p:sldId id="289" r:id="rId52"/>
    <p:sldId id="290" r:id="rId53"/>
    <p:sldId id="291" r:id="rId54"/>
    <p:sldId id="292" r:id="rId55"/>
    <p:sldId id="366"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67"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25" r:id="rId90"/>
    <p:sldId id="326" r:id="rId91"/>
    <p:sldId id="368" r:id="rId92"/>
    <p:sldId id="327" r:id="rId93"/>
    <p:sldId id="328" r:id="rId94"/>
    <p:sldId id="329" r:id="rId95"/>
    <p:sldId id="330" r:id="rId96"/>
    <p:sldId id="425" r:id="rId97"/>
    <p:sldId id="331" r:id="rId98"/>
    <p:sldId id="426" r:id="rId99"/>
    <p:sldId id="332" r:id="rId100"/>
    <p:sldId id="333" r:id="rId101"/>
    <p:sldId id="334" r:id="rId102"/>
    <p:sldId id="335" r:id="rId103"/>
    <p:sldId id="336" r:id="rId104"/>
    <p:sldId id="337" r:id="rId105"/>
    <p:sldId id="427" r:id="rId106"/>
    <p:sldId id="338" r:id="rId107"/>
    <p:sldId id="339" r:id="rId108"/>
    <p:sldId id="340" r:id="rId109"/>
    <p:sldId id="341" r:id="rId110"/>
    <p:sldId id="342" r:id="rId111"/>
    <p:sldId id="343" r:id="rId112"/>
    <p:sldId id="344" r:id="rId113"/>
    <p:sldId id="345" r:id="rId114"/>
    <p:sldId id="346" r:id="rId115"/>
    <p:sldId id="347" r:id="rId116"/>
    <p:sldId id="348" r:id="rId117"/>
    <p:sldId id="349" r:id="rId118"/>
    <p:sldId id="350" r:id="rId119"/>
    <p:sldId id="351" r:id="rId120"/>
    <p:sldId id="352" r:id="rId121"/>
    <p:sldId id="353" r:id="rId122"/>
    <p:sldId id="354" r:id="rId123"/>
    <p:sldId id="428" r:id="rId124"/>
    <p:sldId id="369" r:id="rId125"/>
    <p:sldId id="370" r:id="rId126"/>
    <p:sldId id="371" r:id="rId127"/>
    <p:sldId id="372" r:id="rId128"/>
    <p:sldId id="373" r:id="rId129"/>
    <p:sldId id="374" r:id="rId130"/>
    <p:sldId id="375" r:id="rId131"/>
    <p:sldId id="376" r:id="rId132"/>
    <p:sldId id="377" r:id="rId133"/>
    <p:sldId id="429" r:id="rId134"/>
    <p:sldId id="378" r:id="rId135"/>
    <p:sldId id="379" r:id="rId136"/>
    <p:sldId id="380" r:id="rId137"/>
    <p:sldId id="381" r:id="rId138"/>
    <p:sldId id="382" r:id="rId139"/>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33B392-4979-3016-F7C9-2B689DB817DB}" name="Jennifer Eaves" initials="JE" userId="S::jennifer.eaves@heart.org::f1192156-3188-416d-af3d-b32371c469e7" providerId="AD"/>
  <p188:author id="{1429EE96-15DF-F5D6-B4B1-E53226607ECC}" name="Tanisha Gitchuway" initials="TG" userId="S::tanisha.gitchuway@heart.org::42b79c91-3176-4347-9e44-a48c4756fc73"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 id="{7EC863EB-589A-DA53-D740-DCCA65B352F5}" name="Jennifer Eaves" initials="JE" userId="S::Jennifer.Eaves@heart.org::f1192156-3188-416d-af3d-b32371c469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E3948-E4C2-FC7A-D12C-46E38628A7E8}" v="7" dt="2024-04-15T14:54:02.3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5169" autoAdjust="0"/>
  </p:normalViewPr>
  <p:slideViewPr>
    <p:cSldViewPr>
      <p:cViewPr varScale="1">
        <p:scale>
          <a:sx n="81" d="100"/>
          <a:sy n="81" d="100"/>
        </p:scale>
        <p:origin x="1020" y="96"/>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presProps" Target="presProps.xml"/><Relationship Id="rId14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5/14/2024</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5/14/2024</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a:t>
            </a:fld>
            <a:endParaRPr lang="en-US" dirty="0"/>
          </a:p>
        </p:txBody>
      </p:sp>
    </p:spTree>
    <p:extLst>
      <p:ext uri="{BB962C8B-B14F-4D97-AF65-F5344CB8AC3E}">
        <p14:creationId xmlns:p14="http://schemas.microsoft.com/office/powerpoint/2010/main" val="134929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24</a:t>
            </a:fld>
            <a:endParaRPr lang="en-US" dirty="0"/>
          </a:p>
        </p:txBody>
      </p:sp>
    </p:spTree>
    <p:extLst>
      <p:ext uri="{BB962C8B-B14F-4D97-AF65-F5344CB8AC3E}">
        <p14:creationId xmlns:p14="http://schemas.microsoft.com/office/powerpoint/2010/main" val="407690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62</a:t>
            </a:fld>
            <a:endParaRPr lang="en-US" dirty="0"/>
          </a:p>
        </p:txBody>
      </p:sp>
    </p:spTree>
    <p:extLst>
      <p:ext uri="{BB962C8B-B14F-4D97-AF65-F5344CB8AC3E}">
        <p14:creationId xmlns:p14="http://schemas.microsoft.com/office/powerpoint/2010/main" val="242763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115</a:t>
            </a:fld>
            <a:endParaRPr lang="en-US" dirty="0"/>
          </a:p>
        </p:txBody>
      </p:sp>
    </p:spTree>
    <p:extLst>
      <p:ext uri="{BB962C8B-B14F-4D97-AF65-F5344CB8AC3E}">
        <p14:creationId xmlns:p14="http://schemas.microsoft.com/office/powerpoint/2010/main" val="421624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920A-DF72-7EC2-91A5-BBE38837822F}"/>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9A7613-2620-0325-6D0B-29EA4171300E}"/>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375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964C-1552-98AF-A69B-FD2194F36A3F}"/>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2C091-8DB0-09A2-B2FE-5292E9BD6FBC}"/>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898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www.jacc.org/doi/10.1016/j.jacc.2024.02.013__;!!IQSCTYBSse9odmP7!LD1E7I5fB69r0Y_qMnsgpA9SntVuVkq7xWdNZgpIkcWT03m6WPxOfs34fHa3NdgQa0FL3C5pK5sOuMqzO-Gho_f8$" TargetMode="External"/><Relationship Id="rId2" Type="http://schemas.openxmlformats.org/officeDocument/2006/relationships/hyperlink" Target="https://www.ahajournals.org/doi/10.1161/CIR.0000000000001251"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33400" y="4114800"/>
            <a:ext cx="13487400" cy="1985962"/>
          </a:xfrm>
        </p:spPr>
        <p:txBody>
          <a:bodyPr/>
          <a:lstStyle/>
          <a:p>
            <a:r>
              <a:rPr lang="en-US" dirty="0"/>
              <a:t>A Report of the American College of Cardiology/American Heart Association Joint Committee on Clinical Practice Guidelines</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714500" y="974983"/>
            <a:ext cx="10896600" cy="3139817"/>
          </a:xfrm>
        </p:spPr>
        <p:txBody>
          <a:bodyPr lIns="91440" tIns="45720" rIns="91440" bIns="45720" anchor="b"/>
          <a:lstStyle/>
          <a:p>
            <a:pPr algn="ctr"/>
            <a:r>
              <a:rPr lang="en-US" sz="4000" dirty="0">
                <a:latin typeface="Lub Dub Heavy"/>
              </a:rPr>
              <a:t>2024 ACC/AHA/AACVPR/APMA/ABC/SCAI/SVM/SVN/SVS/SIR/VESS Guideline for the Management of Lower Extremity Peripheral Artery Disease</a:t>
            </a:r>
          </a:p>
        </p:txBody>
      </p:sp>
      <p:sp>
        <p:nvSpPr>
          <p:cNvPr id="3" name="TextBox 2">
            <a:extLst>
              <a:ext uri="{FF2B5EF4-FFF2-40B4-BE49-F238E27FC236}">
                <a16:creationId xmlns:a16="http://schemas.microsoft.com/office/drawing/2014/main" id="{F19A9AAF-D483-47AB-5A4C-0D8EE9EB369B}"/>
              </a:ext>
            </a:extLst>
          </p:cNvPr>
          <p:cNvSpPr txBox="1"/>
          <p:nvPr/>
        </p:nvSpPr>
        <p:spPr>
          <a:xfrm>
            <a:off x="609600" y="5500597"/>
            <a:ext cx="13411200" cy="1200329"/>
          </a:xfrm>
          <a:prstGeom prst="rect">
            <a:avLst/>
          </a:prstGeom>
          <a:noFill/>
        </p:spPr>
        <p:txBody>
          <a:bodyPr wrap="square">
            <a:spAutoFit/>
          </a:bodyPr>
          <a:lstStyle/>
          <a:p>
            <a:r>
              <a:rPr lang="en-US" i="1" dirty="0">
                <a:latin typeface="Lub Dub Medium" panose="020B0603030403020204" pitchFamily="34" charset="0"/>
              </a:rPr>
              <a:t>Developed in Collaboration With and Endorsed by the American Association of Cardiovascular and Pulmonary Rehabilitation, American Podiatric Medical Association, Association of Black Cardiologists, Society for Cardiovascular Angiography and Interventions, Society for Vascular Medicine, Society for Vascular Nursing, Society for Vascular Surgery, Society of Interventional Radiology, and Vascular &amp; Endovascular Surgery Society</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9812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B0141ACB-9E90-2843-086F-BC9ED9103CB4}"/>
              </a:ext>
            </a:extLst>
          </p:cNvPr>
          <p:cNvSpPr txBox="1"/>
          <p:nvPr/>
        </p:nvSpPr>
        <p:spPr>
          <a:xfrm>
            <a:off x="1714500" y="3145304"/>
            <a:ext cx="11201400" cy="1938992"/>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514350" indent="-514350">
              <a:buFont typeface="+mj-lt"/>
              <a:buAutoNum type="arabicPeriod" startAt="6"/>
            </a:pPr>
            <a:r>
              <a:rPr lang="en-US" sz="3000" dirty="0">
                <a:latin typeface="Lub Dub Medium"/>
              </a:rPr>
              <a:t>Structured exercise is a core component of care for patients with PAD. It includes supervised exercise therapy and community-based (including structured home-based) programs.</a:t>
            </a:r>
            <a:endParaRPr lang="en-US" sz="3000" dirty="0">
              <a:latin typeface="Lub Dub Medium" panose="020B0603030403020204" pitchFamily="34" charset="0"/>
            </a:endParaRPr>
          </a:p>
        </p:txBody>
      </p:sp>
    </p:spTree>
    <p:extLst>
      <p:ext uri="{BB962C8B-B14F-4D97-AF65-F5344CB8AC3E}">
        <p14:creationId xmlns:p14="http://schemas.microsoft.com/office/powerpoint/2010/main" val="497486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756112-A039-500E-C7FE-8303B00093B7}"/>
              </a:ext>
            </a:extLst>
          </p:cNvPr>
          <p:cNvSpPr>
            <a:spLocks noGrp="1"/>
          </p:cNvSpPr>
          <p:nvPr/>
        </p:nvSpPr>
        <p:spPr>
          <a:xfrm flipH="1">
            <a:off x="3543298" y="304800"/>
            <a:ext cx="7543801"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15. Multispecialty Care Team for PAD</a:t>
            </a:r>
          </a:p>
        </p:txBody>
      </p:sp>
      <p:graphicFrame>
        <p:nvGraphicFramePr>
          <p:cNvPr id="3" name="Table 2">
            <a:extLst>
              <a:ext uri="{FF2B5EF4-FFF2-40B4-BE49-F238E27FC236}">
                <a16:creationId xmlns:a16="http://schemas.microsoft.com/office/drawing/2014/main" id="{B51EB177-16ED-949D-0DB5-E0A803580BDD}"/>
              </a:ext>
            </a:extLst>
          </p:cNvPr>
          <p:cNvGraphicFramePr>
            <a:graphicFrameLocks noGrp="1"/>
          </p:cNvGraphicFramePr>
          <p:nvPr>
            <p:extLst>
              <p:ext uri="{D42A27DB-BD31-4B8C-83A1-F6EECF244321}">
                <p14:modId xmlns:p14="http://schemas.microsoft.com/office/powerpoint/2010/main" val="4258851031"/>
              </p:ext>
            </p:extLst>
          </p:nvPr>
        </p:nvGraphicFramePr>
        <p:xfrm>
          <a:off x="2590799" y="1021161"/>
          <a:ext cx="9448800" cy="6187278"/>
        </p:xfrm>
        <a:graphic>
          <a:graphicData uri="http://schemas.openxmlformats.org/drawingml/2006/table">
            <a:tbl>
              <a:tblPr firstRow="1" firstCol="1" bandRow="1"/>
              <a:tblGrid>
                <a:gridCol w="9448800">
                  <a:extLst>
                    <a:ext uri="{9D8B030D-6E8A-4147-A177-3AD203B41FA5}">
                      <a16:colId xmlns:a16="http://schemas.microsoft.com/office/drawing/2014/main" val="1726513970"/>
                    </a:ext>
                  </a:extLst>
                </a:gridCol>
              </a:tblGrid>
              <a:tr h="1249518">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 team of professionals representing different specialties and disciplines to assist in the evaluation and management of the patient with PAD. For the care of patients who also have CLTI, the team should include individuals who are skilled in endovascular revascularization, surgical revascularization, wound-healing therapies and foot surgery, and medical evaluation and care.</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253751"/>
                  </a:ext>
                </a:extLst>
              </a:tr>
              <a:tr h="218471">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Interdisciplinary care team members may include: </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501084"/>
                  </a:ext>
                </a:extLst>
              </a:tr>
              <a:tr h="476233">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Vascular medical and surgical specialists (ie, vascular medicine, vascular surgery, vascular interventional radiology, interventional cardiology)</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7121450"/>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Advance Practice Provider (APP) – Nurse Practitioners/Physician Assistants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135667"/>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Nurses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9234265"/>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Podiatrists, orthopedic surgeons, or both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5405384"/>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Wound care specialists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395398"/>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Endocrinologists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4474430"/>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Internal medicine specialists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019875"/>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Infectious disease specialists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814718"/>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Diagnostic radiologists and other vascular imaging specialists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1550768"/>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Pharmacists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142211"/>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Physical medicine and rehabilitation clinicians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3595339"/>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dirty="0">
                          <a:effectLst/>
                          <a:latin typeface="Times New Roman" panose="02020603050405020304" pitchFamily="18" charset="0"/>
                          <a:ea typeface="Times New Roman" panose="02020603050405020304" pitchFamily="18" charset="0"/>
                        </a:rPr>
                        <a:t>Social workers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266985"/>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Clinical exercise physiologists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71630"/>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Physical and occupational therapists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028797"/>
                  </a:ext>
                </a:extLst>
              </a:tr>
              <a:tr h="218471">
                <a:tc>
                  <a:txBody>
                    <a:bodyPr/>
                    <a:lstStyle/>
                    <a:p>
                      <a:pPr marL="742950" marR="0" lvl="1" indent="-285750">
                        <a:lnSpc>
                          <a:spcPct val="100000"/>
                        </a:lnSpc>
                        <a:spcBef>
                          <a:spcPts val="0"/>
                        </a:spcBef>
                        <a:spcAft>
                          <a:spcPts val="0"/>
                        </a:spcAft>
                        <a:buFont typeface="Symbol" panose="05050102010706020507" pitchFamily="18" charset="2"/>
                        <a:buChar char=""/>
                        <a:tabLst>
                          <a:tab pos="914400" algn="l"/>
                        </a:tabLst>
                      </a:pPr>
                      <a:r>
                        <a:rPr lang="en-US" sz="1800">
                          <a:effectLst/>
                          <a:latin typeface="Times New Roman" panose="02020603050405020304" pitchFamily="18" charset="0"/>
                          <a:ea typeface="Times New Roman" panose="02020603050405020304" pitchFamily="18" charset="0"/>
                        </a:rPr>
                        <a:t>Nutritionists and dieticians</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76558"/>
                  </a:ext>
                </a:extLst>
              </a:tr>
              <a:tr h="218471">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and family members (collaborate with multispecialty care team)</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697506"/>
                  </a:ext>
                </a:extLst>
              </a:tr>
            </a:tbl>
          </a:graphicData>
        </a:graphic>
      </p:graphicFrame>
      <p:sp>
        <p:nvSpPr>
          <p:cNvPr id="5" name="TextBox 4">
            <a:extLst>
              <a:ext uri="{FF2B5EF4-FFF2-40B4-BE49-F238E27FC236}">
                <a16:creationId xmlns:a16="http://schemas.microsoft.com/office/drawing/2014/main" id="{166B088B-DAEE-13CD-BC0B-D4BEE8F1E241}"/>
              </a:ext>
            </a:extLst>
          </p:cNvPr>
          <p:cNvSpPr txBox="1"/>
          <p:nvPr/>
        </p:nvSpPr>
        <p:spPr>
          <a:xfrm>
            <a:off x="2590799" y="7252900"/>
            <a:ext cx="7315200" cy="276999"/>
          </a:xfrm>
          <a:prstGeom prst="rect">
            <a:avLst/>
          </a:prstGeom>
          <a:noFill/>
        </p:spPr>
        <p:txBody>
          <a:bodyPr wrap="square">
            <a:spAutoFit/>
          </a:bodyPr>
          <a:lstStyle/>
          <a:p>
            <a:r>
              <a:rPr lang="en-US" sz="1200" dirty="0">
                <a:latin typeface="Lub Dub Medium" panose="020B0603030403020204" pitchFamily="34" charset="0"/>
              </a:rPr>
              <a:t>CLTI indicates chronic limb-threatening ischemia; and PAD, peripheral artery disease.</a:t>
            </a:r>
          </a:p>
        </p:txBody>
      </p:sp>
    </p:spTree>
    <p:extLst>
      <p:ext uri="{BB962C8B-B14F-4D97-AF65-F5344CB8AC3E}">
        <p14:creationId xmlns:p14="http://schemas.microsoft.com/office/powerpoint/2010/main" val="34542622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101</a:t>
            </a:fld>
            <a:endParaRPr lang="en-US" dirty="0"/>
          </a:p>
        </p:txBody>
      </p:sp>
      <p:sp>
        <p:nvSpPr>
          <p:cNvPr id="2" name="Title 3">
            <a:extLst>
              <a:ext uri="{FF2B5EF4-FFF2-40B4-BE49-F238E27FC236}">
                <a16:creationId xmlns:a16="http://schemas.microsoft.com/office/drawing/2014/main" id="{119E794C-203B-78E9-453B-225C885FFE02}"/>
              </a:ext>
            </a:extLst>
          </p:cNvPr>
          <p:cNvSpPr>
            <a:spLocks noGrp="1"/>
          </p:cNvSpPr>
          <p:nvPr/>
        </p:nvSpPr>
        <p:spPr>
          <a:xfrm flipH="1">
            <a:off x="4095749" y="381000"/>
            <a:ext cx="6438902"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16. Factors That May Influence Revascularization Strategy for CLTI </a:t>
            </a:r>
          </a:p>
        </p:txBody>
      </p:sp>
      <p:graphicFrame>
        <p:nvGraphicFramePr>
          <p:cNvPr id="3" name="Table 2">
            <a:extLst>
              <a:ext uri="{FF2B5EF4-FFF2-40B4-BE49-F238E27FC236}">
                <a16:creationId xmlns:a16="http://schemas.microsoft.com/office/drawing/2014/main" id="{E47F3C04-0F34-CD04-EDCD-3A5D7946AE53}"/>
              </a:ext>
            </a:extLst>
          </p:cNvPr>
          <p:cNvGraphicFramePr>
            <a:graphicFrameLocks noGrp="1"/>
          </p:cNvGraphicFramePr>
          <p:nvPr>
            <p:extLst>
              <p:ext uri="{D42A27DB-BD31-4B8C-83A1-F6EECF244321}">
                <p14:modId xmlns:p14="http://schemas.microsoft.com/office/powerpoint/2010/main" val="1418937476"/>
              </p:ext>
            </p:extLst>
          </p:nvPr>
        </p:nvGraphicFramePr>
        <p:xfrm>
          <a:off x="1828800" y="1487909"/>
          <a:ext cx="11734800" cy="5753146"/>
        </p:xfrm>
        <a:graphic>
          <a:graphicData uri="http://schemas.openxmlformats.org/drawingml/2006/table">
            <a:tbl>
              <a:tblPr firstRow="1" firstCol="1" bandRow="1"/>
              <a:tblGrid>
                <a:gridCol w="5978105">
                  <a:extLst>
                    <a:ext uri="{9D8B030D-6E8A-4147-A177-3AD203B41FA5}">
                      <a16:colId xmlns:a16="http://schemas.microsoft.com/office/drawing/2014/main" val="2395683661"/>
                    </a:ext>
                  </a:extLst>
                </a:gridCol>
                <a:gridCol w="5756695">
                  <a:extLst>
                    <a:ext uri="{9D8B030D-6E8A-4147-A177-3AD203B41FA5}">
                      <a16:colId xmlns:a16="http://schemas.microsoft.com/office/drawing/2014/main" val="2978864486"/>
                    </a:ext>
                  </a:extLst>
                </a:gridCol>
              </a:tblGrid>
              <a:tr h="864662">
                <a:tc>
                  <a:txBody>
                    <a:bodyPr/>
                    <a:lstStyle/>
                    <a:p>
                      <a:pPr marL="228600" marR="0" indent="-22860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Factors That May Influence Optimal Revascularization Modality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34" marR="56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Examples (Other Factors Being Equal)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6934" marR="56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4384325"/>
                  </a:ext>
                </a:extLst>
              </a:tr>
              <a:tr h="4356626">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34" marR="56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indent="-4572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Strategy for current revascularization considers history of failed previous revascularization procedures (surgical, endovascular, or both)</a:t>
                      </a:r>
                    </a:p>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Anatomic characteristics that may favor surgical revascularization include: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lesions involving both the common femoral artery and origin of the profunda femoris artery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multilevel chronic total occlusions</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lesions in which endovascular treatment would adversely impact future surgical bypass options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lesions that are long segment, involving the below-knee popliteal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infrapopliteal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arteries</a:t>
                      </a:r>
                    </a:p>
                  </a:txBody>
                  <a:tcPr marL="56934" marR="56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457924"/>
                  </a:ext>
                </a:extLst>
              </a:tr>
            </a:tbl>
          </a:graphicData>
        </a:graphic>
      </p:graphicFrame>
      <p:sp>
        <p:nvSpPr>
          <p:cNvPr id="4" name="TextBox 3">
            <a:extLst>
              <a:ext uri="{FF2B5EF4-FFF2-40B4-BE49-F238E27FC236}">
                <a16:creationId xmlns:a16="http://schemas.microsoft.com/office/drawing/2014/main" id="{15597181-1BAD-ED14-96C1-DAA2EB9723A6}"/>
              </a:ext>
            </a:extLst>
          </p:cNvPr>
          <p:cNvSpPr txBox="1"/>
          <p:nvPr/>
        </p:nvSpPr>
        <p:spPr>
          <a:xfrm>
            <a:off x="1828800" y="7239000"/>
            <a:ext cx="7010400" cy="276999"/>
          </a:xfrm>
          <a:prstGeom prst="rect">
            <a:avLst/>
          </a:prstGeom>
          <a:noFill/>
        </p:spPr>
        <p:txBody>
          <a:bodyPr wrap="square">
            <a:spAutoFit/>
          </a:bodyPr>
          <a:lstStyle/>
          <a:p>
            <a:r>
              <a:rPr lang="en-US" sz="1200" dirty="0">
                <a:latin typeface="Lub Dub Medium" panose="020B0603030403020204" pitchFamily="34" charset="0"/>
              </a:rPr>
              <a:t>CKD indicates chronic kidney disease; and CLTI, chronic limb-threatening ischemia.</a:t>
            </a:r>
          </a:p>
        </p:txBody>
      </p:sp>
    </p:spTree>
    <p:extLst>
      <p:ext uri="{BB962C8B-B14F-4D97-AF65-F5344CB8AC3E}">
        <p14:creationId xmlns:p14="http://schemas.microsoft.com/office/powerpoint/2010/main" val="14077527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D0A170-0362-A29D-7D93-E3BE6E18CA24}"/>
              </a:ext>
            </a:extLst>
          </p:cNvPr>
          <p:cNvSpPr>
            <a:spLocks noGrp="1"/>
          </p:cNvSpPr>
          <p:nvPr/>
        </p:nvSpPr>
        <p:spPr>
          <a:xfrm flipH="1">
            <a:off x="3571874" y="457200"/>
            <a:ext cx="7486652"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16. Factors That May Influence Revascularization Strategy for CLTI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73174FE7-A65B-093F-A5EE-CBF8A8BA8ABF}"/>
              </a:ext>
            </a:extLst>
          </p:cNvPr>
          <p:cNvGraphicFramePr>
            <a:graphicFrameLocks noGrp="1"/>
          </p:cNvGraphicFramePr>
          <p:nvPr>
            <p:extLst>
              <p:ext uri="{D42A27DB-BD31-4B8C-83A1-F6EECF244321}">
                <p14:modId xmlns:p14="http://schemas.microsoft.com/office/powerpoint/2010/main" val="2460742851"/>
              </p:ext>
            </p:extLst>
          </p:nvPr>
        </p:nvGraphicFramePr>
        <p:xfrm>
          <a:off x="1828800" y="1377778"/>
          <a:ext cx="10972800" cy="5702402"/>
        </p:xfrm>
        <a:graphic>
          <a:graphicData uri="http://schemas.openxmlformats.org/drawingml/2006/table">
            <a:tbl>
              <a:tblPr firstRow="1" firstCol="1" bandRow="1"/>
              <a:tblGrid>
                <a:gridCol w="5589917">
                  <a:extLst>
                    <a:ext uri="{9D8B030D-6E8A-4147-A177-3AD203B41FA5}">
                      <a16:colId xmlns:a16="http://schemas.microsoft.com/office/drawing/2014/main" val="742200414"/>
                    </a:ext>
                  </a:extLst>
                </a:gridCol>
                <a:gridCol w="5382883">
                  <a:extLst>
                    <a:ext uri="{9D8B030D-6E8A-4147-A177-3AD203B41FA5}">
                      <a16:colId xmlns:a16="http://schemas.microsoft.com/office/drawing/2014/main" val="1119669801"/>
                    </a:ext>
                  </a:extLst>
                </a:gridCol>
              </a:tblGrid>
              <a:tr h="921181">
                <a:tc>
                  <a:txBody>
                    <a:bodyPr/>
                    <a:lstStyle/>
                    <a:p>
                      <a:pPr marL="228600" marR="0" indent="-22860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Factors That May Influence Optimal Revascularization Modality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Examples (Other Factors Being Equal)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7813" marR="3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69649210"/>
                  </a:ext>
                </a:extLst>
              </a:tr>
              <a:tr h="1956336">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Available conduit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Absence of suitable autogenous vein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due to previous harvest for coronary artery bypass surgery) may favor endovascular revascularization.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176372"/>
                  </a:ext>
                </a:extLst>
              </a:tr>
              <a:tr h="1228241">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 comorbidities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 estimated perioperative risk (eg, coronary ischemia, cardiomyopathy and heart failure, severe lung disease, CKD, and frailty) may favor endovascular revascularization.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969369"/>
                  </a:ext>
                </a:extLst>
              </a:tr>
              <a:tr h="1228241">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 preferences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preference for 1 revascularization modality (surgical or endovascular) over the other, after participating in shared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362781"/>
                  </a:ext>
                </a:extLst>
              </a:tr>
            </a:tbl>
          </a:graphicData>
        </a:graphic>
      </p:graphicFrame>
      <p:sp>
        <p:nvSpPr>
          <p:cNvPr id="6" name="TextBox 5">
            <a:extLst>
              <a:ext uri="{FF2B5EF4-FFF2-40B4-BE49-F238E27FC236}">
                <a16:creationId xmlns:a16="http://schemas.microsoft.com/office/drawing/2014/main" id="{F44EB4EF-8D50-34F7-9968-997F29BE6BCE}"/>
              </a:ext>
            </a:extLst>
          </p:cNvPr>
          <p:cNvSpPr txBox="1"/>
          <p:nvPr/>
        </p:nvSpPr>
        <p:spPr>
          <a:xfrm>
            <a:off x="1828800" y="7239000"/>
            <a:ext cx="7010400" cy="276999"/>
          </a:xfrm>
          <a:prstGeom prst="rect">
            <a:avLst/>
          </a:prstGeom>
          <a:noFill/>
        </p:spPr>
        <p:txBody>
          <a:bodyPr wrap="square">
            <a:spAutoFit/>
          </a:bodyPr>
          <a:lstStyle/>
          <a:p>
            <a:r>
              <a:rPr lang="en-US" sz="1200" dirty="0">
                <a:latin typeface="Lub Dub Medium" panose="020B0603030403020204" pitchFamily="34" charset="0"/>
              </a:rPr>
              <a:t>CKD indicates chronic kidney disease; and CLTI, chronic limb-threatening ischemia.</a:t>
            </a:r>
          </a:p>
        </p:txBody>
      </p:sp>
    </p:spTree>
    <p:extLst>
      <p:ext uri="{BB962C8B-B14F-4D97-AF65-F5344CB8AC3E}">
        <p14:creationId xmlns:p14="http://schemas.microsoft.com/office/powerpoint/2010/main" val="44792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103</a:t>
            </a:fld>
            <a:endParaRPr lang="en-US" dirty="0"/>
          </a:p>
        </p:txBody>
      </p:sp>
      <p:sp>
        <p:nvSpPr>
          <p:cNvPr id="2" name="Title 3">
            <a:extLst>
              <a:ext uri="{FF2B5EF4-FFF2-40B4-BE49-F238E27FC236}">
                <a16:creationId xmlns:a16="http://schemas.microsoft.com/office/drawing/2014/main" id="{1C89C66C-C9AF-295B-A4E6-89E4067F585D}"/>
              </a:ext>
            </a:extLst>
          </p:cNvPr>
          <p:cNvSpPr>
            <a:spLocks noGrp="1"/>
          </p:cNvSpPr>
          <p:nvPr/>
        </p:nvSpPr>
        <p:spPr>
          <a:xfrm flipH="1">
            <a:off x="4986336" y="609600"/>
            <a:ext cx="4657726"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CLTI</a:t>
            </a:r>
          </a:p>
        </p:txBody>
      </p:sp>
      <p:graphicFrame>
        <p:nvGraphicFramePr>
          <p:cNvPr id="3" name="Table 2">
            <a:extLst>
              <a:ext uri="{FF2B5EF4-FFF2-40B4-BE49-F238E27FC236}">
                <a16:creationId xmlns:a16="http://schemas.microsoft.com/office/drawing/2014/main" id="{0AE5E149-B501-B689-7746-A4D43C27C8A2}"/>
              </a:ext>
            </a:extLst>
          </p:cNvPr>
          <p:cNvGraphicFramePr>
            <a:graphicFrameLocks noGrp="1"/>
          </p:cNvGraphicFramePr>
          <p:nvPr>
            <p:extLst>
              <p:ext uri="{D42A27DB-BD31-4B8C-83A1-F6EECF244321}">
                <p14:modId xmlns:p14="http://schemas.microsoft.com/office/powerpoint/2010/main" val="2171931547"/>
              </p:ext>
            </p:extLst>
          </p:nvPr>
        </p:nvGraphicFramePr>
        <p:xfrm>
          <a:off x="2309018" y="1447800"/>
          <a:ext cx="10012363" cy="5723728"/>
        </p:xfrm>
        <a:graphic>
          <a:graphicData uri="http://schemas.openxmlformats.org/drawingml/2006/table">
            <a:tbl>
              <a:tblPr firstRow="1" firstCol="1" bandRow="1"/>
              <a:tblGrid>
                <a:gridCol w="1710604">
                  <a:extLst>
                    <a:ext uri="{9D8B030D-6E8A-4147-A177-3AD203B41FA5}">
                      <a16:colId xmlns:a16="http://schemas.microsoft.com/office/drawing/2014/main" val="2455859920"/>
                    </a:ext>
                  </a:extLst>
                </a:gridCol>
                <a:gridCol w="1501362">
                  <a:extLst>
                    <a:ext uri="{9D8B030D-6E8A-4147-A177-3AD203B41FA5}">
                      <a16:colId xmlns:a16="http://schemas.microsoft.com/office/drawing/2014/main" val="578673670"/>
                    </a:ext>
                  </a:extLst>
                </a:gridCol>
                <a:gridCol w="6800397">
                  <a:extLst>
                    <a:ext uri="{9D8B030D-6E8A-4147-A177-3AD203B41FA5}">
                      <a16:colId xmlns:a16="http://schemas.microsoft.com/office/drawing/2014/main" val="4107977496"/>
                    </a:ext>
                  </a:extLst>
                </a:gridCol>
              </a:tblGrid>
              <a:tr h="994778">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for Revascularization for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347486457"/>
                  </a:ext>
                </a:extLst>
              </a:tr>
              <a:tr h="52780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65403"/>
                  </a:ext>
                </a:extLst>
              </a:tr>
              <a:tr h="527801">
                <a:tc gridSpan="3">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Revascularization Goals for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89946962"/>
                  </a:ext>
                </a:extLst>
              </a:tr>
              <a:tr h="1843235">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surgical, endovascular, or hybrid revascularization techniques are recommended, when feasible, to minimize tissue loss, heal wounds, relieve pain, and preserve a functional limb.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9116286"/>
                  </a:ext>
                </a:extLst>
              </a:tr>
              <a:tr h="1364185">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an evaluation for revascularization options by a multispecialty care team is recommended before amputation (Table 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6607365"/>
                  </a:ext>
                </a:extLst>
              </a:tr>
            </a:tbl>
          </a:graphicData>
        </a:graphic>
      </p:graphicFrame>
    </p:spTree>
    <p:extLst>
      <p:ext uri="{BB962C8B-B14F-4D97-AF65-F5344CB8AC3E}">
        <p14:creationId xmlns:p14="http://schemas.microsoft.com/office/powerpoint/2010/main" val="14018790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AD0B17E-560D-FEBE-F4E7-1451E0EA0972}"/>
              </a:ext>
            </a:extLst>
          </p:cNvPr>
          <p:cNvSpPr>
            <a:spLocks noGrp="1"/>
          </p:cNvSpPr>
          <p:nvPr/>
        </p:nvSpPr>
        <p:spPr>
          <a:xfrm flipH="1">
            <a:off x="4360068" y="609600"/>
            <a:ext cx="5910264"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CLTI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F933BAC-E23F-C5DD-34A1-76265ACB1A5C}"/>
              </a:ext>
            </a:extLst>
          </p:cNvPr>
          <p:cNvGraphicFramePr>
            <a:graphicFrameLocks noGrp="1"/>
          </p:cNvGraphicFramePr>
          <p:nvPr>
            <p:extLst>
              <p:ext uri="{D42A27DB-BD31-4B8C-83A1-F6EECF244321}">
                <p14:modId xmlns:p14="http://schemas.microsoft.com/office/powerpoint/2010/main" val="3054503145"/>
              </p:ext>
            </p:extLst>
          </p:nvPr>
        </p:nvGraphicFramePr>
        <p:xfrm>
          <a:off x="2289969" y="1524000"/>
          <a:ext cx="10050462" cy="5487766"/>
        </p:xfrm>
        <a:graphic>
          <a:graphicData uri="http://schemas.openxmlformats.org/drawingml/2006/table">
            <a:tbl>
              <a:tblPr firstRow="1" firstCol="1" bandRow="1"/>
              <a:tblGrid>
                <a:gridCol w="1686879">
                  <a:extLst>
                    <a:ext uri="{9D8B030D-6E8A-4147-A177-3AD203B41FA5}">
                      <a16:colId xmlns:a16="http://schemas.microsoft.com/office/drawing/2014/main" val="338398791"/>
                    </a:ext>
                  </a:extLst>
                </a:gridCol>
                <a:gridCol w="1537309">
                  <a:extLst>
                    <a:ext uri="{9D8B030D-6E8A-4147-A177-3AD203B41FA5}">
                      <a16:colId xmlns:a16="http://schemas.microsoft.com/office/drawing/2014/main" val="1053117681"/>
                    </a:ext>
                  </a:extLst>
                </a:gridCol>
                <a:gridCol w="6826274">
                  <a:extLst>
                    <a:ext uri="{9D8B030D-6E8A-4147-A177-3AD203B41FA5}">
                      <a16:colId xmlns:a16="http://schemas.microsoft.com/office/drawing/2014/main" val="2139844283"/>
                    </a:ext>
                  </a:extLst>
                </a:gridCol>
              </a:tblGrid>
              <a:tr h="616713">
                <a:tc gridSpan="3">
                  <a:txBody>
                    <a:bodyPr/>
                    <a:lstStyle/>
                    <a:p>
                      <a:pPr marL="228600" marR="0" indent="-22860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Revascularization Strategy for CLTI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2116426"/>
                  </a:ext>
                </a:extLst>
              </a:tr>
              <a:tr h="207176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undergoing surgical revascularization for CLTI, bypass to the popliteal or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infrapopliteal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arteries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tibial, pedal) should be constructed with autogenous vein if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868420"/>
                  </a:ext>
                </a:extLst>
              </a:tr>
              <a:tr h="279928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CLTI due to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infrainguinal</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disease, anatomy, available conduit, patient comorbidities, and patient preferences should be considered in selecting the optimal first revascularization strategy (surgical bypass or endovascular revascularization) (Table 16).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897564"/>
                  </a:ext>
                </a:extLst>
              </a:tr>
            </a:tbl>
          </a:graphicData>
        </a:graphic>
      </p:graphicFrame>
    </p:spTree>
    <p:extLst>
      <p:ext uri="{BB962C8B-B14F-4D97-AF65-F5344CB8AC3E}">
        <p14:creationId xmlns:p14="http://schemas.microsoft.com/office/powerpoint/2010/main" val="1109705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105</a:t>
            </a:fld>
            <a:endParaRPr lang="en-US" dirty="0"/>
          </a:p>
        </p:txBody>
      </p:sp>
      <p:sp>
        <p:nvSpPr>
          <p:cNvPr id="2" name="Title 3">
            <a:extLst>
              <a:ext uri="{FF2B5EF4-FFF2-40B4-BE49-F238E27FC236}">
                <a16:creationId xmlns:a16="http://schemas.microsoft.com/office/drawing/2014/main" id="{13B57A75-AC53-9C3D-66B2-5FCB5CC0CF42}"/>
              </a:ext>
            </a:extLst>
          </p:cNvPr>
          <p:cNvSpPr>
            <a:spLocks noGrp="1"/>
          </p:cNvSpPr>
          <p:nvPr/>
        </p:nvSpPr>
        <p:spPr>
          <a:xfrm flipH="1">
            <a:off x="4360068" y="609600"/>
            <a:ext cx="5910264"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CLTI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091BE2F-233D-F86D-23FB-DA78D825DD9C}"/>
              </a:ext>
            </a:extLst>
          </p:cNvPr>
          <p:cNvGraphicFramePr>
            <a:graphicFrameLocks noGrp="1"/>
          </p:cNvGraphicFramePr>
          <p:nvPr>
            <p:extLst>
              <p:ext uri="{D42A27DB-BD31-4B8C-83A1-F6EECF244321}">
                <p14:modId xmlns:p14="http://schemas.microsoft.com/office/powerpoint/2010/main" val="749889770"/>
              </p:ext>
            </p:extLst>
          </p:nvPr>
        </p:nvGraphicFramePr>
        <p:xfrm>
          <a:off x="2305050" y="1447800"/>
          <a:ext cx="10020300" cy="5768594"/>
        </p:xfrm>
        <a:graphic>
          <a:graphicData uri="http://schemas.openxmlformats.org/drawingml/2006/table">
            <a:tbl>
              <a:tblPr firstRow="1" firstCol="1" bandRow="1"/>
              <a:tblGrid>
                <a:gridCol w="1633909">
                  <a:extLst>
                    <a:ext uri="{9D8B030D-6E8A-4147-A177-3AD203B41FA5}">
                      <a16:colId xmlns:a16="http://schemas.microsoft.com/office/drawing/2014/main" val="2693558919"/>
                    </a:ext>
                  </a:extLst>
                </a:gridCol>
                <a:gridCol w="1580603">
                  <a:extLst>
                    <a:ext uri="{9D8B030D-6E8A-4147-A177-3AD203B41FA5}">
                      <a16:colId xmlns:a16="http://schemas.microsoft.com/office/drawing/2014/main" val="1201753007"/>
                    </a:ext>
                  </a:extLst>
                </a:gridCol>
                <a:gridCol w="6805788">
                  <a:extLst>
                    <a:ext uri="{9D8B030D-6E8A-4147-A177-3AD203B41FA5}">
                      <a16:colId xmlns:a16="http://schemas.microsoft.com/office/drawing/2014/main" val="942369186"/>
                    </a:ext>
                  </a:extLst>
                </a:gridCol>
              </a:tblGrid>
              <a:tr h="182880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who are candidates for surgical bypass and endovascular revascularization, ultrasound mapping of the great saphenous vein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703097"/>
                  </a:ext>
                </a:extLst>
              </a:tr>
              <a:tr h="182880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for whom a surgical approach is selected and a suitable autogenous vein is unavailable, alternative conduits such as prosthetic or cadaveric grafts can be effective for bypass to the popliteal and tibial arteries.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854115"/>
                  </a:ext>
                </a:extLst>
              </a:tr>
              <a:tr h="182880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CLTI and nonhealing wounds or gangrene, revascularization in a manner that achieves in-line blood flow or maximizes perfusion to the wound bed can be beneficial.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750087"/>
                  </a:ext>
                </a:extLst>
              </a:tr>
            </a:tbl>
          </a:graphicData>
        </a:graphic>
      </p:graphicFrame>
    </p:spTree>
    <p:extLst>
      <p:ext uri="{BB962C8B-B14F-4D97-AF65-F5344CB8AC3E}">
        <p14:creationId xmlns:p14="http://schemas.microsoft.com/office/powerpoint/2010/main" val="4057275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CC0F0FC-1BC8-4660-310B-46D5D6588AD1}"/>
              </a:ext>
            </a:extLst>
          </p:cNvPr>
          <p:cNvSpPr>
            <a:spLocks noGrp="1"/>
          </p:cNvSpPr>
          <p:nvPr/>
        </p:nvSpPr>
        <p:spPr>
          <a:xfrm flipH="1">
            <a:off x="4808934" y="830851"/>
            <a:ext cx="5012532"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Pressure Offloading for CLTI</a:t>
            </a:r>
          </a:p>
        </p:txBody>
      </p:sp>
      <p:graphicFrame>
        <p:nvGraphicFramePr>
          <p:cNvPr id="3" name="Table 2">
            <a:extLst>
              <a:ext uri="{FF2B5EF4-FFF2-40B4-BE49-F238E27FC236}">
                <a16:creationId xmlns:a16="http://schemas.microsoft.com/office/drawing/2014/main" id="{14E18C83-D375-3670-DDCF-20003E5F4EE2}"/>
              </a:ext>
            </a:extLst>
          </p:cNvPr>
          <p:cNvGraphicFramePr>
            <a:graphicFrameLocks noGrp="1"/>
          </p:cNvGraphicFramePr>
          <p:nvPr>
            <p:extLst>
              <p:ext uri="{D42A27DB-BD31-4B8C-83A1-F6EECF244321}">
                <p14:modId xmlns:p14="http://schemas.microsoft.com/office/powerpoint/2010/main" val="3062794957"/>
              </p:ext>
            </p:extLst>
          </p:nvPr>
        </p:nvGraphicFramePr>
        <p:xfrm>
          <a:off x="2232819" y="1676400"/>
          <a:ext cx="10164761" cy="5257800"/>
        </p:xfrm>
        <a:graphic>
          <a:graphicData uri="http://schemas.openxmlformats.org/drawingml/2006/table">
            <a:tbl>
              <a:tblPr firstRow="1" firstCol="1" bandRow="1"/>
              <a:tblGrid>
                <a:gridCol w="955487">
                  <a:extLst>
                    <a:ext uri="{9D8B030D-6E8A-4147-A177-3AD203B41FA5}">
                      <a16:colId xmlns:a16="http://schemas.microsoft.com/office/drawing/2014/main" val="3728391586"/>
                    </a:ext>
                  </a:extLst>
                </a:gridCol>
                <a:gridCol w="884334">
                  <a:extLst>
                    <a:ext uri="{9D8B030D-6E8A-4147-A177-3AD203B41FA5}">
                      <a16:colId xmlns:a16="http://schemas.microsoft.com/office/drawing/2014/main" val="3900247911"/>
                    </a:ext>
                  </a:extLst>
                </a:gridCol>
                <a:gridCol w="8324940">
                  <a:extLst>
                    <a:ext uri="{9D8B030D-6E8A-4147-A177-3AD203B41FA5}">
                      <a16:colId xmlns:a16="http://schemas.microsoft.com/office/drawing/2014/main" val="3459048699"/>
                    </a:ext>
                  </a:extLst>
                </a:gridCol>
              </a:tblGrid>
              <a:tr h="1169884">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Pressure Offloading for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503457"/>
                  </a:ext>
                </a:extLst>
              </a:tr>
              <a:tr h="517368">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3909268"/>
                  </a:ext>
                </a:extLst>
              </a:tr>
              <a:tr h="1105121">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5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CLTI and diabetic foot ulcers should receive pressure offloading, when possible,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to promote tissue growth and wound healing.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874430"/>
                  </a:ext>
                </a:extLst>
              </a:tr>
              <a:tr h="1283074">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PAD and previous diabetic foot ulcers should be referred for customized footwear that accommodates, protects, and fits the shape of their feet.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6526215"/>
                  </a:ext>
                </a:extLst>
              </a:tr>
              <a:tr h="118235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CLTI and foot ulcers who do not have diabetes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may be considered for pressure offloading to promote tissue growth and wound healing.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5264697"/>
                  </a:ext>
                </a:extLst>
              </a:tr>
            </a:tbl>
          </a:graphicData>
        </a:graphic>
      </p:graphicFrame>
    </p:spTree>
    <p:extLst>
      <p:ext uri="{BB962C8B-B14F-4D97-AF65-F5344CB8AC3E}">
        <p14:creationId xmlns:p14="http://schemas.microsoft.com/office/powerpoint/2010/main" val="26559331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107</a:t>
            </a:fld>
            <a:endParaRPr lang="en-US" dirty="0"/>
          </a:p>
        </p:txBody>
      </p:sp>
      <p:sp>
        <p:nvSpPr>
          <p:cNvPr id="2" name="Title 3">
            <a:extLst>
              <a:ext uri="{FF2B5EF4-FFF2-40B4-BE49-F238E27FC236}">
                <a16:creationId xmlns:a16="http://schemas.microsoft.com/office/drawing/2014/main" id="{E6F47E39-A21B-1ACC-00F9-B9EA2FBE159C}"/>
              </a:ext>
            </a:extLst>
          </p:cNvPr>
          <p:cNvSpPr>
            <a:spLocks noGrp="1"/>
          </p:cNvSpPr>
          <p:nvPr/>
        </p:nvSpPr>
        <p:spPr>
          <a:xfrm flipH="1">
            <a:off x="4499967" y="304800"/>
            <a:ext cx="5630466" cy="907051"/>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Wound Care and Management of Infection for CLTI </a:t>
            </a:r>
          </a:p>
        </p:txBody>
      </p:sp>
      <p:graphicFrame>
        <p:nvGraphicFramePr>
          <p:cNvPr id="3" name="Table 2">
            <a:extLst>
              <a:ext uri="{FF2B5EF4-FFF2-40B4-BE49-F238E27FC236}">
                <a16:creationId xmlns:a16="http://schemas.microsoft.com/office/drawing/2014/main" id="{41278201-B260-70FC-7795-26906BD3E4F5}"/>
              </a:ext>
            </a:extLst>
          </p:cNvPr>
          <p:cNvGraphicFramePr>
            <a:graphicFrameLocks noGrp="1"/>
          </p:cNvGraphicFramePr>
          <p:nvPr>
            <p:extLst>
              <p:ext uri="{D42A27DB-BD31-4B8C-83A1-F6EECF244321}">
                <p14:modId xmlns:p14="http://schemas.microsoft.com/office/powerpoint/2010/main" val="2848712232"/>
              </p:ext>
            </p:extLst>
          </p:nvPr>
        </p:nvGraphicFramePr>
        <p:xfrm>
          <a:off x="2670968" y="1295400"/>
          <a:ext cx="9288463" cy="6152060"/>
        </p:xfrm>
        <a:graphic>
          <a:graphicData uri="http://schemas.openxmlformats.org/drawingml/2006/table">
            <a:tbl>
              <a:tblPr firstRow="1" firstCol="1" bandRow="1"/>
              <a:tblGrid>
                <a:gridCol w="782088">
                  <a:extLst>
                    <a:ext uri="{9D8B030D-6E8A-4147-A177-3AD203B41FA5}">
                      <a16:colId xmlns:a16="http://schemas.microsoft.com/office/drawing/2014/main" val="1685608303"/>
                    </a:ext>
                  </a:extLst>
                </a:gridCol>
                <a:gridCol w="789519">
                  <a:extLst>
                    <a:ext uri="{9D8B030D-6E8A-4147-A177-3AD203B41FA5}">
                      <a16:colId xmlns:a16="http://schemas.microsoft.com/office/drawing/2014/main" val="4114625322"/>
                    </a:ext>
                  </a:extLst>
                </a:gridCol>
                <a:gridCol w="7716856">
                  <a:extLst>
                    <a:ext uri="{9D8B030D-6E8A-4147-A177-3AD203B41FA5}">
                      <a16:colId xmlns:a16="http://schemas.microsoft.com/office/drawing/2014/main" val="89020451"/>
                    </a:ext>
                  </a:extLst>
                </a:gridCol>
              </a:tblGrid>
              <a:tr h="857936">
                <a:tc gridSpan="3">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Wound Care and Management of Infection for CLTI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465302"/>
                  </a:ext>
                </a:extLst>
              </a:tr>
              <a:tr h="411068">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370986"/>
                  </a:ext>
                </a:extLst>
              </a:tr>
              <a:tr h="143595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prompt management of foot infection with antibiotics, debridement, and other surgical management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7856275"/>
                  </a:ext>
                </a:extLst>
              </a:tr>
              <a:tr h="1695153">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with nonhealing wounds, wound care should be provided to optimize the wound-healing environment after revascularization with the goal of complete wound healing.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140417"/>
                  </a:ext>
                </a:extLst>
              </a:tr>
              <a:tr h="143595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with nonhealing diabetic foot ulcers, hyperbaric oxygen therapy may be considered to assist in wound healing after revascularization.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70" marR="6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182314"/>
                  </a:ext>
                </a:extLst>
              </a:tr>
            </a:tbl>
          </a:graphicData>
        </a:graphic>
      </p:graphicFrame>
    </p:spTree>
    <p:extLst>
      <p:ext uri="{BB962C8B-B14F-4D97-AF65-F5344CB8AC3E}">
        <p14:creationId xmlns:p14="http://schemas.microsoft.com/office/powerpoint/2010/main" val="17917383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2B69F03-3AAD-63EA-5638-6E0808A40553}"/>
              </a:ext>
            </a:extLst>
          </p:cNvPr>
          <p:cNvSpPr>
            <a:spLocks noGrp="1"/>
          </p:cNvSpPr>
          <p:nvPr/>
        </p:nvSpPr>
        <p:spPr>
          <a:xfrm flipH="1">
            <a:off x="4383582" y="838200"/>
            <a:ext cx="5863233" cy="907051"/>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17. Components of Wound Care for Patients With CLTI</a:t>
            </a:r>
          </a:p>
        </p:txBody>
      </p:sp>
      <p:graphicFrame>
        <p:nvGraphicFramePr>
          <p:cNvPr id="3" name="Table 2">
            <a:extLst>
              <a:ext uri="{FF2B5EF4-FFF2-40B4-BE49-F238E27FC236}">
                <a16:creationId xmlns:a16="http://schemas.microsoft.com/office/drawing/2014/main" id="{501AD806-8286-8A9B-E7EC-7BD106153991}"/>
              </a:ext>
            </a:extLst>
          </p:cNvPr>
          <p:cNvGraphicFramePr>
            <a:graphicFrameLocks noGrp="1"/>
          </p:cNvGraphicFramePr>
          <p:nvPr>
            <p:extLst>
              <p:ext uri="{D42A27DB-BD31-4B8C-83A1-F6EECF244321}">
                <p14:modId xmlns:p14="http://schemas.microsoft.com/office/powerpoint/2010/main" val="2827327401"/>
              </p:ext>
            </p:extLst>
          </p:nvPr>
        </p:nvGraphicFramePr>
        <p:xfrm>
          <a:off x="2971799" y="1905000"/>
          <a:ext cx="8686800" cy="4905756"/>
        </p:xfrm>
        <a:graphic>
          <a:graphicData uri="http://schemas.openxmlformats.org/drawingml/2006/table">
            <a:tbl>
              <a:tblPr firstRow="1" firstCol="1" bandRow="1"/>
              <a:tblGrid>
                <a:gridCol w="8686800">
                  <a:extLst>
                    <a:ext uri="{9D8B030D-6E8A-4147-A177-3AD203B41FA5}">
                      <a16:colId xmlns:a16="http://schemas.microsoft.com/office/drawing/2014/main" val="2271210518"/>
                    </a:ext>
                  </a:extLst>
                </a:gridCol>
              </a:tblGrid>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Revascularization for adequate perfusion (see Section 10.2, “Revascularization for CLTI”)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797189"/>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Debridement of nonviable tissue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8945"/>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Management of infection, inflammation, or both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1847625"/>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Pressure offloading, when appropriate (see Section 10.3.1, “</a:t>
                      </a:r>
                      <a:r>
                        <a:rPr lang="en-US" sz="1800">
                          <a:effectLst/>
                          <a:latin typeface="Times New Roman" panose="02020603050405020304" pitchFamily="18" charset="0"/>
                          <a:ea typeface="Calibri" panose="020F0502020204030204" pitchFamily="34" charset="0"/>
                        </a:rPr>
                        <a:t>Pressure Offloading for CLTI”</a:t>
                      </a:r>
                      <a:r>
                        <a:rPr lang="en-US" sz="1800">
                          <a:solidFill>
                            <a:srgbClr val="000000"/>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376199"/>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Maintaining conducive wound-healing environment (ie, local wound care, dressings) (see Section 10.3.2, “Wound Care and Management of Infection for CLTI”)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9384746"/>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Pain control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352377"/>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Medical optimization of host factors (eg, smoking cessation, glycemic control) (see Section 5, “Medical Therapy and Preventive Footcare for Patients with PAD”)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8140359"/>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Optimization of tissue growth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790542"/>
                  </a:ext>
                </a:extLst>
              </a:tr>
              <a:tr h="0">
                <a:tc>
                  <a:txBody>
                    <a:bodyPr/>
                    <a:lstStyle/>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Control of edema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6995506"/>
                  </a:ext>
                </a:extLst>
              </a:tr>
            </a:tbl>
          </a:graphicData>
        </a:graphic>
      </p:graphicFrame>
    </p:spTree>
    <p:extLst>
      <p:ext uri="{BB962C8B-B14F-4D97-AF65-F5344CB8AC3E}">
        <p14:creationId xmlns:p14="http://schemas.microsoft.com/office/powerpoint/2010/main" val="37591494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109</a:t>
            </a:fld>
            <a:endParaRPr lang="en-US" dirty="0"/>
          </a:p>
        </p:txBody>
      </p:sp>
      <p:sp>
        <p:nvSpPr>
          <p:cNvPr id="2" name="Title 3">
            <a:extLst>
              <a:ext uri="{FF2B5EF4-FFF2-40B4-BE49-F238E27FC236}">
                <a16:creationId xmlns:a16="http://schemas.microsoft.com/office/drawing/2014/main" id="{67F9E6AD-6B82-8D64-E95A-A424642B4D3D}"/>
              </a:ext>
            </a:extLst>
          </p:cNvPr>
          <p:cNvSpPr>
            <a:spLocks noGrp="1"/>
          </p:cNvSpPr>
          <p:nvPr/>
        </p:nvSpPr>
        <p:spPr>
          <a:xfrm flipH="1">
            <a:off x="4706391" y="457200"/>
            <a:ext cx="5217618" cy="907051"/>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Approach to the “No Option” Patient With CLTI</a:t>
            </a:r>
          </a:p>
        </p:txBody>
      </p:sp>
      <p:graphicFrame>
        <p:nvGraphicFramePr>
          <p:cNvPr id="3" name="Table 2">
            <a:extLst>
              <a:ext uri="{FF2B5EF4-FFF2-40B4-BE49-F238E27FC236}">
                <a16:creationId xmlns:a16="http://schemas.microsoft.com/office/drawing/2014/main" id="{EB4C908D-A104-3CC4-EAF9-C1B3859BB102}"/>
              </a:ext>
            </a:extLst>
          </p:cNvPr>
          <p:cNvGraphicFramePr>
            <a:graphicFrameLocks noGrp="1"/>
          </p:cNvGraphicFramePr>
          <p:nvPr>
            <p:extLst>
              <p:ext uri="{D42A27DB-BD31-4B8C-83A1-F6EECF244321}">
                <p14:modId xmlns:p14="http://schemas.microsoft.com/office/powerpoint/2010/main" val="3966091816"/>
              </p:ext>
            </p:extLst>
          </p:nvPr>
        </p:nvGraphicFramePr>
        <p:xfrm>
          <a:off x="2537618" y="1676400"/>
          <a:ext cx="9555163" cy="5419155"/>
        </p:xfrm>
        <a:graphic>
          <a:graphicData uri="http://schemas.openxmlformats.org/drawingml/2006/table">
            <a:tbl>
              <a:tblPr firstRow="1" firstCol="1" bandRow="1"/>
              <a:tblGrid>
                <a:gridCol w="963323">
                  <a:extLst>
                    <a:ext uri="{9D8B030D-6E8A-4147-A177-3AD203B41FA5}">
                      <a16:colId xmlns:a16="http://schemas.microsoft.com/office/drawing/2014/main" val="3432360983"/>
                    </a:ext>
                  </a:extLst>
                </a:gridCol>
                <a:gridCol w="896112">
                  <a:extLst>
                    <a:ext uri="{9D8B030D-6E8A-4147-A177-3AD203B41FA5}">
                      <a16:colId xmlns:a16="http://schemas.microsoft.com/office/drawing/2014/main" val="3155374957"/>
                    </a:ext>
                  </a:extLst>
                </a:gridCol>
                <a:gridCol w="7695728">
                  <a:extLst>
                    <a:ext uri="{9D8B030D-6E8A-4147-A177-3AD203B41FA5}">
                      <a16:colId xmlns:a16="http://schemas.microsoft.com/office/drawing/2014/main" val="383769564"/>
                    </a:ext>
                  </a:extLst>
                </a:gridCol>
              </a:tblGrid>
              <a:tr h="1100009">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Approach to the “No Option” Patient With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7011937"/>
                  </a:ext>
                </a:extLst>
              </a:tr>
              <a:tr h="5149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7151333"/>
                  </a:ext>
                </a:extLst>
              </a:tr>
              <a:tr h="110000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for whom revascularization is not an option and a lack of outflow to the foot is observed, the usefulness of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prostanoids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41679"/>
                  </a:ext>
                </a:extLst>
              </a:tr>
              <a:tr h="139091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for whom revascularization is not an option, arterial intermittent pneumatic compression devices may be considered to augment wound healing or ameliorate ischemic rest pain.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3967"/>
                  </a:ext>
                </a:extLst>
              </a:tr>
              <a:tr h="1228088">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for whom arterial revascularization is not an option and a lack of outflow to the foot is observed, venous arterialization may be considered for limb preservation.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010597"/>
                  </a:ext>
                </a:extLst>
              </a:tr>
            </a:tbl>
          </a:graphicData>
        </a:graphic>
      </p:graphicFrame>
    </p:spTree>
    <p:extLst>
      <p:ext uri="{BB962C8B-B14F-4D97-AF65-F5344CB8AC3E}">
        <p14:creationId xmlns:p14="http://schemas.microsoft.com/office/powerpoint/2010/main" val="41244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CBF832CE-9DFE-6BDD-2DD1-E609516ECC60}"/>
              </a:ext>
            </a:extLst>
          </p:cNvPr>
          <p:cNvSpPr txBox="1"/>
          <p:nvPr/>
        </p:nvSpPr>
        <p:spPr>
          <a:xfrm>
            <a:off x="2000250" y="2683639"/>
            <a:ext cx="10629900" cy="2862322"/>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514350" indent="-514350">
              <a:buFont typeface="+mj-lt"/>
              <a:buAutoNum type="arabicPeriod" startAt="7"/>
            </a:pPr>
            <a:r>
              <a:rPr lang="en-US" sz="3000" dirty="0">
                <a:latin typeface="Lub Dub Medium"/>
              </a:rPr>
              <a:t>Revascularization (endovascular, surgical, or hybrid) should be used to prevent limb loss in those with chronic limb-threatening ischemia and can be used to improve quality of life and functional status in patients with claudication not responsive to medical therapy and structured exercise. </a:t>
            </a:r>
            <a:endParaRPr lang="en-US" sz="3000" dirty="0">
              <a:latin typeface="Lub Dub Medium" panose="020B0603030403020204" pitchFamily="34" charset="0"/>
            </a:endParaRPr>
          </a:p>
        </p:txBody>
      </p:sp>
    </p:spTree>
    <p:extLst>
      <p:ext uri="{BB962C8B-B14F-4D97-AF65-F5344CB8AC3E}">
        <p14:creationId xmlns:p14="http://schemas.microsoft.com/office/powerpoint/2010/main" val="42399553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E7DFEDB-D213-37A4-8DCD-5DDAE4485699}"/>
              </a:ext>
            </a:extLst>
          </p:cNvPr>
          <p:cNvSpPr>
            <a:spLocks noGrp="1"/>
          </p:cNvSpPr>
          <p:nvPr/>
        </p:nvSpPr>
        <p:spPr>
          <a:xfrm flipH="1">
            <a:off x="3686693" y="718938"/>
            <a:ext cx="7257009" cy="907051"/>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Anatomic Classification of the No-Option Patient With CLTI </a:t>
            </a:r>
          </a:p>
        </p:txBody>
      </p:sp>
      <p:graphicFrame>
        <p:nvGraphicFramePr>
          <p:cNvPr id="3" name="Table 2">
            <a:extLst>
              <a:ext uri="{FF2B5EF4-FFF2-40B4-BE49-F238E27FC236}">
                <a16:creationId xmlns:a16="http://schemas.microsoft.com/office/drawing/2014/main" id="{2CC77623-8498-70F0-A5FC-E67D311DAF5A}"/>
              </a:ext>
            </a:extLst>
          </p:cNvPr>
          <p:cNvGraphicFramePr>
            <a:graphicFrameLocks noGrp="1"/>
          </p:cNvGraphicFramePr>
          <p:nvPr>
            <p:extLst>
              <p:ext uri="{D42A27DB-BD31-4B8C-83A1-F6EECF244321}">
                <p14:modId xmlns:p14="http://schemas.microsoft.com/office/powerpoint/2010/main" val="2267573483"/>
              </p:ext>
            </p:extLst>
          </p:nvPr>
        </p:nvGraphicFramePr>
        <p:xfrm>
          <a:off x="2867817" y="1905000"/>
          <a:ext cx="8894763" cy="5152136"/>
        </p:xfrm>
        <a:graphic>
          <a:graphicData uri="http://schemas.openxmlformats.org/drawingml/2006/table">
            <a:tbl>
              <a:tblPr firstRow="1" firstCol="1" bandRow="1"/>
              <a:tblGrid>
                <a:gridCol w="1673540">
                  <a:extLst>
                    <a:ext uri="{9D8B030D-6E8A-4147-A177-3AD203B41FA5}">
                      <a16:colId xmlns:a16="http://schemas.microsoft.com/office/drawing/2014/main" val="2770220561"/>
                    </a:ext>
                  </a:extLst>
                </a:gridCol>
                <a:gridCol w="1917948">
                  <a:extLst>
                    <a:ext uri="{9D8B030D-6E8A-4147-A177-3AD203B41FA5}">
                      <a16:colId xmlns:a16="http://schemas.microsoft.com/office/drawing/2014/main" val="2370121135"/>
                    </a:ext>
                  </a:extLst>
                </a:gridCol>
                <a:gridCol w="1634360">
                  <a:extLst>
                    <a:ext uri="{9D8B030D-6E8A-4147-A177-3AD203B41FA5}">
                      <a16:colId xmlns:a16="http://schemas.microsoft.com/office/drawing/2014/main" val="569541104"/>
                    </a:ext>
                  </a:extLst>
                </a:gridCol>
                <a:gridCol w="3668915">
                  <a:extLst>
                    <a:ext uri="{9D8B030D-6E8A-4147-A177-3AD203B41FA5}">
                      <a16:colId xmlns:a16="http://schemas.microsoft.com/office/drawing/2014/main" val="802389169"/>
                    </a:ext>
                  </a:extLst>
                </a:gridCol>
              </a:tblGrid>
              <a:tr h="0">
                <a:tc>
                  <a:txBody>
                    <a:bodyPr/>
                    <a:lstStyle/>
                    <a:p>
                      <a:pPr marL="228600" marR="0" indent="-22860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Type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Conventional Revascularization Options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No or Poor Option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Description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890764478"/>
                  </a:ext>
                </a:extLst>
              </a:tr>
              <a:tr h="0">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 Desert foot pedal anatomy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No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patent pedal vessels </a:t>
                      </a:r>
                    </a:p>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Should be staged with the </a:t>
                      </a:r>
                      <a:r>
                        <a:rPr lang="en-US" sz="1800" dirty="0" err="1">
                          <a:effectLst/>
                          <a:latin typeface="Times New Roman" panose="02020603050405020304" pitchFamily="18" charset="0"/>
                          <a:ea typeface="Times New Roman" panose="02020603050405020304" pitchFamily="18" charset="0"/>
                        </a:rPr>
                        <a:t>WIfI</a:t>
                      </a:r>
                      <a:r>
                        <a:rPr lang="en-US" sz="1800" dirty="0">
                          <a:effectLst/>
                          <a:latin typeface="Times New Roman" panose="02020603050405020304" pitchFamily="18" charset="0"/>
                          <a:ea typeface="Times New Roman" panose="02020603050405020304" pitchFamily="18" charset="0"/>
                        </a:rPr>
                        <a:t> and GLASS staging classifications (including pedal modifier)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9569468"/>
                  </a:ext>
                </a:extLst>
              </a:tr>
              <a:tr h="0">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II. Inadequate venous conduit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No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tabLst>
                          <a:tab pos="267335" algn="l"/>
                        </a:tabLst>
                      </a:pPr>
                      <a:r>
                        <a:rPr lang="en-US" sz="1800">
                          <a:effectLst/>
                          <a:latin typeface="Times New Roman" panose="02020603050405020304" pitchFamily="18" charset="0"/>
                          <a:ea typeface="Times New Roman" panose="02020603050405020304" pitchFamily="18" charset="0"/>
                        </a:rPr>
                        <a:t>Patent pedal target without adequate venous conduit for bypass</a:t>
                      </a:r>
                    </a:p>
                    <a:p>
                      <a:pPr marL="228600" marR="0" indent="-228600">
                        <a:lnSpc>
                          <a:spcPct val="150000"/>
                        </a:lnSpc>
                        <a:spcBef>
                          <a:spcPts val="0"/>
                        </a:spcBef>
                        <a:spcAft>
                          <a:spcPts val="0"/>
                        </a:spcAft>
                        <a:tabLst>
                          <a:tab pos="267335" algn="l"/>
                        </a:tabLst>
                      </a:pPr>
                      <a:r>
                        <a:rPr lang="en-US" sz="1800">
                          <a:effectLst/>
                          <a:latin typeface="Times New Roman" panose="02020603050405020304" pitchFamily="18" charset="0"/>
                          <a:ea typeface="Times New Roman" panose="02020603050405020304" pitchFamily="18" charset="0"/>
                        </a:rPr>
                        <a:t>No endovascular options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0752393"/>
                  </a:ext>
                </a:extLst>
              </a:tr>
              <a:tr h="0">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III. Extensive tissue 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Poor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Tissue loss with exposure of vital structures precluding limb salvage of a functional foot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904308"/>
                  </a:ext>
                </a:extLst>
              </a:tr>
            </a:tbl>
          </a:graphicData>
        </a:graphic>
      </p:graphicFrame>
      <p:sp>
        <p:nvSpPr>
          <p:cNvPr id="5" name="TextBox 4">
            <a:extLst>
              <a:ext uri="{FF2B5EF4-FFF2-40B4-BE49-F238E27FC236}">
                <a16:creationId xmlns:a16="http://schemas.microsoft.com/office/drawing/2014/main" id="{0C05CD1B-E129-7733-99ED-3AEBC69157AA}"/>
              </a:ext>
            </a:extLst>
          </p:cNvPr>
          <p:cNvSpPr txBox="1"/>
          <p:nvPr/>
        </p:nvSpPr>
        <p:spPr>
          <a:xfrm>
            <a:off x="11887200" y="5821165"/>
            <a:ext cx="2438400" cy="1200329"/>
          </a:xfrm>
          <a:prstGeom prst="rect">
            <a:avLst/>
          </a:prstGeom>
          <a:noFill/>
        </p:spPr>
        <p:txBody>
          <a:bodyPr wrap="square">
            <a:spAutoFit/>
          </a:bodyPr>
          <a:lstStyle/>
          <a:p>
            <a:r>
              <a:rPr lang="en-US" sz="1200" dirty="0">
                <a:latin typeface="Lub Dub Medium" panose="020B0603030403020204" pitchFamily="34" charset="0"/>
              </a:rPr>
              <a:t>CLTI indicates chronic limb-threatening ischemia; GLASS, Global Limb Anatomic Staging System; and </a:t>
            </a:r>
            <a:r>
              <a:rPr lang="en-US" sz="1200" dirty="0" err="1">
                <a:latin typeface="Lub Dub Medium" panose="020B0603030403020204" pitchFamily="34" charset="0"/>
              </a:rPr>
              <a:t>WIfI</a:t>
            </a:r>
            <a:r>
              <a:rPr lang="en-US" sz="1200" dirty="0">
                <a:latin typeface="Lub Dub Medium" panose="020B0603030403020204" pitchFamily="34" charset="0"/>
              </a:rPr>
              <a:t>, wound, ischemia, and foot infection.</a:t>
            </a:r>
          </a:p>
        </p:txBody>
      </p:sp>
    </p:spTree>
    <p:extLst>
      <p:ext uri="{BB962C8B-B14F-4D97-AF65-F5344CB8AC3E}">
        <p14:creationId xmlns:p14="http://schemas.microsoft.com/office/powerpoint/2010/main" val="3469898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111</a:t>
            </a:fld>
            <a:endParaRPr lang="en-US" dirty="0"/>
          </a:p>
        </p:txBody>
      </p:sp>
      <p:sp>
        <p:nvSpPr>
          <p:cNvPr id="2" name="Title 3">
            <a:extLst>
              <a:ext uri="{FF2B5EF4-FFF2-40B4-BE49-F238E27FC236}">
                <a16:creationId xmlns:a16="http://schemas.microsoft.com/office/drawing/2014/main" id="{2364156C-544D-EEC7-2D01-A438C494DDF4}"/>
              </a:ext>
            </a:extLst>
          </p:cNvPr>
          <p:cNvSpPr>
            <a:spLocks noGrp="1"/>
          </p:cNvSpPr>
          <p:nvPr/>
        </p:nvSpPr>
        <p:spPr>
          <a:xfrm flipH="1">
            <a:off x="5500946" y="914400"/>
            <a:ext cx="3628507" cy="63538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Amputation for CLTI</a:t>
            </a:r>
          </a:p>
        </p:txBody>
      </p:sp>
      <p:graphicFrame>
        <p:nvGraphicFramePr>
          <p:cNvPr id="3" name="Table 2">
            <a:extLst>
              <a:ext uri="{FF2B5EF4-FFF2-40B4-BE49-F238E27FC236}">
                <a16:creationId xmlns:a16="http://schemas.microsoft.com/office/drawing/2014/main" id="{AB922C0A-565A-9D12-B249-078E14F8D02D}"/>
              </a:ext>
            </a:extLst>
          </p:cNvPr>
          <p:cNvGraphicFramePr>
            <a:graphicFrameLocks noGrp="1"/>
          </p:cNvGraphicFramePr>
          <p:nvPr>
            <p:extLst>
              <p:ext uri="{D42A27DB-BD31-4B8C-83A1-F6EECF244321}">
                <p14:modId xmlns:p14="http://schemas.microsoft.com/office/powerpoint/2010/main" val="2052517127"/>
              </p:ext>
            </p:extLst>
          </p:nvPr>
        </p:nvGraphicFramePr>
        <p:xfrm>
          <a:off x="2332038" y="1752600"/>
          <a:ext cx="9966324" cy="5119656"/>
        </p:xfrm>
        <a:graphic>
          <a:graphicData uri="http://schemas.openxmlformats.org/drawingml/2006/table">
            <a:tbl>
              <a:tblPr firstRow="1" firstCol="1" bandRow="1"/>
              <a:tblGrid>
                <a:gridCol w="855111">
                  <a:extLst>
                    <a:ext uri="{9D8B030D-6E8A-4147-A177-3AD203B41FA5}">
                      <a16:colId xmlns:a16="http://schemas.microsoft.com/office/drawing/2014/main" val="4046431341"/>
                    </a:ext>
                  </a:extLst>
                </a:gridCol>
                <a:gridCol w="974706">
                  <a:extLst>
                    <a:ext uri="{9D8B030D-6E8A-4147-A177-3AD203B41FA5}">
                      <a16:colId xmlns:a16="http://schemas.microsoft.com/office/drawing/2014/main" val="2912385246"/>
                    </a:ext>
                  </a:extLst>
                </a:gridCol>
                <a:gridCol w="8136507">
                  <a:extLst>
                    <a:ext uri="{9D8B030D-6E8A-4147-A177-3AD203B41FA5}">
                      <a16:colId xmlns:a16="http://schemas.microsoft.com/office/drawing/2014/main" val="3811047707"/>
                    </a:ext>
                  </a:extLst>
                </a:gridCol>
              </a:tblGrid>
              <a:tr h="949360">
                <a:tc gridSpan="3">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Amputation for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9186876"/>
                  </a:ext>
                </a:extLst>
              </a:tr>
              <a:tr h="45487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79468"/>
                  </a:ext>
                </a:extLst>
              </a:tr>
              <a:tr h="185771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who require amputation, evaluation should be performed by a multispecialty care team (Table 15) to assess for the most distal level of amputation that facilitates healing and provides maximal functional ability.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255585"/>
                  </a:ext>
                </a:extLst>
              </a:tr>
              <a:tr h="185771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primary amputation is indicated when life over limb is the prevailing consideration and clinical factors suggest the threatened limb to be the cause of the patient’s instability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ischemia, metabolic derangement, or advanced infection).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432785"/>
                  </a:ext>
                </a:extLst>
              </a:tr>
            </a:tbl>
          </a:graphicData>
        </a:graphic>
      </p:graphicFrame>
    </p:spTree>
    <p:extLst>
      <p:ext uri="{BB962C8B-B14F-4D97-AF65-F5344CB8AC3E}">
        <p14:creationId xmlns:p14="http://schemas.microsoft.com/office/powerpoint/2010/main" val="35547244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3E734B3-FDD0-1B47-BF35-28E89069BC82}"/>
              </a:ext>
            </a:extLst>
          </p:cNvPr>
          <p:cNvSpPr>
            <a:spLocks noGrp="1"/>
          </p:cNvSpPr>
          <p:nvPr/>
        </p:nvSpPr>
        <p:spPr>
          <a:xfrm flipH="1">
            <a:off x="4807872" y="457200"/>
            <a:ext cx="5014655" cy="63538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Amputation for CLTI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B7D70EB-F371-52C5-3024-EC7F08410F79}"/>
              </a:ext>
            </a:extLst>
          </p:cNvPr>
          <p:cNvGraphicFramePr>
            <a:graphicFrameLocks noGrp="1"/>
          </p:cNvGraphicFramePr>
          <p:nvPr>
            <p:extLst>
              <p:ext uri="{D42A27DB-BD31-4B8C-83A1-F6EECF244321}">
                <p14:modId xmlns:p14="http://schemas.microsoft.com/office/powerpoint/2010/main" val="2703271763"/>
              </p:ext>
            </p:extLst>
          </p:nvPr>
        </p:nvGraphicFramePr>
        <p:xfrm>
          <a:off x="2636838" y="1422011"/>
          <a:ext cx="9356724" cy="5733820"/>
        </p:xfrm>
        <a:graphic>
          <a:graphicData uri="http://schemas.openxmlformats.org/drawingml/2006/table">
            <a:tbl>
              <a:tblPr firstRow="1" firstCol="1" bandRow="1"/>
              <a:tblGrid>
                <a:gridCol w="802807">
                  <a:extLst>
                    <a:ext uri="{9D8B030D-6E8A-4147-A177-3AD203B41FA5}">
                      <a16:colId xmlns:a16="http://schemas.microsoft.com/office/drawing/2014/main" val="2756937692"/>
                    </a:ext>
                  </a:extLst>
                </a:gridCol>
                <a:gridCol w="915087">
                  <a:extLst>
                    <a:ext uri="{9D8B030D-6E8A-4147-A177-3AD203B41FA5}">
                      <a16:colId xmlns:a16="http://schemas.microsoft.com/office/drawing/2014/main" val="255831233"/>
                    </a:ext>
                  </a:extLst>
                </a:gridCol>
                <a:gridCol w="7638830">
                  <a:extLst>
                    <a:ext uri="{9D8B030D-6E8A-4147-A177-3AD203B41FA5}">
                      <a16:colId xmlns:a16="http://schemas.microsoft.com/office/drawing/2014/main" val="1595389713"/>
                    </a:ext>
                  </a:extLst>
                </a:gridCol>
              </a:tblGrid>
              <a:tr h="2413691">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a patient-centered approach using objective classification of the threatened limb, patient risk, and anatomic pattern of disease combined with patient and family goals is recommended to identify those patients in whom primary amputation or palliative management is appropriate.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279729"/>
                  </a:ext>
                </a:extLst>
              </a:tr>
              <a:tr h="179164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CLTI undergoing minor amputation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inframalleolar</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level), a customized program of follow-up care that can include local wound care, pressure offloading, serial evaluation of foot biomechanics, and use of therapeutic footwear is recommended to prevent wound recurrence.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210441"/>
                  </a:ext>
                </a:extLst>
              </a:tr>
              <a:tr h="131200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5"/>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CLTI, retrospective assessment of institutional outcomes (including amputation) with objective limb threat classification tools can be useful for quality improvement.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262159"/>
                  </a:ext>
                </a:extLst>
              </a:tr>
            </a:tbl>
          </a:graphicData>
        </a:graphic>
      </p:graphicFrame>
    </p:spTree>
    <p:extLst>
      <p:ext uri="{BB962C8B-B14F-4D97-AF65-F5344CB8AC3E}">
        <p14:creationId xmlns:p14="http://schemas.microsoft.com/office/powerpoint/2010/main" val="14095571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113</a:t>
            </a:fld>
            <a:endParaRPr lang="en-US" dirty="0"/>
          </a:p>
        </p:txBody>
      </p:sp>
      <p:sp>
        <p:nvSpPr>
          <p:cNvPr id="2" name="Title 3">
            <a:extLst>
              <a:ext uri="{FF2B5EF4-FFF2-40B4-BE49-F238E27FC236}">
                <a16:creationId xmlns:a16="http://schemas.microsoft.com/office/drawing/2014/main" id="{BA40A5AA-BB77-D40E-6498-E8C7BDC2703B}"/>
              </a:ext>
            </a:extLst>
          </p:cNvPr>
          <p:cNvSpPr>
            <a:spLocks noGrp="1"/>
          </p:cNvSpPr>
          <p:nvPr/>
        </p:nvSpPr>
        <p:spPr>
          <a:xfrm flipH="1">
            <a:off x="4270835" y="457200"/>
            <a:ext cx="6088729" cy="94018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19. Major Factors Influencing QOL Among Amputees</a:t>
            </a:r>
          </a:p>
        </p:txBody>
      </p:sp>
      <p:graphicFrame>
        <p:nvGraphicFramePr>
          <p:cNvPr id="3" name="Table 2">
            <a:extLst>
              <a:ext uri="{FF2B5EF4-FFF2-40B4-BE49-F238E27FC236}">
                <a16:creationId xmlns:a16="http://schemas.microsoft.com/office/drawing/2014/main" id="{93C64645-AF27-D356-D04D-494389456F9E}"/>
              </a:ext>
            </a:extLst>
          </p:cNvPr>
          <p:cNvGraphicFramePr>
            <a:graphicFrameLocks noGrp="1"/>
          </p:cNvGraphicFramePr>
          <p:nvPr>
            <p:extLst>
              <p:ext uri="{D42A27DB-BD31-4B8C-83A1-F6EECF244321}">
                <p14:modId xmlns:p14="http://schemas.microsoft.com/office/powerpoint/2010/main" val="1046266795"/>
              </p:ext>
            </p:extLst>
          </p:nvPr>
        </p:nvGraphicFramePr>
        <p:xfrm>
          <a:off x="4800599" y="1676400"/>
          <a:ext cx="5029200" cy="5070856"/>
        </p:xfrm>
        <a:graphic>
          <a:graphicData uri="http://schemas.openxmlformats.org/drawingml/2006/table">
            <a:tbl>
              <a:tblPr firstRow="1" firstCol="1" bandRow="1"/>
              <a:tblGrid>
                <a:gridCol w="5029200">
                  <a:extLst>
                    <a:ext uri="{9D8B030D-6E8A-4147-A177-3AD203B41FA5}">
                      <a16:colId xmlns:a16="http://schemas.microsoft.com/office/drawing/2014/main" val="302664406"/>
                    </a:ext>
                  </a:extLst>
                </a:gridCol>
              </a:tblGrid>
              <a:tr h="96520">
                <a:tc>
                  <a:txBody>
                    <a:bodyPr/>
                    <a:lstStyle/>
                    <a:p>
                      <a:pPr marL="228600" marR="0" indent="-22860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Patient factors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3318736"/>
                  </a:ext>
                </a:extLst>
              </a:tr>
              <a:tr h="147955">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Higher QOL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616811"/>
                  </a:ext>
                </a:extLst>
              </a:tr>
              <a:tr h="4445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Walking with prosthesis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4557455"/>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Above knee (versus below knee) amputation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539823"/>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Female sex (especially if age &lt;60 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254975"/>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Living at home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197710"/>
                  </a:ext>
                </a:extLst>
              </a:tr>
              <a:tr h="0">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Lower QOL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1607921"/>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Age &gt;65 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740454"/>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Presence of diabetes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550976"/>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Isolation (being homebound)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2024399"/>
                  </a:ext>
                </a:extLst>
              </a:tr>
              <a:tr h="0">
                <a:tc>
                  <a:txBody>
                    <a:bodyPr/>
                    <a:lstStyle/>
                    <a:p>
                      <a:pPr marL="228600" marR="0" indent="-22860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Professional-controlled factors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674729645"/>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Timing of amputation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735897"/>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Informed decision making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854293"/>
                  </a:ext>
                </a:extLst>
              </a:tr>
              <a:tr h="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Postamputation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846825"/>
                  </a:ext>
                </a:extLst>
              </a:tr>
            </a:tbl>
          </a:graphicData>
        </a:graphic>
      </p:graphicFrame>
      <p:sp>
        <p:nvSpPr>
          <p:cNvPr id="6" name="TextBox 5">
            <a:extLst>
              <a:ext uri="{FF2B5EF4-FFF2-40B4-BE49-F238E27FC236}">
                <a16:creationId xmlns:a16="http://schemas.microsoft.com/office/drawing/2014/main" id="{14063F9C-230A-1601-CDFE-A5CB1BE6513B}"/>
              </a:ext>
            </a:extLst>
          </p:cNvPr>
          <p:cNvSpPr txBox="1"/>
          <p:nvPr/>
        </p:nvSpPr>
        <p:spPr>
          <a:xfrm>
            <a:off x="4800599" y="6887767"/>
            <a:ext cx="2514600" cy="276999"/>
          </a:xfrm>
          <a:prstGeom prst="rect">
            <a:avLst/>
          </a:prstGeom>
          <a:noFill/>
        </p:spPr>
        <p:txBody>
          <a:bodyPr wrap="square">
            <a:spAutoFit/>
          </a:bodyPr>
          <a:lstStyle/>
          <a:p>
            <a:r>
              <a:rPr lang="en-US" sz="1200" dirty="0">
                <a:latin typeface="Lub Dub Medium" panose="020B0603030403020204" pitchFamily="34" charset="0"/>
              </a:rPr>
              <a:t>QOL indicates quality of life. </a:t>
            </a:r>
          </a:p>
        </p:txBody>
      </p:sp>
    </p:spTree>
    <p:extLst>
      <p:ext uri="{BB962C8B-B14F-4D97-AF65-F5344CB8AC3E}">
        <p14:creationId xmlns:p14="http://schemas.microsoft.com/office/powerpoint/2010/main" val="38905621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3850357" y="3253026"/>
            <a:ext cx="6929686" cy="861774"/>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Acute Limb Ischemia</a:t>
            </a:r>
          </a:p>
        </p:txBody>
      </p:sp>
    </p:spTree>
    <p:extLst>
      <p:ext uri="{BB962C8B-B14F-4D97-AF65-F5344CB8AC3E}">
        <p14:creationId xmlns:p14="http://schemas.microsoft.com/office/powerpoint/2010/main" val="2416971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79A92-E99A-77B6-956B-DF6E91B2C1B8}"/>
              </a:ext>
            </a:extLst>
          </p:cNvPr>
          <p:cNvPicPr>
            <a:picLocks noChangeAspect="1"/>
          </p:cNvPicPr>
          <p:nvPr/>
        </p:nvPicPr>
        <p:blipFill rotWithShape="1">
          <a:blip r:embed="rId3">
            <a:extLst>
              <a:ext uri="{28A0092B-C50C-407E-A947-70E740481C1C}">
                <a14:useLocalDpi xmlns:a14="http://schemas.microsoft.com/office/drawing/2010/main" val="0"/>
              </a:ext>
            </a:extLst>
          </a:blip>
          <a:srcRect l="11251" t="2675" r="10085" b="12631"/>
          <a:stretch/>
        </p:blipFill>
        <p:spPr>
          <a:xfrm>
            <a:off x="3352800" y="86667"/>
            <a:ext cx="9342304" cy="7315200"/>
          </a:xfrm>
          <a:prstGeom prst="rect">
            <a:avLst/>
          </a:prstGeom>
        </p:spPr>
      </p:pic>
      <p:sp>
        <p:nvSpPr>
          <p:cNvPr id="2" name="Title 3">
            <a:extLst>
              <a:ext uri="{FF2B5EF4-FFF2-40B4-BE49-F238E27FC236}">
                <a16:creationId xmlns:a16="http://schemas.microsoft.com/office/drawing/2014/main" id="{032381B8-D4C6-5B22-1149-43FEBFF7C773}"/>
              </a:ext>
            </a:extLst>
          </p:cNvPr>
          <p:cNvSpPr>
            <a:spLocks noGrp="1"/>
          </p:cNvSpPr>
          <p:nvPr/>
        </p:nvSpPr>
        <p:spPr>
          <a:xfrm flipH="1">
            <a:off x="304800" y="712386"/>
            <a:ext cx="2666998" cy="292138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8. Algorithm for Diagnosis and Management of ALI.</a:t>
            </a:r>
          </a:p>
        </p:txBody>
      </p:sp>
      <p:sp>
        <p:nvSpPr>
          <p:cNvPr id="4" name="TextBox 3">
            <a:extLst>
              <a:ext uri="{FF2B5EF4-FFF2-40B4-BE49-F238E27FC236}">
                <a16:creationId xmlns:a16="http://schemas.microsoft.com/office/drawing/2014/main" id="{E043B1C4-BAD2-AB1F-9F7C-9323EB7BF354}"/>
              </a:ext>
            </a:extLst>
          </p:cNvPr>
          <p:cNvSpPr txBox="1"/>
          <p:nvPr/>
        </p:nvSpPr>
        <p:spPr>
          <a:xfrm>
            <a:off x="229084" y="457200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3. </a:t>
            </a:r>
          </a:p>
        </p:txBody>
      </p:sp>
      <p:sp>
        <p:nvSpPr>
          <p:cNvPr id="6" name="TextBox 5">
            <a:extLst>
              <a:ext uri="{FF2B5EF4-FFF2-40B4-BE49-F238E27FC236}">
                <a16:creationId xmlns:a16="http://schemas.microsoft.com/office/drawing/2014/main" id="{0667AE2D-D944-6993-7813-3E2D7FA99EA0}"/>
              </a:ext>
            </a:extLst>
          </p:cNvPr>
          <p:cNvSpPr txBox="1"/>
          <p:nvPr/>
        </p:nvSpPr>
        <p:spPr>
          <a:xfrm>
            <a:off x="304800" y="6755536"/>
            <a:ext cx="2667000" cy="646331"/>
          </a:xfrm>
          <a:prstGeom prst="rect">
            <a:avLst/>
          </a:prstGeom>
          <a:noFill/>
        </p:spPr>
        <p:txBody>
          <a:bodyPr wrap="square">
            <a:spAutoFit/>
          </a:bodyPr>
          <a:lstStyle/>
          <a:p>
            <a:r>
              <a:rPr lang="pt-BR" sz="1200" dirty="0">
                <a:latin typeface="Lub Dub Medium" panose="020B0603030403020204" pitchFamily="34" charset="0"/>
              </a:rPr>
              <a:t>ALI indicates acute limb ischemia; CV, cardiovascular; and ECG, electrocardiogram.</a:t>
            </a:r>
            <a:endParaRPr lang="en-US" sz="1200" dirty="0">
              <a:latin typeface="Lub Dub Medium" panose="020B0603030403020204" pitchFamily="34" charset="0"/>
            </a:endParaRPr>
          </a:p>
        </p:txBody>
      </p:sp>
    </p:spTree>
    <p:extLst>
      <p:ext uri="{BB962C8B-B14F-4D97-AF65-F5344CB8AC3E}">
        <p14:creationId xmlns:p14="http://schemas.microsoft.com/office/powerpoint/2010/main" val="32076184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116</a:t>
            </a:fld>
            <a:endParaRPr lang="en-US" dirty="0"/>
          </a:p>
        </p:txBody>
      </p:sp>
      <p:sp>
        <p:nvSpPr>
          <p:cNvPr id="2" name="Title 3">
            <a:extLst>
              <a:ext uri="{FF2B5EF4-FFF2-40B4-BE49-F238E27FC236}">
                <a16:creationId xmlns:a16="http://schemas.microsoft.com/office/drawing/2014/main" id="{A1BBF815-8448-5831-72B7-D125BEA61E1C}"/>
              </a:ext>
            </a:extLst>
          </p:cNvPr>
          <p:cNvSpPr>
            <a:spLocks noGrp="1"/>
          </p:cNvSpPr>
          <p:nvPr/>
        </p:nvSpPr>
        <p:spPr>
          <a:xfrm flipH="1">
            <a:off x="4651836" y="0"/>
            <a:ext cx="5326728" cy="9906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 Initial Clinical Evaluation and Diagnostic Approach to ALI</a:t>
            </a:r>
          </a:p>
        </p:txBody>
      </p:sp>
      <p:graphicFrame>
        <p:nvGraphicFramePr>
          <p:cNvPr id="3" name="Table 2">
            <a:extLst>
              <a:ext uri="{FF2B5EF4-FFF2-40B4-BE49-F238E27FC236}">
                <a16:creationId xmlns:a16="http://schemas.microsoft.com/office/drawing/2014/main" id="{4A0D72A2-8AEF-1164-3CFC-8CA06D1A6645}"/>
              </a:ext>
            </a:extLst>
          </p:cNvPr>
          <p:cNvGraphicFramePr>
            <a:graphicFrameLocks noGrp="1"/>
          </p:cNvGraphicFramePr>
          <p:nvPr>
            <p:extLst>
              <p:ext uri="{D42A27DB-BD31-4B8C-83A1-F6EECF244321}">
                <p14:modId xmlns:p14="http://schemas.microsoft.com/office/powerpoint/2010/main" val="1533853365"/>
              </p:ext>
            </p:extLst>
          </p:nvPr>
        </p:nvGraphicFramePr>
        <p:xfrm>
          <a:off x="2095500" y="1066800"/>
          <a:ext cx="10439400" cy="6416657"/>
        </p:xfrm>
        <a:graphic>
          <a:graphicData uri="http://schemas.openxmlformats.org/drawingml/2006/table">
            <a:tbl>
              <a:tblPr firstRow="1" firstCol="1" bandRow="1"/>
              <a:tblGrid>
                <a:gridCol w="1210971">
                  <a:extLst>
                    <a:ext uri="{9D8B030D-6E8A-4147-A177-3AD203B41FA5}">
                      <a16:colId xmlns:a16="http://schemas.microsoft.com/office/drawing/2014/main" val="2196615083"/>
                    </a:ext>
                  </a:extLst>
                </a:gridCol>
                <a:gridCol w="912403">
                  <a:extLst>
                    <a:ext uri="{9D8B030D-6E8A-4147-A177-3AD203B41FA5}">
                      <a16:colId xmlns:a16="http://schemas.microsoft.com/office/drawing/2014/main" val="1798939064"/>
                    </a:ext>
                  </a:extLst>
                </a:gridCol>
                <a:gridCol w="8316026">
                  <a:extLst>
                    <a:ext uri="{9D8B030D-6E8A-4147-A177-3AD203B41FA5}">
                      <a16:colId xmlns:a16="http://schemas.microsoft.com/office/drawing/2014/main" val="2439660863"/>
                    </a:ext>
                  </a:extLst>
                </a:gridCol>
              </a:tblGrid>
              <a:tr h="1195579">
                <a:tc gridSpan="3">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the Initial Clinical Evaluation and Diagnostic Approach to ALI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1270435"/>
                  </a:ext>
                </a:extLst>
              </a:tr>
              <a:tr h="506558">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261485"/>
                  </a:ext>
                </a:extLst>
              </a:tr>
              <a:tr h="102262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ALI should be evaluated on an emergency basis by a clinician with sufficient experience to assess limb viability and implement appropriate therapy.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425347"/>
                  </a:ext>
                </a:extLst>
              </a:tr>
              <a:tr h="157608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suspected ALI, the initial clinical evaluation should rapidly assess limb viability and potential for salvage and can be achieved without noninvasive imaging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duplex ultrasound, CTA, or MRA).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6087002"/>
                  </a:ext>
                </a:extLst>
              </a:tr>
              <a:tr h="157608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ALI who have a complicated history of revascularization procedures, it may be reasonable to obtain noninvasive imaging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duplex ultrasound, CTA, or MRA) before deciding to proceed with revascularization.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669451"/>
                  </a:ext>
                </a:extLst>
              </a:tr>
            </a:tbl>
          </a:graphicData>
        </a:graphic>
      </p:graphicFrame>
    </p:spTree>
    <p:extLst>
      <p:ext uri="{BB962C8B-B14F-4D97-AF65-F5344CB8AC3E}">
        <p14:creationId xmlns:p14="http://schemas.microsoft.com/office/powerpoint/2010/main" val="38761346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C87C9E1-DDDB-D583-A8C8-6770542255CC}"/>
              </a:ext>
            </a:extLst>
          </p:cNvPr>
          <p:cNvSpPr>
            <a:spLocks noGrp="1"/>
          </p:cNvSpPr>
          <p:nvPr/>
        </p:nvSpPr>
        <p:spPr>
          <a:xfrm flipH="1">
            <a:off x="5107217" y="761782"/>
            <a:ext cx="4415964" cy="6096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ALI</a:t>
            </a:r>
          </a:p>
        </p:txBody>
      </p:sp>
      <p:graphicFrame>
        <p:nvGraphicFramePr>
          <p:cNvPr id="3" name="Table 2">
            <a:extLst>
              <a:ext uri="{FF2B5EF4-FFF2-40B4-BE49-F238E27FC236}">
                <a16:creationId xmlns:a16="http://schemas.microsoft.com/office/drawing/2014/main" id="{7FA3BCD4-3B7D-FA56-3631-32DF1C73B2FB}"/>
              </a:ext>
            </a:extLst>
          </p:cNvPr>
          <p:cNvGraphicFramePr>
            <a:graphicFrameLocks noGrp="1"/>
          </p:cNvGraphicFramePr>
          <p:nvPr>
            <p:extLst>
              <p:ext uri="{D42A27DB-BD31-4B8C-83A1-F6EECF244321}">
                <p14:modId xmlns:p14="http://schemas.microsoft.com/office/powerpoint/2010/main" val="2680292505"/>
              </p:ext>
            </p:extLst>
          </p:nvPr>
        </p:nvGraphicFramePr>
        <p:xfrm>
          <a:off x="2370137" y="1600200"/>
          <a:ext cx="9890125" cy="5258018"/>
        </p:xfrm>
        <a:graphic>
          <a:graphicData uri="http://schemas.openxmlformats.org/drawingml/2006/table">
            <a:tbl>
              <a:tblPr firstRow="1" firstCol="1" bandRow="1"/>
              <a:tblGrid>
                <a:gridCol w="1119563">
                  <a:extLst>
                    <a:ext uri="{9D8B030D-6E8A-4147-A177-3AD203B41FA5}">
                      <a16:colId xmlns:a16="http://schemas.microsoft.com/office/drawing/2014/main" val="885791294"/>
                    </a:ext>
                  </a:extLst>
                </a:gridCol>
                <a:gridCol w="858463">
                  <a:extLst>
                    <a:ext uri="{9D8B030D-6E8A-4147-A177-3AD203B41FA5}">
                      <a16:colId xmlns:a16="http://schemas.microsoft.com/office/drawing/2014/main" val="3234942007"/>
                    </a:ext>
                  </a:extLst>
                </a:gridCol>
                <a:gridCol w="7912099">
                  <a:extLst>
                    <a:ext uri="{9D8B030D-6E8A-4147-A177-3AD203B41FA5}">
                      <a16:colId xmlns:a16="http://schemas.microsoft.com/office/drawing/2014/main" val="3661437727"/>
                    </a:ext>
                  </a:extLst>
                </a:gridCol>
              </a:tblGrid>
              <a:tr h="1173944">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Revascularization for ALI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1372743"/>
                  </a:ext>
                </a:extLst>
              </a:tr>
              <a:tr h="549588">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668479"/>
                  </a:ext>
                </a:extLst>
              </a:tr>
              <a:tr h="176724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ALI and a salvageable limb, revascularization (endovascular or surgical, including catheter-directed thrombolysis) is indicated to prevent amputation.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687663"/>
                  </a:ext>
                </a:extLst>
              </a:tr>
              <a:tr h="176724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ALI and a salvageable limb who are treated with catheter-directed thrombolysis, adjunctive revascularization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endovascular, or surgical) procedures can be useful.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5563809"/>
                  </a:ext>
                </a:extLst>
              </a:tr>
            </a:tbl>
          </a:graphicData>
        </a:graphic>
      </p:graphicFrame>
    </p:spTree>
    <p:extLst>
      <p:ext uri="{BB962C8B-B14F-4D97-AF65-F5344CB8AC3E}">
        <p14:creationId xmlns:p14="http://schemas.microsoft.com/office/powerpoint/2010/main" val="37421792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
        <p:nvSpPr>
          <p:cNvPr id="2" name="Title 3">
            <a:extLst>
              <a:ext uri="{FF2B5EF4-FFF2-40B4-BE49-F238E27FC236}">
                <a16:creationId xmlns:a16="http://schemas.microsoft.com/office/drawing/2014/main" id="{AED5E642-7253-595B-72B2-86D73C19CB3E}"/>
              </a:ext>
            </a:extLst>
          </p:cNvPr>
          <p:cNvSpPr>
            <a:spLocks noGrp="1"/>
          </p:cNvSpPr>
          <p:nvPr/>
        </p:nvSpPr>
        <p:spPr>
          <a:xfrm flipH="1">
            <a:off x="4459517" y="1219398"/>
            <a:ext cx="5711364" cy="6096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ALI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8231ADA-AE89-0B2F-3DE5-487BC58A37E7}"/>
              </a:ext>
            </a:extLst>
          </p:cNvPr>
          <p:cNvGraphicFramePr>
            <a:graphicFrameLocks noGrp="1"/>
          </p:cNvGraphicFramePr>
          <p:nvPr>
            <p:extLst>
              <p:ext uri="{D42A27DB-BD31-4B8C-83A1-F6EECF244321}">
                <p14:modId xmlns:p14="http://schemas.microsoft.com/office/powerpoint/2010/main" val="2843005805"/>
              </p:ext>
            </p:extLst>
          </p:nvPr>
        </p:nvGraphicFramePr>
        <p:xfrm>
          <a:off x="2446337" y="2362200"/>
          <a:ext cx="9737725" cy="4065175"/>
        </p:xfrm>
        <a:graphic>
          <a:graphicData uri="http://schemas.openxmlformats.org/drawingml/2006/table">
            <a:tbl>
              <a:tblPr firstRow="1" firstCol="1" bandRow="1"/>
              <a:tblGrid>
                <a:gridCol w="1102311">
                  <a:extLst>
                    <a:ext uri="{9D8B030D-6E8A-4147-A177-3AD203B41FA5}">
                      <a16:colId xmlns:a16="http://schemas.microsoft.com/office/drawing/2014/main" val="3736996415"/>
                    </a:ext>
                  </a:extLst>
                </a:gridCol>
                <a:gridCol w="845235">
                  <a:extLst>
                    <a:ext uri="{9D8B030D-6E8A-4147-A177-3AD203B41FA5}">
                      <a16:colId xmlns:a16="http://schemas.microsoft.com/office/drawing/2014/main" val="2783880882"/>
                    </a:ext>
                  </a:extLst>
                </a:gridCol>
                <a:gridCol w="7790179">
                  <a:extLst>
                    <a:ext uri="{9D8B030D-6E8A-4147-A177-3AD203B41FA5}">
                      <a16:colId xmlns:a16="http://schemas.microsoft.com/office/drawing/2014/main" val="2151319148"/>
                    </a:ext>
                  </a:extLst>
                </a:gridCol>
              </a:tblGrid>
              <a:tr h="246547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presenting with ALI from chemotherapeutic or prothrombotic viral states, it may be reasonable to take a more deliberate planning strategy before engaging in a definitive revascularization or medical treatment plan.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4327515"/>
                  </a:ext>
                </a:extLst>
              </a:tr>
              <a:tr h="159969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ALI with 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nonsalvageable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limb, revascularization of nonviable tissue should not be performed.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742147"/>
                  </a:ext>
                </a:extLst>
              </a:tr>
            </a:tbl>
          </a:graphicData>
        </a:graphic>
      </p:graphicFrame>
    </p:spTree>
    <p:extLst>
      <p:ext uri="{BB962C8B-B14F-4D97-AF65-F5344CB8AC3E}">
        <p14:creationId xmlns:p14="http://schemas.microsoft.com/office/powerpoint/2010/main" val="27293115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E4ED42D-A45D-B4A9-41BD-F566005B80A7}"/>
              </a:ext>
            </a:extLst>
          </p:cNvPr>
          <p:cNvSpPr>
            <a:spLocks noGrp="1"/>
          </p:cNvSpPr>
          <p:nvPr/>
        </p:nvSpPr>
        <p:spPr>
          <a:xfrm flipH="1">
            <a:off x="4401458" y="914400"/>
            <a:ext cx="5827483" cy="914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Adjunctive Therapies to Minimize Tissue Loss in ALI</a:t>
            </a:r>
          </a:p>
        </p:txBody>
      </p:sp>
      <p:graphicFrame>
        <p:nvGraphicFramePr>
          <p:cNvPr id="3" name="Table 2">
            <a:extLst>
              <a:ext uri="{FF2B5EF4-FFF2-40B4-BE49-F238E27FC236}">
                <a16:creationId xmlns:a16="http://schemas.microsoft.com/office/drawing/2014/main" id="{2218CAF6-5C55-BAED-9B05-A61F4A17C9EF}"/>
              </a:ext>
            </a:extLst>
          </p:cNvPr>
          <p:cNvGraphicFramePr>
            <a:graphicFrameLocks noGrp="1"/>
          </p:cNvGraphicFramePr>
          <p:nvPr>
            <p:extLst>
              <p:ext uri="{D42A27DB-BD31-4B8C-83A1-F6EECF244321}">
                <p14:modId xmlns:p14="http://schemas.microsoft.com/office/powerpoint/2010/main" val="2341333744"/>
              </p:ext>
            </p:extLst>
          </p:nvPr>
        </p:nvGraphicFramePr>
        <p:xfrm>
          <a:off x="2027237" y="2057400"/>
          <a:ext cx="10575926" cy="5092879"/>
        </p:xfrm>
        <a:graphic>
          <a:graphicData uri="http://schemas.openxmlformats.org/drawingml/2006/table">
            <a:tbl>
              <a:tblPr firstRow="1" firstCol="1" bandRow="1"/>
              <a:tblGrid>
                <a:gridCol w="664169">
                  <a:extLst>
                    <a:ext uri="{9D8B030D-6E8A-4147-A177-3AD203B41FA5}">
                      <a16:colId xmlns:a16="http://schemas.microsoft.com/office/drawing/2014/main" val="3080227879"/>
                    </a:ext>
                  </a:extLst>
                </a:gridCol>
                <a:gridCol w="1313530">
                  <a:extLst>
                    <a:ext uri="{9D8B030D-6E8A-4147-A177-3AD203B41FA5}">
                      <a16:colId xmlns:a16="http://schemas.microsoft.com/office/drawing/2014/main" val="3641905906"/>
                    </a:ext>
                  </a:extLst>
                </a:gridCol>
                <a:gridCol w="8598227">
                  <a:extLst>
                    <a:ext uri="{9D8B030D-6E8A-4147-A177-3AD203B41FA5}">
                      <a16:colId xmlns:a16="http://schemas.microsoft.com/office/drawing/2014/main" val="1641442817"/>
                    </a:ext>
                  </a:extLst>
                </a:gridCol>
              </a:tblGrid>
              <a:tr h="922479">
                <a:tc gridSpan="3">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Adjunctive Therapies to Minimize Tissue Loss in ALI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7911725"/>
                  </a:ext>
                </a:extLst>
              </a:tr>
              <a:tr h="441993">
                <a:tc gridSpan="3">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3841755"/>
                  </a:ext>
                </a:extLst>
              </a:tr>
              <a:tr h="140296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tabLst>
                          <a:tab pos="457200" algn="l"/>
                        </a:tabLs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Patients with ALI should be monitored and treated for compartment syndrome with fasciotomy after revascularization (endovascular or surgical, including catheter-directed thrombolysis) to prevent the sequelae of reperfusion injury and need for amputation.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312762"/>
                  </a:ext>
                </a:extLst>
              </a:tr>
              <a:tr h="92247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ALI with a threatened but salvageable limb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category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IIa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or IIb), prophylactic fasciotomy is reasonable based on the clinical findings.</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477467"/>
                  </a:ext>
                </a:extLst>
              </a:tr>
              <a:tr h="140296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ALI and prolonged ischemia in whom revascularization (endovascular or surgical, including catheter-directed thrombolysis) is performed, concurrent and early amputation can be beneficial to avoid the morbidity of reperfusion.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908693"/>
                  </a:ext>
                </a:extLst>
              </a:tr>
            </a:tbl>
          </a:graphicData>
        </a:graphic>
      </p:graphicFrame>
    </p:spTree>
    <p:extLst>
      <p:ext uri="{BB962C8B-B14F-4D97-AF65-F5344CB8AC3E}">
        <p14:creationId xmlns:p14="http://schemas.microsoft.com/office/powerpoint/2010/main" val="222389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160F4D00-952D-0AB6-B88B-41DB9A349704}"/>
              </a:ext>
            </a:extLst>
          </p:cNvPr>
          <p:cNvSpPr txBox="1"/>
          <p:nvPr/>
        </p:nvSpPr>
        <p:spPr>
          <a:xfrm>
            <a:off x="2381250" y="3145304"/>
            <a:ext cx="9867900" cy="1938992"/>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514350" indent="-514350">
              <a:buFont typeface="+mj-lt"/>
              <a:buAutoNum type="arabicPeriod" startAt="8"/>
            </a:pPr>
            <a:r>
              <a:rPr lang="en-US" sz="3000" dirty="0">
                <a:latin typeface="Lub Dub Medium"/>
              </a:rPr>
              <a:t>Care for patients with PAD, and especially those with chronic limb-threatening ischemia, is optimized when delivered by a multispecialty care team.</a:t>
            </a:r>
            <a:endParaRPr lang="en-US" sz="3000" dirty="0">
              <a:latin typeface="Lub Dub Medium" panose="020B0603030403020204" pitchFamily="34" charset="0"/>
            </a:endParaRPr>
          </a:p>
        </p:txBody>
      </p:sp>
    </p:spTree>
    <p:extLst>
      <p:ext uri="{BB962C8B-B14F-4D97-AF65-F5344CB8AC3E}">
        <p14:creationId xmlns:p14="http://schemas.microsoft.com/office/powerpoint/2010/main" val="40490372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2" name="Title 3">
            <a:extLst>
              <a:ext uri="{FF2B5EF4-FFF2-40B4-BE49-F238E27FC236}">
                <a16:creationId xmlns:a16="http://schemas.microsoft.com/office/drawing/2014/main" id="{A05A01E6-338A-BFF0-F11C-7E546F86692D}"/>
              </a:ext>
            </a:extLst>
          </p:cNvPr>
          <p:cNvSpPr>
            <a:spLocks noGrp="1"/>
          </p:cNvSpPr>
          <p:nvPr/>
        </p:nvSpPr>
        <p:spPr>
          <a:xfrm flipH="1">
            <a:off x="5248728" y="1447800"/>
            <a:ext cx="4132942"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Anticoagulation for ALI</a:t>
            </a:r>
          </a:p>
        </p:txBody>
      </p:sp>
      <p:graphicFrame>
        <p:nvGraphicFramePr>
          <p:cNvPr id="3" name="Table 2">
            <a:extLst>
              <a:ext uri="{FF2B5EF4-FFF2-40B4-BE49-F238E27FC236}">
                <a16:creationId xmlns:a16="http://schemas.microsoft.com/office/drawing/2014/main" id="{5609DCA6-F762-54CA-ABAE-6246F7E1FD9D}"/>
              </a:ext>
            </a:extLst>
          </p:cNvPr>
          <p:cNvGraphicFramePr>
            <a:graphicFrameLocks noGrp="1"/>
          </p:cNvGraphicFramePr>
          <p:nvPr>
            <p:extLst>
              <p:ext uri="{D42A27DB-BD31-4B8C-83A1-F6EECF244321}">
                <p14:modId xmlns:p14="http://schemas.microsoft.com/office/powerpoint/2010/main" val="1169875212"/>
              </p:ext>
            </p:extLst>
          </p:nvPr>
        </p:nvGraphicFramePr>
        <p:xfrm>
          <a:off x="2751136" y="2293966"/>
          <a:ext cx="9128125" cy="3641668"/>
        </p:xfrm>
        <a:graphic>
          <a:graphicData uri="http://schemas.openxmlformats.org/drawingml/2006/table">
            <a:tbl>
              <a:tblPr firstRow="1" firstCol="1" bandRow="1"/>
              <a:tblGrid>
                <a:gridCol w="830264">
                  <a:extLst>
                    <a:ext uri="{9D8B030D-6E8A-4147-A177-3AD203B41FA5}">
                      <a16:colId xmlns:a16="http://schemas.microsoft.com/office/drawing/2014/main" val="2740037874"/>
                    </a:ext>
                  </a:extLst>
                </a:gridCol>
                <a:gridCol w="762000">
                  <a:extLst>
                    <a:ext uri="{9D8B030D-6E8A-4147-A177-3AD203B41FA5}">
                      <a16:colId xmlns:a16="http://schemas.microsoft.com/office/drawing/2014/main" val="1694091539"/>
                    </a:ext>
                  </a:extLst>
                </a:gridCol>
                <a:gridCol w="7535861">
                  <a:extLst>
                    <a:ext uri="{9D8B030D-6E8A-4147-A177-3AD203B41FA5}">
                      <a16:colId xmlns:a16="http://schemas.microsoft.com/office/drawing/2014/main" val="2016863514"/>
                    </a:ext>
                  </a:extLst>
                </a:gridCol>
              </a:tblGrid>
              <a:tr h="1089954">
                <a:tc gridSpan="3">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 for Anticoagulation for ALI</a:t>
                      </a:r>
                    </a:p>
                  </a:txBody>
                  <a:tcPr marL="67248" marR="6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3813790"/>
                  </a:ext>
                </a:extLst>
              </a:tr>
              <a:tr h="522237">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48" marR="6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48" marR="6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48" marR="6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409851"/>
                  </a:ext>
                </a:extLst>
              </a:tr>
              <a:tr h="2029477">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48" marR="67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48" marR="67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ALI, regardless of cause or anatomic level of occlusion, systemic anticoagulation with unfractionated heparin should be administered on diagnosis unless contraindicated.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48" marR="6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6794722"/>
                  </a:ext>
                </a:extLst>
              </a:tr>
            </a:tbl>
          </a:graphicData>
        </a:graphic>
      </p:graphicFrame>
    </p:spTree>
    <p:extLst>
      <p:ext uri="{BB962C8B-B14F-4D97-AF65-F5344CB8AC3E}">
        <p14:creationId xmlns:p14="http://schemas.microsoft.com/office/powerpoint/2010/main" val="2068805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041115B-0A6F-750E-812F-0C89AEB4BC37}"/>
              </a:ext>
            </a:extLst>
          </p:cNvPr>
          <p:cNvSpPr>
            <a:spLocks noGrp="1"/>
          </p:cNvSpPr>
          <p:nvPr/>
        </p:nvSpPr>
        <p:spPr>
          <a:xfrm flipH="1">
            <a:off x="4719863" y="914400"/>
            <a:ext cx="5190672" cy="914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Diagnostic Evaluation for the Cause of ALI</a:t>
            </a:r>
          </a:p>
        </p:txBody>
      </p:sp>
      <p:graphicFrame>
        <p:nvGraphicFramePr>
          <p:cNvPr id="3" name="Table 2">
            <a:extLst>
              <a:ext uri="{FF2B5EF4-FFF2-40B4-BE49-F238E27FC236}">
                <a16:creationId xmlns:a16="http://schemas.microsoft.com/office/drawing/2014/main" id="{3627D9F4-464B-1772-B575-7B3B04CC5185}"/>
              </a:ext>
            </a:extLst>
          </p:cNvPr>
          <p:cNvGraphicFramePr>
            <a:graphicFrameLocks noGrp="1"/>
          </p:cNvGraphicFramePr>
          <p:nvPr>
            <p:extLst>
              <p:ext uri="{D42A27DB-BD31-4B8C-83A1-F6EECF244321}">
                <p14:modId xmlns:p14="http://schemas.microsoft.com/office/powerpoint/2010/main" val="3969972333"/>
              </p:ext>
            </p:extLst>
          </p:nvPr>
        </p:nvGraphicFramePr>
        <p:xfrm>
          <a:off x="3017837" y="1905000"/>
          <a:ext cx="8594725" cy="4581458"/>
        </p:xfrm>
        <a:graphic>
          <a:graphicData uri="http://schemas.openxmlformats.org/drawingml/2006/table">
            <a:tbl>
              <a:tblPr firstRow="1" firstCol="1" bandRow="1"/>
              <a:tblGrid>
                <a:gridCol w="868363">
                  <a:extLst>
                    <a:ext uri="{9D8B030D-6E8A-4147-A177-3AD203B41FA5}">
                      <a16:colId xmlns:a16="http://schemas.microsoft.com/office/drawing/2014/main" val="2177327469"/>
                    </a:ext>
                  </a:extLst>
                </a:gridCol>
                <a:gridCol w="811382">
                  <a:extLst>
                    <a:ext uri="{9D8B030D-6E8A-4147-A177-3AD203B41FA5}">
                      <a16:colId xmlns:a16="http://schemas.microsoft.com/office/drawing/2014/main" val="165089112"/>
                    </a:ext>
                  </a:extLst>
                </a:gridCol>
                <a:gridCol w="6914980">
                  <a:extLst>
                    <a:ext uri="{9D8B030D-6E8A-4147-A177-3AD203B41FA5}">
                      <a16:colId xmlns:a16="http://schemas.microsoft.com/office/drawing/2014/main" val="3482697807"/>
                    </a:ext>
                  </a:extLst>
                </a:gridCol>
              </a:tblGrid>
              <a:tr h="1138967">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Diagnostic Evaluation for the Cause of ALI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2002823"/>
                  </a:ext>
                </a:extLst>
              </a:tr>
              <a:tr h="471048">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1305179"/>
                  </a:ext>
                </a:extLst>
              </a:tr>
              <a:tr h="180214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ALI, a comprehensive medical history and physical examination should be performed to determine the cause of thrombosis or embolization.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551476"/>
                  </a:ext>
                </a:extLst>
              </a:tr>
              <a:tr h="116929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ALI, testing for a cardiovascular cause of thromboembolism can be useful.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425001"/>
                  </a:ext>
                </a:extLst>
              </a:tr>
            </a:tbl>
          </a:graphicData>
        </a:graphic>
      </p:graphicFrame>
    </p:spTree>
    <p:extLst>
      <p:ext uri="{BB962C8B-B14F-4D97-AF65-F5344CB8AC3E}">
        <p14:creationId xmlns:p14="http://schemas.microsoft.com/office/powerpoint/2010/main" val="27994845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122</a:t>
            </a:fld>
            <a:endParaRPr lang="en-US" dirty="0"/>
          </a:p>
        </p:txBody>
      </p:sp>
      <p:sp>
        <p:nvSpPr>
          <p:cNvPr id="3" name="TextBox 2">
            <a:extLst>
              <a:ext uri="{FF2B5EF4-FFF2-40B4-BE49-F238E27FC236}">
                <a16:creationId xmlns:a16="http://schemas.microsoft.com/office/drawing/2014/main" id="{01B0EF2A-2D86-C2BC-D2BA-EAB5F0BF7DF6}"/>
              </a:ext>
            </a:extLst>
          </p:cNvPr>
          <p:cNvSpPr txBox="1"/>
          <p:nvPr/>
        </p:nvSpPr>
        <p:spPr>
          <a:xfrm>
            <a:off x="3657600" y="883146"/>
            <a:ext cx="7315200" cy="64633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Underlying PAD with acute thrombosis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Thrombosis at sites of arterial stenosis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Artery to artery embolization</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Thrombosis of previous bypass grafts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Arterial stent thrombosis</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Cardiac embolization</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Atrial fibrillation (</a:t>
            </a:r>
            <a:r>
              <a:rPr lang="en-US" sz="1800" dirty="0" err="1">
                <a:effectLst/>
                <a:latin typeface="Times New Roman" panose="02020603050405020304" pitchFamily="18" charset="0"/>
                <a:ea typeface="Times New Roman" panose="02020603050405020304" pitchFamily="18" charset="0"/>
              </a:rPr>
              <a:t>ie</a:t>
            </a:r>
            <a:r>
              <a:rPr lang="en-US" sz="1800" dirty="0">
                <a:effectLst/>
                <a:latin typeface="Times New Roman" panose="02020603050405020304" pitchFamily="18" charset="0"/>
                <a:ea typeface="Times New Roman" panose="02020603050405020304" pitchFamily="18" charset="0"/>
              </a:rPr>
              <a:t>, left atrial/appendage thrombus)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Other intracardiac thrombus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left ventricular thrombus due to cardiomyopathy)</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Infective endocarditis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Valvular heart disease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mitral stenosis)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Intracardiac shunt including paradoxical embolization across a patent foramen </a:t>
            </a:r>
            <a:r>
              <a:rPr lang="en-US" sz="1800" dirty="0" err="1">
                <a:effectLst/>
                <a:latin typeface="Times New Roman" panose="02020603050405020304" pitchFamily="18" charset="0"/>
                <a:ea typeface="Times New Roman" panose="02020603050405020304" pitchFamily="18" charset="0"/>
              </a:rPr>
              <a:t>ovale</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Iatrogenic/access site-related thrombosis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postfemoral</a:t>
            </a:r>
            <a:r>
              <a:rPr lang="en-US" sz="1800" dirty="0">
                <a:effectLst/>
                <a:latin typeface="Times New Roman" panose="02020603050405020304" pitchFamily="18" charset="0"/>
                <a:ea typeface="Times New Roman" panose="02020603050405020304" pitchFamily="18" charset="0"/>
              </a:rPr>
              <a:t> access for catheterization)</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Aortic or arterial dissection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Arterial trauma</a:t>
            </a:r>
          </a:p>
          <a:p>
            <a:pPr marL="228600" marR="0" indent="-228600">
              <a:spcBef>
                <a:spcPts val="0"/>
              </a:spcBef>
              <a:spcAft>
                <a:spcPts val="0"/>
              </a:spcAft>
            </a:pPr>
            <a:r>
              <a:rPr lang="en-US" sz="1800" dirty="0">
                <a:solidFill>
                  <a:srgbClr val="1F497D"/>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Arterial aneurysm-related thromboembolism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popliteal artery) </a:t>
            </a:r>
          </a:p>
        </p:txBody>
      </p:sp>
      <p:sp>
        <p:nvSpPr>
          <p:cNvPr id="4" name="Title 3">
            <a:extLst>
              <a:ext uri="{FF2B5EF4-FFF2-40B4-BE49-F238E27FC236}">
                <a16:creationId xmlns:a16="http://schemas.microsoft.com/office/drawing/2014/main" id="{FE7BEA43-7BDD-9ACC-10A6-AC295BC24A4B}"/>
              </a:ext>
            </a:extLst>
          </p:cNvPr>
          <p:cNvSpPr>
            <a:spLocks noGrp="1"/>
          </p:cNvSpPr>
          <p:nvPr/>
        </p:nvSpPr>
        <p:spPr>
          <a:xfrm flipH="1">
            <a:off x="4152900" y="228600"/>
            <a:ext cx="6324600"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20. Underlying Causes of ALI</a:t>
            </a:r>
          </a:p>
        </p:txBody>
      </p:sp>
      <p:sp>
        <p:nvSpPr>
          <p:cNvPr id="7" name="TextBox 6">
            <a:extLst>
              <a:ext uri="{FF2B5EF4-FFF2-40B4-BE49-F238E27FC236}">
                <a16:creationId xmlns:a16="http://schemas.microsoft.com/office/drawing/2014/main" id="{C2B5AF13-CA93-BF00-7FDF-12DF02733821}"/>
              </a:ext>
            </a:extLst>
          </p:cNvPr>
          <p:cNvSpPr txBox="1"/>
          <p:nvPr/>
        </p:nvSpPr>
        <p:spPr>
          <a:xfrm>
            <a:off x="11193462" y="6671291"/>
            <a:ext cx="3276600" cy="646331"/>
          </a:xfrm>
          <a:prstGeom prst="rect">
            <a:avLst/>
          </a:prstGeom>
          <a:noFill/>
        </p:spPr>
        <p:txBody>
          <a:bodyPr wrap="square">
            <a:spAutoFit/>
          </a:bodyPr>
          <a:lstStyle/>
          <a:p>
            <a:r>
              <a:rPr lang="en-US" sz="1200" dirty="0">
                <a:latin typeface="Lub Dub Medium" panose="020B0603030403020204" pitchFamily="34" charset="0"/>
              </a:rPr>
              <a:t>ALI indicates acute limb ischemia; COVID-19, coronavirus disease 2019; and PAD, peripheral artery disease.</a:t>
            </a:r>
          </a:p>
        </p:txBody>
      </p:sp>
    </p:spTree>
    <p:extLst>
      <p:ext uri="{BB962C8B-B14F-4D97-AF65-F5344CB8AC3E}">
        <p14:creationId xmlns:p14="http://schemas.microsoft.com/office/powerpoint/2010/main" val="21972199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676CDD-4F98-80AB-C6C3-A7EEBB6AC902}"/>
              </a:ext>
            </a:extLst>
          </p:cNvPr>
          <p:cNvSpPr txBox="1"/>
          <p:nvPr/>
        </p:nvSpPr>
        <p:spPr>
          <a:xfrm>
            <a:off x="3657600" y="1575643"/>
            <a:ext cx="7315200"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Hypercoagulable states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Antiphospholipid antibody syndrome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Heparin-induced thrombocytopenia</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Cancer-associated arterial thrombosis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Others</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Cancer therapy–associated thrombosis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Platinum-based chemotherapy</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Tyrosine kinase inhibitors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Others</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Other systemic proinflammatory states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Vasculitis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Sepsis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Viral illness, including COVID-19</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Other infectious processes</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Popliteal artery entrapment syndrome</a:t>
            </a:r>
            <a:endParaRPr lang="en-US" dirty="0"/>
          </a:p>
        </p:txBody>
      </p:sp>
      <p:sp>
        <p:nvSpPr>
          <p:cNvPr id="4" name="Title 3">
            <a:extLst>
              <a:ext uri="{FF2B5EF4-FFF2-40B4-BE49-F238E27FC236}">
                <a16:creationId xmlns:a16="http://schemas.microsoft.com/office/drawing/2014/main" id="{C635307E-D1AD-15A1-C3B2-FC983A57E23B}"/>
              </a:ext>
            </a:extLst>
          </p:cNvPr>
          <p:cNvSpPr>
            <a:spLocks noGrp="1"/>
          </p:cNvSpPr>
          <p:nvPr/>
        </p:nvSpPr>
        <p:spPr>
          <a:xfrm flipH="1">
            <a:off x="3600450" y="914400"/>
            <a:ext cx="7429500"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20. Underlying Causes of ALI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TextBox 4">
            <a:extLst>
              <a:ext uri="{FF2B5EF4-FFF2-40B4-BE49-F238E27FC236}">
                <a16:creationId xmlns:a16="http://schemas.microsoft.com/office/drawing/2014/main" id="{EE2AA0E3-A587-1243-178A-4FA2604966DE}"/>
              </a:ext>
            </a:extLst>
          </p:cNvPr>
          <p:cNvSpPr txBox="1"/>
          <p:nvPr/>
        </p:nvSpPr>
        <p:spPr>
          <a:xfrm>
            <a:off x="3575736" y="6858000"/>
            <a:ext cx="7397064" cy="461665"/>
          </a:xfrm>
          <a:prstGeom prst="rect">
            <a:avLst/>
          </a:prstGeom>
          <a:noFill/>
        </p:spPr>
        <p:txBody>
          <a:bodyPr wrap="square">
            <a:spAutoFit/>
          </a:bodyPr>
          <a:lstStyle/>
          <a:p>
            <a:r>
              <a:rPr lang="en-US" sz="1200" dirty="0">
                <a:latin typeface="Lub Dub Medium" panose="020B0603030403020204" pitchFamily="34" charset="0"/>
              </a:rPr>
              <a:t>ALI indicates acute limb ischemia; COVID-19, coronavirus disease 2019; and PAD, peripheral artery disease.</a:t>
            </a:r>
          </a:p>
        </p:txBody>
      </p:sp>
    </p:spTree>
    <p:extLst>
      <p:ext uri="{BB962C8B-B14F-4D97-AF65-F5344CB8AC3E}">
        <p14:creationId xmlns:p14="http://schemas.microsoft.com/office/powerpoint/2010/main" val="24616557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124</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4401678" y="3299192"/>
            <a:ext cx="5827043" cy="1631216"/>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Longitudinal Follow-Up of PAD</a:t>
            </a:r>
          </a:p>
        </p:txBody>
      </p:sp>
    </p:spTree>
    <p:extLst>
      <p:ext uri="{BB962C8B-B14F-4D97-AF65-F5344CB8AC3E}">
        <p14:creationId xmlns:p14="http://schemas.microsoft.com/office/powerpoint/2010/main" val="25504292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125</a:t>
            </a:fld>
            <a:endParaRPr lang="en-US" dirty="0"/>
          </a:p>
        </p:txBody>
      </p:sp>
      <p:sp>
        <p:nvSpPr>
          <p:cNvPr id="2" name="Title 3">
            <a:extLst>
              <a:ext uri="{FF2B5EF4-FFF2-40B4-BE49-F238E27FC236}">
                <a16:creationId xmlns:a16="http://schemas.microsoft.com/office/drawing/2014/main" id="{25A4F397-9A17-56E7-643F-DF07DA7D7003}"/>
              </a:ext>
            </a:extLst>
          </p:cNvPr>
          <p:cNvSpPr>
            <a:spLocks noGrp="1"/>
          </p:cNvSpPr>
          <p:nvPr/>
        </p:nvSpPr>
        <p:spPr>
          <a:xfrm flipH="1">
            <a:off x="4581525" y="914400"/>
            <a:ext cx="5467350"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Longitudinal Follow-Up of PAD</a:t>
            </a:r>
          </a:p>
        </p:txBody>
      </p:sp>
      <p:graphicFrame>
        <p:nvGraphicFramePr>
          <p:cNvPr id="4" name="Table 3">
            <a:extLst>
              <a:ext uri="{FF2B5EF4-FFF2-40B4-BE49-F238E27FC236}">
                <a16:creationId xmlns:a16="http://schemas.microsoft.com/office/drawing/2014/main" id="{B8D5C398-5348-4126-CCB4-C1AEEAC223E0}"/>
              </a:ext>
            </a:extLst>
          </p:cNvPr>
          <p:cNvGraphicFramePr>
            <a:graphicFrameLocks noGrp="1"/>
          </p:cNvGraphicFramePr>
          <p:nvPr>
            <p:extLst>
              <p:ext uri="{D42A27DB-BD31-4B8C-83A1-F6EECF244321}">
                <p14:modId xmlns:p14="http://schemas.microsoft.com/office/powerpoint/2010/main" val="3379826999"/>
              </p:ext>
            </p:extLst>
          </p:nvPr>
        </p:nvGraphicFramePr>
        <p:xfrm>
          <a:off x="2103437" y="1550619"/>
          <a:ext cx="10423525" cy="5778997"/>
        </p:xfrm>
        <a:graphic>
          <a:graphicData uri="http://schemas.openxmlformats.org/drawingml/2006/table">
            <a:tbl>
              <a:tblPr firstRow="1" firstCol="1" bandRow="1"/>
              <a:tblGrid>
                <a:gridCol w="1357144">
                  <a:extLst>
                    <a:ext uri="{9D8B030D-6E8A-4147-A177-3AD203B41FA5}">
                      <a16:colId xmlns:a16="http://schemas.microsoft.com/office/drawing/2014/main" val="2336097952"/>
                    </a:ext>
                  </a:extLst>
                </a:gridCol>
                <a:gridCol w="790102">
                  <a:extLst>
                    <a:ext uri="{9D8B030D-6E8A-4147-A177-3AD203B41FA5}">
                      <a16:colId xmlns:a16="http://schemas.microsoft.com/office/drawing/2014/main" val="1253759556"/>
                    </a:ext>
                  </a:extLst>
                </a:gridCol>
                <a:gridCol w="8276279">
                  <a:extLst>
                    <a:ext uri="{9D8B030D-6E8A-4147-A177-3AD203B41FA5}">
                      <a16:colId xmlns:a16="http://schemas.microsoft.com/office/drawing/2014/main" val="1586762826"/>
                    </a:ext>
                  </a:extLst>
                </a:gridCol>
              </a:tblGrid>
              <a:tr h="859430">
                <a:tc gridSpan="3">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Longitudinal Follow-Up of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720551"/>
                  </a:ext>
                </a:extLst>
              </a:tr>
              <a:tr h="411784">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6474617"/>
                  </a:ext>
                </a:extLst>
              </a:tr>
              <a:tr h="411784">
                <a:tc grid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 Principles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1556766"/>
                  </a:ext>
                </a:extLst>
              </a:tr>
              <a:tr h="1362343">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a:tabLst>
                          <a:tab pos="457200" algn="l"/>
                        </a:tabLs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In patients with PAD, with or without revascularization, longitudinal follow-up with routine clinical evaluation, including assessment of limb symptoms and functional status, lower extremity pulse and foot assessment, and progress of risk factor management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139788"/>
                  </a:ext>
                </a:extLst>
              </a:tr>
              <a:tr h="101479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coordination of care among clinicians to improve the management of PAD and comorbid conditions and to optimize patient outcomes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537124"/>
                  </a:ext>
                </a:extLst>
              </a:tr>
              <a:tr h="411784">
                <a:tc gridSpan="3">
                  <a:txBody>
                    <a:bodyPr/>
                    <a:lstStyle/>
                    <a:p>
                      <a:pPr marL="22860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Functional Status and QOL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733580"/>
                  </a:ext>
                </a:extLst>
              </a:tr>
              <a:tr h="130707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800"/>
                        </a:spcAft>
                        <a:buFont typeface="+mj-lt"/>
                        <a:buAutoNum type="arabicPeriod" startAt="3"/>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with or without revascularization, periodic assessment of functional status as well as overall health-related QOL as a component of longitudinal follow-up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778548"/>
                  </a:ext>
                </a:extLst>
              </a:tr>
            </a:tbl>
          </a:graphicData>
        </a:graphic>
      </p:graphicFrame>
    </p:spTree>
    <p:extLst>
      <p:ext uri="{BB962C8B-B14F-4D97-AF65-F5344CB8AC3E}">
        <p14:creationId xmlns:p14="http://schemas.microsoft.com/office/powerpoint/2010/main" val="21420496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832154C-CC3A-AE27-A6DD-857C515C1479}"/>
              </a:ext>
            </a:extLst>
          </p:cNvPr>
          <p:cNvSpPr>
            <a:spLocks noGrp="1"/>
          </p:cNvSpPr>
          <p:nvPr/>
        </p:nvSpPr>
        <p:spPr>
          <a:xfrm flipH="1">
            <a:off x="3929061" y="941335"/>
            <a:ext cx="6772276"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Longitudinal Follow-Up of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61A961E-78AF-C37E-121E-7A80EB6BA827}"/>
              </a:ext>
            </a:extLst>
          </p:cNvPr>
          <p:cNvGraphicFramePr>
            <a:graphicFrameLocks noGrp="1"/>
          </p:cNvGraphicFramePr>
          <p:nvPr>
            <p:extLst>
              <p:ext uri="{D42A27DB-BD31-4B8C-83A1-F6EECF244321}">
                <p14:modId xmlns:p14="http://schemas.microsoft.com/office/powerpoint/2010/main" val="1194038562"/>
              </p:ext>
            </p:extLst>
          </p:nvPr>
        </p:nvGraphicFramePr>
        <p:xfrm>
          <a:off x="2156618" y="1676400"/>
          <a:ext cx="10317163" cy="5345066"/>
        </p:xfrm>
        <a:graphic>
          <a:graphicData uri="http://schemas.openxmlformats.org/drawingml/2006/table">
            <a:tbl>
              <a:tblPr firstRow="1" firstCol="1" bandRow="1"/>
              <a:tblGrid>
                <a:gridCol w="1343294">
                  <a:extLst>
                    <a:ext uri="{9D8B030D-6E8A-4147-A177-3AD203B41FA5}">
                      <a16:colId xmlns:a16="http://schemas.microsoft.com/office/drawing/2014/main" val="810713544"/>
                    </a:ext>
                  </a:extLst>
                </a:gridCol>
                <a:gridCol w="782041">
                  <a:extLst>
                    <a:ext uri="{9D8B030D-6E8A-4147-A177-3AD203B41FA5}">
                      <a16:colId xmlns:a16="http://schemas.microsoft.com/office/drawing/2014/main" val="2305333541"/>
                    </a:ext>
                  </a:extLst>
                </a:gridCol>
                <a:gridCol w="8191828">
                  <a:extLst>
                    <a:ext uri="{9D8B030D-6E8A-4147-A177-3AD203B41FA5}">
                      <a16:colId xmlns:a16="http://schemas.microsoft.com/office/drawing/2014/main" val="3865008804"/>
                    </a:ext>
                  </a:extLst>
                </a:gridCol>
              </a:tblGrid>
              <a:tr h="371239">
                <a:tc gridSpan="3">
                  <a:txBody>
                    <a:bodyPr/>
                    <a:lstStyle/>
                    <a:p>
                      <a:pPr marL="22860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Medical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7769540"/>
                  </a:ext>
                </a:extLst>
              </a:tr>
              <a:tr h="602025">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15000"/>
                        </a:lnSpc>
                        <a:spcBef>
                          <a:spcPts val="0"/>
                        </a:spcBef>
                        <a:spcAft>
                          <a:spcPts val="800"/>
                        </a:spcAft>
                        <a:buFont typeface="+mj-lt"/>
                        <a:buAutoNum type="arabicPeriod" startAt="4"/>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long-term use of GDMT to prevent MACE and MALE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370736"/>
                  </a:ext>
                </a:extLst>
              </a:tr>
              <a:tr h="371239">
                <a:tc gridSpan="3">
                  <a:txBody>
                    <a:bodyPr/>
                    <a:lstStyle/>
                    <a:p>
                      <a:pPr marL="22860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Postrevascularization Follow-Up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3881011"/>
                  </a:ext>
                </a:extLst>
              </a:tr>
              <a:tr h="12291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startAt="5"/>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who have undergone lower extremity revascularization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surgical and/or endovascular), longitudinal follow-up that includes periodic clinical evaluation of lower extremity symptoms and pulse and foot assessment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844814"/>
                  </a:ext>
                </a:extLst>
              </a:tr>
              <a:tr h="1178378">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startAt="6"/>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who have undergone lower extremity revascularization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surgical, endovascular, or both) with new lower extremity signs or symptoms, ABI and arterial duplex ultrasound is recommended.</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14,17-20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734025"/>
                  </a:ext>
                </a:extLst>
              </a:tr>
              <a:tr h="1581948">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800"/>
                        </a:spcAft>
                        <a:buFont typeface="+mj-lt"/>
                        <a:buAutoNum type="arabicPeriod" startAt="7"/>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who have undergone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infrainguinal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autogenous vein bypass graft(s) without new lower extremity signs or symptoms, it is reasonable to perform ABI and arterial duplex ultrasound surveillance within the first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 to 3 months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postprocedure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then repeat at 6 and 12 months, and then annually.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2132486"/>
                  </a:ext>
                </a:extLst>
              </a:tr>
            </a:tbl>
          </a:graphicData>
        </a:graphic>
      </p:graphicFrame>
    </p:spTree>
    <p:extLst>
      <p:ext uri="{BB962C8B-B14F-4D97-AF65-F5344CB8AC3E}">
        <p14:creationId xmlns:p14="http://schemas.microsoft.com/office/powerpoint/2010/main" val="24882443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127</a:t>
            </a:fld>
            <a:endParaRPr lang="en-US" dirty="0"/>
          </a:p>
        </p:txBody>
      </p:sp>
      <p:sp>
        <p:nvSpPr>
          <p:cNvPr id="2" name="Title 3">
            <a:extLst>
              <a:ext uri="{FF2B5EF4-FFF2-40B4-BE49-F238E27FC236}">
                <a16:creationId xmlns:a16="http://schemas.microsoft.com/office/drawing/2014/main" id="{4B4B73C6-28DE-DC0A-CB75-99B70881317B}"/>
              </a:ext>
            </a:extLst>
          </p:cNvPr>
          <p:cNvSpPr>
            <a:spLocks noGrp="1"/>
          </p:cNvSpPr>
          <p:nvPr/>
        </p:nvSpPr>
        <p:spPr>
          <a:xfrm flipH="1">
            <a:off x="3929062" y="1066800"/>
            <a:ext cx="6772276"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Longitudinal Follow-Up of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A1418B7-C83C-FF40-793A-73941FFD5AA4}"/>
              </a:ext>
            </a:extLst>
          </p:cNvPr>
          <p:cNvGraphicFramePr>
            <a:graphicFrameLocks noGrp="1"/>
          </p:cNvGraphicFramePr>
          <p:nvPr>
            <p:extLst>
              <p:ext uri="{D42A27DB-BD31-4B8C-83A1-F6EECF244321}">
                <p14:modId xmlns:p14="http://schemas.microsoft.com/office/powerpoint/2010/main" val="3802024921"/>
              </p:ext>
            </p:extLst>
          </p:nvPr>
        </p:nvGraphicFramePr>
        <p:xfrm>
          <a:off x="2728118" y="1784503"/>
          <a:ext cx="9616283" cy="4660594"/>
        </p:xfrm>
        <a:graphic>
          <a:graphicData uri="http://schemas.openxmlformats.org/drawingml/2006/table">
            <a:tbl>
              <a:tblPr firstRow="1" firstCol="1" bandRow="1"/>
              <a:tblGrid>
                <a:gridCol w="1252040">
                  <a:extLst>
                    <a:ext uri="{9D8B030D-6E8A-4147-A177-3AD203B41FA5}">
                      <a16:colId xmlns:a16="http://schemas.microsoft.com/office/drawing/2014/main" val="2626962780"/>
                    </a:ext>
                  </a:extLst>
                </a:gridCol>
                <a:gridCol w="728914">
                  <a:extLst>
                    <a:ext uri="{9D8B030D-6E8A-4147-A177-3AD203B41FA5}">
                      <a16:colId xmlns:a16="http://schemas.microsoft.com/office/drawing/2014/main" val="2211831232"/>
                    </a:ext>
                  </a:extLst>
                </a:gridCol>
                <a:gridCol w="7635329">
                  <a:extLst>
                    <a:ext uri="{9D8B030D-6E8A-4147-A177-3AD203B41FA5}">
                      <a16:colId xmlns:a16="http://schemas.microsoft.com/office/drawing/2014/main" val="2571744978"/>
                    </a:ext>
                  </a:extLst>
                </a:gridCol>
              </a:tblGrid>
              <a:tr h="155416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0"/>
                    </a:solidFill>
                  </a:tcPr>
                </a:tc>
                <a:tc>
                  <a:txBody>
                    <a:bodyPr/>
                    <a:lstStyle/>
                    <a:p>
                      <a:pPr marL="342900" marR="0" lvl="0" indent="-342900">
                        <a:lnSpc>
                          <a:spcPct val="115000"/>
                        </a:lnSpc>
                        <a:spcBef>
                          <a:spcPts val="0"/>
                        </a:spcBef>
                        <a:spcAft>
                          <a:spcPts val="800"/>
                        </a:spcAft>
                        <a:buFont typeface="+mj-lt"/>
                        <a:buAutoNum type="arabicPeriod" startAt="8"/>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who have undergone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endovascular procedures without new lower extremity signs or symptoms, it is reasonable to perform ABI and arterial duplex ultrasound surveillance within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 first 1 to 3 months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postprocedure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then repeat at 6 and 12 months, and then annually.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6300774"/>
                  </a:ext>
                </a:extLst>
              </a:tr>
              <a:tr h="1207053">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800"/>
                        </a:spcAft>
                        <a:buFont typeface="+mj-lt"/>
                        <a:buAutoNum type="arabicPeriod" startAt="9"/>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who have undergone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infrainguinal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prosthetic bypass graft(s) without new lower extremity signs or symptoms, the effectiveness of ABI and arterial duplex ultrasound surveillance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373246"/>
                  </a:ext>
                </a:extLst>
              </a:tr>
              <a:tr h="447952">
                <a:tc grid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Telehealth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460788"/>
                  </a:ext>
                </a:extLst>
              </a:tr>
              <a:tr h="142187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0"/>
                    </a:solidFill>
                  </a:tcPr>
                </a:tc>
                <a:tc>
                  <a:txBody>
                    <a:bodyPr/>
                    <a:lstStyle/>
                    <a:p>
                      <a:pPr marL="342900" marR="0" lvl="0" indent="-342900">
                        <a:lnSpc>
                          <a:spcPct val="115000"/>
                        </a:lnSpc>
                        <a:spcBef>
                          <a:spcPts val="0"/>
                        </a:spcBef>
                        <a:spcAft>
                          <a:spcPts val="800"/>
                        </a:spcAft>
                        <a:buFont typeface="+mj-lt"/>
                        <a:buAutoNum type="arabicPeriod" startAt="10"/>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PAD, telehealth can be an alternative mode for vascular evaluation and management and longitudinal follow-up, but the use of these visits should be consistent with the urgency of presenting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9076877"/>
                  </a:ext>
                </a:extLst>
              </a:tr>
            </a:tbl>
          </a:graphicData>
        </a:graphic>
      </p:graphicFrame>
    </p:spTree>
    <p:extLst>
      <p:ext uri="{BB962C8B-B14F-4D97-AF65-F5344CB8AC3E}">
        <p14:creationId xmlns:p14="http://schemas.microsoft.com/office/powerpoint/2010/main" val="21746704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96CCACB-5735-6B7A-DEFF-0303DB83AA92}"/>
              </a:ext>
            </a:extLst>
          </p:cNvPr>
          <p:cNvSpPr>
            <a:spLocks noGrp="1"/>
          </p:cNvSpPr>
          <p:nvPr/>
        </p:nvSpPr>
        <p:spPr>
          <a:xfrm flipH="1">
            <a:off x="5965031" y="382320"/>
            <a:ext cx="2700338" cy="665683"/>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Abbreviations</a:t>
            </a:r>
          </a:p>
        </p:txBody>
      </p:sp>
      <p:graphicFrame>
        <p:nvGraphicFramePr>
          <p:cNvPr id="3" name="Table 2">
            <a:extLst>
              <a:ext uri="{FF2B5EF4-FFF2-40B4-BE49-F238E27FC236}">
                <a16:creationId xmlns:a16="http://schemas.microsoft.com/office/drawing/2014/main" id="{106558D7-90B5-DA29-24C8-01E88BFFE1D2}"/>
              </a:ext>
            </a:extLst>
          </p:cNvPr>
          <p:cNvGraphicFramePr>
            <a:graphicFrameLocks noGrp="1"/>
          </p:cNvGraphicFramePr>
          <p:nvPr>
            <p:extLst>
              <p:ext uri="{D42A27DB-BD31-4B8C-83A1-F6EECF244321}">
                <p14:modId xmlns:p14="http://schemas.microsoft.com/office/powerpoint/2010/main" val="2208730404"/>
              </p:ext>
            </p:extLst>
          </p:nvPr>
        </p:nvGraphicFramePr>
        <p:xfrm>
          <a:off x="4018004" y="1258195"/>
          <a:ext cx="6283325" cy="362204"/>
        </p:xfrm>
        <a:graphic>
          <a:graphicData uri="http://schemas.openxmlformats.org/drawingml/2006/table">
            <a:tbl>
              <a:tblPr firstRow="1" firstCol="1" bandRow="1"/>
              <a:tblGrid>
                <a:gridCol w="1468397">
                  <a:extLst>
                    <a:ext uri="{9D8B030D-6E8A-4147-A177-3AD203B41FA5}">
                      <a16:colId xmlns:a16="http://schemas.microsoft.com/office/drawing/2014/main" val="3848972026"/>
                    </a:ext>
                  </a:extLst>
                </a:gridCol>
                <a:gridCol w="4814928">
                  <a:extLst>
                    <a:ext uri="{9D8B030D-6E8A-4147-A177-3AD203B41FA5}">
                      <a16:colId xmlns:a16="http://schemas.microsoft.com/office/drawing/2014/main" val="816761659"/>
                    </a:ext>
                  </a:extLst>
                </a:gridCol>
              </a:tblGrid>
              <a:tr h="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81186673"/>
                  </a:ext>
                </a:extLst>
              </a:tr>
            </a:tbl>
          </a:graphicData>
        </a:graphic>
      </p:graphicFrame>
      <p:graphicFrame>
        <p:nvGraphicFramePr>
          <p:cNvPr id="4" name="Table 3">
            <a:extLst>
              <a:ext uri="{FF2B5EF4-FFF2-40B4-BE49-F238E27FC236}">
                <a16:creationId xmlns:a16="http://schemas.microsoft.com/office/drawing/2014/main" id="{2EE5983F-141A-EB28-B01A-84EB1C107A2A}"/>
              </a:ext>
            </a:extLst>
          </p:cNvPr>
          <p:cNvGraphicFramePr>
            <a:graphicFrameLocks noGrp="1"/>
          </p:cNvGraphicFramePr>
          <p:nvPr>
            <p:extLst>
              <p:ext uri="{D42A27DB-BD31-4B8C-83A1-F6EECF244321}">
                <p14:modId xmlns:p14="http://schemas.microsoft.com/office/powerpoint/2010/main" val="3979490399"/>
              </p:ext>
            </p:extLst>
          </p:nvPr>
        </p:nvGraphicFramePr>
        <p:xfrm>
          <a:off x="4018004" y="1624518"/>
          <a:ext cx="6283325" cy="5200650"/>
        </p:xfrm>
        <a:graphic>
          <a:graphicData uri="http://schemas.openxmlformats.org/drawingml/2006/table">
            <a:tbl>
              <a:tblPr firstRow="1" firstCol="1" bandRow="1"/>
              <a:tblGrid>
                <a:gridCol w="1468396">
                  <a:extLst>
                    <a:ext uri="{9D8B030D-6E8A-4147-A177-3AD203B41FA5}">
                      <a16:colId xmlns:a16="http://schemas.microsoft.com/office/drawing/2014/main" val="1102272655"/>
                    </a:ext>
                  </a:extLst>
                </a:gridCol>
                <a:gridCol w="4814929">
                  <a:extLst>
                    <a:ext uri="{9D8B030D-6E8A-4147-A177-3AD203B41FA5}">
                      <a16:colId xmlns:a16="http://schemas.microsoft.com/office/drawing/2014/main" val="1455358940"/>
                    </a:ext>
                  </a:extLst>
                </a:gridCol>
              </a:tblGrid>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6MWT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6-minute walk test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298343"/>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ankle-brachial index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9131147"/>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angiotensin-converting enzyme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9776689"/>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acute limb ischemia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350095"/>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coronary artery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72049"/>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CKD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chronic kidney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645279"/>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chronic limb-threatening ischemia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824750"/>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COVID-19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coronavirus disease 2019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777323"/>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computed tomography angiography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5071526"/>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cardiovascular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84390"/>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ESKD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end-stage kidney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3307755"/>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GDMT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guideline-directed management and therapy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099067"/>
                  </a:ext>
                </a:extLst>
              </a:tr>
              <a:tr h="400050">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LDL-C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low-density lipoprotein-cholesterol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331428"/>
                  </a:ext>
                </a:extLst>
              </a:tr>
            </a:tbl>
          </a:graphicData>
        </a:graphic>
      </p:graphicFrame>
    </p:spTree>
    <p:extLst>
      <p:ext uri="{BB962C8B-B14F-4D97-AF65-F5344CB8AC3E}">
        <p14:creationId xmlns:p14="http://schemas.microsoft.com/office/powerpoint/2010/main" val="10670006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129</a:t>
            </a:fld>
            <a:endParaRPr lang="en-US" dirty="0"/>
          </a:p>
        </p:txBody>
      </p:sp>
      <p:sp>
        <p:nvSpPr>
          <p:cNvPr id="2" name="Title 3">
            <a:extLst>
              <a:ext uri="{FF2B5EF4-FFF2-40B4-BE49-F238E27FC236}">
                <a16:creationId xmlns:a16="http://schemas.microsoft.com/office/drawing/2014/main" id="{76570426-354B-1F02-A632-F8CA63B327F9}"/>
              </a:ext>
            </a:extLst>
          </p:cNvPr>
          <p:cNvSpPr>
            <a:spLocks noGrp="1"/>
          </p:cNvSpPr>
          <p:nvPr/>
        </p:nvSpPr>
        <p:spPr>
          <a:xfrm flipH="1">
            <a:off x="5382815" y="381000"/>
            <a:ext cx="3864770" cy="533598"/>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BB1376B0-459B-016F-5064-AC642469B08C}"/>
              </a:ext>
            </a:extLst>
          </p:cNvPr>
          <p:cNvGraphicFramePr>
            <a:graphicFrameLocks noGrp="1"/>
          </p:cNvGraphicFramePr>
          <p:nvPr>
            <p:extLst>
              <p:ext uri="{D42A27DB-BD31-4B8C-83A1-F6EECF244321}">
                <p14:modId xmlns:p14="http://schemas.microsoft.com/office/powerpoint/2010/main" val="90445897"/>
              </p:ext>
            </p:extLst>
          </p:nvPr>
        </p:nvGraphicFramePr>
        <p:xfrm>
          <a:off x="4038600" y="1036066"/>
          <a:ext cx="6553200" cy="6157468"/>
        </p:xfrm>
        <a:graphic>
          <a:graphicData uri="http://schemas.openxmlformats.org/drawingml/2006/table">
            <a:tbl>
              <a:tblPr firstRow="1" firstCol="1" bandRow="1"/>
              <a:tblGrid>
                <a:gridCol w="1752600">
                  <a:extLst>
                    <a:ext uri="{9D8B030D-6E8A-4147-A177-3AD203B41FA5}">
                      <a16:colId xmlns:a16="http://schemas.microsoft.com/office/drawing/2014/main" val="2895683560"/>
                    </a:ext>
                  </a:extLst>
                </a:gridCol>
                <a:gridCol w="4800600">
                  <a:extLst>
                    <a:ext uri="{9D8B030D-6E8A-4147-A177-3AD203B41FA5}">
                      <a16:colId xmlns:a16="http://schemas.microsoft.com/office/drawing/2014/main" val="794256755"/>
                    </a:ext>
                  </a:extLst>
                </a:gridCol>
              </a:tblGrid>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major adverse cardiovascular 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652684"/>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major adverse limb 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669267"/>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myocardial infarction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59281"/>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MRA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magnetic resonance angiography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4120201"/>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NPWT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negative pressure wound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239252"/>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peripheral artery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184947"/>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percutaneous transluminal angioplasty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5232702"/>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pulse volume recording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6219843"/>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quality of life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8184145"/>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RCT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randomized controlled trial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4592799"/>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SARS-CoV-2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severe acute respiratory syndrome coronavirus 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73051"/>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supervised exercise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955972"/>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SBP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systolic blood pressure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38702"/>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skin perfusion pressure</a:t>
                      </a: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184150"/>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TBI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toe-brachial index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90629"/>
                  </a:ext>
                </a:extLst>
              </a:tr>
              <a:tr h="30713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TcPO</a:t>
                      </a:r>
                      <a:r>
                        <a:rPr lang="en-US" sz="18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transcutaneous oxygen pressure</a:t>
                      </a: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13486"/>
                  </a:ext>
                </a:extLst>
              </a:tr>
              <a:tr h="307135">
                <a:tc>
                  <a:txBody>
                    <a:bodyPr/>
                    <a:lstStyle/>
                    <a:p>
                      <a:pPr marL="0" marR="0">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WIfI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wound, ischemia, and foot infection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52" marR="52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817993"/>
                  </a:ext>
                </a:extLst>
              </a:tr>
            </a:tbl>
          </a:graphicData>
        </a:graphic>
      </p:graphicFrame>
    </p:spTree>
    <p:extLst>
      <p:ext uri="{BB962C8B-B14F-4D97-AF65-F5344CB8AC3E}">
        <p14:creationId xmlns:p14="http://schemas.microsoft.com/office/powerpoint/2010/main" val="64701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5DCCE546-A672-6AC3-62E6-CE72BA292240}"/>
              </a:ext>
            </a:extLst>
          </p:cNvPr>
          <p:cNvSpPr txBox="1"/>
          <p:nvPr/>
        </p:nvSpPr>
        <p:spPr>
          <a:xfrm>
            <a:off x="2190750" y="2743200"/>
            <a:ext cx="10248900" cy="3785652"/>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514350" indent="-514350">
              <a:buFont typeface="+mj-lt"/>
              <a:buAutoNum type="arabicPeriod" startAt="9"/>
            </a:pPr>
            <a:r>
              <a:rPr lang="en-US" sz="3000" dirty="0">
                <a:latin typeface="Lub Dub Medium"/>
              </a:rPr>
              <a:t>Foot care is crucial for patients with PAD across all clinical subsets and ranges from preventive care and patient education to advanced care in the setting of chronic limb-threatening ischemia. Podiatrists and other specialists with expertise in foot care, wound-healing therapies, and foot surgery are important members of the multispecialty care team.</a:t>
            </a:r>
            <a:endParaRPr lang="en-US" sz="3000" dirty="0">
              <a:latin typeface="Lub Dub Medium" panose="020B0603030403020204" pitchFamily="34" charset="0"/>
            </a:endParaRPr>
          </a:p>
        </p:txBody>
      </p:sp>
    </p:spTree>
    <p:extLst>
      <p:ext uri="{BB962C8B-B14F-4D97-AF65-F5344CB8AC3E}">
        <p14:creationId xmlns:p14="http://schemas.microsoft.com/office/powerpoint/2010/main" val="212120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C32E4B-13E8-5F55-BA0A-977435ECFE32}"/>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4" name="TextBox 6">
            <a:extLst>
              <a:ext uri="{FF2B5EF4-FFF2-40B4-BE49-F238E27FC236}">
                <a16:creationId xmlns:a16="http://schemas.microsoft.com/office/drawing/2014/main" id="{CBC8DFEB-FA20-0267-EB1C-2A15680AEBC3}"/>
              </a:ext>
            </a:extLst>
          </p:cNvPr>
          <p:cNvSpPr txBox="1"/>
          <p:nvPr/>
        </p:nvSpPr>
        <p:spPr>
          <a:xfrm>
            <a:off x="2419350" y="2914471"/>
            <a:ext cx="9791700" cy="2862322"/>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514350" indent="-514350">
              <a:buFont typeface="+mj-lt"/>
              <a:buAutoNum type="arabicPeriod" startAt="10"/>
            </a:pPr>
            <a:r>
              <a:rPr lang="en-US" sz="3000" dirty="0">
                <a:latin typeface="Lub Dub Medium"/>
              </a:rPr>
              <a:t> The PAD National Action Plan outlines 6 strategic goals to improve awareness, detection, and treatment of PAD nationwide. Implementation of this action plan is recognized as a top advocacy priority by the writing committee.</a:t>
            </a:r>
            <a:endParaRPr lang="en-US" sz="3000" dirty="0">
              <a:latin typeface="Lub Dub Medium" panose="020B0603030403020204" pitchFamily="34" charset="0"/>
            </a:endParaRPr>
          </a:p>
        </p:txBody>
      </p:sp>
    </p:spTree>
    <p:extLst>
      <p:ext uri="{BB962C8B-B14F-4D97-AF65-F5344CB8AC3E}">
        <p14:creationId xmlns:p14="http://schemas.microsoft.com/office/powerpoint/2010/main" val="45050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3" name="Title 3">
            <a:extLst>
              <a:ext uri="{FF2B5EF4-FFF2-40B4-BE49-F238E27FC236}">
                <a16:creationId xmlns:a16="http://schemas.microsoft.com/office/drawing/2014/main" id="{88F30651-789E-1609-ADB7-B3BC7D4DFDE6}"/>
              </a:ext>
            </a:extLst>
          </p:cNvPr>
          <p:cNvSpPr>
            <a:spLocks noGrp="1"/>
          </p:cNvSpPr>
          <p:nvPr/>
        </p:nvSpPr>
        <p:spPr>
          <a:xfrm>
            <a:off x="4038600" y="155489"/>
            <a:ext cx="65532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a:t>
            </a:r>
          </a:p>
        </p:txBody>
      </p:sp>
      <p:graphicFrame>
        <p:nvGraphicFramePr>
          <p:cNvPr id="2" name="Table 1">
            <a:extLst>
              <a:ext uri="{FF2B5EF4-FFF2-40B4-BE49-F238E27FC236}">
                <a16:creationId xmlns:a16="http://schemas.microsoft.com/office/drawing/2014/main" id="{956DAAEF-B4A5-DFB2-314E-7B668E7E450F}"/>
              </a:ext>
            </a:extLst>
          </p:cNvPr>
          <p:cNvGraphicFramePr>
            <a:graphicFrameLocks noGrp="1"/>
          </p:cNvGraphicFramePr>
          <p:nvPr>
            <p:extLst>
              <p:ext uri="{D42A27DB-BD31-4B8C-83A1-F6EECF244321}">
                <p14:modId xmlns:p14="http://schemas.microsoft.com/office/powerpoint/2010/main" val="640761444"/>
              </p:ext>
            </p:extLst>
          </p:nvPr>
        </p:nvGraphicFramePr>
        <p:xfrm>
          <a:off x="2209800" y="688889"/>
          <a:ext cx="9829800" cy="6847332"/>
        </p:xfrm>
        <a:graphic>
          <a:graphicData uri="http://schemas.openxmlformats.org/drawingml/2006/table">
            <a:tbl>
              <a:tblPr firstRow="1" firstCol="1" bandRow="1"/>
              <a:tblGrid>
                <a:gridCol w="3211769">
                  <a:extLst>
                    <a:ext uri="{9D8B030D-6E8A-4147-A177-3AD203B41FA5}">
                      <a16:colId xmlns:a16="http://schemas.microsoft.com/office/drawing/2014/main" val="2294015482"/>
                    </a:ext>
                  </a:extLst>
                </a:gridCol>
                <a:gridCol w="6618031">
                  <a:extLst>
                    <a:ext uri="{9D8B030D-6E8A-4147-A177-3AD203B41FA5}">
                      <a16:colId xmlns:a16="http://schemas.microsoft.com/office/drawing/2014/main" val="2707987602"/>
                    </a:ext>
                  </a:extLst>
                </a:gridCol>
              </a:tblGrid>
              <a:tr h="290215">
                <a:tc>
                  <a:txBody>
                    <a:bodyPr/>
                    <a:lstStyle/>
                    <a:p>
                      <a:pPr marL="22860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Term</a:t>
                      </a:r>
                      <a:endParaRPr lang="en-US" sz="1800">
                        <a:effectLst/>
                        <a:latin typeface="Times New Roman" panose="02020603050405020304" pitchFamily="18" charset="0"/>
                        <a:ea typeface="Times New Roman" panose="02020603050405020304" pitchFamily="18" charset="0"/>
                      </a:endParaRPr>
                    </a:p>
                  </a:txBody>
                  <a:tcPr marL="59180" marR="5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Definition</a:t>
                      </a:r>
                      <a:endParaRPr lang="en-US" sz="1800">
                        <a:effectLst/>
                        <a:latin typeface="Times New Roman" panose="02020603050405020304" pitchFamily="18" charset="0"/>
                        <a:ea typeface="Times New Roman" panose="02020603050405020304" pitchFamily="18" charset="0"/>
                      </a:endParaRPr>
                    </a:p>
                  </a:txBody>
                  <a:tcPr marL="59180" marR="5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551995"/>
                  </a:ext>
                </a:extLst>
              </a:tr>
              <a:tr h="1609002">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ALI</a:t>
                      </a:r>
                    </a:p>
                  </a:txBody>
                  <a:tcPr marL="59180" marR="5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Acute (</a:t>
                      </a:r>
                      <a:r>
                        <a:rPr lang="en-US" sz="1800" u="sng" dirty="0">
                          <a:effectLst/>
                          <a:latin typeface="Times New Roman" panose="02020603050405020304" pitchFamily="18" charset="0"/>
                          <a:ea typeface="Times New Roman" panose="02020603050405020304" pitchFamily="18" charset="0"/>
                        </a:rPr>
                        <a:t>&lt;</a:t>
                      </a:r>
                      <a:r>
                        <a:rPr lang="en-US" sz="1800" dirty="0">
                          <a:effectLst/>
                          <a:latin typeface="Times New Roman" panose="02020603050405020304" pitchFamily="18" charset="0"/>
                          <a:ea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rPr>
                        <a:t>wk</a:t>
                      </a:r>
                      <a:r>
                        <a:rPr lang="en-US" sz="1800" dirty="0">
                          <a:effectLst/>
                          <a:latin typeface="Times New Roman" panose="02020603050405020304" pitchFamily="18" charset="0"/>
                          <a:ea typeface="Times New Roman" panose="02020603050405020304" pitchFamily="18" charset="0"/>
                        </a:rPr>
                        <a:t>) hypoperfusion of the limb that may be characterized by: pain, pallor, pulselessness, </a:t>
                      </a:r>
                      <a:r>
                        <a:rPr lang="en-US" sz="1800" dirty="0" err="1">
                          <a:effectLst/>
                          <a:latin typeface="Times New Roman" panose="02020603050405020304" pitchFamily="18" charset="0"/>
                          <a:ea typeface="Times New Roman" panose="02020603050405020304" pitchFamily="18" charset="0"/>
                        </a:rPr>
                        <a:t>poikilothermia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paresthesias</a:t>
                      </a:r>
                      <a:r>
                        <a:rPr lang="en-US" sz="1800" dirty="0">
                          <a:effectLst/>
                          <a:latin typeface="Times New Roman" panose="02020603050405020304" pitchFamily="18" charset="0"/>
                          <a:ea typeface="Times New Roman" panose="02020603050405020304" pitchFamily="18" charset="0"/>
                        </a:rPr>
                        <a:t>, and/or paralysis.</a:t>
                      </a:r>
                    </a:p>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ALI is further classified according to the Rutherford classification system (</a:t>
                      </a:r>
                      <a:r>
                        <a:rPr lang="en-US" sz="1800" b="1" dirty="0">
                          <a:effectLst/>
                          <a:latin typeface="Times New Roman" panose="02020603050405020304" pitchFamily="18" charset="0"/>
                          <a:ea typeface="Times New Roman" panose="02020603050405020304" pitchFamily="18" charset="0"/>
                        </a:rPr>
                        <a:t>Table 4</a:t>
                      </a:r>
                      <a:r>
                        <a:rPr lang="en-US" sz="1800" dirty="0">
                          <a:effectLst/>
                          <a:latin typeface="Times New Roman" panose="02020603050405020304" pitchFamily="18" charset="0"/>
                          <a:ea typeface="Times New Roman" panose="02020603050405020304" pitchFamily="18" charset="0"/>
                        </a:rPr>
                        <a:t>):</a:t>
                      </a:r>
                    </a:p>
                  </a:txBody>
                  <a:tcPr marL="59180" marR="5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567216"/>
                  </a:ext>
                </a:extLst>
              </a:tr>
              <a:tr h="3587183">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Anatomic level</a:t>
                      </a:r>
                    </a:p>
                  </a:txBody>
                  <a:tcPr marL="59180" marR="5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Anatomic subsets to localize disease in the lower extremity. Patients with PAD can have multilevel arterial disease across multiple segments.</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Aortoiliac—Includes infrarenal abdominal aorta, common iliac, and external and internal iliac arteries.</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Femoropopliteal—Includes common femoral, profunda femoris, superficial femoral, and popliteal arteries.</a:t>
                      </a:r>
                    </a:p>
                    <a:p>
                      <a:pPr marL="342900" marR="0" lvl="0" indent="-342900">
                        <a:lnSpc>
                          <a:spcPct val="150000"/>
                        </a:lnSpc>
                        <a:spcBef>
                          <a:spcPts val="0"/>
                        </a:spcBef>
                        <a:spcAft>
                          <a:spcPts val="0"/>
                        </a:spcAft>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rPr>
                        <a:t>Infrapopliteal</a:t>
                      </a:r>
                      <a:r>
                        <a:rPr lang="en-US" sz="1800" dirty="0">
                          <a:effectLst/>
                          <a:latin typeface="Times New Roman" panose="02020603050405020304" pitchFamily="18" charset="0"/>
                          <a:ea typeface="Times New Roman" panose="02020603050405020304" pitchFamily="18" charset="0"/>
                        </a:rPr>
                        <a:t>—Includes tibial-peroneal trunk, anterior tibial artery, posterior tibial artery, peroneal artery, plantar pedal loop, and pedal vessels (common plantar, medial plantar, and lateral plantar arteries).</a:t>
                      </a:r>
                    </a:p>
                  </a:txBody>
                  <a:tcPr marL="59180" marR="5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760005"/>
                  </a:ext>
                </a:extLst>
              </a:tr>
            </a:tbl>
          </a:graphicData>
        </a:graphic>
      </p:graphicFrame>
      <p:sp>
        <p:nvSpPr>
          <p:cNvPr id="6" name="TextBox 5">
            <a:extLst>
              <a:ext uri="{FF2B5EF4-FFF2-40B4-BE49-F238E27FC236}">
                <a16:creationId xmlns:a16="http://schemas.microsoft.com/office/drawing/2014/main" id="{9B424206-D4AF-57E9-CB9B-22769EF114B2}"/>
              </a:ext>
            </a:extLst>
          </p:cNvPr>
          <p:cNvSpPr txBox="1"/>
          <p:nvPr/>
        </p:nvSpPr>
        <p:spPr>
          <a:xfrm>
            <a:off x="12268199" y="5183457"/>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239375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7BA7CB-A9E4-54BA-0705-D5EFD5DFBE71}"/>
              </a:ext>
            </a:extLst>
          </p:cNvPr>
          <p:cNvSpPr>
            <a:spLocks noGrp="1"/>
          </p:cNvSpPr>
          <p:nvPr/>
        </p:nvSpPr>
        <p:spPr>
          <a:xfrm>
            <a:off x="3390900" y="685800"/>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57845AD-A660-8D79-7048-DB35177915BA}"/>
              </a:ext>
            </a:extLst>
          </p:cNvPr>
          <p:cNvGraphicFramePr>
            <a:graphicFrameLocks noGrp="1"/>
          </p:cNvGraphicFramePr>
          <p:nvPr>
            <p:extLst>
              <p:ext uri="{D42A27DB-BD31-4B8C-83A1-F6EECF244321}">
                <p14:modId xmlns:p14="http://schemas.microsoft.com/office/powerpoint/2010/main" val="3963543146"/>
              </p:ext>
            </p:extLst>
          </p:nvPr>
        </p:nvGraphicFramePr>
        <p:xfrm>
          <a:off x="1371600" y="1524000"/>
          <a:ext cx="10588625" cy="5867908"/>
        </p:xfrm>
        <a:graphic>
          <a:graphicData uri="http://schemas.openxmlformats.org/drawingml/2006/table">
            <a:tbl>
              <a:tblPr firstRow="1" firstCol="1" bandRow="1"/>
              <a:tblGrid>
                <a:gridCol w="3459706">
                  <a:extLst>
                    <a:ext uri="{9D8B030D-6E8A-4147-A177-3AD203B41FA5}">
                      <a16:colId xmlns:a16="http://schemas.microsoft.com/office/drawing/2014/main" val="3256326198"/>
                    </a:ext>
                  </a:extLst>
                </a:gridCol>
                <a:gridCol w="7128919">
                  <a:extLst>
                    <a:ext uri="{9D8B030D-6E8A-4147-A177-3AD203B41FA5}">
                      <a16:colId xmlns:a16="http://schemas.microsoft.com/office/drawing/2014/main" val="3653644525"/>
                    </a:ext>
                  </a:extLst>
                </a:gridCol>
              </a:tblGrid>
              <a:tr h="0">
                <a:tc>
                  <a:txBody>
                    <a:bodyPr/>
                    <a:lstStyle/>
                    <a:p>
                      <a:pPr marL="228600" marR="0" indent="-228600">
                        <a:lnSpc>
                          <a:spcPct val="2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Angiosome</a:t>
                      </a:r>
                      <a:r>
                        <a:rPr lang="en-US" sz="1800" dirty="0">
                          <a:effectLst/>
                          <a:latin typeface="Times New Roman" panose="02020603050405020304" pitchFamily="18" charset="0"/>
                          <a:ea typeface="Times New Roman" panose="02020603050405020304" pitchFamily="18" charset="0"/>
                        </a:rPr>
                        <a:t>-based blood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Uninterrupted arterial flow to the anatomic territory of a source artery in the skin and deep tissues. In the context of PAD, the </a:t>
                      </a:r>
                      <a:r>
                        <a:rPr lang="en-US" sz="1800" dirty="0" err="1">
                          <a:effectLst/>
                          <a:latin typeface="Times New Roman" panose="02020603050405020304" pitchFamily="18" charset="0"/>
                          <a:ea typeface="Times New Roman" panose="02020603050405020304" pitchFamily="18" charset="0"/>
                        </a:rPr>
                        <a:t>angiosome</a:t>
                      </a:r>
                      <a:r>
                        <a:rPr lang="en-US" sz="1800" dirty="0">
                          <a:effectLst/>
                          <a:latin typeface="Times New Roman" panose="02020603050405020304" pitchFamily="18" charset="0"/>
                          <a:ea typeface="Times New Roman" panose="02020603050405020304" pitchFamily="18" charset="0"/>
                        </a:rPr>
                        <a:t> refers to the  skin region and underlying tissue, generally with a wound, supplied by a specific </a:t>
                      </a:r>
                      <a:r>
                        <a:rPr lang="en-US" sz="1800" dirty="0" err="1">
                          <a:effectLst/>
                          <a:latin typeface="Times New Roman" panose="02020603050405020304" pitchFamily="18" charset="0"/>
                          <a:ea typeface="Times New Roman" panose="02020603050405020304" pitchFamily="18" charset="0"/>
                        </a:rPr>
                        <a:t>infrapopliteal</a:t>
                      </a:r>
                      <a:r>
                        <a:rPr lang="en-US" sz="1800" dirty="0">
                          <a:effectLst/>
                          <a:latin typeface="Times New Roman" panose="02020603050405020304" pitchFamily="18" charset="0"/>
                          <a:ea typeface="Times New Roman" panose="02020603050405020304" pitchFamily="18" charset="0"/>
                        </a:rPr>
                        <a:t>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886572"/>
                  </a:ext>
                </a:extLst>
              </a:tr>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Claudication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Fatigue, cramping, aching, pain, or other discomfort of vascular origin in the muscles of the lower extremities that is consistently induced by walking and consistently relieved by rest (usually within approximately 10 min). Claudication that limits functional status is known as functionally limiting claudication. Claudication is recognized as a manifestation of chronic symptomatic PAD (see Section 2.1, “Recognizing Clinical Subsets for PAD”).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1460824"/>
                  </a:ext>
                </a:extLst>
              </a:tr>
            </a:tbl>
          </a:graphicData>
        </a:graphic>
      </p:graphicFrame>
      <p:sp>
        <p:nvSpPr>
          <p:cNvPr id="4" name="TextBox 3">
            <a:extLst>
              <a:ext uri="{FF2B5EF4-FFF2-40B4-BE49-F238E27FC236}">
                <a16:creationId xmlns:a16="http://schemas.microsoft.com/office/drawing/2014/main" id="{E4BDAAC5-7687-41E0-4564-903BFB7C691F}"/>
              </a:ext>
            </a:extLst>
          </p:cNvPr>
          <p:cNvSpPr txBox="1"/>
          <p:nvPr/>
        </p:nvSpPr>
        <p:spPr>
          <a:xfrm>
            <a:off x="12268200" y="5018549"/>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125352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itle 3">
            <a:extLst>
              <a:ext uri="{FF2B5EF4-FFF2-40B4-BE49-F238E27FC236}">
                <a16:creationId xmlns:a16="http://schemas.microsoft.com/office/drawing/2014/main" id="{0B1C8306-EC6C-973E-88E9-C10B8DBCF159}"/>
              </a:ext>
            </a:extLst>
          </p:cNvPr>
          <p:cNvSpPr>
            <a:spLocks noGrp="1"/>
          </p:cNvSpPr>
          <p:nvPr/>
        </p:nvSpPr>
        <p:spPr>
          <a:xfrm>
            <a:off x="3390900" y="976500"/>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5514B3A-D9E6-FF67-FD33-CC9E5BA95B64}"/>
              </a:ext>
            </a:extLst>
          </p:cNvPr>
          <p:cNvGraphicFramePr>
            <a:graphicFrameLocks noGrp="1"/>
          </p:cNvGraphicFramePr>
          <p:nvPr>
            <p:extLst>
              <p:ext uri="{D42A27DB-BD31-4B8C-83A1-F6EECF244321}">
                <p14:modId xmlns:p14="http://schemas.microsoft.com/office/powerpoint/2010/main" val="917808189"/>
              </p:ext>
            </p:extLst>
          </p:nvPr>
        </p:nvGraphicFramePr>
        <p:xfrm>
          <a:off x="1143000" y="1905000"/>
          <a:ext cx="10664825" cy="5319268"/>
        </p:xfrm>
        <a:graphic>
          <a:graphicData uri="http://schemas.openxmlformats.org/drawingml/2006/table">
            <a:tbl>
              <a:tblPr firstRow="1" firstCol="1" bandRow="1"/>
              <a:tblGrid>
                <a:gridCol w="3484603">
                  <a:extLst>
                    <a:ext uri="{9D8B030D-6E8A-4147-A177-3AD203B41FA5}">
                      <a16:colId xmlns:a16="http://schemas.microsoft.com/office/drawing/2014/main" val="3534474646"/>
                    </a:ext>
                  </a:extLst>
                </a:gridCol>
                <a:gridCol w="7180222">
                  <a:extLst>
                    <a:ext uri="{9D8B030D-6E8A-4147-A177-3AD203B41FA5}">
                      <a16:colId xmlns:a16="http://schemas.microsoft.com/office/drawing/2014/main" val="3782553149"/>
                    </a:ext>
                  </a:extLst>
                </a:gridCol>
              </a:tblGrid>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CLTI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condition characterized by chronic (&gt;2 </a:t>
                      </a:r>
                      <a:r>
                        <a:rPr lang="en-US" sz="1800" dirty="0" err="1">
                          <a:effectLst/>
                          <a:latin typeface="Times New Roman" panose="02020603050405020304" pitchFamily="18" charset="0"/>
                          <a:ea typeface="Times New Roman" panose="02020603050405020304" pitchFamily="18" charset="0"/>
                        </a:rPr>
                        <a:t>wk</a:t>
                      </a:r>
                      <a:r>
                        <a:rPr lang="en-US" sz="1800" dirty="0">
                          <a:effectLst/>
                          <a:latin typeface="Times New Roman" panose="02020603050405020304" pitchFamily="18" charset="0"/>
                          <a:ea typeface="Times New Roman" panose="02020603050405020304" pitchFamily="18" charset="0"/>
                        </a:rPr>
                        <a:t>) ischemic rest pain, nonhealing wounds and ulcers, or gangrene attributable to objectively proven arterial occlusive disease. Current nomenclature has evolved from the previous commonly used term of CLI to reflect the chronic nature of this condition and its potentially limb-threatening nature with associated risk for amputation and to distinguish it from ALI.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130323"/>
                  </a:ext>
                </a:extLst>
              </a:tr>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Endovascular revascularization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Catheter-based revascularization procedures employing modalities such as percutaneous transluminal (balloon) angioplasty, drug-coated balloon angioplasty, stenting (bare metal, drug coated, or covered), and atherectomy.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6559532"/>
                  </a:ext>
                </a:extLst>
              </a:tr>
            </a:tbl>
          </a:graphicData>
        </a:graphic>
      </p:graphicFrame>
      <p:sp>
        <p:nvSpPr>
          <p:cNvPr id="4" name="TextBox 3">
            <a:extLst>
              <a:ext uri="{FF2B5EF4-FFF2-40B4-BE49-F238E27FC236}">
                <a16:creationId xmlns:a16="http://schemas.microsoft.com/office/drawing/2014/main" id="{B0B286EE-8DA4-767B-6C31-741D75206448}"/>
              </a:ext>
            </a:extLst>
          </p:cNvPr>
          <p:cNvSpPr txBox="1"/>
          <p:nvPr/>
        </p:nvSpPr>
        <p:spPr>
          <a:xfrm>
            <a:off x="12243485" y="4871504"/>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293983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2C3C5D1-88DD-0926-F514-A014B66C81E5}"/>
              </a:ext>
            </a:extLst>
          </p:cNvPr>
          <p:cNvSpPr>
            <a:spLocks noGrp="1"/>
          </p:cNvSpPr>
          <p:nvPr/>
        </p:nvSpPr>
        <p:spPr>
          <a:xfrm>
            <a:off x="3390898" y="914400"/>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D1713DD-E7D4-FB98-06A7-53BD149323B8}"/>
              </a:ext>
            </a:extLst>
          </p:cNvPr>
          <p:cNvGraphicFramePr>
            <a:graphicFrameLocks noGrp="1"/>
          </p:cNvGraphicFramePr>
          <p:nvPr>
            <p:extLst>
              <p:ext uri="{D42A27DB-BD31-4B8C-83A1-F6EECF244321}">
                <p14:modId xmlns:p14="http://schemas.microsoft.com/office/powerpoint/2010/main" val="658835714"/>
              </p:ext>
            </p:extLst>
          </p:nvPr>
        </p:nvGraphicFramePr>
        <p:xfrm>
          <a:off x="1219200" y="2209800"/>
          <a:ext cx="10515600" cy="4603496"/>
        </p:xfrm>
        <a:graphic>
          <a:graphicData uri="http://schemas.openxmlformats.org/drawingml/2006/table">
            <a:tbl>
              <a:tblPr firstRow="1" firstCol="1" bandRow="1"/>
              <a:tblGrid>
                <a:gridCol w="3435846">
                  <a:extLst>
                    <a:ext uri="{9D8B030D-6E8A-4147-A177-3AD203B41FA5}">
                      <a16:colId xmlns:a16="http://schemas.microsoft.com/office/drawing/2014/main" val="367780503"/>
                    </a:ext>
                  </a:extLst>
                </a:gridCol>
                <a:gridCol w="7079754">
                  <a:extLst>
                    <a:ext uri="{9D8B030D-6E8A-4147-A177-3AD203B41FA5}">
                      <a16:colId xmlns:a16="http://schemas.microsoft.com/office/drawing/2014/main" val="3275706174"/>
                    </a:ext>
                  </a:extLst>
                </a:gridCol>
              </a:tblGrid>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Functional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Patient’s ability to meet basic needs, fulfill usual roles, and maintain health and well-being (activities of daily living). Walking ability/performance and mobility are components of functional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511535"/>
                  </a:ext>
                </a:extLst>
              </a:tr>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Hybrid revascularization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Approach to revascularization that includes endovascular and surgical components either concomitantly or in a staged manner.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1012799"/>
                  </a:ext>
                </a:extLst>
              </a:tr>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In-line (pulsatile) blood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Uninterrupted arterial flow via named infrapopliteal arteries to the foot.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0852733"/>
                  </a:ext>
                </a:extLst>
              </a:tr>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Inflow versus outflow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Inflow refers to arteries proximal to the superficial femoral artery (aortoiliac, common femoral arteries). Outflow refers to arteries distal to the superficial femoral artery (popliteal and </a:t>
                      </a:r>
                      <a:r>
                        <a:rPr lang="en-US" sz="1800" dirty="0" err="1">
                          <a:solidFill>
                            <a:srgbClr val="000000"/>
                          </a:solidFill>
                          <a:effectLst/>
                          <a:latin typeface="Times New Roman" panose="02020603050405020304" pitchFamily="18" charset="0"/>
                          <a:ea typeface="Times New Roman" panose="02020603050405020304" pitchFamily="18" charset="0"/>
                        </a:rPr>
                        <a:t>infrapopliteal</a:t>
                      </a:r>
                      <a:r>
                        <a:rPr lang="en-US" sz="1800" dirty="0">
                          <a:solidFill>
                            <a:srgbClr val="000000"/>
                          </a:solidFill>
                          <a:effectLst/>
                          <a:latin typeface="Times New Roman" panose="02020603050405020304" pitchFamily="18" charset="0"/>
                          <a:ea typeface="Times New Roman" panose="02020603050405020304" pitchFamily="18" charset="0"/>
                        </a:rPr>
                        <a:t> arteries).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633125"/>
                  </a:ext>
                </a:extLst>
              </a:tr>
            </a:tbl>
          </a:graphicData>
        </a:graphic>
      </p:graphicFrame>
      <p:sp>
        <p:nvSpPr>
          <p:cNvPr id="4" name="TextBox 3">
            <a:extLst>
              <a:ext uri="{FF2B5EF4-FFF2-40B4-BE49-F238E27FC236}">
                <a16:creationId xmlns:a16="http://schemas.microsoft.com/office/drawing/2014/main" id="{748200D9-5C79-37AD-19DC-77F6F8C4B21F}"/>
              </a:ext>
            </a:extLst>
          </p:cNvPr>
          <p:cNvSpPr txBox="1"/>
          <p:nvPr/>
        </p:nvSpPr>
        <p:spPr>
          <a:xfrm>
            <a:off x="12192000" y="4511548"/>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268923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2" name="Title 3">
            <a:extLst>
              <a:ext uri="{FF2B5EF4-FFF2-40B4-BE49-F238E27FC236}">
                <a16:creationId xmlns:a16="http://schemas.microsoft.com/office/drawing/2014/main" id="{16DB0EB2-6B35-ECF8-A8F4-FC74A4A1DEB2}"/>
              </a:ext>
            </a:extLst>
          </p:cNvPr>
          <p:cNvSpPr>
            <a:spLocks noGrp="1"/>
          </p:cNvSpPr>
          <p:nvPr/>
        </p:nvSpPr>
        <p:spPr>
          <a:xfrm>
            <a:off x="3390897" y="1219200"/>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304BDB2E-B72B-A27B-F565-B218E37E0AF6}"/>
              </a:ext>
            </a:extLst>
          </p:cNvPr>
          <p:cNvGraphicFramePr>
            <a:graphicFrameLocks noGrp="1"/>
          </p:cNvGraphicFramePr>
          <p:nvPr>
            <p:extLst>
              <p:ext uri="{D42A27DB-BD31-4B8C-83A1-F6EECF244321}">
                <p14:modId xmlns:p14="http://schemas.microsoft.com/office/powerpoint/2010/main" val="3752750386"/>
              </p:ext>
            </p:extLst>
          </p:nvPr>
        </p:nvGraphicFramePr>
        <p:xfrm>
          <a:off x="2592385" y="2003806"/>
          <a:ext cx="9445625" cy="4221988"/>
        </p:xfrm>
        <a:graphic>
          <a:graphicData uri="http://schemas.openxmlformats.org/drawingml/2006/table">
            <a:tbl>
              <a:tblPr firstRow="1" firstCol="1" bandRow="1"/>
              <a:tblGrid>
                <a:gridCol w="3086244">
                  <a:extLst>
                    <a:ext uri="{9D8B030D-6E8A-4147-A177-3AD203B41FA5}">
                      <a16:colId xmlns:a16="http://schemas.microsoft.com/office/drawing/2014/main" val="250005737"/>
                    </a:ext>
                  </a:extLst>
                </a:gridCol>
                <a:gridCol w="6359381">
                  <a:extLst>
                    <a:ext uri="{9D8B030D-6E8A-4147-A177-3AD203B41FA5}">
                      <a16:colId xmlns:a16="http://schemas.microsoft.com/office/drawing/2014/main" val="1571468583"/>
                    </a:ext>
                  </a:extLst>
                </a:gridCol>
              </a:tblGrid>
              <a:tr h="0">
                <a:tc>
                  <a:txBody>
                    <a:bodyPr/>
                    <a:lstStyle/>
                    <a:p>
                      <a:pPr marL="228600" marR="0" indent="-22860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MACE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Variably defined but usually includes death (all-cause or cardiovascular), MI, acute coronary syndrome (acute MI, unstable angina), and stroke. May also include heart failure, rehospitalization for cardiovascular causes, and other cardiovascular endpoints.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302443"/>
                  </a:ext>
                </a:extLst>
              </a:tr>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Variably defined but usually includes major amputation and endovascular or surgical lower extremity revascularization (initial or reintervention). May also include ALI.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8605837"/>
                  </a:ext>
                </a:extLst>
              </a:tr>
            </a:tbl>
          </a:graphicData>
        </a:graphic>
      </p:graphicFrame>
      <p:sp>
        <p:nvSpPr>
          <p:cNvPr id="6" name="TextBox 5">
            <a:extLst>
              <a:ext uri="{FF2B5EF4-FFF2-40B4-BE49-F238E27FC236}">
                <a16:creationId xmlns:a16="http://schemas.microsoft.com/office/drawing/2014/main" id="{C84821B9-2A7B-843F-6322-74E1AD3E5AC5}"/>
              </a:ext>
            </a:extLst>
          </p:cNvPr>
          <p:cNvSpPr txBox="1"/>
          <p:nvPr/>
        </p:nvSpPr>
        <p:spPr>
          <a:xfrm>
            <a:off x="12268199" y="3962400"/>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304191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829C24F-3E94-4E0A-B9DF-BDFC38D1C681}"/>
              </a:ext>
            </a:extLst>
          </p:cNvPr>
          <p:cNvSpPr>
            <a:spLocks noGrp="1"/>
          </p:cNvSpPr>
          <p:nvPr/>
        </p:nvSpPr>
        <p:spPr>
          <a:xfrm>
            <a:off x="381000" y="1295400"/>
            <a:ext cx="12877800" cy="9143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dirty="0"/>
              <a:t>Citation</a:t>
            </a:r>
          </a:p>
        </p:txBody>
      </p:sp>
      <p:sp>
        <p:nvSpPr>
          <p:cNvPr id="10" name="Text Placeholder 5">
            <a:extLst>
              <a:ext uri="{FF2B5EF4-FFF2-40B4-BE49-F238E27FC236}">
                <a16:creationId xmlns:a16="http://schemas.microsoft.com/office/drawing/2014/main" id="{83D1176B-2EC4-4286-9D0A-27304F2C61E5}"/>
              </a:ext>
            </a:extLst>
          </p:cNvPr>
          <p:cNvSpPr>
            <a:spLocks noGrp="1"/>
          </p:cNvSpPr>
          <p:nvPr/>
        </p:nvSpPr>
        <p:spPr>
          <a:xfrm>
            <a:off x="381000" y="2286000"/>
            <a:ext cx="12877800" cy="251460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Lub Dub Medium" panose="020B0603030403020204" pitchFamily="34" charset="77"/>
                <a:ea typeface="+mn-ea"/>
                <a:cs typeface="+mn-cs"/>
              </a:defRPr>
            </a:lvl1pPr>
            <a:lvl2pPr marL="0" indent="-228600" algn="l" defTabSz="914400" rtl="0" eaLnBrk="1" latinLnBrk="0" hangingPunct="1">
              <a:lnSpc>
                <a:spcPct val="90000"/>
              </a:lnSpc>
              <a:spcBef>
                <a:spcPts val="1100"/>
              </a:spcBef>
              <a:buFont typeface="Arial" panose="020B0604020202020204" pitchFamily="34" charset="0"/>
              <a:buChar char="•"/>
              <a:defRPr sz="1800" b="0" i="0" kern="1200">
                <a:solidFill>
                  <a:schemeClr val="tx1"/>
                </a:solidFill>
                <a:latin typeface="Lub Dub Medium" panose="020B0603030403020204" pitchFamily="34" charset="77"/>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ub Dub Medium" panose="020B0603030403020204" pitchFamily="34" charset="77"/>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4pPr>
            <a:lvl5pPr marL="1371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Medium"/>
              </a:rPr>
              <a:t>This slide set is adapted from the 2024 ACC/AHA/AACVPR/APMA/ABC/SCAI/SVM/SVN/SVS/SIR/VESS Guideline for the Management of Lower Extremity Peripheral Artery Disease. Published ahead of print May 14, 2024, available at: </a:t>
            </a:r>
            <a:r>
              <a:rPr lang="en-US" i="1" dirty="0">
                <a:latin typeface="Lub Dub Medium"/>
              </a:rPr>
              <a:t>Circulation</a:t>
            </a:r>
            <a:r>
              <a:rPr lang="en-US" dirty="0">
                <a:latin typeface="Lub Dub Medium"/>
              </a:rPr>
              <a:t>. </a:t>
            </a:r>
            <a:r>
              <a:rPr lang="en-US" dirty="0">
                <a:latin typeface="Lub Dub Medium"/>
                <a:hlinkClick r:id="rId2"/>
              </a:rPr>
              <a:t>https://www.ahajournals.org/doi/10.1161/CIR.0000000000001251</a:t>
            </a:r>
            <a:r>
              <a:rPr lang="en-US" dirty="0">
                <a:latin typeface="Lub Dub Medium"/>
              </a:rPr>
              <a:t> And Journal of the American College of Cardiology, published online ahead of print May 14, 2024. </a:t>
            </a:r>
            <a:r>
              <a:rPr lang="en-US" i="1" dirty="0">
                <a:latin typeface="Lub Dub Medium"/>
              </a:rPr>
              <a:t>J Am Coll </a:t>
            </a:r>
            <a:r>
              <a:rPr lang="en-US" i="1" err="1">
                <a:latin typeface="Lub Dub Medium"/>
              </a:rPr>
              <a:t>Cardiol</a:t>
            </a:r>
            <a:r>
              <a:rPr lang="en-US">
                <a:latin typeface="Lub Dub Medium"/>
              </a:rPr>
              <a:t>. </a:t>
            </a:r>
            <a:r>
              <a:rPr lang="en-US" dirty="0">
                <a:latin typeface="Lub Dub Medium"/>
                <a:hlinkClick r:id="rId3"/>
              </a:rPr>
              <a:t>https://www.jacc.org/doi/10.1016/j.jacc.2024.02.013</a:t>
            </a:r>
            <a:endParaRPr lang="en-US" dirty="0">
              <a:latin typeface="Lub Dub Medium"/>
            </a:endParaRPr>
          </a:p>
        </p:txBody>
      </p:sp>
      <p:sp>
        <p:nvSpPr>
          <p:cNvPr id="11" name="TextBox 1">
            <a:extLst>
              <a:ext uri="{FF2B5EF4-FFF2-40B4-BE49-F238E27FC236}">
                <a16:creationId xmlns:a16="http://schemas.microsoft.com/office/drawing/2014/main" id="{E06DEF59-9D61-D041-462C-0878E8EF4BE2}"/>
              </a:ext>
            </a:extLst>
          </p:cNvPr>
          <p:cNvSpPr txBox="1"/>
          <p:nvPr/>
        </p:nvSpPr>
        <p:spPr>
          <a:xfrm>
            <a:off x="15704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2024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8A0D7D-D0C5-BA6E-7968-EBF0F3219805}"/>
              </a:ext>
            </a:extLst>
          </p:cNvPr>
          <p:cNvSpPr>
            <a:spLocks noGrp="1"/>
          </p:cNvSpPr>
          <p:nvPr/>
        </p:nvSpPr>
        <p:spPr>
          <a:xfrm>
            <a:off x="3390897" y="762000"/>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A05F4EB-0423-7415-738C-8D2933F888E7}"/>
              </a:ext>
            </a:extLst>
          </p:cNvPr>
          <p:cNvGraphicFramePr>
            <a:graphicFrameLocks noGrp="1"/>
          </p:cNvGraphicFramePr>
          <p:nvPr>
            <p:extLst>
              <p:ext uri="{D42A27DB-BD31-4B8C-83A1-F6EECF244321}">
                <p14:modId xmlns:p14="http://schemas.microsoft.com/office/powerpoint/2010/main" val="3182483409"/>
              </p:ext>
            </p:extLst>
          </p:nvPr>
        </p:nvGraphicFramePr>
        <p:xfrm>
          <a:off x="2363785" y="1413383"/>
          <a:ext cx="9902825" cy="5402834"/>
        </p:xfrm>
        <a:graphic>
          <a:graphicData uri="http://schemas.openxmlformats.org/drawingml/2006/table">
            <a:tbl>
              <a:tblPr firstRow="1" firstCol="1" bandRow="1"/>
              <a:tblGrid>
                <a:gridCol w="3235629">
                  <a:extLst>
                    <a:ext uri="{9D8B030D-6E8A-4147-A177-3AD203B41FA5}">
                      <a16:colId xmlns:a16="http://schemas.microsoft.com/office/drawing/2014/main" val="3386826744"/>
                    </a:ext>
                  </a:extLst>
                </a:gridCol>
                <a:gridCol w="6667196">
                  <a:extLst>
                    <a:ext uri="{9D8B030D-6E8A-4147-A177-3AD203B41FA5}">
                      <a16:colId xmlns:a16="http://schemas.microsoft.com/office/drawing/2014/main" val="2970859529"/>
                    </a:ext>
                  </a:extLst>
                </a:gridCol>
              </a:tblGrid>
              <a:tr h="0">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Multispecialty care team for PAD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 team of professionals representing different specialties and disciplines to assist in the evaluation and management of the patient with PAD and especially CLTI.</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For the care of patients with CLTI, the care team should include individuals who are skilled in endovascular revascularization, surgical revascularization, wound-healing therapies and foot surgery, and medical evaluation and care.</a:t>
                      </a:r>
                    </a:p>
                    <a:p>
                      <a:pPr marL="342900" marR="0" lvl="0" indent="-342900">
                        <a:lnSpc>
                          <a:spcPct val="200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rPr>
                        <a:t>Table 15</a:t>
                      </a:r>
                      <a:r>
                        <a:rPr lang="en-US" sz="1800" dirty="0">
                          <a:effectLst/>
                          <a:latin typeface="Times New Roman" panose="02020603050405020304" pitchFamily="18" charset="0"/>
                          <a:ea typeface="Times New Roman" panose="02020603050405020304" pitchFamily="18" charset="0"/>
                        </a:rPr>
                        <a:t> includes the list of multispecialty care team members. </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Patients and family members collaborate with the multispecialty care team for management of CLTI.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39910"/>
                  </a:ext>
                </a:extLst>
              </a:tr>
            </a:tbl>
          </a:graphicData>
        </a:graphic>
      </p:graphicFrame>
      <p:sp>
        <p:nvSpPr>
          <p:cNvPr id="4" name="TextBox 3">
            <a:extLst>
              <a:ext uri="{FF2B5EF4-FFF2-40B4-BE49-F238E27FC236}">
                <a16:creationId xmlns:a16="http://schemas.microsoft.com/office/drawing/2014/main" id="{0DD85E07-707A-A2C4-B20E-3104FE327ABB}"/>
              </a:ext>
            </a:extLst>
          </p:cNvPr>
          <p:cNvSpPr txBox="1"/>
          <p:nvPr/>
        </p:nvSpPr>
        <p:spPr>
          <a:xfrm>
            <a:off x="12420600" y="4463453"/>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333170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3" name="Title 3">
            <a:extLst>
              <a:ext uri="{FF2B5EF4-FFF2-40B4-BE49-F238E27FC236}">
                <a16:creationId xmlns:a16="http://schemas.microsoft.com/office/drawing/2014/main" id="{66F2625F-906B-48C1-DEFA-5CA4793B70D0}"/>
              </a:ext>
            </a:extLst>
          </p:cNvPr>
          <p:cNvSpPr>
            <a:spLocks noGrp="1"/>
          </p:cNvSpPr>
          <p:nvPr/>
        </p:nvSpPr>
        <p:spPr>
          <a:xfrm>
            <a:off x="3390898" y="761492"/>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38C05E49-46F4-BA0E-14E4-DB61F610CD0C}"/>
              </a:ext>
            </a:extLst>
          </p:cNvPr>
          <p:cNvGraphicFramePr>
            <a:graphicFrameLocks noGrp="1"/>
          </p:cNvGraphicFramePr>
          <p:nvPr>
            <p:extLst>
              <p:ext uri="{D42A27DB-BD31-4B8C-83A1-F6EECF244321}">
                <p14:modId xmlns:p14="http://schemas.microsoft.com/office/powerpoint/2010/main" val="992698729"/>
              </p:ext>
            </p:extLst>
          </p:nvPr>
        </p:nvGraphicFramePr>
        <p:xfrm>
          <a:off x="1371600" y="1591962"/>
          <a:ext cx="10820400" cy="5867908"/>
        </p:xfrm>
        <a:graphic>
          <a:graphicData uri="http://schemas.openxmlformats.org/drawingml/2006/table">
            <a:tbl>
              <a:tblPr firstRow="1" firstCol="1" bandRow="1"/>
              <a:tblGrid>
                <a:gridCol w="3535436">
                  <a:extLst>
                    <a:ext uri="{9D8B030D-6E8A-4147-A177-3AD203B41FA5}">
                      <a16:colId xmlns:a16="http://schemas.microsoft.com/office/drawing/2014/main" val="1033476824"/>
                    </a:ext>
                  </a:extLst>
                </a:gridCol>
                <a:gridCol w="7284964">
                  <a:extLst>
                    <a:ext uri="{9D8B030D-6E8A-4147-A177-3AD203B41FA5}">
                      <a16:colId xmlns:a16="http://schemas.microsoft.com/office/drawing/2014/main" val="2792568691"/>
                    </a:ext>
                  </a:extLst>
                </a:gridCol>
              </a:tblGrid>
              <a:tr h="3143605">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Regions of the foot</a:t>
                      </a:r>
                    </a:p>
                  </a:txBody>
                  <a:tcPr marL="66620" marR="66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Forefoot—Extends from the tarsometatarsal joint and incorporates the phalanges, metatarsal, and sesamoid bones.</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Midfoot—Begins at the transverse tarsal joint and extends to the tarsometatarsal joint, incorporating the navicular, cuboid, and cuneiform bones.</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Hindfoot—Begins at the ankle joint and ends at the transverse tarsal joint, incorporating the calcaneus and talus bones.</a:t>
                      </a:r>
                    </a:p>
                  </a:txBody>
                  <a:tcPr marL="66620" marR="66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2258604"/>
                  </a:ext>
                </a:extLst>
              </a:tr>
              <a:tr h="2077683">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Structured exercise program</a:t>
                      </a:r>
                    </a:p>
                  </a:txBody>
                  <a:tcPr marL="66620" marR="66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 exercise program planned by a qualified health care professional that provides recommendations for exercise training with a goal of improving functional status over time. The program provides individualized recommendations for frequency, intensity, time, and type of exercise.</a:t>
                      </a:r>
                    </a:p>
                  </a:txBody>
                  <a:tcPr marL="66620" marR="66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977961"/>
                  </a:ext>
                </a:extLst>
              </a:tr>
            </a:tbl>
          </a:graphicData>
        </a:graphic>
      </p:graphicFrame>
      <p:sp>
        <p:nvSpPr>
          <p:cNvPr id="6" name="TextBox 5">
            <a:extLst>
              <a:ext uri="{FF2B5EF4-FFF2-40B4-BE49-F238E27FC236}">
                <a16:creationId xmlns:a16="http://schemas.microsoft.com/office/drawing/2014/main" id="{3A410045-0CFE-DBF1-718E-BC8EF58D1459}"/>
              </a:ext>
            </a:extLst>
          </p:cNvPr>
          <p:cNvSpPr txBox="1"/>
          <p:nvPr/>
        </p:nvSpPr>
        <p:spPr>
          <a:xfrm>
            <a:off x="12457970" y="5107106"/>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287985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B4A7D98-450D-ECDC-6A16-846886171745}"/>
              </a:ext>
            </a:extLst>
          </p:cNvPr>
          <p:cNvSpPr>
            <a:spLocks noGrp="1"/>
          </p:cNvSpPr>
          <p:nvPr/>
        </p:nvSpPr>
        <p:spPr>
          <a:xfrm>
            <a:off x="3390898" y="812978"/>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2ACE093F-CDF0-407F-8E7F-61DB44C83FA5}"/>
              </a:ext>
            </a:extLst>
          </p:cNvPr>
          <p:cNvGraphicFramePr>
            <a:graphicFrameLocks noGrp="1"/>
          </p:cNvGraphicFramePr>
          <p:nvPr>
            <p:extLst>
              <p:ext uri="{D42A27DB-BD31-4B8C-83A1-F6EECF244321}">
                <p14:modId xmlns:p14="http://schemas.microsoft.com/office/powerpoint/2010/main" val="2552207150"/>
              </p:ext>
            </p:extLst>
          </p:nvPr>
        </p:nvGraphicFramePr>
        <p:xfrm>
          <a:off x="381000" y="1548714"/>
          <a:ext cx="12115800" cy="5867908"/>
        </p:xfrm>
        <a:graphic>
          <a:graphicData uri="http://schemas.openxmlformats.org/drawingml/2006/table">
            <a:tbl>
              <a:tblPr firstRow="1" firstCol="1" bandRow="1"/>
              <a:tblGrid>
                <a:gridCol w="3733800">
                  <a:extLst>
                    <a:ext uri="{9D8B030D-6E8A-4147-A177-3AD203B41FA5}">
                      <a16:colId xmlns:a16="http://schemas.microsoft.com/office/drawing/2014/main" val="4230767213"/>
                    </a:ext>
                  </a:extLst>
                </a:gridCol>
                <a:gridCol w="8382000">
                  <a:extLst>
                    <a:ext uri="{9D8B030D-6E8A-4147-A177-3AD203B41FA5}">
                      <a16:colId xmlns:a16="http://schemas.microsoft.com/office/drawing/2014/main" val="4151089666"/>
                    </a:ext>
                  </a:extLst>
                </a:gridCol>
              </a:tblGrid>
              <a:tr h="3275982">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Structured community-based exercise program</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structured exercise program that takes place in the personal setting of the patient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home, surrounding neighborhood, fitness facility). The program is self-directed with as-needed guidance of health care professionals who prescribe a structured exercise regimen similar to that performed in a supervised program setting. Community-based programs may incorporate behavioral change techniques, delivered by in-person or virtual health coaching or the use of activity monitors. </a:t>
                      </a:r>
                      <a:r>
                        <a:rPr lang="en-US" sz="1800" b="1" dirty="0">
                          <a:effectLst/>
                          <a:latin typeface="Times New Roman" panose="02020603050405020304" pitchFamily="18" charset="0"/>
                          <a:ea typeface="Times New Roman" panose="02020603050405020304" pitchFamily="18" charset="0"/>
                        </a:rPr>
                        <a:t>Table 14</a:t>
                      </a:r>
                      <a:r>
                        <a:rPr lang="en-US" sz="1800" dirty="0">
                          <a:effectLst/>
                          <a:latin typeface="Times New Roman" panose="02020603050405020304" pitchFamily="18" charset="0"/>
                          <a:ea typeface="Times New Roman" panose="02020603050405020304" pitchFamily="18" charset="0"/>
                        </a:rPr>
                        <a:t> provides more detail regarding this form of structured exercise. </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465558"/>
                  </a:ext>
                </a:extLst>
              </a:tr>
              <a:tr h="1945306">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Supervised exercise therapy</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supervised, structured exercise program that takes place in a hospital or outpatient facility that is directly supervised by a physician or advanced practice provider and most often implemented by a clinical exercise physiologist or nurse. </a:t>
                      </a:r>
                      <a:r>
                        <a:rPr lang="en-US" sz="1800" b="1" dirty="0">
                          <a:effectLst/>
                          <a:latin typeface="Times New Roman" panose="02020603050405020304" pitchFamily="18" charset="0"/>
                          <a:ea typeface="Times New Roman" panose="02020603050405020304" pitchFamily="18" charset="0"/>
                        </a:rPr>
                        <a:t>Table 14</a:t>
                      </a:r>
                      <a:r>
                        <a:rPr lang="en-US" sz="1800" dirty="0">
                          <a:effectLst/>
                          <a:latin typeface="Times New Roman" panose="02020603050405020304" pitchFamily="18" charset="0"/>
                          <a:ea typeface="Times New Roman" panose="02020603050405020304" pitchFamily="18" charset="0"/>
                        </a:rPr>
                        <a:t> includes more detail regarding this form of structured exercise. </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313520"/>
                  </a:ext>
                </a:extLst>
              </a:tr>
            </a:tbl>
          </a:graphicData>
        </a:graphic>
      </p:graphicFrame>
      <p:sp>
        <p:nvSpPr>
          <p:cNvPr id="5" name="TextBox 4">
            <a:extLst>
              <a:ext uri="{FF2B5EF4-FFF2-40B4-BE49-F238E27FC236}">
                <a16:creationId xmlns:a16="http://schemas.microsoft.com/office/drawing/2014/main" id="{EE5B9E71-EF28-4065-459A-C8F214D60D7B}"/>
              </a:ext>
            </a:extLst>
          </p:cNvPr>
          <p:cNvSpPr txBox="1"/>
          <p:nvPr/>
        </p:nvSpPr>
        <p:spPr>
          <a:xfrm>
            <a:off x="12612130" y="5045323"/>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12652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2" name="Title 3">
            <a:extLst>
              <a:ext uri="{FF2B5EF4-FFF2-40B4-BE49-F238E27FC236}">
                <a16:creationId xmlns:a16="http://schemas.microsoft.com/office/drawing/2014/main" id="{C71F2517-CC32-88E5-E29B-FC0329F54F80}"/>
              </a:ext>
            </a:extLst>
          </p:cNvPr>
          <p:cNvSpPr>
            <a:spLocks noGrp="1"/>
          </p:cNvSpPr>
          <p:nvPr/>
        </p:nvSpPr>
        <p:spPr>
          <a:xfrm>
            <a:off x="3390900" y="762000"/>
            <a:ext cx="78486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2. Definitions of PAD Key Terms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F694E02-54EA-5B44-B161-694604A9DDA8}"/>
              </a:ext>
            </a:extLst>
          </p:cNvPr>
          <p:cNvGraphicFramePr>
            <a:graphicFrameLocks noGrp="1"/>
          </p:cNvGraphicFramePr>
          <p:nvPr>
            <p:extLst>
              <p:ext uri="{D42A27DB-BD31-4B8C-83A1-F6EECF244321}">
                <p14:modId xmlns:p14="http://schemas.microsoft.com/office/powerpoint/2010/main" val="3016910658"/>
              </p:ext>
            </p:extLst>
          </p:nvPr>
        </p:nvGraphicFramePr>
        <p:xfrm>
          <a:off x="533400" y="1564755"/>
          <a:ext cx="11565337" cy="5750445"/>
        </p:xfrm>
        <a:graphic>
          <a:graphicData uri="http://schemas.openxmlformats.org/drawingml/2006/table">
            <a:tbl>
              <a:tblPr firstRow="1" firstCol="1" bandRow="1"/>
              <a:tblGrid>
                <a:gridCol w="3066633">
                  <a:extLst>
                    <a:ext uri="{9D8B030D-6E8A-4147-A177-3AD203B41FA5}">
                      <a16:colId xmlns:a16="http://schemas.microsoft.com/office/drawing/2014/main" val="2256364115"/>
                    </a:ext>
                  </a:extLst>
                </a:gridCol>
                <a:gridCol w="8498704">
                  <a:extLst>
                    <a:ext uri="{9D8B030D-6E8A-4147-A177-3AD203B41FA5}">
                      <a16:colId xmlns:a16="http://schemas.microsoft.com/office/drawing/2014/main" val="2685151707"/>
                    </a:ext>
                  </a:extLst>
                </a:gridCol>
              </a:tblGrid>
              <a:tr h="1033196">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Surgical revascularization</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Surgical procedures that may involve endarterectomy to remove plaque, thrombectomy, or bypass surgery to reconstruct arterial blood flow. </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395203"/>
                  </a:ext>
                </a:extLst>
              </a:tr>
              <a:tr h="1033196">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Thrombolysis</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Administration of thrombolytic agents, generally through a catheter placed directly within an area of thrombus in an artery. </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056382"/>
                  </a:ext>
                </a:extLst>
              </a:tr>
              <a:tr h="1033196">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Tissue loss</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Minor—Nonhealing ulcer, focal gangrene.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Major—Tissue loss extending above the </a:t>
                      </a:r>
                      <a:r>
                        <a:rPr lang="en-US" sz="1800" dirty="0" err="1">
                          <a:effectLst/>
                          <a:latin typeface="Times New Roman" panose="02020603050405020304" pitchFamily="18" charset="0"/>
                          <a:ea typeface="Times New Roman" panose="02020603050405020304" pitchFamily="18" charset="0"/>
                        </a:rPr>
                        <a:t>transmetatarsal</a:t>
                      </a:r>
                      <a:r>
                        <a:rPr lang="en-US" sz="1800" dirty="0">
                          <a:effectLst/>
                          <a:latin typeface="Times New Roman" panose="02020603050405020304" pitchFamily="18" charset="0"/>
                          <a:ea typeface="Times New Roman" panose="02020603050405020304" pitchFamily="18" charset="0"/>
                        </a:rPr>
                        <a:t> level; functional foot no longer salvageable.</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7848685"/>
                  </a:ext>
                </a:extLst>
              </a:tr>
              <a:tr h="2121699">
                <a:tc>
                  <a:txBody>
                    <a:bodyPr/>
                    <a:lstStyle/>
                    <a:p>
                      <a:pPr marL="228600" marR="0" indent="-22860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WIfI</a:t>
                      </a: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 clinical staging system for patients with CLTI that incorporates the wound extent, degree of ischemia, and severity of foot infection.</a:t>
                      </a:r>
                    </a:p>
                    <a:p>
                      <a:pPr marL="342900" marR="0" lvl="0" indent="-342900">
                        <a:lnSpc>
                          <a:spcPct val="200000"/>
                        </a:lnSpc>
                        <a:spcBef>
                          <a:spcPts val="0"/>
                        </a:spcBef>
                        <a:spcAft>
                          <a:spcPts val="0"/>
                        </a:spcAft>
                        <a:buFont typeface="Symbol" panose="05050102010706020507" pitchFamily="18" charset="2"/>
                        <a:buChar char=""/>
                      </a:pPr>
                      <a:r>
                        <a:rPr lang="en-US" sz="1800" dirty="0" err="1">
                          <a:effectLst/>
                          <a:latin typeface="Times New Roman" panose="02020603050405020304" pitchFamily="18" charset="0"/>
                          <a:ea typeface="Calibri" panose="020F0502020204030204" pitchFamily="34" charset="0"/>
                        </a:rPr>
                        <a:t>WIfI</a:t>
                      </a:r>
                      <a:r>
                        <a:rPr lang="en-US" sz="1800" dirty="0">
                          <a:effectLst/>
                          <a:latin typeface="Times New Roman" panose="02020603050405020304" pitchFamily="18" charset="0"/>
                          <a:ea typeface="Calibri" panose="020F0502020204030204" pitchFamily="34" charset="0"/>
                        </a:rPr>
                        <a:t> class correlates with CLTI outcomes, including time to wound healing, amputation rate, and amputation-free survival.</a:t>
                      </a:r>
                      <a:endParaRPr lang="en-US" sz="1800" dirty="0">
                        <a:effectLst/>
                        <a:latin typeface="Times New Roman" panose="02020603050405020304" pitchFamily="18" charset="0"/>
                        <a:ea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385691"/>
                  </a:ext>
                </a:extLst>
              </a:tr>
            </a:tbl>
          </a:graphicData>
        </a:graphic>
      </p:graphicFrame>
      <p:sp>
        <p:nvSpPr>
          <p:cNvPr id="4" name="TextBox 3">
            <a:extLst>
              <a:ext uri="{FF2B5EF4-FFF2-40B4-BE49-F238E27FC236}">
                <a16:creationId xmlns:a16="http://schemas.microsoft.com/office/drawing/2014/main" id="{A6008F3E-F1AD-18DA-17EE-09288E0CB44F}"/>
              </a:ext>
            </a:extLst>
          </p:cNvPr>
          <p:cNvSpPr txBox="1"/>
          <p:nvPr/>
        </p:nvSpPr>
        <p:spPr>
          <a:xfrm>
            <a:off x="12268199" y="4952139"/>
            <a:ext cx="1981200" cy="2352764"/>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MACE, major adverse cardiovascular events; MALE, major adverse limb events; MI, myocardial infarction; PAD, peripheral artery disease; and </a:t>
            </a:r>
            <a:r>
              <a:rPr lang="en-US" sz="1200" dirty="0" err="1">
                <a:latin typeface="Lub Dub Medium" panose="020B0603030403020204" pitchFamily="34" charset="0"/>
              </a:rPr>
              <a:t>WIfI</a:t>
            </a:r>
            <a:r>
              <a:rPr lang="en-US" sz="1200" dirty="0">
                <a:latin typeface="Lub Dub Medium" panose="020B0603030403020204" pitchFamily="34" charset="0"/>
              </a:rPr>
              <a:t>, wound, ischemia, foot infection.</a:t>
            </a:r>
          </a:p>
        </p:txBody>
      </p:sp>
    </p:spTree>
    <p:extLst>
      <p:ext uri="{BB962C8B-B14F-4D97-AF65-F5344CB8AC3E}">
        <p14:creationId xmlns:p14="http://schemas.microsoft.com/office/powerpoint/2010/main" val="208505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DBEE564-D241-349B-FB75-B74C2E00F26A}"/>
              </a:ext>
            </a:extLst>
          </p:cNvPr>
          <p:cNvSpPr>
            <a:spLocks noGrp="1"/>
          </p:cNvSpPr>
          <p:nvPr/>
        </p:nvSpPr>
        <p:spPr>
          <a:xfrm>
            <a:off x="319845" y="1828800"/>
            <a:ext cx="3886200" cy="5105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3. Applying American College of Cardiology/American Heart Association Class of Recommendation and Level of Evidence to Clinical Strategies, Interventions, Treatments, or Diagnostic Testing in Patient Care* (Updated May 2019)</a:t>
            </a:r>
          </a:p>
        </p:txBody>
      </p:sp>
      <p:pic>
        <p:nvPicPr>
          <p:cNvPr id="4" name="Picture 2" descr="Table&#10;&#10;Description automatically generated with low confidence">
            <a:extLst>
              <a:ext uri="{FF2B5EF4-FFF2-40B4-BE49-F238E27FC236}">
                <a16:creationId xmlns:a16="http://schemas.microsoft.com/office/drawing/2014/main" id="{AA3D050F-02A1-4B99-FB1F-39443E0ED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
            <a:ext cx="7947855"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3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2819400" y="3683913"/>
            <a:ext cx="8991600" cy="861774"/>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Clinical Assessment for PAD </a:t>
            </a:r>
          </a:p>
        </p:txBody>
      </p:sp>
    </p:spTree>
    <p:extLst>
      <p:ext uri="{BB962C8B-B14F-4D97-AF65-F5344CB8AC3E}">
        <p14:creationId xmlns:p14="http://schemas.microsoft.com/office/powerpoint/2010/main" val="425160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26</a:t>
            </a:fld>
            <a:endParaRPr lang="en-US" dirty="0"/>
          </a:p>
        </p:txBody>
      </p:sp>
      <p:pic>
        <p:nvPicPr>
          <p:cNvPr id="3" name="Picture 2" descr="A diagram of a diagram&#10;&#10;Description automatically generated">
            <a:extLst>
              <a:ext uri="{FF2B5EF4-FFF2-40B4-BE49-F238E27FC236}">
                <a16:creationId xmlns:a16="http://schemas.microsoft.com/office/drawing/2014/main" id="{90841F87-5E78-539E-57C3-459446DA0863}"/>
              </a:ext>
            </a:extLst>
          </p:cNvPr>
          <p:cNvPicPr>
            <a:picLocks noChangeAspect="1"/>
          </p:cNvPicPr>
          <p:nvPr/>
        </p:nvPicPr>
        <p:blipFill>
          <a:blip r:embed="rId2"/>
          <a:stretch>
            <a:fillRect/>
          </a:stretch>
        </p:blipFill>
        <p:spPr>
          <a:xfrm>
            <a:off x="3352800" y="152400"/>
            <a:ext cx="9246322" cy="7239000"/>
          </a:xfrm>
          <a:prstGeom prst="rect">
            <a:avLst/>
          </a:prstGeom>
        </p:spPr>
      </p:pic>
      <p:sp>
        <p:nvSpPr>
          <p:cNvPr id="4" name="Title 3">
            <a:extLst>
              <a:ext uri="{FF2B5EF4-FFF2-40B4-BE49-F238E27FC236}">
                <a16:creationId xmlns:a16="http://schemas.microsoft.com/office/drawing/2014/main" id="{6DC5ABD5-7008-F830-0F61-E31CF479F1B0}"/>
              </a:ext>
            </a:extLst>
          </p:cNvPr>
          <p:cNvSpPr>
            <a:spLocks noGrp="1"/>
          </p:cNvSpPr>
          <p:nvPr/>
        </p:nvSpPr>
        <p:spPr>
          <a:xfrm>
            <a:off x="381000" y="1600200"/>
            <a:ext cx="3276600" cy="10668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1. Clinical Subsets of PAD.</a:t>
            </a:r>
          </a:p>
        </p:txBody>
      </p:sp>
      <p:sp>
        <p:nvSpPr>
          <p:cNvPr id="7" name="TextBox 6">
            <a:extLst>
              <a:ext uri="{FF2B5EF4-FFF2-40B4-BE49-F238E27FC236}">
                <a16:creationId xmlns:a16="http://schemas.microsoft.com/office/drawing/2014/main" id="{2815D4C0-1E31-CD40-0003-9128B9ABC619}"/>
              </a:ext>
            </a:extLst>
          </p:cNvPr>
          <p:cNvSpPr txBox="1"/>
          <p:nvPr/>
        </p:nvSpPr>
        <p:spPr>
          <a:xfrm>
            <a:off x="381000" y="6400800"/>
            <a:ext cx="2743200" cy="856565"/>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and PAD, peripheral artery disease.</a:t>
            </a:r>
          </a:p>
        </p:txBody>
      </p:sp>
    </p:spTree>
    <p:extLst>
      <p:ext uri="{BB962C8B-B14F-4D97-AF65-F5344CB8AC3E}">
        <p14:creationId xmlns:p14="http://schemas.microsoft.com/office/powerpoint/2010/main" val="25460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D8AD9F7-838D-7650-B31B-D1C8BBA82594}"/>
              </a:ext>
            </a:extLst>
          </p:cNvPr>
          <p:cNvSpPr>
            <a:spLocks noGrp="1"/>
          </p:cNvSpPr>
          <p:nvPr/>
        </p:nvSpPr>
        <p:spPr>
          <a:xfrm>
            <a:off x="3333749" y="805898"/>
            <a:ext cx="7962902"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4. Clinical Subsets of Patients With PAD</a:t>
            </a:r>
          </a:p>
        </p:txBody>
      </p:sp>
      <p:graphicFrame>
        <p:nvGraphicFramePr>
          <p:cNvPr id="3" name="Table 2">
            <a:extLst>
              <a:ext uri="{FF2B5EF4-FFF2-40B4-BE49-F238E27FC236}">
                <a16:creationId xmlns:a16="http://schemas.microsoft.com/office/drawing/2014/main" id="{5C458B8D-CC9B-1E9B-07F6-3B45A45E25FC}"/>
              </a:ext>
            </a:extLst>
          </p:cNvPr>
          <p:cNvGraphicFramePr>
            <a:graphicFrameLocks noGrp="1"/>
          </p:cNvGraphicFramePr>
          <p:nvPr>
            <p:extLst>
              <p:ext uri="{D42A27DB-BD31-4B8C-83A1-F6EECF244321}">
                <p14:modId xmlns:p14="http://schemas.microsoft.com/office/powerpoint/2010/main" val="822596218"/>
              </p:ext>
            </p:extLst>
          </p:nvPr>
        </p:nvGraphicFramePr>
        <p:xfrm>
          <a:off x="876300" y="1412599"/>
          <a:ext cx="12877800" cy="5404402"/>
        </p:xfrm>
        <a:graphic>
          <a:graphicData uri="http://schemas.openxmlformats.org/drawingml/2006/table">
            <a:tbl>
              <a:tblPr firstRow="1" firstCol="1" bandRow="1"/>
              <a:tblGrid>
                <a:gridCol w="2788952">
                  <a:extLst>
                    <a:ext uri="{9D8B030D-6E8A-4147-A177-3AD203B41FA5}">
                      <a16:colId xmlns:a16="http://schemas.microsoft.com/office/drawing/2014/main" val="1415555651"/>
                    </a:ext>
                  </a:extLst>
                </a:gridCol>
                <a:gridCol w="10088848">
                  <a:extLst>
                    <a:ext uri="{9D8B030D-6E8A-4147-A177-3AD203B41FA5}">
                      <a16:colId xmlns:a16="http://schemas.microsoft.com/office/drawing/2014/main" val="2597123820"/>
                    </a:ext>
                  </a:extLst>
                </a:gridCol>
              </a:tblGrid>
              <a:tr h="281960">
                <a:tc>
                  <a:txBody>
                    <a:bodyPr/>
                    <a:lstStyle/>
                    <a:p>
                      <a:pPr marL="0" marR="0" algn="ctr">
                        <a:lnSpc>
                          <a:spcPct val="200000"/>
                        </a:lnSpc>
                        <a:spcBef>
                          <a:spcPts val="60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Clinical Subset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Description/Characterization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71585835"/>
                  </a:ext>
                </a:extLst>
              </a:tr>
              <a:tr h="4939328">
                <a:tc>
                  <a:txBody>
                    <a:bodyPr/>
                    <a:lstStyle/>
                    <a:p>
                      <a:pPr marL="320040" marR="0" indent="-22860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Asymptomatic PAD (may have functional impairment)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Depending on the population assessed and method of assessment, 20%–59% of patients with objectively proven PAD report no leg symptoms.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classified as having asymptomatic PAD may self-limit and adapt their activity to remain below their ischemic threshold to avoid leg pain.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significant percentage of patients with asymptomatic PAD who report no exertional leg symptoms develop symptoms during an objective walking test.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prevalence of asymptomatic PAD varies depending on whether patients are recruited from a primary care or community setting (lower %) versus a vascular laboratory (higher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with PAD who are asymptomatic have functional impairment comparable to patients with claudication.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Associated with increased risk of MACE including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4518403"/>
                  </a:ext>
                </a:extLst>
              </a:tr>
            </a:tbl>
          </a:graphicData>
        </a:graphic>
      </p:graphicFrame>
      <p:sp>
        <p:nvSpPr>
          <p:cNvPr id="5" name="TextBox 4">
            <a:extLst>
              <a:ext uri="{FF2B5EF4-FFF2-40B4-BE49-F238E27FC236}">
                <a16:creationId xmlns:a16="http://schemas.microsoft.com/office/drawing/2014/main" id="{8E135C10-5E44-E0E9-62D4-344C67F1EE8D}"/>
              </a:ext>
            </a:extLst>
          </p:cNvPr>
          <p:cNvSpPr txBox="1"/>
          <p:nvPr/>
        </p:nvSpPr>
        <p:spPr>
          <a:xfrm>
            <a:off x="876300" y="6962037"/>
            <a:ext cx="12877800" cy="461665"/>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PAD, peripheral artery disease; RCT, randomized controlled trial; and </a:t>
            </a:r>
            <a:r>
              <a:rPr lang="en-US" sz="1200" dirty="0" err="1">
                <a:latin typeface="Lub Dub Medium" panose="020B0603030403020204" pitchFamily="34" charset="0"/>
              </a:rPr>
              <a:t>WIfI</a:t>
            </a:r>
            <a:r>
              <a:rPr lang="en-US" sz="1200" dirty="0">
                <a:latin typeface="Lub Dub Medium" panose="020B0603030403020204" pitchFamily="34" charset="0"/>
              </a:rPr>
              <a:t>, wound, ischemia, and foot infection.</a:t>
            </a:r>
          </a:p>
        </p:txBody>
      </p:sp>
    </p:spTree>
    <p:extLst>
      <p:ext uri="{BB962C8B-B14F-4D97-AF65-F5344CB8AC3E}">
        <p14:creationId xmlns:p14="http://schemas.microsoft.com/office/powerpoint/2010/main" val="14160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2" name="Title 3">
            <a:extLst>
              <a:ext uri="{FF2B5EF4-FFF2-40B4-BE49-F238E27FC236}">
                <a16:creationId xmlns:a16="http://schemas.microsoft.com/office/drawing/2014/main" id="{AA07A7C8-EE7E-EB72-7EEA-8F0D37E17B6F}"/>
              </a:ext>
            </a:extLst>
          </p:cNvPr>
          <p:cNvSpPr>
            <a:spLocks noGrp="1"/>
          </p:cNvSpPr>
          <p:nvPr/>
        </p:nvSpPr>
        <p:spPr>
          <a:xfrm>
            <a:off x="2733673" y="493707"/>
            <a:ext cx="9163052"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4. Clinical Subsets of Patients With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EDD96F7-C597-A314-EF0F-B4BA86C1CF8B}"/>
              </a:ext>
            </a:extLst>
          </p:cNvPr>
          <p:cNvGraphicFramePr>
            <a:graphicFrameLocks noGrp="1"/>
          </p:cNvGraphicFramePr>
          <p:nvPr>
            <p:extLst>
              <p:ext uri="{D42A27DB-BD31-4B8C-83A1-F6EECF244321}">
                <p14:modId xmlns:p14="http://schemas.microsoft.com/office/powerpoint/2010/main" val="1844659091"/>
              </p:ext>
            </p:extLst>
          </p:nvPr>
        </p:nvGraphicFramePr>
        <p:xfrm>
          <a:off x="796130" y="1259078"/>
          <a:ext cx="13038137" cy="5711444"/>
        </p:xfrm>
        <a:graphic>
          <a:graphicData uri="http://schemas.openxmlformats.org/drawingml/2006/table">
            <a:tbl>
              <a:tblPr firstRow="1" firstCol="1" bandRow="1"/>
              <a:tblGrid>
                <a:gridCol w="2823676">
                  <a:extLst>
                    <a:ext uri="{9D8B030D-6E8A-4147-A177-3AD203B41FA5}">
                      <a16:colId xmlns:a16="http://schemas.microsoft.com/office/drawing/2014/main" val="481473402"/>
                    </a:ext>
                  </a:extLst>
                </a:gridCol>
                <a:gridCol w="10214461">
                  <a:extLst>
                    <a:ext uri="{9D8B030D-6E8A-4147-A177-3AD203B41FA5}">
                      <a16:colId xmlns:a16="http://schemas.microsoft.com/office/drawing/2014/main" val="2254749764"/>
                    </a:ext>
                  </a:extLst>
                </a:gridCol>
              </a:tblGrid>
              <a:tr h="5221288">
                <a:tc>
                  <a:txBody>
                    <a:bodyPr/>
                    <a:lstStyle/>
                    <a:p>
                      <a:pPr marL="320040" marR="0" indent="-22860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Chronic symptomatic PAD (includes claudication and other ischemia-related exertional leg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60" marR="46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common clinically evident subset of PAD; patients report claudication or other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nonjoint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-related exertional leg symptoms that can limit walking performance.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Exertional leg symptoms (typical claudication or other) reported in up to 80% of patients with objectively proven PAD, depending on case series.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Includes ischemia-related exertional leg symptoms, not present at rest, generally increasing with progressive exercise intensity and quickly relieved by rest (within 10 min).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Typical claudication symptoms may be described as a pain, aching, cramping, or tired/fatigued feeling located in the buttocks, thigh, calf, or foot that occurs consistently during walking, does not start at rest, does not improve during walking, and is usually relieved within approximately 10 min of rest. Leg symptom descriptors also include tingling, numbness, burning, throbbing, or shooting.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some patients, exertional leg symptoms due to PAD are not typical of claudication because they may not limit walking or may take &gt;10 min to resolve after rest.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Chronic symptomatic PAD is associated with significant functional (walking) impairment, regardless of whether symptoms are typical of claudication.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60" marR="46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521622"/>
                  </a:ext>
                </a:extLst>
              </a:tr>
            </a:tbl>
          </a:graphicData>
        </a:graphic>
      </p:graphicFrame>
      <p:sp>
        <p:nvSpPr>
          <p:cNvPr id="4" name="TextBox 3">
            <a:extLst>
              <a:ext uri="{FF2B5EF4-FFF2-40B4-BE49-F238E27FC236}">
                <a16:creationId xmlns:a16="http://schemas.microsoft.com/office/drawing/2014/main" id="{85A05D84-0A32-E27A-2BC3-586D4F92C74A}"/>
              </a:ext>
            </a:extLst>
          </p:cNvPr>
          <p:cNvSpPr txBox="1"/>
          <p:nvPr/>
        </p:nvSpPr>
        <p:spPr>
          <a:xfrm>
            <a:off x="796129" y="6999354"/>
            <a:ext cx="13038137" cy="461665"/>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PAD, peripheral artery disease; RCT, randomized controlled trial; and </a:t>
            </a:r>
            <a:r>
              <a:rPr lang="en-US" sz="1200" dirty="0" err="1">
                <a:latin typeface="Lub Dub Medium" panose="020B0603030403020204" pitchFamily="34" charset="0"/>
              </a:rPr>
              <a:t>WIfI</a:t>
            </a:r>
            <a:r>
              <a:rPr lang="en-US" sz="1200" dirty="0">
                <a:latin typeface="Lub Dub Medium" panose="020B0603030403020204" pitchFamily="34" charset="0"/>
              </a:rPr>
              <a:t>, wound, ischemia, and foot infection.</a:t>
            </a:r>
          </a:p>
        </p:txBody>
      </p:sp>
    </p:spTree>
    <p:extLst>
      <p:ext uri="{BB962C8B-B14F-4D97-AF65-F5344CB8AC3E}">
        <p14:creationId xmlns:p14="http://schemas.microsoft.com/office/powerpoint/2010/main" val="856432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685EC1C-B241-6B5A-44C3-38E21D45C9B3}"/>
              </a:ext>
            </a:extLst>
          </p:cNvPr>
          <p:cNvSpPr>
            <a:spLocks noGrp="1"/>
          </p:cNvSpPr>
          <p:nvPr/>
        </p:nvSpPr>
        <p:spPr>
          <a:xfrm>
            <a:off x="2733672" y="643636"/>
            <a:ext cx="9163052"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4. Clinical Subsets of Patients With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8325559-5CBE-3E9A-5E92-D9B2F085C9B6}"/>
              </a:ext>
            </a:extLst>
          </p:cNvPr>
          <p:cNvGraphicFramePr>
            <a:graphicFrameLocks noGrp="1"/>
          </p:cNvGraphicFramePr>
          <p:nvPr>
            <p:extLst>
              <p:ext uri="{D42A27DB-BD31-4B8C-83A1-F6EECF244321}">
                <p14:modId xmlns:p14="http://schemas.microsoft.com/office/powerpoint/2010/main" val="942979302"/>
              </p:ext>
            </p:extLst>
          </p:nvPr>
        </p:nvGraphicFramePr>
        <p:xfrm>
          <a:off x="614360" y="1371600"/>
          <a:ext cx="13401675" cy="5299964"/>
        </p:xfrm>
        <a:graphic>
          <a:graphicData uri="http://schemas.openxmlformats.org/drawingml/2006/table">
            <a:tbl>
              <a:tblPr firstRow="1" firstCol="1" bandRow="1"/>
              <a:tblGrid>
                <a:gridCol w="2902408">
                  <a:extLst>
                    <a:ext uri="{9D8B030D-6E8A-4147-A177-3AD203B41FA5}">
                      <a16:colId xmlns:a16="http://schemas.microsoft.com/office/drawing/2014/main" val="933120501"/>
                    </a:ext>
                  </a:extLst>
                </a:gridCol>
                <a:gridCol w="10499267">
                  <a:extLst>
                    <a:ext uri="{9D8B030D-6E8A-4147-A177-3AD203B41FA5}">
                      <a16:colId xmlns:a16="http://schemas.microsoft.com/office/drawing/2014/main" val="3617820995"/>
                    </a:ext>
                  </a:extLst>
                </a:gridCol>
              </a:tblGrid>
              <a:tr h="5221288">
                <a:tc>
                  <a:txBody>
                    <a:bodyPr/>
                    <a:lstStyle/>
                    <a:p>
                      <a:pPr marL="320040" marR="0" indent="-228600">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6" marR="49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Severe clinical subset of PAD.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Among patients with known PAD, incidence of CLTI estimated to be between 11% and 20%.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Manifests as ischemic rest pain, nonhealing wounds/ulcers, or gangrene with symptoms present for &gt;2 wk.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Responsible for most major and minor limb amputations related to PAD.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Historically estimated 1-y mortality rate of 25%–35% and 1-y rate of amputation up to 30% among patients presenting with CLTI.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Lower rates of mortality and amputation reported in a recent RCT of patients with CLTI undergoing revascularization.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Ischemic rest pain often affects the forefoot and is worsened with limb elevation and relieved by dependency.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Among vascular specialists, the Fontaine and Rutherford</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24</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classification systems are most commonly used to categorize severity of CLTI.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WIfI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classification estimates risk of lower extremity amputation according to wound extent, severity of ischemia, and presence of foot infection and has been shown to correlate with clinical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6" marR="49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299492"/>
                  </a:ext>
                </a:extLst>
              </a:tr>
            </a:tbl>
          </a:graphicData>
        </a:graphic>
      </p:graphicFrame>
      <p:sp>
        <p:nvSpPr>
          <p:cNvPr id="4" name="TextBox 3">
            <a:extLst>
              <a:ext uri="{FF2B5EF4-FFF2-40B4-BE49-F238E27FC236}">
                <a16:creationId xmlns:a16="http://schemas.microsoft.com/office/drawing/2014/main" id="{649DAD52-975F-635E-55BA-A9DC0FC0CE1B}"/>
              </a:ext>
            </a:extLst>
          </p:cNvPr>
          <p:cNvSpPr txBox="1"/>
          <p:nvPr/>
        </p:nvSpPr>
        <p:spPr>
          <a:xfrm>
            <a:off x="614360" y="6858000"/>
            <a:ext cx="13401674" cy="461665"/>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PAD, peripheral artery disease; RCT, randomized controlled trial; and </a:t>
            </a:r>
            <a:r>
              <a:rPr lang="en-US" sz="1200" dirty="0" err="1">
                <a:latin typeface="Lub Dub Medium" panose="020B0603030403020204" pitchFamily="34" charset="0"/>
              </a:rPr>
              <a:t>WIfI</a:t>
            </a:r>
            <a:r>
              <a:rPr lang="en-US" sz="1200" dirty="0">
                <a:latin typeface="Lub Dub Medium" panose="020B0603030403020204" pitchFamily="34" charset="0"/>
              </a:rPr>
              <a:t>, wound, ischemia, and foot infection.</a:t>
            </a:r>
          </a:p>
        </p:txBody>
      </p:sp>
    </p:spTree>
    <p:extLst>
      <p:ext uri="{BB962C8B-B14F-4D97-AF65-F5344CB8AC3E}">
        <p14:creationId xmlns:p14="http://schemas.microsoft.com/office/powerpoint/2010/main" val="40786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itle 5">
            <a:extLst>
              <a:ext uri="{FF2B5EF4-FFF2-40B4-BE49-F238E27FC236}">
                <a16:creationId xmlns:a16="http://schemas.microsoft.com/office/drawing/2014/main" id="{B098B25C-5FDE-4A89-BC10-7FCB24E5774E}"/>
              </a:ext>
            </a:extLst>
          </p:cNvPr>
          <p:cNvSpPr>
            <a:spLocks noGrp="1"/>
          </p:cNvSpPr>
          <p:nvPr/>
        </p:nvSpPr>
        <p:spPr>
          <a:xfrm>
            <a:off x="1638300" y="914400"/>
            <a:ext cx="11353800" cy="9143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dirty="0"/>
              <a:t>2024 Writing Committee Members*</a:t>
            </a:r>
          </a:p>
        </p:txBody>
      </p:sp>
      <p:sp>
        <p:nvSpPr>
          <p:cNvPr id="3" name="Subtitle 6">
            <a:extLst>
              <a:ext uri="{FF2B5EF4-FFF2-40B4-BE49-F238E27FC236}">
                <a16:creationId xmlns:a16="http://schemas.microsoft.com/office/drawing/2014/main" id="{8D078783-F715-45B6-ABDB-4D450FFBEFB6}"/>
              </a:ext>
            </a:extLst>
          </p:cNvPr>
          <p:cNvSpPr>
            <a:spLocks noGrp="1"/>
          </p:cNvSpPr>
          <p:nvPr/>
        </p:nvSpPr>
        <p:spPr>
          <a:xfrm>
            <a:off x="3652837" y="1828799"/>
            <a:ext cx="7324726" cy="102554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dirty="0"/>
              <a:t>Heather L. Gornik, MD, FAHA, MSVM, </a:t>
            </a:r>
            <a:r>
              <a:rPr lang="en-US" sz="1800" i="1" dirty="0"/>
              <a:t>Chair</a:t>
            </a:r>
          </a:p>
          <a:p>
            <a:pPr>
              <a:lnSpc>
                <a:spcPct val="100000"/>
              </a:lnSpc>
              <a:spcBef>
                <a:spcPts val="0"/>
              </a:spcBef>
            </a:pPr>
            <a:r>
              <a:rPr lang="en-US" sz="1800" dirty="0"/>
              <a:t>Herbert D. Aronow, MD, MPH, FACC, FSCAI, FSVM, </a:t>
            </a:r>
            <a:r>
              <a:rPr lang="en-US" sz="1800" i="1" dirty="0"/>
              <a:t>Co-Vice Chair</a:t>
            </a:r>
          </a:p>
          <a:p>
            <a:pPr>
              <a:lnSpc>
                <a:spcPct val="100000"/>
              </a:lnSpc>
              <a:spcBef>
                <a:spcPts val="0"/>
              </a:spcBef>
            </a:pPr>
            <a:r>
              <a:rPr lang="en-US" sz="1800" dirty="0"/>
              <a:t>Philip P. Goodney, MD, MS, DFSVS, </a:t>
            </a:r>
            <a:r>
              <a:rPr lang="en-US" sz="1800" i="1" dirty="0"/>
              <a:t>Co-Vice Chair</a:t>
            </a:r>
          </a:p>
        </p:txBody>
      </p:sp>
      <p:sp>
        <p:nvSpPr>
          <p:cNvPr id="4" name="Text Placeholder 7">
            <a:extLst>
              <a:ext uri="{FF2B5EF4-FFF2-40B4-BE49-F238E27FC236}">
                <a16:creationId xmlns:a16="http://schemas.microsoft.com/office/drawing/2014/main" id="{31E9E5EF-0D47-4BA9-B200-951A78F80BB1}"/>
              </a:ext>
            </a:extLst>
          </p:cNvPr>
          <p:cNvSpPr>
            <a:spLocks noGrp="1"/>
          </p:cNvSpPr>
          <p:nvPr/>
        </p:nvSpPr>
        <p:spPr>
          <a:xfrm>
            <a:off x="1219200" y="2995477"/>
            <a:ext cx="5791200" cy="36683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Lub Dub Medium" panose="020B0603030403020204" pitchFamily="34" charset="77"/>
                <a:ea typeface="+mn-ea"/>
                <a:cs typeface="+mn-cs"/>
              </a:defRPr>
            </a:lvl1pPr>
            <a:lvl2pPr marL="0" indent="-228600" algn="l" defTabSz="914400" rtl="0" eaLnBrk="1" latinLnBrk="0" hangingPunct="1">
              <a:lnSpc>
                <a:spcPct val="90000"/>
              </a:lnSpc>
              <a:spcBef>
                <a:spcPts val="1100"/>
              </a:spcBef>
              <a:buFont typeface="Arial" panose="020B0604020202020204" pitchFamily="34" charset="0"/>
              <a:buChar char="•"/>
              <a:defRPr sz="1800" b="0" i="0" kern="1200">
                <a:solidFill>
                  <a:schemeClr val="tx1"/>
                </a:solidFill>
                <a:latin typeface="Lub Dub Medium" panose="020B0603030403020204" pitchFamily="34" charset="77"/>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ub Dub Medium" panose="020B0603030403020204" pitchFamily="34" charset="77"/>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4pPr>
            <a:lvl5pPr marL="1371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spcBef>
                <a:spcPts val="600"/>
              </a:spcBef>
            </a:pPr>
            <a:r>
              <a:rPr lang="en-US" sz="1600" dirty="0"/>
              <a:t>Shipra Arya, MD, SM</a:t>
            </a:r>
          </a:p>
          <a:p>
            <a:pPr>
              <a:lnSpc>
                <a:spcPct val="70000"/>
              </a:lnSpc>
              <a:spcBef>
                <a:spcPts val="600"/>
              </a:spcBef>
            </a:pPr>
            <a:r>
              <a:rPr lang="en-US" sz="1600" dirty="0"/>
              <a:t>Luke Packard Brewster, MD, PhD, MA, RVT, DFSVS, FAHA†</a:t>
            </a:r>
          </a:p>
          <a:p>
            <a:pPr>
              <a:lnSpc>
                <a:spcPct val="70000"/>
              </a:lnSpc>
              <a:spcBef>
                <a:spcPts val="600"/>
              </a:spcBef>
            </a:pPr>
            <a:r>
              <a:rPr lang="en-US" sz="1600" dirty="0"/>
              <a:t>Lori Byrd, MS‡</a:t>
            </a:r>
          </a:p>
          <a:p>
            <a:pPr>
              <a:lnSpc>
                <a:spcPct val="70000"/>
              </a:lnSpc>
              <a:spcBef>
                <a:spcPts val="600"/>
              </a:spcBef>
            </a:pPr>
            <a:r>
              <a:rPr lang="en-US" sz="1600" dirty="0"/>
              <a:t>Venita Chandra, MD§</a:t>
            </a:r>
          </a:p>
          <a:p>
            <a:pPr>
              <a:lnSpc>
                <a:spcPct val="70000"/>
              </a:lnSpc>
              <a:spcBef>
                <a:spcPts val="600"/>
              </a:spcBef>
            </a:pPr>
            <a:r>
              <a:rPr lang="en-US" sz="1600" dirty="0"/>
              <a:t>Douglas E. Drachman, MD, FACC, FAHA, FSCAI</a:t>
            </a:r>
          </a:p>
          <a:p>
            <a:pPr>
              <a:lnSpc>
                <a:spcPct val="70000"/>
              </a:lnSpc>
              <a:spcBef>
                <a:spcPts val="600"/>
              </a:spcBef>
            </a:pPr>
            <a:r>
              <a:rPr lang="en-US" sz="1600" dirty="0"/>
              <a:t>Jennifer M. Eaves, DNP, MSN, RN</a:t>
            </a:r>
          </a:p>
          <a:p>
            <a:pPr>
              <a:lnSpc>
                <a:spcPct val="70000"/>
              </a:lnSpc>
              <a:spcBef>
                <a:spcPts val="600"/>
              </a:spcBef>
            </a:pPr>
            <a:r>
              <a:rPr lang="en-US" sz="1600" dirty="0"/>
              <a:t>Jonathan K. </a:t>
            </a:r>
            <a:r>
              <a:rPr lang="en-US" sz="1600" dirty="0" err="1"/>
              <a:t>Ehrman</a:t>
            </a:r>
            <a:r>
              <a:rPr lang="en-US" sz="1600" dirty="0"/>
              <a:t>, PhD, FACC, FAHA, FAACVPR║</a:t>
            </a:r>
          </a:p>
          <a:p>
            <a:pPr>
              <a:lnSpc>
                <a:spcPct val="70000"/>
              </a:lnSpc>
              <a:spcBef>
                <a:spcPts val="600"/>
              </a:spcBef>
            </a:pPr>
            <a:r>
              <a:rPr lang="en-US" sz="1600" dirty="0"/>
              <a:t>John N. Evans, DPM¶</a:t>
            </a:r>
          </a:p>
          <a:p>
            <a:pPr>
              <a:lnSpc>
                <a:spcPct val="70000"/>
              </a:lnSpc>
              <a:spcBef>
                <a:spcPts val="600"/>
              </a:spcBef>
            </a:pPr>
            <a:r>
              <a:rPr lang="en-US" sz="1600" dirty="0"/>
              <a:t>Thomas S.D. Getchius</a:t>
            </a:r>
          </a:p>
          <a:p>
            <a:pPr>
              <a:lnSpc>
                <a:spcPct val="70000"/>
              </a:lnSpc>
              <a:spcBef>
                <a:spcPts val="600"/>
              </a:spcBef>
            </a:pPr>
            <a:r>
              <a:rPr lang="es-ES" sz="1600" dirty="0"/>
              <a:t>J. Antonio Gutiérrez, MD, MHS</a:t>
            </a:r>
          </a:p>
          <a:p>
            <a:pPr>
              <a:lnSpc>
                <a:spcPct val="70000"/>
              </a:lnSpc>
              <a:spcBef>
                <a:spcPts val="600"/>
              </a:spcBef>
            </a:pPr>
            <a:r>
              <a:rPr lang="en-US" sz="1600" dirty="0"/>
              <a:t>Beau M. Hawkins, MD, FACC, FSCAI, FSVM</a:t>
            </a:r>
          </a:p>
          <a:p>
            <a:pPr>
              <a:lnSpc>
                <a:spcPct val="70000"/>
              </a:lnSpc>
              <a:spcBef>
                <a:spcPts val="600"/>
              </a:spcBef>
            </a:pPr>
            <a:r>
              <a:rPr lang="en-US" sz="1600" dirty="0"/>
              <a:t>Connie N. Hess, MD, MHS, FACC, FAHA, FSCAI</a:t>
            </a:r>
          </a:p>
          <a:p>
            <a:pPr>
              <a:lnSpc>
                <a:spcPct val="70000"/>
              </a:lnSpc>
              <a:spcBef>
                <a:spcPts val="600"/>
              </a:spcBef>
            </a:pPr>
            <a:r>
              <a:rPr lang="en-US" sz="1600" dirty="0"/>
              <a:t>Karen J. Ho, MD</a:t>
            </a:r>
          </a:p>
          <a:p>
            <a:pPr>
              <a:lnSpc>
                <a:spcPct val="70000"/>
              </a:lnSpc>
              <a:spcBef>
                <a:spcPts val="600"/>
              </a:spcBef>
            </a:pPr>
            <a:r>
              <a:rPr lang="en-US" sz="1600" dirty="0"/>
              <a:t>W. Schuyler Jones, MD, FACC#</a:t>
            </a:r>
          </a:p>
        </p:txBody>
      </p:sp>
      <p:sp>
        <p:nvSpPr>
          <p:cNvPr id="9" name="Text Placeholder 7">
            <a:extLst>
              <a:ext uri="{FF2B5EF4-FFF2-40B4-BE49-F238E27FC236}">
                <a16:creationId xmlns:a16="http://schemas.microsoft.com/office/drawing/2014/main" id="{467F4071-2954-619D-96E3-B4A7D561502D}"/>
              </a:ext>
            </a:extLst>
          </p:cNvPr>
          <p:cNvSpPr>
            <a:spLocks noGrp="1"/>
          </p:cNvSpPr>
          <p:nvPr/>
        </p:nvSpPr>
        <p:spPr>
          <a:xfrm>
            <a:off x="7311231" y="2995477"/>
            <a:ext cx="5486400" cy="3505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Lub Dub Medium" panose="020B0603030403020204" pitchFamily="34" charset="77"/>
                <a:ea typeface="+mn-ea"/>
                <a:cs typeface="+mn-cs"/>
              </a:defRPr>
            </a:lvl1pPr>
            <a:lvl2pPr marL="0" indent="-228600" algn="l" defTabSz="914400" rtl="0" eaLnBrk="1" latinLnBrk="0" hangingPunct="1">
              <a:lnSpc>
                <a:spcPct val="90000"/>
              </a:lnSpc>
              <a:spcBef>
                <a:spcPts val="1100"/>
              </a:spcBef>
              <a:buFont typeface="Arial" panose="020B0604020202020204" pitchFamily="34" charset="0"/>
              <a:buChar char="•"/>
              <a:defRPr sz="1800" b="0" i="0" kern="1200">
                <a:solidFill>
                  <a:schemeClr val="tx1"/>
                </a:solidFill>
                <a:latin typeface="Lub Dub Medium" panose="020B0603030403020204" pitchFamily="34" charset="77"/>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ub Dub Medium" panose="020B0603030403020204" pitchFamily="34" charset="77"/>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4pPr>
            <a:lvl5pPr marL="1371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spcBef>
                <a:spcPts val="600"/>
              </a:spcBef>
            </a:pPr>
            <a:r>
              <a:rPr lang="en-US" sz="1600" dirty="0"/>
              <a:t>Esther S.H. Kim, MD, MPH, FAHA, FSVM**</a:t>
            </a:r>
          </a:p>
          <a:p>
            <a:pPr>
              <a:lnSpc>
                <a:spcPct val="70000"/>
              </a:lnSpc>
              <a:spcBef>
                <a:spcPts val="600"/>
              </a:spcBef>
            </a:pPr>
            <a:r>
              <a:rPr lang="en-US" sz="1600" dirty="0"/>
              <a:t>Scott Kinlay, MBBS, PhD, FACC</a:t>
            </a:r>
          </a:p>
          <a:p>
            <a:pPr>
              <a:lnSpc>
                <a:spcPct val="70000"/>
              </a:lnSpc>
              <a:spcBef>
                <a:spcPts val="600"/>
              </a:spcBef>
            </a:pPr>
            <a:r>
              <a:rPr lang="en-US" sz="1600" dirty="0"/>
              <a:t>Lee Kirksey, MD, MBA††</a:t>
            </a:r>
          </a:p>
          <a:p>
            <a:pPr>
              <a:lnSpc>
                <a:spcPct val="70000"/>
              </a:lnSpc>
              <a:spcBef>
                <a:spcPts val="600"/>
              </a:spcBef>
            </a:pPr>
            <a:r>
              <a:rPr lang="en-US" sz="1600" dirty="0"/>
              <a:t>Debra Kohlman-Trigoboff, RN, MS, ACNP-BC, CVN</a:t>
            </a:r>
          </a:p>
          <a:p>
            <a:pPr>
              <a:lnSpc>
                <a:spcPct val="70000"/>
              </a:lnSpc>
              <a:spcBef>
                <a:spcPts val="600"/>
              </a:spcBef>
            </a:pPr>
            <a:r>
              <a:rPr lang="en-US" sz="1600" dirty="0"/>
              <a:t>Chandler A. Long, MD</a:t>
            </a:r>
          </a:p>
          <a:p>
            <a:pPr>
              <a:lnSpc>
                <a:spcPct val="70000"/>
              </a:lnSpc>
              <a:spcBef>
                <a:spcPts val="600"/>
              </a:spcBef>
            </a:pPr>
            <a:r>
              <a:rPr lang="en-US" sz="1600" dirty="0"/>
              <a:t>Amy West Pollak, MD, MSc</a:t>
            </a:r>
          </a:p>
          <a:p>
            <a:pPr>
              <a:lnSpc>
                <a:spcPct val="70000"/>
              </a:lnSpc>
              <a:spcBef>
                <a:spcPts val="600"/>
              </a:spcBef>
            </a:pPr>
            <a:r>
              <a:rPr lang="en-US" sz="1600" dirty="0" err="1"/>
              <a:t>Saher</a:t>
            </a:r>
            <a:r>
              <a:rPr lang="en-US" sz="1600" dirty="0"/>
              <a:t> S. Sabri, MD</a:t>
            </a:r>
          </a:p>
          <a:p>
            <a:pPr>
              <a:lnSpc>
                <a:spcPct val="70000"/>
              </a:lnSpc>
              <a:spcBef>
                <a:spcPts val="600"/>
              </a:spcBef>
            </a:pPr>
            <a:r>
              <a:rPr lang="en-US" sz="1600" dirty="0"/>
              <a:t>Lawrence B. Sadwin‡</a:t>
            </a:r>
          </a:p>
          <a:p>
            <a:pPr>
              <a:lnSpc>
                <a:spcPct val="70000"/>
              </a:lnSpc>
              <a:spcBef>
                <a:spcPts val="600"/>
              </a:spcBef>
            </a:pPr>
            <a:r>
              <a:rPr lang="en-US" sz="1600" dirty="0"/>
              <a:t>Eric A. Secemsky, MD, MSc, FACC, FAHA, FSCAI, FSVM</a:t>
            </a:r>
          </a:p>
          <a:p>
            <a:pPr>
              <a:lnSpc>
                <a:spcPct val="70000"/>
              </a:lnSpc>
              <a:spcBef>
                <a:spcPts val="600"/>
              </a:spcBef>
            </a:pPr>
            <a:r>
              <a:rPr lang="es-ES" sz="1600" dirty="0"/>
              <a:t>Maya Serhal, MD, FACC</a:t>
            </a:r>
          </a:p>
          <a:p>
            <a:pPr>
              <a:lnSpc>
                <a:spcPct val="70000"/>
              </a:lnSpc>
              <a:spcBef>
                <a:spcPts val="600"/>
              </a:spcBef>
            </a:pPr>
            <a:r>
              <a:rPr lang="en-US" sz="1600" dirty="0"/>
              <a:t>Mehdi H. Shishehbor, DO, MPH, PhD, FACC, FSVM‡‡</a:t>
            </a:r>
          </a:p>
          <a:p>
            <a:pPr>
              <a:lnSpc>
                <a:spcPct val="70000"/>
              </a:lnSpc>
              <a:spcBef>
                <a:spcPts val="600"/>
              </a:spcBef>
            </a:pPr>
            <a:r>
              <a:rPr lang="en-US" sz="1600" dirty="0"/>
              <a:t>Diane Treat-Jacobson, PhD, RN, MSVM, FAHA§§</a:t>
            </a:r>
          </a:p>
          <a:p>
            <a:pPr>
              <a:lnSpc>
                <a:spcPct val="70000"/>
              </a:lnSpc>
              <a:spcBef>
                <a:spcPts val="600"/>
              </a:spcBef>
            </a:pPr>
            <a:r>
              <a:rPr lang="en-US" sz="1600" dirty="0"/>
              <a:t>Luke R. Wilkins, MD, FSIR║║</a:t>
            </a:r>
          </a:p>
        </p:txBody>
      </p:sp>
      <p:sp>
        <p:nvSpPr>
          <p:cNvPr id="11" name="TextBox 10">
            <a:extLst>
              <a:ext uri="{FF2B5EF4-FFF2-40B4-BE49-F238E27FC236}">
                <a16:creationId xmlns:a16="http://schemas.microsoft.com/office/drawing/2014/main" id="{FCB2E50C-A826-2F79-C08F-D958F90DCC3D}"/>
              </a:ext>
            </a:extLst>
          </p:cNvPr>
          <p:cNvSpPr txBox="1"/>
          <p:nvPr/>
        </p:nvSpPr>
        <p:spPr>
          <a:xfrm>
            <a:off x="152400" y="6721352"/>
            <a:ext cx="14317662" cy="830997"/>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†VESS Representative. ‡Layperson or patient representative. §SVS representative. ║AACVPR representative. ¶APMA representative. #AHA/ACC Joint Committee on Clinical Practice Guidelines liaison. **SVM representative. ††ABC representative. ‡‡SCAI representative. §§SVN representative. ║║SIR representative. ¶¶Former Joint Committee on Clinical Practice Guidelines member; current member during the writing effort.</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2" name="Title 3">
            <a:extLst>
              <a:ext uri="{FF2B5EF4-FFF2-40B4-BE49-F238E27FC236}">
                <a16:creationId xmlns:a16="http://schemas.microsoft.com/office/drawing/2014/main" id="{8F319823-0E46-E97F-F64C-55A3CB8C0940}"/>
              </a:ext>
            </a:extLst>
          </p:cNvPr>
          <p:cNvSpPr>
            <a:spLocks noGrp="1"/>
          </p:cNvSpPr>
          <p:nvPr/>
        </p:nvSpPr>
        <p:spPr>
          <a:xfrm>
            <a:off x="2733673" y="411480"/>
            <a:ext cx="9163052"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4. Clinical Subsets of Patients With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79D8A37-4D65-2A88-A767-7DC310C2E7E7}"/>
              </a:ext>
            </a:extLst>
          </p:cNvPr>
          <p:cNvGraphicFramePr>
            <a:graphicFrameLocks noGrp="1"/>
          </p:cNvGraphicFramePr>
          <p:nvPr>
            <p:extLst>
              <p:ext uri="{D42A27DB-BD31-4B8C-83A1-F6EECF244321}">
                <p14:modId xmlns:p14="http://schemas.microsoft.com/office/powerpoint/2010/main" val="790183949"/>
              </p:ext>
            </p:extLst>
          </p:nvPr>
        </p:nvGraphicFramePr>
        <p:xfrm>
          <a:off x="499268" y="1234440"/>
          <a:ext cx="13631861" cy="5760720"/>
        </p:xfrm>
        <a:graphic>
          <a:graphicData uri="http://schemas.openxmlformats.org/drawingml/2006/table">
            <a:tbl>
              <a:tblPr firstRow="1" firstCol="1" bandRow="1"/>
              <a:tblGrid>
                <a:gridCol w="2952260">
                  <a:extLst>
                    <a:ext uri="{9D8B030D-6E8A-4147-A177-3AD203B41FA5}">
                      <a16:colId xmlns:a16="http://schemas.microsoft.com/office/drawing/2014/main" val="2454462763"/>
                    </a:ext>
                  </a:extLst>
                </a:gridCol>
                <a:gridCol w="10679601">
                  <a:extLst>
                    <a:ext uri="{9D8B030D-6E8A-4147-A177-3AD203B41FA5}">
                      <a16:colId xmlns:a16="http://schemas.microsoft.com/office/drawing/2014/main" val="2264838131"/>
                    </a:ext>
                  </a:extLst>
                </a:gridCol>
              </a:tblGrid>
              <a:tr h="5221288">
                <a:tc>
                  <a:txBody>
                    <a:bodyPr/>
                    <a:lstStyle/>
                    <a:p>
                      <a:pPr marL="32004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ALI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24" marR="28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Severe clinical subset of PAD.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 contemporary RCT of patients with symptomatic PAD who were observed for a mean of 30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incidence of ALI was 1.7%, or 0.8/100 patient-years. Previous lower extremity revascularization, atrial fibrillation, lower ABI values associated with increased risk of ALI in this population.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Sudden decrease in arterial perfusion of the leg that threatens the viability of the limb.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Acute clinical symptoms (&lt;2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duration) include pain, pallor, pulselessness,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poikilothermia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(coolness),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paresthesias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potential for paralysis.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Causes of ALI include embolism, thrombosis within native artery or at site of previous revascularization (graft or stent), trauma, peripheral aneurysm with distal embolization, or thrombosis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Table 20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Timing of presentation may vary depending on the underlying etiology.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status of the leg in ALI is further classified according to the Rutherford classification system.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Class I. Viable (limb not immediately threatened)—No sensory loss; no motor loss; audible arterial and venous Doppler signals.</a:t>
                      </a: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Class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Salvageable/marginally threatened (limb salvageable if promptly treated)—Mild-to-moderate sensory loss (limited to toes) but no motor loss, often inaudible arterial Doppler but audible venous Doppler signals.</a:t>
                      </a: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Class IIb. Salvageable/immediately threatened (limb salvageable if urgently treated)—Sensory loss involving more than the toes; mild-moderate motor weakness. Inaudible arterial but audible venous Doppler signals.</a:t>
                      </a: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Class III. Irreversible (major tissue loss or permanent nerve damage inevitable)—Complete sensory loss (anesthetic); complete loss of motor function (paralysis); inaudible arterial and venous Doppler signals.</a:t>
                      </a:r>
                    </a:p>
                  </a:txBody>
                  <a:tcPr marL="28924" marR="28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46935"/>
                  </a:ext>
                </a:extLst>
              </a:tr>
            </a:tbl>
          </a:graphicData>
        </a:graphic>
      </p:graphicFrame>
      <p:sp>
        <p:nvSpPr>
          <p:cNvPr id="4" name="TextBox 3">
            <a:extLst>
              <a:ext uri="{FF2B5EF4-FFF2-40B4-BE49-F238E27FC236}">
                <a16:creationId xmlns:a16="http://schemas.microsoft.com/office/drawing/2014/main" id="{5282B702-5D5B-57B3-895E-059AF88794A6}"/>
              </a:ext>
            </a:extLst>
          </p:cNvPr>
          <p:cNvSpPr txBox="1"/>
          <p:nvPr/>
        </p:nvSpPr>
        <p:spPr>
          <a:xfrm>
            <a:off x="501327" y="7081510"/>
            <a:ext cx="13629802" cy="461665"/>
          </a:xfrm>
          <a:prstGeom prst="rect">
            <a:avLst/>
          </a:prstGeom>
          <a:noFill/>
        </p:spPr>
        <p:txBody>
          <a:bodyPr wrap="square">
            <a:spAutoFit/>
          </a:bodyPr>
          <a:lstStyle/>
          <a:p>
            <a:r>
              <a:rPr lang="en-US" sz="1200" dirty="0">
                <a:latin typeface="Lub Dub Medium" panose="020B0603030403020204" pitchFamily="34" charset="0"/>
              </a:rPr>
              <a:t>ALI indicates acute limb ischemia; CLTI, chronic limb-threatening ischemia; PAD, peripheral artery disease; RCT, randomized controlled trial; and </a:t>
            </a:r>
            <a:r>
              <a:rPr lang="en-US" sz="1200" dirty="0" err="1">
                <a:latin typeface="Lub Dub Medium" panose="020B0603030403020204" pitchFamily="34" charset="0"/>
              </a:rPr>
              <a:t>WIfI</a:t>
            </a:r>
            <a:r>
              <a:rPr lang="en-US" sz="1200" dirty="0">
                <a:latin typeface="Lub Dub Medium" panose="020B0603030403020204" pitchFamily="34" charset="0"/>
              </a:rPr>
              <a:t>, wound, ischemia, and foot infection.</a:t>
            </a:r>
          </a:p>
        </p:txBody>
      </p:sp>
    </p:spTree>
    <p:extLst>
      <p:ext uri="{BB962C8B-B14F-4D97-AF65-F5344CB8AC3E}">
        <p14:creationId xmlns:p14="http://schemas.microsoft.com/office/powerpoint/2010/main" val="414597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D8BF320-0CF8-C16A-DA0D-F30F374FDE8C}"/>
              </a:ext>
            </a:extLst>
          </p:cNvPr>
          <p:cNvSpPr>
            <a:spLocks noGrp="1"/>
          </p:cNvSpPr>
          <p:nvPr/>
        </p:nvSpPr>
        <p:spPr>
          <a:xfrm>
            <a:off x="2852735" y="762000"/>
            <a:ext cx="8924927"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History and Physical Examination to Assess for PAD</a:t>
            </a:r>
          </a:p>
        </p:txBody>
      </p:sp>
      <p:graphicFrame>
        <p:nvGraphicFramePr>
          <p:cNvPr id="3" name="Table 2">
            <a:extLst>
              <a:ext uri="{FF2B5EF4-FFF2-40B4-BE49-F238E27FC236}">
                <a16:creationId xmlns:a16="http://schemas.microsoft.com/office/drawing/2014/main" id="{B77BBD76-E0FA-467B-8303-E9E04C73A25D}"/>
              </a:ext>
            </a:extLst>
          </p:cNvPr>
          <p:cNvGraphicFramePr>
            <a:graphicFrameLocks noGrp="1"/>
          </p:cNvGraphicFramePr>
          <p:nvPr>
            <p:extLst>
              <p:ext uri="{D42A27DB-BD31-4B8C-83A1-F6EECF244321}">
                <p14:modId xmlns:p14="http://schemas.microsoft.com/office/powerpoint/2010/main" val="2499579591"/>
              </p:ext>
            </p:extLst>
          </p:nvPr>
        </p:nvGraphicFramePr>
        <p:xfrm>
          <a:off x="2179637" y="1572819"/>
          <a:ext cx="10271125" cy="5083961"/>
        </p:xfrm>
        <a:graphic>
          <a:graphicData uri="http://schemas.openxmlformats.org/drawingml/2006/table">
            <a:tbl>
              <a:tblPr firstRow="1" firstCol="1" bandRow="1"/>
              <a:tblGrid>
                <a:gridCol w="1191450">
                  <a:extLst>
                    <a:ext uri="{9D8B030D-6E8A-4147-A177-3AD203B41FA5}">
                      <a16:colId xmlns:a16="http://schemas.microsoft.com/office/drawing/2014/main" val="1723516411"/>
                    </a:ext>
                  </a:extLst>
                </a:gridCol>
                <a:gridCol w="897697">
                  <a:extLst>
                    <a:ext uri="{9D8B030D-6E8A-4147-A177-3AD203B41FA5}">
                      <a16:colId xmlns:a16="http://schemas.microsoft.com/office/drawing/2014/main" val="4107748525"/>
                    </a:ext>
                  </a:extLst>
                </a:gridCol>
                <a:gridCol w="8181978">
                  <a:extLst>
                    <a:ext uri="{9D8B030D-6E8A-4147-A177-3AD203B41FA5}">
                      <a16:colId xmlns:a16="http://schemas.microsoft.com/office/drawing/2014/main" val="2692229550"/>
                    </a:ext>
                  </a:extLst>
                </a:gridCol>
              </a:tblGrid>
              <a:tr h="1253292">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History and Physical Examination to Assess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1240048"/>
                  </a:ext>
                </a:extLst>
              </a:tr>
              <a:tr h="58673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293749"/>
                  </a:ext>
                </a:extLst>
              </a:tr>
              <a:tr h="191984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15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at increased risk of PAD (Table 5), a comprehensive medical history and review of symptoms to assess for exertional leg symptoms, lower extremity rest pain, and lower extremity wounds or other ischemic skin changes should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749385"/>
                  </a:ext>
                </a:extLst>
              </a:tr>
              <a:tr h="132408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15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at increased risk of PAD (Table 5), a comprehensive vascular examination and inspection of the legs and feet should be performed regularly (Table 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77217"/>
                  </a:ext>
                </a:extLst>
              </a:tr>
            </a:tbl>
          </a:graphicData>
        </a:graphic>
      </p:graphicFrame>
    </p:spTree>
    <p:extLst>
      <p:ext uri="{BB962C8B-B14F-4D97-AF65-F5344CB8AC3E}">
        <p14:creationId xmlns:p14="http://schemas.microsoft.com/office/powerpoint/2010/main" val="238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itle 3">
            <a:extLst>
              <a:ext uri="{FF2B5EF4-FFF2-40B4-BE49-F238E27FC236}">
                <a16:creationId xmlns:a16="http://schemas.microsoft.com/office/drawing/2014/main" id="{42A0C9F2-9036-3BF0-CF0A-51BF07F92D38}"/>
              </a:ext>
            </a:extLst>
          </p:cNvPr>
          <p:cNvSpPr>
            <a:spLocks noGrp="1"/>
          </p:cNvSpPr>
          <p:nvPr/>
        </p:nvSpPr>
        <p:spPr>
          <a:xfrm>
            <a:off x="3636167" y="762000"/>
            <a:ext cx="7358065"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5. Patients at Increased Risk for PAD</a:t>
            </a:r>
          </a:p>
        </p:txBody>
      </p:sp>
      <p:graphicFrame>
        <p:nvGraphicFramePr>
          <p:cNvPr id="3" name="Table 2">
            <a:extLst>
              <a:ext uri="{FF2B5EF4-FFF2-40B4-BE49-F238E27FC236}">
                <a16:creationId xmlns:a16="http://schemas.microsoft.com/office/drawing/2014/main" id="{BBC8D9F7-18BD-BC2C-00FA-401916438AA5}"/>
              </a:ext>
            </a:extLst>
          </p:cNvPr>
          <p:cNvGraphicFramePr>
            <a:graphicFrameLocks noGrp="1"/>
          </p:cNvGraphicFramePr>
          <p:nvPr>
            <p:extLst>
              <p:ext uri="{D42A27DB-BD31-4B8C-83A1-F6EECF244321}">
                <p14:modId xmlns:p14="http://schemas.microsoft.com/office/powerpoint/2010/main" val="412436748"/>
              </p:ext>
            </p:extLst>
          </p:nvPr>
        </p:nvGraphicFramePr>
        <p:xfrm>
          <a:off x="3810000" y="1631929"/>
          <a:ext cx="7010400" cy="4965742"/>
        </p:xfrm>
        <a:graphic>
          <a:graphicData uri="http://schemas.openxmlformats.org/drawingml/2006/table">
            <a:tbl>
              <a:tblPr firstRow="1" firstCol="1" bandRow="1"/>
              <a:tblGrid>
                <a:gridCol w="7010400">
                  <a:extLst>
                    <a:ext uri="{9D8B030D-6E8A-4147-A177-3AD203B41FA5}">
                      <a16:colId xmlns:a16="http://schemas.microsoft.com/office/drawing/2014/main" val="3618538534"/>
                    </a:ext>
                  </a:extLst>
                </a:gridCol>
              </a:tblGrid>
              <a:tr h="66237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Age ≥65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338938"/>
                  </a:ext>
                </a:extLst>
              </a:tr>
              <a:tr h="1727304">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Age 50–64 y, with risk factors for atherosclerosis (</a:t>
                      </a:r>
                      <a:r>
                        <a:rPr lang="en-US" sz="1800" dirty="0" err="1">
                          <a:effectLst/>
                          <a:latin typeface="Times New Roman" panose="02020603050405020304" pitchFamily="18" charset="0"/>
                          <a:ea typeface="Calibri" panose="020F0502020204030204" pitchFamily="34" charset="0"/>
                        </a:rPr>
                        <a:t>eg</a:t>
                      </a:r>
                      <a:r>
                        <a:rPr lang="en-US" sz="1800" dirty="0">
                          <a:effectLst/>
                          <a:latin typeface="Times New Roman" panose="02020603050405020304" pitchFamily="18" charset="0"/>
                          <a:ea typeface="Calibri" panose="020F0502020204030204" pitchFamily="34" charset="0"/>
                        </a:rPr>
                        <a:t>, diabetes, history of smoking, dyslipidemia, hypertension), chronic kidney disease, or family history of PAD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211921"/>
                  </a:ext>
                </a:extLst>
              </a:tr>
              <a:tr h="66237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Age &lt;50 y, with diabetes and 1 additional risk factor for atherosclerosis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78866"/>
                  </a:ext>
                </a:extLst>
              </a:tr>
              <a:tr h="1443757">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Individuals with known atherosclerotic disease in another vascular bed (</a:t>
                      </a:r>
                      <a:r>
                        <a:rPr lang="en-US" sz="1800" dirty="0" err="1">
                          <a:effectLst/>
                          <a:latin typeface="Times New Roman" panose="02020603050405020304" pitchFamily="18" charset="0"/>
                          <a:ea typeface="Calibri" panose="020F0502020204030204" pitchFamily="34" charset="0"/>
                        </a:rPr>
                        <a:t>eg</a:t>
                      </a:r>
                      <a:r>
                        <a:rPr lang="en-US" sz="1800" dirty="0">
                          <a:effectLst/>
                          <a:latin typeface="Times New Roman" panose="02020603050405020304" pitchFamily="18" charset="0"/>
                          <a:ea typeface="Calibri" panose="020F0502020204030204" pitchFamily="34" charset="0"/>
                        </a:rPr>
                        <a:t>, coronary, carotid, subclavian, renal, mesenteric artery stenosis, or AAA)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2439430"/>
                  </a:ext>
                </a:extLst>
              </a:tr>
            </a:tbl>
          </a:graphicData>
        </a:graphic>
      </p:graphicFrame>
      <p:sp>
        <p:nvSpPr>
          <p:cNvPr id="6" name="TextBox 5">
            <a:extLst>
              <a:ext uri="{FF2B5EF4-FFF2-40B4-BE49-F238E27FC236}">
                <a16:creationId xmlns:a16="http://schemas.microsoft.com/office/drawing/2014/main" id="{5791613B-B6F6-67B3-0ADE-FDFCF71D92AC}"/>
              </a:ext>
            </a:extLst>
          </p:cNvPr>
          <p:cNvSpPr txBox="1"/>
          <p:nvPr/>
        </p:nvSpPr>
        <p:spPr>
          <a:xfrm>
            <a:off x="3814119" y="6795700"/>
            <a:ext cx="6041233" cy="276999"/>
          </a:xfrm>
          <a:prstGeom prst="rect">
            <a:avLst/>
          </a:prstGeom>
          <a:noFill/>
        </p:spPr>
        <p:txBody>
          <a:bodyPr wrap="square">
            <a:spAutoFit/>
          </a:bodyPr>
          <a:lstStyle/>
          <a:p>
            <a:r>
              <a:rPr lang="en-US" sz="1200" dirty="0">
                <a:latin typeface="Lub Dub Medium" panose="020B0603030403020204" pitchFamily="34" charset="0"/>
              </a:rPr>
              <a:t>AAA indicates abdominal aortic aneurysm; and PAD, peripheral artery disease. </a:t>
            </a:r>
          </a:p>
        </p:txBody>
      </p:sp>
    </p:spTree>
    <p:extLst>
      <p:ext uri="{BB962C8B-B14F-4D97-AF65-F5344CB8AC3E}">
        <p14:creationId xmlns:p14="http://schemas.microsoft.com/office/powerpoint/2010/main" val="2194262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80E7EBC-D2B7-9D16-B17E-5D753788C34A}"/>
              </a:ext>
            </a:extLst>
          </p:cNvPr>
          <p:cNvSpPr>
            <a:spLocks noGrp="1"/>
          </p:cNvSpPr>
          <p:nvPr/>
        </p:nvSpPr>
        <p:spPr>
          <a:xfrm>
            <a:off x="3608784" y="144162"/>
            <a:ext cx="7412832"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6. History and Physical Examination Findings Suggestive of PAD</a:t>
            </a:r>
          </a:p>
        </p:txBody>
      </p:sp>
      <p:graphicFrame>
        <p:nvGraphicFramePr>
          <p:cNvPr id="3" name="Table 2">
            <a:extLst>
              <a:ext uri="{FF2B5EF4-FFF2-40B4-BE49-F238E27FC236}">
                <a16:creationId xmlns:a16="http://schemas.microsoft.com/office/drawing/2014/main" id="{D0A21CE1-8DC8-BA3A-14C3-DC3509263300}"/>
              </a:ext>
            </a:extLst>
          </p:cNvPr>
          <p:cNvGraphicFramePr>
            <a:graphicFrameLocks noGrp="1"/>
          </p:cNvGraphicFramePr>
          <p:nvPr>
            <p:extLst>
              <p:ext uri="{D42A27DB-BD31-4B8C-83A1-F6EECF244321}">
                <p14:modId xmlns:p14="http://schemas.microsoft.com/office/powerpoint/2010/main" val="2481293292"/>
              </p:ext>
            </p:extLst>
          </p:nvPr>
        </p:nvGraphicFramePr>
        <p:xfrm>
          <a:off x="3608784" y="1066800"/>
          <a:ext cx="7412832" cy="6309360"/>
        </p:xfrm>
        <a:graphic>
          <a:graphicData uri="http://schemas.openxmlformats.org/drawingml/2006/table">
            <a:tbl>
              <a:tblPr firstRow="1" firstCol="1" bandRow="1"/>
              <a:tblGrid>
                <a:gridCol w="7412832">
                  <a:extLst>
                    <a:ext uri="{9D8B030D-6E8A-4147-A177-3AD203B41FA5}">
                      <a16:colId xmlns:a16="http://schemas.microsoft.com/office/drawing/2014/main" val="278274717"/>
                    </a:ext>
                  </a:extLst>
                </a:gridCol>
              </a:tblGrid>
              <a:tr h="172464">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rPr>
                        <a:t>History</a:t>
                      </a:r>
                      <a:endParaRPr lang="en-US" sz="1800" dirty="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22247522"/>
                  </a:ext>
                </a:extLst>
              </a:tr>
              <a:tr h="1266583">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Claudication </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Pain type: Aching, burning, cramping, discomfort, or fatigue</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Location: Buttock, thigh, calf, or ankle</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Onset/offset: Distance, exercise, uphill, how long for relief after rest (typically &lt;10 min for typical claudication)</a:t>
                      </a:r>
                      <a:endParaRPr lang="en-US" sz="1800" dirty="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1490352"/>
                  </a:ext>
                </a:extLst>
              </a:tr>
              <a:tr h="1266583">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Other </a:t>
                      </a:r>
                      <a:r>
                        <a:rPr lang="en-US" sz="1800" dirty="0" err="1">
                          <a:effectLst/>
                          <a:latin typeface="Times New Roman" panose="02020603050405020304" pitchFamily="18" charset="0"/>
                          <a:ea typeface="Calibri" panose="020F0502020204030204" pitchFamily="34" charset="0"/>
                        </a:rPr>
                        <a:t>nonjoint</a:t>
                      </a:r>
                      <a:r>
                        <a:rPr lang="en-US" sz="1800" dirty="0">
                          <a:effectLst/>
                          <a:latin typeface="Times New Roman" panose="02020603050405020304" pitchFamily="18" charset="0"/>
                          <a:ea typeface="Calibri" panose="020F0502020204030204" pitchFamily="34" charset="0"/>
                        </a:rPr>
                        <a:t>-related exertional lower extremity symptoms (not typical of claudication) or symptoms of impaired walking function</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Lower extremity muscular discomfort associated with walking that requires &gt;10 min rest to resolve</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Leg weakness, numbness, or fatigue during walking without pain</a:t>
                      </a:r>
                      <a:endParaRPr lang="en-US" sz="1800" dirty="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07058"/>
                  </a:ext>
                </a:extLst>
              </a:tr>
              <a:tr h="221455">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Ischemic rest pain</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794905"/>
                  </a:ext>
                </a:extLst>
              </a:tr>
              <a:tr h="221455">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History of nonhealing or slow-healing lower extremity wound </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920068"/>
                  </a:ext>
                </a:extLst>
              </a:tr>
              <a:tr h="221455">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Erectile dysfunction</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4897413"/>
                  </a:ext>
                </a:extLst>
              </a:tr>
              <a:tr h="221455">
                <a:tc>
                  <a:txBody>
                    <a:bodyPr/>
                    <a:lstStyle/>
                    <a:p>
                      <a:pPr marL="0" marR="0" algn="ctr">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Physical Examination</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655675272"/>
                  </a:ext>
                </a:extLst>
              </a:tr>
              <a:tr h="482737">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Abnormal lower extremity pulse palpation (femoral, popliteal, dorsalis pedis, or posterior tibial arteries)</a:t>
                      </a:r>
                      <a:endParaRPr lang="en-US" sz="1800" dirty="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091995"/>
                  </a:ext>
                </a:extLst>
              </a:tr>
              <a:tr h="221455">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Vascular bruit (eg, epigastric, periumbilical, groin)</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22121"/>
                  </a:ext>
                </a:extLst>
              </a:tr>
              <a:tr h="221455">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Nonhealing lower extremity wound</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3430143"/>
                  </a:ext>
                </a:extLst>
              </a:tr>
              <a:tr h="221455">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Lower extremity gangrene</a:t>
                      </a:r>
                      <a:endParaRPr lang="en-US" sz="180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346400"/>
                  </a:ext>
                </a:extLst>
              </a:tr>
              <a:tr h="482737">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Other physical findings suggestive of ischemia (</a:t>
                      </a:r>
                      <a:r>
                        <a:rPr lang="en-US" sz="1800" dirty="0" err="1">
                          <a:effectLst/>
                          <a:latin typeface="Times New Roman" panose="02020603050405020304" pitchFamily="18" charset="0"/>
                          <a:ea typeface="Calibri" panose="020F0502020204030204" pitchFamily="34" charset="0"/>
                        </a:rPr>
                        <a:t>eg</a:t>
                      </a:r>
                      <a:r>
                        <a:rPr lang="en-US" sz="1800" dirty="0">
                          <a:effectLst/>
                          <a:latin typeface="Times New Roman" panose="02020603050405020304" pitchFamily="18" charset="0"/>
                          <a:ea typeface="Calibri" panose="020F0502020204030204" pitchFamily="34" charset="0"/>
                        </a:rPr>
                        <a:t>, asymmetric hair growth, nail bed changes, calf muscle atrophy, or elevation pallor/dependent </a:t>
                      </a:r>
                      <a:r>
                        <a:rPr lang="en-US" sz="1800" dirty="0" err="1">
                          <a:effectLst/>
                          <a:latin typeface="Times New Roman" panose="02020603050405020304" pitchFamily="18" charset="0"/>
                          <a:ea typeface="Calibri" panose="020F0502020204030204" pitchFamily="34" charset="0"/>
                        </a:rPr>
                        <a:t>rubor</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txBody>
                  <a:tcPr marL="48990" marR="48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3453"/>
                  </a:ext>
                </a:extLst>
              </a:tr>
            </a:tbl>
          </a:graphicData>
        </a:graphic>
      </p:graphicFrame>
      <p:sp>
        <p:nvSpPr>
          <p:cNvPr id="5" name="TextBox 4">
            <a:extLst>
              <a:ext uri="{FF2B5EF4-FFF2-40B4-BE49-F238E27FC236}">
                <a16:creationId xmlns:a16="http://schemas.microsoft.com/office/drawing/2014/main" id="{4436249B-EEF0-0E5B-8AA9-917796EC1C4A}"/>
              </a:ext>
            </a:extLst>
          </p:cNvPr>
          <p:cNvSpPr txBox="1"/>
          <p:nvPr/>
        </p:nvSpPr>
        <p:spPr>
          <a:xfrm>
            <a:off x="11125200" y="7094014"/>
            <a:ext cx="3151584" cy="282146"/>
          </a:xfrm>
          <a:prstGeom prst="rect">
            <a:avLst/>
          </a:prstGeom>
          <a:noFill/>
        </p:spPr>
        <p:txBody>
          <a:bodyPr wrap="square">
            <a:spAutoFit/>
          </a:bodyPr>
          <a:lstStyle/>
          <a:p>
            <a:r>
              <a:rPr lang="en-US" sz="1200" dirty="0">
                <a:latin typeface="Lub Dub Medium" panose="020B0603030403020204" pitchFamily="34" charset="0"/>
              </a:rPr>
              <a:t>PAD indicates peripheral artery disease.</a:t>
            </a:r>
          </a:p>
        </p:txBody>
      </p:sp>
    </p:spTree>
    <p:extLst>
      <p:ext uri="{BB962C8B-B14F-4D97-AF65-F5344CB8AC3E}">
        <p14:creationId xmlns:p14="http://schemas.microsoft.com/office/powerpoint/2010/main" val="3134335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2" name="Title 3">
            <a:extLst>
              <a:ext uri="{FF2B5EF4-FFF2-40B4-BE49-F238E27FC236}">
                <a16:creationId xmlns:a16="http://schemas.microsoft.com/office/drawing/2014/main" id="{05E4931B-D982-E389-6FE7-956F8E63C191}"/>
              </a:ext>
            </a:extLst>
          </p:cNvPr>
          <p:cNvSpPr>
            <a:spLocks noGrp="1"/>
          </p:cNvSpPr>
          <p:nvPr/>
        </p:nvSpPr>
        <p:spPr>
          <a:xfrm>
            <a:off x="1904998" y="1039924"/>
            <a:ext cx="1082040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7. Alternative Diagnosis for Leg Pain or Claudication Not Related to PAD (Normal Physiological Testing) </a:t>
            </a:r>
          </a:p>
        </p:txBody>
      </p:sp>
      <p:graphicFrame>
        <p:nvGraphicFramePr>
          <p:cNvPr id="6" name="Table 5">
            <a:extLst>
              <a:ext uri="{FF2B5EF4-FFF2-40B4-BE49-F238E27FC236}">
                <a16:creationId xmlns:a16="http://schemas.microsoft.com/office/drawing/2014/main" id="{F0E1371F-C0D3-69FF-E937-B0E69381B544}"/>
              </a:ext>
            </a:extLst>
          </p:cNvPr>
          <p:cNvGraphicFramePr>
            <a:graphicFrameLocks noGrp="1"/>
          </p:cNvGraphicFramePr>
          <p:nvPr>
            <p:extLst>
              <p:ext uri="{D42A27DB-BD31-4B8C-83A1-F6EECF244321}">
                <p14:modId xmlns:p14="http://schemas.microsoft.com/office/powerpoint/2010/main" val="352532850"/>
              </p:ext>
            </p:extLst>
          </p:nvPr>
        </p:nvGraphicFramePr>
        <p:xfrm>
          <a:off x="1006474" y="2207689"/>
          <a:ext cx="12617449" cy="4632960"/>
        </p:xfrm>
        <a:graphic>
          <a:graphicData uri="http://schemas.openxmlformats.org/drawingml/2006/table">
            <a:tbl>
              <a:tblPr firstRow="1" firstCol="1" bandRow="1"/>
              <a:tblGrid>
                <a:gridCol w="1731114">
                  <a:extLst>
                    <a:ext uri="{9D8B030D-6E8A-4147-A177-3AD203B41FA5}">
                      <a16:colId xmlns:a16="http://schemas.microsoft.com/office/drawing/2014/main" val="3837271063"/>
                    </a:ext>
                  </a:extLst>
                </a:gridCol>
                <a:gridCol w="1721020">
                  <a:extLst>
                    <a:ext uri="{9D8B030D-6E8A-4147-A177-3AD203B41FA5}">
                      <a16:colId xmlns:a16="http://schemas.microsoft.com/office/drawing/2014/main" val="415221226"/>
                    </a:ext>
                  </a:extLst>
                </a:gridCol>
                <a:gridCol w="1940563">
                  <a:extLst>
                    <a:ext uri="{9D8B030D-6E8A-4147-A177-3AD203B41FA5}">
                      <a16:colId xmlns:a16="http://schemas.microsoft.com/office/drawing/2014/main" val="2345941339"/>
                    </a:ext>
                  </a:extLst>
                </a:gridCol>
                <a:gridCol w="1726067">
                  <a:extLst>
                    <a:ext uri="{9D8B030D-6E8A-4147-A177-3AD203B41FA5}">
                      <a16:colId xmlns:a16="http://schemas.microsoft.com/office/drawing/2014/main" val="823121048"/>
                    </a:ext>
                  </a:extLst>
                </a:gridCol>
                <a:gridCol w="1726067">
                  <a:extLst>
                    <a:ext uri="{9D8B030D-6E8A-4147-A177-3AD203B41FA5}">
                      <a16:colId xmlns:a16="http://schemas.microsoft.com/office/drawing/2014/main" val="1318677662"/>
                    </a:ext>
                  </a:extLst>
                </a:gridCol>
                <a:gridCol w="1726067">
                  <a:extLst>
                    <a:ext uri="{9D8B030D-6E8A-4147-A177-3AD203B41FA5}">
                      <a16:colId xmlns:a16="http://schemas.microsoft.com/office/drawing/2014/main" val="3574106430"/>
                    </a:ext>
                  </a:extLst>
                </a:gridCol>
                <a:gridCol w="2046551">
                  <a:extLst>
                    <a:ext uri="{9D8B030D-6E8A-4147-A177-3AD203B41FA5}">
                      <a16:colId xmlns:a16="http://schemas.microsoft.com/office/drawing/2014/main" val="607661131"/>
                    </a:ext>
                  </a:extLst>
                </a:gridCol>
              </a:tblGrid>
              <a:tr h="461230">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Condition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Characteristic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of Exercise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of Rest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of Position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Other Characteristics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16058546"/>
                  </a:ext>
                </a:extLst>
              </a:tr>
              <a:tr h="931432">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Hip arthritis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Lateral hip, thigh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Aching discomfort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After variable degree of exercise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Not quickly relieved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Improved when not bearing weight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Symptoms variable; history of degenerative arthritis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491601"/>
                  </a:ext>
                </a:extLst>
              </a:tr>
              <a:tr h="1258529">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Foot/ankle arthritis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Ankle, foot, arch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Aching pain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After variable degree of exercise; may also be present at rest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Not quickly relieved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May be relieved by not bearing weight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Symptoms variable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171520"/>
                  </a:ext>
                </a:extLst>
              </a:tr>
              <a:tr h="1258529">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Nerve root compression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Radiates down leg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Sharp lancinating pain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Induced by sitting, standing, or walking (variable)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Often present at rest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Improved by change in position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History of back problems; worse with sitting; relief when supine or standing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286166"/>
                  </a:ext>
                </a:extLst>
              </a:tr>
            </a:tbl>
          </a:graphicData>
        </a:graphic>
      </p:graphicFrame>
      <p:sp>
        <p:nvSpPr>
          <p:cNvPr id="7" name="TextBox 6">
            <a:extLst>
              <a:ext uri="{FF2B5EF4-FFF2-40B4-BE49-F238E27FC236}">
                <a16:creationId xmlns:a16="http://schemas.microsoft.com/office/drawing/2014/main" id="{11F1DE74-0DAD-67F5-E2BB-9E55EE990D5A}"/>
              </a:ext>
            </a:extLst>
          </p:cNvPr>
          <p:cNvSpPr txBox="1"/>
          <p:nvPr/>
        </p:nvSpPr>
        <p:spPr>
          <a:xfrm>
            <a:off x="1006474" y="7094014"/>
            <a:ext cx="3151584" cy="282146"/>
          </a:xfrm>
          <a:prstGeom prst="rect">
            <a:avLst/>
          </a:prstGeom>
          <a:noFill/>
        </p:spPr>
        <p:txBody>
          <a:bodyPr wrap="square">
            <a:spAutoFit/>
          </a:bodyPr>
          <a:lstStyle/>
          <a:p>
            <a:r>
              <a:rPr lang="en-US" sz="1200" dirty="0">
                <a:latin typeface="Lub Dub Medium" panose="020B0603030403020204" pitchFamily="34" charset="0"/>
              </a:rPr>
              <a:t>PAD indicates peripheral artery disease.</a:t>
            </a:r>
          </a:p>
        </p:txBody>
      </p:sp>
    </p:spTree>
    <p:extLst>
      <p:ext uri="{BB962C8B-B14F-4D97-AF65-F5344CB8AC3E}">
        <p14:creationId xmlns:p14="http://schemas.microsoft.com/office/powerpoint/2010/main" val="113283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188B430-2EFE-7DE3-121B-DEF88431E7D1}"/>
              </a:ext>
            </a:extLst>
          </p:cNvPr>
          <p:cNvSpPr>
            <a:spLocks noGrp="1"/>
          </p:cNvSpPr>
          <p:nvPr/>
        </p:nvSpPr>
        <p:spPr>
          <a:xfrm>
            <a:off x="1904999" y="685800"/>
            <a:ext cx="1082040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7. Alternative Diagnosis for Leg Pain or Claudication Not Related to PAD (Normal Physiological Testing)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DDF2FDD-89FE-91C8-5E80-50178F2B75D2}"/>
              </a:ext>
            </a:extLst>
          </p:cNvPr>
          <p:cNvGraphicFramePr>
            <a:graphicFrameLocks noGrp="1"/>
          </p:cNvGraphicFramePr>
          <p:nvPr>
            <p:extLst>
              <p:ext uri="{D42A27DB-BD31-4B8C-83A1-F6EECF244321}">
                <p14:modId xmlns:p14="http://schemas.microsoft.com/office/powerpoint/2010/main" val="2480851679"/>
              </p:ext>
            </p:extLst>
          </p:nvPr>
        </p:nvGraphicFramePr>
        <p:xfrm>
          <a:off x="1006474" y="1828800"/>
          <a:ext cx="12617449" cy="5443138"/>
        </p:xfrm>
        <a:graphic>
          <a:graphicData uri="http://schemas.openxmlformats.org/drawingml/2006/table">
            <a:tbl>
              <a:tblPr firstRow="1" firstCol="1" bandRow="1"/>
              <a:tblGrid>
                <a:gridCol w="1731114">
                  <a:extLst>
                    <a:ext uri="{9D8B030D-6E8A-4147-A177-3AD203B41FA5}">
                      <a16:colId xmlns:a16="http://schemas.microsoft.com/office/drawing/2014/main" val="3837271063"/>
                    </a:ext>
                  </a:extLst>
                </a:gridCol>
                <a:gridCol w="1721020">
                  <a:extLst>
                    <a:ext uri="{9D8B030D-6E8A-4147-A177-3AD203B41FA5}">
                      <a16:colId xmlns:a16="http://schemas.microsoft.com/office/drawing/2014/main" val="415221226"/>
                    </a:ext>
                  </a:extLst>
                </a:gridCol>
                <a:gridCol w="1940563">
                  <a:extLst>
                    <a:ext uri="{9D8B030D-6E8A-4147-A177-3AD203B41FA5}">
                      <a16:colId xmlns:a16="http://schemas.microsoft.com/office/drawing/2014/main" val="2345941339"/>
                    </a:ext>
                  </a:extLst>
                </a:gridCol>
                <a:gridCol w="1726067">
                  <a:extLst>
                    <a:ext uri="{9D8B030D-6E8A-4147-A177-3AD203B41FA5}">
                      <a16:colId xmlns:a16="http://schemas.microsoft.com/office/drawing/2014/main" val="823121048"/>
                    </a:ext>
                  </a:extLst>
                </a:gridCol>
                <a:gridCol w="1726067">
                  <a:extLst>
                    <a:ext uri="{9D8B030D-6E8A-4147-A177-3AD203B41FA5}">
                      <a16:colId xmlns:a16="http://schemas.microsoft.com/office/drawing/2014/main" val="1318677662"/>
                    </a:ext>
                  </a:extLst>
                </a:gridCol>
                <a:gridCol w="1726067">
                  <a:extLst>
                    <a:ext uri="{9D8B030D-6E8A-4147-A177-3AD203B41FA5}">
                      <a16:colId xmlns:a16="http://schemas.microsoft.com/office/drawing/2014/main" val="3574106430"/>
                    </a:ext>
                  </a:extLst>
                </a:gridCol>
                <a:gridCol w="2046551">
                  <a:extLst>
                    <a:ext uri="{9D8B030D-6E8A-4147-A177-3AD203B41FA5}">
                      <a16:colId xmlns:a16="http://schemas.microsoft.com/office/drawing/2014/main" val="607661131"/>
                    </a:ext>
                  </a:extLst>
                </a:gridCol>
              </a:tblGrid>
              <a:tr h="461230">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Condition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Characteristic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of Exercise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of Rest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of Position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Other Characteristics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31" marR="6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16058546"/>
                  </a:ext>
                </a:extLst>
              </a:tr>
              <a:tr h="931432">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Spinal stenosis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(eg, degenerative disc disease or tumor)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Often bilateral buttocks, posterior leg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Pain and weakness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May mimic claudication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Variable relief but can take a long time to recover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Relief by lumbar spine flexion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Worse with standing and extending spine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491601"/>
                  </a:ext>
                </a:extLst>
              </a:tr>
              <a:tr h="1258529">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Symptomatic popliteal (Baker’s) cyst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Behind knee, down calf</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Swelling, tenderness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With exercise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Also present at rest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None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Not intermittent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171520"/>
                  </a:ext>
                </a:extLst>
              </a:tr>
              <a:tr h="1258529">
                <a:tc>
                  <a:txBody>
                    <a:bodyPr/>
                    <a:lstStyle/>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Venous claudication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Entire leg, worse in calf</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Tight, bursting pain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walking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Subsides slowly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Relief speeded by leg elevation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History of iliofemoral deep vein thrombosis; edema; signs of venous stasis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286166"/>
                  </a:ext>
                </a:extLst>
              </a:tr>
              <a:tr h="1258529">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Chronic compartment syndrome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Calf muscles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Tight, bursting pain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After strenuous exercise (jogging)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Subsides very slowly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Relief with rest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Typically heavy muscled athletes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lgn="l">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3808844"/>
                  </a:ext>
                </a:extLst>
              </a:tr>
            </a:tbl>
          </a:graphicData>
        </a:graphic>
      </p:graphicFrame>
      <p:sp>
        <p:nvSpPr>
          <p:cNvPr id="4" name="TextBox 3">
            <a:extLst>
              <a:ext uri="{FF2B5EF4-FFF2-40B4-BE49-F238E27FC236}">
                <a16:creationId xmlns:a16="http://schemas.microsoft.com/office/drawing/2014/main" id="{71E7641F-20A4-8DB1-C570-220D83159724}"/>
              </a:ext>
            </a:extLst>
          </p:cNvPr>
          <p:cNvSpPr txBox="1"/>
          <p:nvPr/>
        </p:nvSpPr>
        <p:spPr>
          <a:xfrm>
            <a:off x="914400" y="7271938"/>
            <a:ext cx="3151584" cy="282146"/>
          </a:xfrm>
          <a:prstGeom prst="rect">
            <a:avLst/>
          </a:prstGeom>
          <a:noFill/>
        </p:spPr>
        <p:txBody>
          <a:bodyPr wrap="square">
            <a:spAutoFit/>
          </a:bodyPr>
          <a:lstStyle/>
          <a:p>
            <a:r>
              <a:rPr lang="en-US" sz="1200" dirty="0">
                <a:latin typeface="Lub Dub Medium" panose="020B0603030403020204" pitchFamily="34" charset="0"/>
              </a:rPr>
              <a:t>PAD indicates peripheral artery disease.</a:t>
            </a:r>
          </a:p>
        </p:txBody>
      </p:sp>
    </p:spTree>
    <p:extLst>
      <p:ext uri="{BB962C8B-B14F-4D97-AF65-F5344CB8AC3E}">
        <p14:creationId xmlns:p14="http://schemas.microsoft.com/office/powerpoint/2010/main" val="1847437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3048000" y="3683913"/>
            <a:ext cx="8534400" cy="861774"/>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Diagnostic Testing for PAD</a:t>
            </a:r>
          </a:p>
        </p:txBody>
      </p:sp>
    </p:spTree>
    <p:extLst>
      <p:ext uri="{BB962C8B-B14F-4D97-AF65-F5344CB8AC3E}">
        <p14:creationId xmlns:p14="http://schemas.microsoft.com/office/powerpoint/2010/main" val="2403259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37</a:t>
            </a:fld>
            <a:endParaRPr lang="en-US" dirty="0"/>
          </a:p>
        </p:txBody>
      </p:sp>
      <p:pic>
        <p:nvPicPr>
          <p:cNvPr id="2" name="Picture 1">
            <a:extLst>
              <a:ext uri="{FF2B5EF4-FFF2-40B4-BE49-F238E27FC236}">
                <a16:creationId xmlns:a16="http://schemas.microsoft.com/office/drawing/2014/main" id="{24D5A26E-610F-8D6B-B3A1-C9467B4585A4}"/>
              </a:ext>
            </a:extLst>
          </p:cNvPr>
          <p:cNvPicPr>
            <a:picLocks noChangeAspect="1"/>
          </p:cNvPicPr>
          <p:nvPr/>
        </p:nvPicPr>
        <p:blipFill rotWithShape="1">
          <a:blip r:embed="rId2">
            <a:extLst>
              <a:ext uri="{28A0092B-C50C-407E-A947-70E740481C1C}">
                <a14:useLocalDpi xmlns:a14="http://schemas.microsoft.com/office/drawing/2010/main" val="0"/>
              </a:ext>
            </a:extLst>
          </a:blip>
          <a:srcRect l="4504" t="7142" r="13863" b="8164"/>
          <a:stretch/>
        </p:blipFill>
        <p:spPr>
          <a:xfrm>
            <a:off x="4724400" y="0"/>
            <a:ext cx="7203604" cy="7473739"/>
          </a:xfrm>
          <a:prstGeom prst="rect">
            <a:avLst/>
          </a:prstGeom>
        </p:spPr>
      </p:pic>
      <p:sp>
        <p:nvSpPr>
          <p:cNvPr id="3" name="Title 3">
            <a:extLst>
              <a:ext uri="{FF2B5EF4-FFF2-40B4-BE49-F238E27FC236}">
                <a16:creationId xmlns:a16="http://schemas.microsoft.com/office/drawing/2014/main" id="{CE190946-85E9-8073-A256-9A633AC211EA}"/>
              </a:ext>
            </a:extLst>
          </p:cNvPr>
          <p:cNvSpPr>
            <a:spLocks noGrp="1"/>
          </p:cNvSpPr>
          <p:nvPr/>
        </p:nvSpPr>
        <p:spPr>
          <a:xfrm>
            <a:off x="304800" y="1447800"/>
            <a:ext cx="2743200" cy="20305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2. Algorithm for Diagnostic Testing for PAD. </a:t>
            </a:r>
          </a:p>
        </p:txBody>
      </p:sp>
      <p:sp>
        <p:nvSpPr>
          <p:cNvPr id="6" name="TextBox 5">
            <a:extLst>
              <a:ext uri="{FF2B5EF4-FFF2-40B4-BE49-F238E27FC236}">
                <a16:creationId xmlns:a16="http://schemas.microsoft.com/office/drawing/2014/main" id="{48E4D1A9-58F6-794D-6782-9B794CBC0B3E}"/>
              </a:ext>
            </a:extLst>
          </p:cNvPr>
          <p:cNvSpPr txBox="1"/>
          <p:nvPr/>
        </p:nvSpPr>
        <p:spPr>
          <a:xfrm>
            <a:off x="9067800" y="7190601"/>
            <a:ext cx="2209800" cy="276999"/>
          </a:xfrm>
          <a:prstGeom prst="rect">
            <a:avLst/>
          </a:prstGeom>
          <a:noFill/>
        </p:spPr>
        <p:txBody>
          <a:bodyPr wrap="square">
            <a:spAutoFit/>
          </a:bodyPr>
          <a:lstStyle/>
          <a:p>
            <a:r>
              <a:rPr lang="en-US" sz="1200" dirty="0">
                <a:latin typeface="Lub Dub Medium" panose="020B0603030403020204" pitchFamily="34" charset="0"/>
              </a:rPr>
              <a:t>* If not already performed.</a:t>
            </a:r>
          </a:p>
        </p:txBody>
      </p:sp>
      <p:sp>
        <p:nvSpPr>
          <p:cNvPr id="8" name="TextBox 7">
            <a:extLst>
              <a:ext uri="{FF2B5EF4-FFF2-40B4-BE49-F238E27FC236}">
                <a16:creationId xmlns:a16="http://schemas.microsoft.com/office/drawing/2014/main" id="{6EF054C1-7BC4-5427-22B8-0A1990F3CEB1}"/>
              </a:ext>
            </a:extLst>
          </p:cNvPr>
          <p:cNvSpPr txBox="1"/>
          <p:nvPr/>
        </p:nvSpPr>
        <p:spPr>
          <a:xfrm>
            <a:off x="304800" y="4677136"/>
            <a:ext cx="2362200" cy="406330"/>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Times New Roman" panose="02020603050405020304" pitchFamily="18" charset="0"/>
              </a:rPr>
              <a:t>Colors correspond to Table 3. </a:t>
            </a:r>
          </a:p>
        </p:txBody>
      </p:sp>
      <p:sp>
        <p:nvSpPr>
          <p:cNvPr id="10" name="TextBox 9">
            <a:extLst>
              <a:ext uri="{FF2B5EF4-FFF2-40B4-BE49-F238E27FC236}">
                <a16:creationId xmlns:a16="http://schemas.microsoft.com/office/drawing/2014/main" id="{FF33F9E2-2603-4433-3011-96206924B59C}"/>
              </a:ext>
            </a:extLst>
          </p:cNvPr>
          <p:cNvSpPr txBox="1"/>
          <p:nvPr/>
        </p:nvSpPr>
        <p:spPr>
          <a:xfrm>
            <a:off x="304800" y="5290178"/>
            <a:ext cx="3048000" cy="2123658"/>
          </a:xfrm>
          <a:prstGeom prst="rect">
            <a:avLst/>
          </a:prstGeom>
          <a:noFill/>
        </p:spPr>
        <p:txBody>
          <a:bodyPr wrap="square">
            <a:spAutoFit/>
          </a:bodyPr>
          <a:lstStyle/>
          <a:p>
            <a:r>
              <a:rPr lang="en-US" sz="1200" dirty="0">
                <a:latin typeface="Lub Dub Medium" panose="020B0603030403020204" pitchFamily="34" charset="0"/>
              </a:rPr>
              <a:t>ABI indicates ankle-brachial index; CLTI, chronic limb-threatening ischemia; CTA, computed tomography angiography; GDMT, guideline-directed management and therapy; MRA, magnetic resonance angiography; PAD, peripheral artery disease; PVR, pulse volume recording, SPP, skin perfusion pressure; TBI, toe-brachial index; and TcPO2, transcutaneous oxygen pressure.</a:t>
            </a:r>
          </a:p>
        </p:txBody>
      </p:sp>
    </p:spTree>
    <p:extLst>
      <p:ext uri="{BB962C8B-B14F-4D97-AF65-F5344CB8AC3E}">
        <p14:creationId xmlns:p14="http://schemas.microsoft.com/office/powerpoint/2010/main" val="110797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A88FEFC-47A6-BF09-131B-2BEB8B355FF9}"/>
              </a:ext>
            </a:extLst>
          </p:cNvPr>
          <p:cNvSpPr>
            <a:spLocks noGrp="1"/>
          </p:cNvSpPr>
          <p:nvPr/>
        </p:nvSpPr>
        <p:spPr>
          <a:xfrm>
            <a:off x="3047999" y="1080237"/>
            <a:ext cx="8534402" cy="5827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Resting ABI and Additional Physiological Testing</a:t>
            </a:r>
          </a:p>
        </p:txBody>
      </p:sp>
      <p:graphicFrame>
        <p:nvGraphicFramePr>
          <p:cNvPr id="3" name="Table 2">
            <a:extLst>
              <a:ext uri="{FF2B5EF4-FFF2-40B4-BE49-F238E27FC236}">
                <a16:creationId xmlns:a16="http://schemas.microsoft.com/office/drawing/2014/main" id="{85AB0A36-6439-11AE-C28E-A1D8A44368D4}"/>
              </a:ext>
            </a:extLst>
          </p:cNvPr>
          <p:cNvGraphicFramePr>
            <a:graphicFrameLocks noGrp="1"/>
          </p:cNvGraphicFramePr>
          <p:nvPr>
            <p:extLst>
              <p:ext uri="{D42A27DB-BD31-4B8C-83A1-F6EECF244321}">
                <p14:modId xmlns:p14="http://schemas.microsoft.com/office/powerpoint/2010/main" val="3386437148"/>
              </p:ext>
            </p:extLst>
          </p:nvPr>
        </p:nvGraphicFramePr>
        <p:xfrm>
          <a:off x="2038350" y="1905000"/>
          <a:ext cx="10553700" cy="4953001"/>
        </p:xfrm>
        <a:graphic>
          <a:graphicData uri="http://schemas.openxmlformats.org/drawingml/2006/table">
            <a:tbl>
              <a:tblPr firstRow="1" firstCol="1" bandRow="1"/>
              <a:tblGrid>
                <a:gridCol w="1279108">
                  <a:extLst>
                    <a:ext uri="{9D8B030D-6E8A-4147-A177-3AD203B41FA5}">
                      <a16:colId xmlns:a16="http://schemas.microsoft.com/office/drawing/2014/main" val="447928811"/>
                    </a:ext>
                  </a:extLst>
                </a:gridCol>
                <a:gridCol w="1108139">
                  <a:extLst>
                    <a:ext uri="{9D8B030D-6E8A-4147-A177-3AD203B41FA5}">
                      <a16:colId xmlns:a16="http://schemas.microsoft.com/office/drawing/2014/main" val="3799534714"/>
                    </a:ext>
                  </a:extLst>
                </a:gridCol>
                <a:gridCol w="8166453">
                  <a:extLst>
                    <a:ext uri="{9D8B030D-6E8A-4147-A177-3AD203B41FA5}">
                      <a16:colId xmlns:a16="http://schemas.microsoft.com/office/drawing/2014/main" val="3290311484"/>
                    </a:ext>
                  </a:extLst>
                </a:gridCol>
              </a:tblGrid>
              <a:tr h="940576">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Resting ABI and Additional Physiological 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671455"/>
                  </a:ext>
                </a:extLst>
              </a:tr>
              <a:tr h="440336">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Resting ABI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4614249"/>
                  </a:ext>
                </a:extLst>
              </a:tr>
              <a:tr h="440336">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329356"/>
                  </a:ext>
                </a:extLst>
              </a:tr>
              <a:tr h="18993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history or physical examination findings suggestive of PAD (Table 6), the resting ABI, with or without ankle pulse volume recordings (PVR) and/or Doppler waveforms, is recommended to establish the diagnosis.</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368760"/>
                  </a:ext>
                </a:extLst>
              </a:tr>
              <a:tr h="123238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resting ABI should be reported as abnormal (ABI, ≤0.90), borderline (ABI, 0.91–0.99), normal (ABI, 1.00–1.40), or noncompressible (ABI, &gt;1.40).</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7209397"/>
                  </a:ext>
                </a:extLst>
              </a:tr>
            </a:tbl>
          </a:graphicData>
        </a:graphic>
      </p:graphicFrame>
    </p:spTree>
    <p:extLst>
      <p:ext uri="{BB962C8B-B14F-4D97-AF65-F5344CB8AC3E}">
        <p14:creationId xmlns:p14="http://schemas.microsoft.com/office/powerpoint/2010/main" val="89150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2" name="Title 3">
            <a:extLst>
              <a:ext uri="{FF2B5EF4-FFF2-40B4-BE49-F238E27FC236}">
                <a16:creationId xmlns:a16="http://schemas.microsoft.com/office/drawing/2014/main" id="{B5ACE5ED-C14E-8735-C86F-2C35F0C4A6D6}"/>
              </a:ext>
            </a:extLst>
          </p:cNvPr>
          <p:cNvSpPr>
            <a:spLocks noGrp="1"/>
          </p:cNvSpPr>
          <p:nvPr/>
        </p:nvSpPr>
        <p:spPr>
          <a:xfrm>
            <a:off x="3733799" y="1066800"/>
            <a:ext cx="7162801" cy="8875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Resting ABI and Additional Physiological Testing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7822F616-7191-CB91-5F2A-7EEC661103F7}"/>
              </a:ext>
            </a:extLst>
          </p:cNvPr>
          <p:cNvGraphicFramePr>
            <a:graphicFrameLocks noGrp="1"/>
          </p:cNvGraphicFramePr>
          <p:nvPr>
            <p:extLst>
              <p:ext uri="{D42A27DB-BD31-4B8C-83A1-F6EECF244321}">
                <p14:modId xmlns:p14="http://schemas.microsoft.com/office/powerpoint/2010/main" val="1000141021"/>
              </p:ext>
            </p:extLst>
          </p:nvPr>
        </p:nvGraphicFramePr>
        <p:xfrm>
          <a:off x="2324100" y="2190623"/>
          <a:ext cx="9982200" cy="3848354"/>
        </p:xfrm>
        <a:graphic>
          <a:graphicData uri="http://schemas.openxmlformats.org/drawingml/2006/table">
            <a:tbl>
              <a:tblPr firstRow="1" firstCol="1" bandRow="1"/>
              <a:tblGrid>
                <a:gridCol w="1209843">
                  <a:extLst>
                    <a:ext uri="{9D8B030D-6E8A-4147-A177-3AD203B41FA5}">
                      <a16:colId xmlns:a16="http://schemas.microsoft.com/office/drawing/2014/main" val="1629349358"/>
                    </a:ext>
                  </a:extLst>
                </a:gridCol>
                <a:gridCol w="1048131">
                  <a:extLst>
                    <a:ext uri="{9D8B030D-6E8A-4147-A177-3AD203B41FA5}">
                      <a16:colId xmlns:a16="http://schemas.microsoft.com/office/drawing/2014/main" val="1842194816"/>
                    </a:ext>
                  </a:extLst>
                </a:gridCol>
                <a:gridCol w="7724226">
                  <a:extLst>
                    <a:ext uri="{9D8B030D-6E8A-4147-A177-3AD203B41FA5}">
                      <a16:colId xmlns:a16="http://schemas.microsoft.com/office/drawing/2014/main" val="827422862"/>
                    </a:ext>
                  </a:extLst>
                </a:gridCol>
              </a:tblGrid>
              <a:tr h="192417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at increased risk of PAD (Table 5), screening for PAD with the resting ABI, with or without ankle PVR and/or Doppler waveforms, is reasonable.</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2233114"/>
                  </a:ext>
                </a:extLst>
              </a:tr>
              <a:tr h="192417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not at increased risk of PAD (Table 5) and without history or physical examination findings suggestive of PAD (Table 6), screening for PAD with the ABI is not recommended.</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893064"/>
                  </a:ext>
                </a:extLst>
              </a:tr>
            </a:tbl>
          </a:graphicData>
        </a:graphic>
      </p:graphicFrame>
    </p:spTree>
    <p:extLst>
      <p:ext uri="{BB962C8B-B14F-4D97-AF65-F5344CB8AC3E}">
        <p14:creationId xmlns:p14="http://schemas.microsoft.com/office/powerpoint/2010/main" val="370145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4066732-20ED-06D3-19B5-98204A879432}"/>
              </a:ext>
            </a:extLst>
          </p:cNvPr>
          <p:cNvSpPr>
            <a:spLocks noGrp="1"/>
          </p:cNvSpPr>
          <p:nvPr/>
        </p:nvSpPr>
        <p:spPr>
          <a:xfrm>
            <a:off x="2667000" y="3200401"/>
            <a:ext cx="9296400" cy="9143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dirty="0"/>
              <a:t>Top 10 Take-Home Messages</a:t>
            </a:r>
          </a:p>
        </p:txBody>
      </p:sp>
      <p:sp>
        <p:nvSpPr>
          <p:cNvPr id="3" name="Subtitle 4">
            <a:extLst>
              <a:ext uri="{FF2B5EF4-FFF2-40B4-BE49-F238E27FC236}">
                <a16:creationId xmlns:a16="http://schemas.microsoft.com/office/drawing/2014/main" id="{403DB8A7-23F7-8501-CB2A-187E32E938B5}"/>
              </a:ext>
            </a:extLst>
          </p:cNvPr>
          <p:cNvSpPr>
            <a:spLocks noGrp="1"/>
          </p:cNvSpPr>
          <p:nvPr/>
        </p:nvSpPr>
        <p:spPr>
          <a:xfrm>
            <a:off x="3848100" y="4114800"/>
            <a:ext cx="6934200" cy="914399"/>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2600" dirty="0">
                <a:latin typeface="Lub Dub Medium" panose="020B0603030403020204" pitchFamily="34" charset="0"/>
              </a:rPr>
              <a:t>2024 Guideline for the Management of Lower Extremity Peripheral Artery Disease</a:t>
            </a:r>
          </a:p>
        </p:txBody>
      </p:sp>
    </p:spTree>
    <p:extLst>
      <p:ext uri="{BB962C8B-B14F-4D97-AF65-F5344CB8AC3E}">
        <p14:creationId xmlns:p14="http://schemas.microsoft.com/office/powerpoint/2010/main" val="1759885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5C428CD-F6A3-41F3-0657-04382D54443C}"/>
              </a:ext>
            </a:extLst>
          </p:cNvPr>
          <p:cNvGraphicFramePr>
            <a:graphicFrameLocks noGrp="1"/>
          </p:cNvGraphicFramePr>
          <p:nvPr>
            <p:extLst>
              <p:ext uri="{D42A27DB-BD31-4B8C-83A1-F6EECF244321}">
                <p14:modId xmlns:p14="http://schemas.microsoft.com/office/powerpoint/2010/main" val="3279835649"/>
              </p:ext>
            </p:extLst>
          </p:nvPr>
        </p:nvGraphicFramePr>
        <p:xfrm>
          <a:off x="1809749" y="2154212"/>
          <a:ext cx="11010901" cy="5008588"/>
        </p:xfrm>
        <a:graphic>
          <a:graphicData uri="http://schemas.openxmlformats.org/drawingml/2006/table">
            <a:tbl>
              <a:tblPr firstRow="1" firstCol="1" bandRow="1"/>
              <a:tblGrid>
                <a:gridCol w="1334521">
                  <a:extLst>
                    <a:ext uri="{9D8B030D-6E8A-4147-A177-3AD203B41FA5}">
                      <a16:colId xmlns:a16="http://schemas.microsoft.com/office/drawing/2014/main" val="2059503867"/>
                    </a:ext>
                  </a:extLst>
                </a:gridCol>
                <a:gridCol w="1156145">
                  <a:extLst>
                    <a:ext uri="{9D8B030D-6E8A-4147-A177-3AD203B41FA5}">
                      <a16:colId xmlns:a16="http://schemas.microsoft.com/office/drawing/2014/main" val="4188946991"/>
                    </a:ext>
                  </a:extLst>
                </a:gridCol>
                <a:gridCol w="8520235">
                  <a:extLst>
                    <a:ext uri="{9D8B030D-6E8A-4147-A177-3AD203B41FA5}">
                      <a16:colId xmlns:a16="http://schemas.microsoft.com/office/drawing/2014/main" val="2399082344"/>
                    </a:ext>
                  </a:extLst>
                </a:gridCol>
              </a:tblGrid>
              <a:tr h="424821">
                <a:tc gridSpan="3">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Exercise ABI and Additional Physiological Testing</a:t>
                      </a:r>
                      <a:endParaRPr lang="en-US" sz="1800" dirty="0">
                        <a:effectLst/>
                        <a:latin typeface="Times New Roman"/>
                        <a:ea typeface="Times New Roman" panose="02020603050405020304" pitchFamily="18" charset="0"/>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2362202"/>
                  </a:ext>
                </a:extLst>
              </a:tr>
              <a:tr h="1188963">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Calibri"/>
                          <a:cs typeface="Times New Roman"/>
                        </a:rPr>
                        <a:t>1</a:t>
                      </a:r>
                      <a:endParaRPr lang="en-US" sz="1800" dirty="0">
                        <a:effectLst/>
                        <a:latin typeface="Times New Roman"/>
                        <a:ea typeface="Calibri"/>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Calibri"/>
                          <a:cs typeface="Times New Roman"/>
                        </a:rPr>
                        <a:t>B-NR</a:t>
                      </a:r>
                      <a:endParaRPr lang="en-US" sz="1800" dirty="0">
                        <a:effectLst/>
                        <a:latin typeface="Times New Roman"/>
                        <a:ea typeface="Calibri"/>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suspected PAD, toe pressure/toe-brachial index (TBI) with waveforms should be performed when the resting ABI is &gt;1.40 (noncompressible).</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7282962"/>
                  </a:ext>
                </a:extLst>
              </a:tr>
              <a:tr h="1832450">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Calibri"/>
                          <a:cs typeface="Times New Roman"/>
                        </a:rPr>
                        <a:t>1</a:t>
                      </a:r>
                      <a:endParaRPr lang="en-US" sz="1800" dirty="0">
                        <a:effectLst/>
                        <a:latin typeface="Times New Roman"/>
                        <a:ea typeface="Calibri"/>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Calibri"/>
                          <a:cs typeface="Times New Roman"/>
                        </a:rPr>
                        <a:t>B-NR</a:t>
                      </a:r>
                      <a:endParaRPr lang="en-US" sz="1800" dirty="0">
                        <a:effectLst/>
                        <a:latin typeface="Times New Roman"/>
                        <a:ea typeface="Calibri"/>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suspected chronic symptomatic PAD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exertional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nonjoint</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-related leg symptoms) and normal or borderline resting ABI (&gt;0.90 and ≤1.40, respectively) should undergo exercise treadmill ABI testing to evaluate for PAD.</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7949215"/>
                  </a:ext>
                </a:extLst>
              </a:tr>
              <a:tr h="1188963">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Calibri"/>
                          <a:cs typeface="Times New Roman"/>
                        </a:rPr>
                        <a:t>2a</a:t>
                      </a:r>
                      <a:endParaRPr lang="en-US" sz="1800" dirty="0">
                        <a:effectLst/>
                        <a:latin typeface="Times New Roman"/>
                        <a:ea typeface="Calibri"/>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Calibri"/>
                          <a:cs typeface="Times New Roman"/>
                        </a:rPr>
                        <a:t>B-NR</a:t>
                      </a:r>
                      <a:endParaRPr lang="en-US" sz="1800" dirty="0">
                        <a:effectLst/>
                        <a:latin typeface="Times New Roman"/>
                        <a:ea typeface="Calibri"/>
                        <a:cs typeface="Times New Roman"/>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solidFill>
                            <a:srgbClr val="000000"/>
                          </a:solidFill>
                          <a:effectLst/>
                          <a:latin typeface="Times New Roman"/>
                          <a:ea typeface="Calibri"/>
                          <a:cs typeface="Times New Roman"/>
                        </a:rPr>
                        <a:t>In patients with PAD and an abnormal resting ABI (≤0.90), the exercise treadmill ABI test can be useful to objectively assess, the functional status and walking performance.</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29094"/>
                  </a:ext>
                </a:extLst>
              </a:tr>
            </a:tbl>
          </a:graphicData>
        </a:graphic>
      </p:graphicFrame>
      <p:sp>
        <p:nvSpPr>
          <p:cNvPr id="5" name="Title 3">
            <a:extLst>
              <a:ext uri="{FF2B5EF4-FFF2-40B4-BE49-F238E27FC236}">
                <a16:creationId xmlns:a16="http://schemas.microsoft.com/office/drawing/2014/main" id="{02050415-6A39-9F2E-54FC-66441F188C19}"/>
              </a:ext>
            </a:extLst>
          </p:cNvPr>
          <p:cNvSpPr>
            <a:spLocks noGrp="1"/>
          </p:cNvSpPr>
          <p:nvPr/>
        </p:nvSpPr>
        <p:spPr>
          <a:xfrm>
            <a:off x="3733799" y="1066800"/>
            <a:ext cx="7162801" cy="8875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Resting ABI and Additional Physiological Testing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156321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41</a:t>
            </a:fld>
            <a:endParaRPr lang="en-US" dirty="0"/>
          </a:p>
        </p:txBody>
      </p:sp>
      <p:graphicFrame>
        <p:nvGraphicFramePr>
          <p:cNvPr id="2" name="Table 1">
            <a:extLst>
              <a:ext uri="{FF2B5EF4-FFF2-40B4-BE49-F238E27FC236}">
                <a16:creationId xmlns:a16="http://schemas.microsoft.com/office/drawing/2014/main" id="{AC466FAE-CB79-C03D-18E6-F2EF596BDE2B}"/>
              </a:ext>
            </a:extLst>
          </p:cNvPr>
          <p:cNvGraphicFramePr>
            <a:graphicFrameLocks noGrp="1"/>
          </p:cNvGraphicFramePr>
          <p:nvPr>
            <p:extLst>
              <p:ext uri="{D42A27DB-BD31-4B8C-83A1-F6EECF244321}">
                <p14:modId xmlns:p14="http://schemas.microsoft.com/office/powerpoint/2010/main" val="2975874304"/>
              </p:ext>
            </p:extLst>
          </p:nvPr>
        </p:nvGraphicFramePr>
        <p:xfrm>
          <a:off x="1714498" y="1447800"/>
          <a:ext cx="11201402" cy="6002063"/>
        </p:xfrm>
        <a:graphic>
          <a:graphicData uri="http://schemas.openxmlformats.org/drawingml/2006/table">
            <a:tbl>
              <a:tblPr firstRow="1" firstCol="1" bandRow="1"/>
              <a:tblGrid>
                <a:gridCol w="1357610">
                  <a:extLst>
                    <a:ext uri="{9D8B030D-6E8A-4147-A177-3AD203B41FA5}">
                      <a16:colId xmlns:a16="http://schemas.microsoft.com/office/drawing/2014/main" val="3966861675"/>
                    </a:ext>
                  </a:extLst>
                </a:gridCol>
                <a:gridCol w="1176147">
                  <a:extLst>
                    <a:ext uri="{9D8B030D-6E8A-4147-A177-3AD203B41FA5}">
                      <a16:colId xmlns:a16="http://schemas.microsoft.com/office/drawing/2014/main" val="26444368"/>
                    </a:ext>
                  </a:extLst>
                </a:gridCol>
                <a:gridCol w="8667645">
                  <a:extLst>
                    <a:ext uri="{9D8B030D-6E8A-4147-A177-3AD203B41FA5}">
                      <a16:colId xmlns:a16="http://schemas.microsoft.com/office/drawing/2014/main" val="2540638707"/>
                    </a:ext>
                  </a:extLst>
                </a:gridCol>
              </a:tblGrid>
              <a:tr h="178007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it is reasonable to perform segmental leg pressures with PVR and/or Doppler waveforms in addition to the resting ABI to help delineate the anatomic level of PAD.</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20903"/>
                  </a:ext>
                </a:extLst>
              </a:tr>
              <a:tr h="178007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9"/>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suspected CLTI, it is reasonable to use toe pressure/TBI with waveforms, transcutaneous oxygen pressure (TcPO</a:t>
                      </a:r>
                      <a:r>
                        <a:rPr lang="en-US" sz="18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and/or or skin perfusion pressure (SPP) in addition to ABI for assessment of arterial perfusion and to establish the diagnosis of CLTI.</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408581"/>
                  </a:ext>
                </a:extLst>
              </a:tr>
              <a:tr h="178007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98" marR="68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0"/>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CLTI with nonhealing wounds or gangrene, it can be useful to use toe pressure/TBI with waveforms, TcPO</a:t>
                      </a:r>
                      <a:r>
                        <a:rPr lang="en-US" sz="18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SPP, and/or other local perfusion measures to determine the likelihood of wound healing without or after revascularization. </a:t>
                      </a:r>
                    </a:p>
                  </a:txBody>
                  <a:tcPr marL="68498" marR="6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467712"/>
                  </a:ext>
                </a:extLst>
              </a:tr>
            </a:tbl>
          </a:graphicData>
        </a:graphic>
      </p:graphicFrame>
      <p:sp>
        <p:nvSpPr>
          <p:cNvPr id="3" name="Title 3">
            <a:extLst>
              <a:ext uri="{FF2B5EF4-FFF2-40B4-BE49-F238E27FC236}">
                <a16:creationId xmlns:a16="http://schemas.microsoft.com/office/drawing/2014/main" id="{65A89299-0B0A-95AA-B559-ED1CD5FC4675}"/>
              </a:ext>
            </a:extLst>
          </p:cNvPr>
          <p:cNvSpPr>
            <a:spLocks noGrp="1"/>
          </p:cNvSpPr>
          <p:nvPr/>
        </p:nvSpPr>
        <p:spPr>
          <a:xfrm>
            <a:off x="3733799" y="404963"/>
            <a:ext cx="7162801" cy="8875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Resting ABI and Additional Physiological Testing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2823875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B0B18A0-9CE6-4C69-21C6-B27823104F40}"/>
              </a:ext>
            </a:extLst>
          </p:cNvPr>
          <p:cNvSpPr>
            <a:spLocks noGrp="1"/>
          </p:cNvSpPr>
          <p:nvPr/>
        </p:nvSpPr>
        <p:spPr>
          <a:xfrm>
            <a:off x="3236107" y="197450"/>
            <a:ext cx="8158184" cy="12685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8. Alternative Diagnoses for Nonhealing Lower Extremity Wounds With Normal Physiological Testing (Not PAD Related)</a:t>
            </a:r>
          </a:p>
        </p:txBody>
      </p:sp>
      <p:graphicFrame>
        <p:nvGraphicFramePr>
          <p:cNvPr id="4" name="Table 3">
            <a:extLst>
              <a:ext uri="{FF2B5EF4-FFF2-40B4-BE49-F238E27FC236}">
                <a16:creationId xmlns:a16="http://schemas.microsoft.com/office/drawing/2014/main" id="{61795B2F-755B-50A1-FEF1-60485FCD68B6}"/>
              </a:ext>
            </a:extLst>
          </p:cNvPr>
          <p:cNvGraphicFramePr>
            <a:graphicFrameLocks noGrp="1"/>
          </p:cNvGraphicFramePr>
          <p:nvPr>
            <p:extLst>
              <p:ext uri="{D42A27DB-BD31-4B8C-83A1-F6EECF244321}">
                <p14:modId xmlns:p14="http://schemas.microsoft.com/office/powerpoint/2010/main" val="2556331202"/>
              </p:ext>
            </p:extLst>
          </p:nvPr>
        </p:nvGraphicFramePr>
        <p:xfrm>
          <a:off x="3919515" y="1752600"/>
          <a:ext cx="6791368" cy="5645288"/>
        </p:xfrm>
        <a:graphic>
          <a:graphicData uri="http://schemas.openxmlformats.org/drawingml/2006/table">
            <a:tbl>
              <a:tblPr firstRow="1" firstCol="1" bandRow="1"/>
              <a:tblGrid>
                <a:gridCol w="1414485">
                  <a:extLst>
                    <a:ext uri="{9D8B030D-6E8A-4147-A177-3AD203B41FA5}">
                      <a16:colId xmlns:a16="http://schemas.microsoft.com/office/drawing/2014/main" val="2541016577"/>
                    </a:ext>
                  </a:extLst>
                </a:gridCol>
                <a:gridCol w="1754820">
                  <a:extLst>
                    <a:ext uri="{9D8B030D-6E8A-4147-A177-3AD203B41FA5}">
                      <a16:colId xmlns:a16="http://schemas.microsoft.com/office/drawing/2014/main" val="2498054342"/>
                    </a:ext>
                  </a:extLst>
                </a:gridCol>
                <a:gridCol w="3622063">
                  <a:extLst>
                    <a:ext uri="{9D8B030D-6E8A-4147-A177-3AD203B41FA5}">
                      <a16:colId xmlns:a16="http://schemas.microsoft.com/office/drawing/2014/main" val="3294394180"/>
                    </a:ext>
                  </a:extLst>
                </a:gridCol>
              </a:tblGrid>
              <a:tr h="415128">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Condition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Characteristics and Causes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829818634"/>
                  </a:ext>
                </a:extLst>
              </a:tr>
              <a:tr h="1313884">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Autoimmune injury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Toes, foot, leg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With blisters (eg, pemphigoid, pemphigus, epidermolysis bullosa)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Without blisters (eg, dermatomyositis, lupus, scleroderma)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425363"/>
                  </a:ext>
                </a:extLst>
              </a:tr>
              <a:tr h="2212640">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Infection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Toes, foot, leg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Bacterial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Pseudomonas,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necrotizing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Streptococcus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Fungal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blastomycosis, Madura foot,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chromomycosis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Mycobacterial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Parasitic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Chagas, leishmaniasis)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Viral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herpes)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976045"/>
                  </a:ext>
                </a:extLst>
              </a:tr>
              <a:tr h="639817">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Inflammatory ulcer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Toes, foot, leg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Necrobiosis lipoidica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Pyoderma gangrenosum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Granuloma annulare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2429399"/>
                  </a:ext>
                </a:extLst>
              </a:tr>
              <a:tr h="639817">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Local injury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Toes, foot, leg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Trauma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Insect or animal bite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Burn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210037"/>
                  </a:ext>
                </a:extLst>
              </a:tr>
            </a:tbl>
          </a:graphicData>
        </a:graphic>
      </p:graphicFrame>
    </p:spTree>
    <p:extLst>
      <p:ext uri="{BB962C8B-B14F-4D97-AF65-F5344CB8AC3E}">
        <p14:creationId xmlns:p14="http://schemas.microsoft.com/office/powerpoint/2010/main" val="543882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43</a:t>
            </a:fld>
            <a:endParaRPr lang="en-US" dirty="0"/>
          </a:p>
        </p:txBody>
      </p:sp>
      <p:graphicFrame>
        <p:nvGraphicFramePr>
          <p:cNvPr id="2" name="Table 1">
            <a:extLst>
              <a:ext uri="{FF2B5EF4-FFF2-40B4-BE49-F238E27FC236}">
                <a16:creationId xmlns:a16="http://schemas.microsoft.com/office/drawing/2014/main" id="{E68AC2D6-AF34-32E0-FCC4-65FA1A5C67F6}"/>
              </a:ext>
            </a:extLst>
          </p:cNvPr>
          <p:cNvGraphicFramePr>
            <a:graphicFrameLocks noGrp="1"/>
          </p:cNvGraphicFramePr>
          <p:nvPr>
            <p:extLst>
              <p:ext uri="{D42A27DB-BD31-4B8C-83A1-F6EECF244321}">
                <p14:modId xmlns:p14="http://schemas.microsoft.com/office/powerpoint/2010/main" val="4254184945"/>
              </p:ext>
            </p:extLst>
          </p:nvPr>
        </p:nvGraphicFramePr>
        <p:xfrm>
          <a:off x="3236107" y="1600200"/>
          <a:ext cx="7812895" cy="5821680"/>
        </p:xfrm>
        <a:graphic>
          <a:graphicData uri="http://schemas.openxmlformats.org/drawingml/2006/table">
            <a:tbl>
              <a:tblPr firstRow="1" firstCol="1" bandRow="1"/>
              <a:tblGrid>
                <a:gridCol w="1339354">
                  <a:extLst>
                    <a:ext uri="{9D8B030D-6E8A-4147-A177-3AD203B41FA5}">
                      <a16:colId xmlns:a16="http://schemas.microsoft.com/office/drawing/2014/main" val="2541016577"/>
                    </a:ext>
                  </a:extLst>
                </a:gridCol>
                <a:gridCol w="2306664">
                  <a:extLst>
                    <a:ext uri="{9D8B030D-6E8A-4147-A177-3AD203B41FA5}">
                      <a16:colId xmlns:a16="http://schemas.microsoft.com/office/drawing/2014/main" val="2498054342"/>
                    </a:ext>
                  </a:extLst>
                </a:gridCol>
                <a:gridCol w="4166877">
                  <a:extLst>
                    <a:ext uri="{9D8B030D-6E8A-4147-A177-3AD203B41FA5}">
                      <a16:colId xmlns:a16="http://schemas.microsoft.com/office/drawing/2014/main" val="3294394180"/>
                    </a:ext>
                  </a:extLst>
                </a:gridCol>
              </a:tblGrid>
              <a:tr h="415128">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Condition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Characteristics and Causes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829818634"/>
                  </a:ext>
                </a:extLst>
              </a:tr>
              <a:tr h="1313884">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Malignancy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Toes, foot, leg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Primary skin malignancy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Metastatic malignancy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Malignant transformation of ulcer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425363"/>
                  </a:ext>
                </a:extLst>
              </a:tr>
              <a:tr h="1623788">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Medication-related ulcer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Toes, foot, leg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Drug reactions (eg, erythema multiforme)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Medication direct toxicity (eg, doxorubicin, hydroxyurea, some tyrosine kinase inhibitors)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976045"/>
                  </a:ext>
                </a:extLst>
              </a:tr>
              <a:tr h="639817">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Neuropathic ulcer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Pressure zones of foot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Hyperkeratosis surrounds the ulcer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Diabetes with peripheral neuropathy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Peripheral neuropathy without diabetes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Leprosy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2429399"/>
                  </a:ext>
                </a:extLst>
              </a:tr>
              <a:tr h="639817">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Venous ulcer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Distal leg, especially above medial malleolus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Develops in regions of skin changes due to chronic venous disease and local venous hypertension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Typically wet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wound drainage) rather than dry lesion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210037"/>
                  </a:ext>
                </a:extLst>
              </a:tr>
            </a:tbl>
          </a:graphicData>
        </a:graphic>
      </p:graphicFrame>
      <p:sp>
        <p:nvSpPr>
          <p:cNvPr id="3" name="Title 3">
            <a:extLst>
              <a:ext uri="{FF2B5EF4-FFF2-40B4-BE49-F238E27FC236}">
                <a16:creationId xmlns:a16="http://schemas.microsoft.com/office/drawing/2014/main" id="{9C101E65-17EC-605B-D19E-7F8CDD91E396}"/>
              </a:ext>
            </a:extLst>
          </p:cNvPr>
          <p:cNvSpPr>
            <a:spLocks noGrp="1"/>
          </p:cNvSpPr>
          <p:nvPr/>
        </p:nvSpPr>
        <p:spPr>
          <a:xfrm>
            <a:off x="2969407" y="173458"/>
            <a:ext cx="8346293" cy="1268524"/>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8. Alternative Diagnoses for Nonhealing Lower Extremity Wounds With Normal Physiological Testing (Not PAD Related)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770131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8BED245-7EEA-5BDA-DB96-1F72F4B884CB}"/>
              </a:ext>
            </a:extLst>
          </p:cNvPr>
          <p:cNvSpPr>
            <a:spLocks noGrp="1"/>
          </p:cNvSpPr>
          <p:nvPr/>
        </p:nvSpPr>
        <p:spPr>
          <a:xfrm>
            <a:off x="5713802" y="1143000"/>
            <a:ext cx="3202793" cy="5275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Imaging for PAD </a:t>
            </a:r>
          </a:p>
        </p:txBody>
      </p:sp>
      <p:graphicFrame>
        <p:nvGraphicFramePr>
          <p:cNvPr id="3" name="Table 2">
            <a:extLst>
              <a:ext uri="{FF2B5EF4-FFF2-40B4-BE49-F238E27FC236}">
                <a16:creationId xmlns:a16="http://schemas.microsoft.com/office/drawing/2014/main" id="{849379B5-8D06-FBAB-05A5-B04F20BF4BD2}"/>
              </a:ext>
            </a:extLst>
          </p:cNvPr>
          <p:cNvGraphicFramePr>
            <a:graphicFrameLocks noGrp="1"/>
          </p:cNvGraphicFramePr>
          <p:nvPr>
            <p:extLst>
              <p:ext uri="{D42A27DB-BD31-4B8C-83A1-F6EECF244321}">
                <p14:modId xmlns:p14="http://schemas.microsoft.com/office/powerpoint/2010/main" val="1035529344"/>
              </p:ext>
            </p:extLst>
          </p:nvPr>
        </p:nvGraphicFramePr>
        <p:xfrm>
          <a:off x="1760537" y="1943099"/>
          <a:ext cx="11109325" cy="4343401"/>
        </p:xfrm>
        <a:graphic>
          <a:graphicData uri="http://schemas.openxmlformats.org/drawingml/2006/table">
            <a:tbl>
              <a:tblPr firstRow="1" firstCol="1" bandRow="1"/>
              <a:tblGrid>
                <a:gridCol w="1288681">
                  <a:extLst>
                    <a:ext uri="{9D8B030D-6E8A-4147-A177-3AD203B41FA5}">
                      <a16:colId xmlns:a16="http://schemas.microsoft.com/office/drawing/2014/main" val="3715904980"/>
                    </a:ext>
                  </a:extLst>
                </a:gridCol>
                <a:gridCol w="970955">
                  <a:extLst>
                    <a:ext uri="{9D8B030D-6E8A-4147-A177-3AD203B41FA5}">
                      <a16:colId xmlns:a16="http://schemas.microsoft.com/office/drawing/2014/main" val="2586903546"/>
                    </a:ext>
                  </a:extLst>
                </a:gridCol>
                <a:gridCol w="8849689">
                  <a:extLst>
                    <a:ext uri="{9D8B030D-6E8A-4147-A177-3AD203B41FA5}">
                      <a16:colId xmlns:a16="http://schemas.microsoft.com/office/drawing/2014/main" val="2063003099"/>
                    </a:ext>
                  </a:extLst>
                </a:gridCol>
              </a:tblGrid>
              <a:tr h="1068832">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Imaging for PAD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399063"/>
                  </a:ext>
                </a:extLst>
              </a:tr>
              <a:tr h="500379">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351343"/>
                  </a:ext>
                </a:extLst>
              </a:tr>
              <a:tr h="277419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with inadequate response to GDMT (including structured exercise) for whom revascularization is being considered, duplex ultrasound, computed tomography angiography (CTA), magnetic resonance angiography (MRA), or catheter angiography of the lower extremities is useful for assessment of anatomy and severity of disease and to determine potential revascularization strategy.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9577557"/>
                  </a:ext>
                </a:extLst>
              </a:tr>
            </a:tbl>
          </a:graphicData>
        </a:graphic>
      </p:graphicFrame>
    </p:spTree>
    <p:extLst>
      <p:ext uri="{BB962C8B-B14F-4D97-AF65-F5344CB8AC3E}">
        <p14:creationId xmlns:p14="http://schemas.microsoft.com/office/powerpoint/2010/main" val="3246597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
        <p:nvSpPr>
          <p:cNvPr id="2" name="Title 3">
            <a:extLst>
              <a:ext uri="{FF2B5EF4-FFF2-40B4-BE49-F238E27FC236}">
                <a16:creationId xmlns:a16="http://schemas.microsoft.com/office/drawing/2014/main" id="{1D4689C3-91AB-53F0-C8A9-A1BA35EE3D3D}"/>
              </a:ext>
            </a:extLst>
          </p:cNvPr>
          <p:cNvSpPr>
            <a:spLocks noGrp="1"/>
          </p:cNvSpPr>
          <p:nvPr/>
        </p:nvSpPr>
        <p:spPr>
          <a:xfrm>
            <a:off x="5181001" y="1066800"/>
            <a:ext cx="4268397" cy="5275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Imaging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8E08461-1BCA-FE7F-A126-D477F936A4AE}"/>
              </a:ext>
            </a:extLst>
          </p:cNvPr>
          <p:cNvGraphicFramePr>
            <a:graphicFrameLocks noGrp="1"/>
          </p:cNvGraphicFramePr>
          <p:nvPr>
            <p:extLst>
              <p:ext uri="{D42A27DB-BD31-4B8C-83A1-F6EECF244321}">
                <p14:modId xmlns:p14="http://schemas.microsoft.com/office/powerpoint/2010/main" val="3766400047"/>
              </p:ext>
            </p:extLst>
          </p:nvPr>
        </p:nvGraphicFramePr>
        <p:xfrm>
          <a:off x="2370138" y="1924638"/>
          <a:ext cx="9890124" cy="4380323"/>
        </p:xfrm>
        <a:graphic>
          <a:graphicData uri="http://schemas.openxmlformats.org/drawingml/2006/table">
            <a:tbl>
              <a:tblPr firstRow="1" firstCol="1" bandRow="1"/>
              <a:tblGrid>
                <a:gridCol w="1147254">
                  <a:extLst>
                    <a:ext uri="{9D8B030D-6E8A-4147-A177-3AD203B41FA5}">
                      <a16:colId xmlns:a16="http://schemas.microsoft.com/office/drawing/2014/main" val="3028844132"/>
                    </a:ext>
                  </a:extLst>
                </a:gridCol>
                <a:gridCol w="864397">
                  <a:extLst>
                    <a:ext uri="{9D8B030D-6E8A-4147-A177-3AD203B41FA5}">
                      <a16:colId xmlns:a16="http://schemas.microsoft.com/office/drawing/2014/main" val="2431081295"/>
                    </a:ext>
                  </a:extLst>
                </a:gridCol>
                <a:gridCol w="7878473">
                  <a:extLst>
                    <a:ext uri="{9D8B030D-6E8A-4147-A177-3AD203B41FA5}">
                      <a16:colId xmlns:a16="http://schemas.microsoft.com/office/drawing/2014/main" val="2588423542"/>
                    </a:ext>
                  </a:extLst>
                </a:gridCol>
              </a:tblGrid>
              <a:tr h="1217394">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CLTI, duplex ultrasound, CTA, MRA, or catheter angiography is useful to determine revascularization strategy.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473479"/>
                  </a:ext>
                </a:extLst>
              </a:tr>
              <a:tr h="186485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suspected PAD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potential signs and/or symptoms) with inconclusive ABI and physiological testing, noninvasive imaging with duplex ultrasound, CTA, or MRA may be considered to establish the diagnosis of PAD.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2400040"/>
                  </a:ext>
                </a:extLst>
              </a:tr>
              <a:tr h="12980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confirmed diagnosis of PAD in whom revascularization is not being considered, CTA, MRA, or catheter angiography should not be performed solely for anatomic assessment.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514206"/>
                  </a:ext>
                </a:extLst>
              </a:tr>
            </a:tbl>
          </a:graphicData>
        </a:graphic>
      </p:graphicFrame>
    </p:spTree>
    <p:extLst>
      <p:ext uri="{BB962C8B-B14F-4D97-AF65-F5344CB8AC3E}">
        <p14:creationId xmlns:p14="http://schemas.microsoft.com/office/powerpoint/2010/main" val="404708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46</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1824831" y="2914471"/>
            <a:ext cx="10980737" cy="2400657"/>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Special Considerations in PAD: Risk Amplifiers, Health Disparities, and PAD in Older Patients</a:t>
            </a:r>
          </a:p>
        </p:txBody>
      </p:sp>
    </p:spTree>
    <p:extLst>
      <p:ext uri="{BB962C8B-B14F-4D97-AF65-F5344CB8AC3E}">
        <p14:creationId xmlns:p14="http://schemas.microsoft.com/office/powerpoint/2010/main" val="424469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FE252CC-05A0-4C66-4228-3BC474D6D2A1}"/>
              </a:ext>
            </a:extLst>
          </p:cNvPr>
          <p:cNvSpPr>
            <a:spLocks noGrp="1"/>
          </p:cNvSpPr>
          <p:nvPr/>
        </p:nvSpPr>
        <p:spPr>
          <a:xfrm>
            <a:off x="3848099" y="1295400"/>
            <a:ext cx="6934200" cy="9085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Amplifiers of Cardiovascular and Limb-Related Risk in Patients With PAD</a:t>
            </a:r>
          </a:p>
        </p:txBody>
      </p:sp>
      <p:graphicFrame>
        <p:nvGraphicFramePr>
          <p:cNvPr id="3" name="Table 2">
            <a:extLst>
              <a:ext uri="{FF2B5EF4-FFF2-40B4-BE49-F238E27FC236}">
                <a16:creationId xmlns:a16="http://schemas.microsoft.com/office/drawing/2014/main" id="{50BD8C4D-9507-2052-8F19-2C76377A5FDE}"/>
              </a:ext>
            </a:extLst>
          </p:cNvPr>
          <p:cNvGraphicFramePr>
            <a:graphicFrameLocks noGrp="1"/>
          </p:cNvGraphicFramePr>
          <p:nvPr>
            <p:extLst>
              <p:ext uri="{D42A27DB-BD31-4B8C-83A1-F6EECF244321}">
                <p14:modId xmlns:p14="http://schemas.microsoft.com/office/powerpoint/2010/main" val="122793796"/>
              </p:ext>
            </p:extLst>
          </p:nvPr>
        </p:nvGraphicFramePr>
        <p:xfrm>
          <a:off x="2975073" y="2659434"/>
          <a:ext cx="8680253" cy="2910732"/>
        </p:xfrm>
        <a:graphic>
          <a:graphicData uri="http://schemas.openxmlformats.org/drawingml/2006/table">
            <a:tbl>
              <a:tblPr firstRow="1" firstCol="1" bandRow="1"/>
              <a:tblGrid>
                <a:gridCol w="868026">
                  <a:extLst>
                    <a:ext uri="{9D8B030D-6E8A-4147-A177-3AD203B41FA5}">
                      <a16:colId xmlns:a16="http://schemas.microsoft.com/office/drawing/2014/main" val="3492991898"/>
                    </a:ext>
                  </a:extLst>
                </a:gridCol>
                <a:gridCol w="859345">
                  <a:extLst>
                    <a:ext uri="{9D8B030D-6E8A-4147-A177-3AD203B41FA5}">
                      <a16:colId xmlns:a16="http://schemas.microsoft.com/office/drawing/2014/main" val="288935893"/>
                    </a:ext>
                  </a:extLst>
                </a:gridCol>
                <a:gridCol w="6952882">
                  <a:extLst>
                    <a:ext uri="{9D8B030D-6E8A-4147-A177-3AD203B41FA5}">
                      <a16:colId xmlns:a16="http://schemas.microsoft.com/office/drawing/2014/main" val="1912030103"/>
                    </a:ext>
                  </a:extLst>
                </a:gridCol>
              </a:tblGrid>
              <a:tr h="75855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Amplifiers of Cardiovascular and Limb-Related Risk in Patients With PAD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85414550"/>
                  </a:ext>
                </a:extLst>
              </a:tr>
              <a:tr h="511968">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43218"/>
                  </a:ext>
                </a:extLst>
              </a:tr>
              <a:tr h="162508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the evaluation of patients with PAD, clinicians should assess for and incorporate the presence of PAD-related risk amplifiers (Table 9) when developing patient-focused treatment 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762680"/>
                  </a:ext>
                </a:extLst>
              </a:tr>
            </a:tbl>
          </a:graphicData>
        </a:graphic>
      </p:graphicFrame>
    </p:spTree>
    <p:extLst>
      <p:ext uri="{BB962C8B-B14F-4D97-AF65-F5344CB8AC3E}">
        <p14:creationId xmlns:p14="http://schemas.microsoft.com/office/powerpoint/2010/main" val="3666566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48</a:t>
            </a:fld>
            <a:endParaRPr lang="en-US" dirty="0"/>
          </a:p>
        </p:txBody>
      </p:sp>
      <p:sp>
        <p:nvSpPr>
          <p:cNvPr id="2" name="Title 3">
            <a:extLst>
              <a:ext uri="{FF2B5EF4-FFF2-40B4-BE49-F238E27FC236}">
                <a16:creationId xmlns:a16="http://schemas.microsoft.com/office/drawing/2014/main" id="{02643BBF-E1CF-C161-F847-8510858859F7}"/>
              </a:ext>
            </a:extLst>
          </p:cNvPr>
          <p:cNvSpPr>
            <a:spLocks noGrp="1"/>
          </p:cNvSpPr>
          <p:nvPr/>
        </p:nvSpPr>
        <p:spPr>
          <a:xfrm>
            <a:off x="4133848" y="614936"/>
            <a:ext cx="6362701" cy="6037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9. PAD-Related Risk Amplifiers</a:t>
            </a:r>
          </a:p>
        </p:txBody>
      </p:sp>
      <p:graphicFrame>
        <p:nvGraphicFramePr>
          <p:cNvPr id="3" name="Table 2">
            <a:extLst>
              <a:ext uri="{FF2B5EF4-FFF2-40B4-BE49-F238E27FC236}">
                <a16:creationId xmlns:a16="http://schemas.microsoft.com/office/drawing/2014/main" id="{3B599B2E-DA5D-7C5D-8BC6-AAF5502572FE}"/>
              </a:ext>
            </a:extLst>
          </p:cNvPr>
          <p:cNvGraphicFramePr>
            <a:graphicFrameLocks noGrp="1"/>
          </p:cNvGraphicFramePr>
          <p:nvPr>
            <p:extLst>
              <p:ext uri="{D42A27DB-BD31-4B8C-83A1-F6EECF244321}">
                <p14:modId xmlns:p14="http://schemas.microsoft.com/office/powerpoint/2010/main" val="2870813738"/>
              </p:ext>
            </p:extLst>
          </p:nvPr>
        </p:nvGraphicFramePr>
        <p:xfrm>
          <a:off x="2285999" y="1524000"/>
          <a:ext cx="10058400" cy="5486882"/>
        </p:xfrm>
        <a:graphic>
          <a:graphicData uri="http://schemas.openxmlformats.org/drawingml/2006/table">
            <a:tbl>
              <a:tblPr firstRow="1" firstCol="1" bandRow="1"/>
              <a:tblGrid>
                <a:gridCol w="2665396">
                  <a:extLst>
                    <a:ext uri="{9D8B030D-6E8A-4147-A177-3AD203B41FA5}">
                      <a16:colId xmlns:a16="http://schemas.microsoft.com/office/drawing/2014/main" val="1634665251"/>
                    </a:ext>
                  </a:extLst>
                </a:gridCol>
                <a:gridCol w="2820222">
                  <a:extLst>
                    <a:ext uri="{9D8B030D-6E8A-4147-A177-3AD203B41FA5}">
                      <a16:colId xmlns:a16="http://schemas.microsoft.com/office/drawing/2014/main" val="2753321845"/>
                    </a:ext>
                  </a:extLst>
                </a:gridCol>
                <a:gridCol w="4572782">
                  <a:extLst>
                    <a:ext uri="{9D8B030D-6E8A-4147-A177-3AD203B41FA5}">
                      <a16:colId xmlns:a16="http://schemas.microsoft.com/office/drawing/2014/main" val="4104070057"/>
                    </a:ext>
                  </a:extLst>
                </a:gridCol>
              </a:tblGrid>
              <a:tr h="447794">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Risk Factor</a:t>
                      </a:r>
                      <a:endParaRPr lang="en-US" sz="1800">
                        <a:effectLst/>
                        <a:latin typeface="Times New Roman" panose="02020603050405020304" pitchFamily="18" charset="0"/>
                        <a:ea typeface="Times New Roman" panose="02020603050405020304" pitchFamily="18" charset="0"/>
                      </a:endParaRP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Epidemiology</a:t>
                      </a:r>
                      <a:endParaRPr lang="en-US" sz="1800">
                        <a:effectLst/>
                        <a:latin typeface="Times New Roman" panose="02020603050405020304" pitchFamily="18" charset="0"/>
                        <a:ea typeface="Times New Roman" panose="02020603050405020304" pitchFamily="18" charset="0"/>
                      </a:endParaRP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Data Supporting Amplified Risk (MACE, MALE, or Both)</a:t>
                      </a:r>
                      <a:endParaRPr lang="en-US" sz="1800">
                        <a:effectLst/>
                        <a:latin typeface="Times New Roman" panose="02020603050405020304" pitchFamily="18" charset="0"/>
                        <a:ea typeface="Times New Roman" panose="02020603050405020304" pitchFamily="18" charset="0"/>
                      </a:endParaRP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499584671"/>
                  </a:ext>
                </a:extLst>
              </a:tr>
              <a:tr h="932532">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Older age (ie, ≥75 y)</a:t>
                      </a: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See Section 4.3, “Considerations in Management of PAD in Older Patients”</a:t>
                      </a:r>
                      <a:endParaRPr lang="en-US" sz="1800">
                        <a:effectLst/>
                        <a:latin typeface="Times New Roman" panose="02020603050405020304" pitchFamily="18" charset="0"/>
                        <a:ea typeface="Times New Roman" panose="02020603050405020304" pitchFamily="18" charset="0"/>
                      </a:endParaRP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See Section 4.3, “Considerations in Management of PAD in Older Patients” </a:t>
                      </a:r>
                      <a:endParaRPr lang="en-US" sz="1800">
                        <a:effectLst/>
                        <a:latin typeface="Times New Roman" panose="02020603050405020304" pitchFamily="18" charset="0"/>
                        <a:ea typeface="Times New Roman" panose="02020603050405020304" pitchFamily="18" charset="0"/>
                      </a:endParaRP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5143187"/>
                  </a:ext>
                </a:extLst>
              </a:tr>
              <a:tr h="3840962">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Diabetes (see Section 5.5, “Diabetes Management for PAD”)</a:t>
                      </a:r>
                    </a:p>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Among patients with diabetes, up to 20% of patients  &gt;40 y of age, 30%  &gt;50 y of age, and 70% &gt;70 y of age have PAD.</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solidFill>
                            <a:srgbClr val="212121"/>
                          </a:solidFill>
                          <a:effectLst/>
                          <a:latin typeface="Times New Roman" panose="02020603050405020304" pitchFamily="18" charset="0"/>
                          <a:ea typeface="Times New Roman" panose="02020603050405020304" pitchFamily="18" charset="0"/>
                        </a:rPr>
                        <a:t>Diabetes </a:t>
                      </a:r>
                      <a:r>
                        <a:rPr lang="en-US" sz="1800" dirty="0">
                          <a:effectLst/>
                          <a:latin typeface="Times New Roman" panose="02020603050405020304" pitchFamily="18" charset="0"/>
                          <a:ea typeface="Calibri" panose="020F0502020204030204" pitchFamily="34" charset="0"/>
                        </a:rPr>
                        <a:t>is </a:t>
                      </a:r>
                      <a:r>
                        <a:rPr lang="en-US" sz="1800" dirty="0">
                          <a:solidFill>
                            <a:srgbClr val="212121"/>
                          </a:solidFill>
                          <a:effectLst/>
                          <a:latin typeface="Times New Roman" panose="02020603050405020304" pitchFamily="18" charset="0"/>
                          <a:ea typeface="Times New Roman" panose="02020603050405020304" pitchFamily="18" charset="0"/>
                        </a:rPr>
                        <a:t>associated with a higher risk of all-cause death (HR, 1.35 [95% CI, 1.15–1.60]) and MACE (HR, 1.47 [95% CI, 1.23–1.75]).</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b="1" u="none" strike="noStrike" dirty="0">
                          <a:solidFill>
                            <a:srgbClr val="212121"/>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solidFill>
                            <a:srgbClr val="212121"/>
                          </a:solidFill>
                          <a:effectLst/>
                          <a:latin typeface="Times New Roman" panose="02020603050405020304" pitchFamily="18" charset="0"/>
                          <a:ea typeface="Times New Roman" panose="02020603050405020304" pitchFamily="18" charset="0"/>
                        </a:rPr>
                        <a:t>Among patients undergoing endovascular revascularization, those with diabetes presented more commonly with CLTI: 46.1% versus 25.5% for those without diabetes (</a:t>
                      </a:r>
                      <a:r>
                        <a:rPr lang="en-US" sz="1800" i="1" dirty="0">
                          <a:solidFill>
                            <a:srgbClr val="212121"/>
                          </a:solidFill>
                          <a:effectLst/>
                          <a:latin typeface="Times New Roman" panose="02020603050405020304" pitchFamily="18" charset="0"/>
                          <a:ea typeface="Times New Roman" panose="02020603050405020304" pitchFamily="18" charset="0"/>
                        </a:rPr>
                        <a:t>P</a:t>
                      </a:r>
                      <a:r>
                        <a:rPr lang="en-US" sz="1800" dirty="0">
                          <a:solidFill>
                            <a:srgbClr val="212121"/>
                          </a:solidFill>
                          <a:effectLst/>
                          <a:latin typeface="Times New Roman" panose="02020603050405020304" pitchFamily="18" charset="0"/>
                          <a:ea typeface="Times New Roman" panose="02020603050405020304" pitchFamily="18" charset="0"/>
                        </a:rPr>
                        <a:t>&lt;0.001).</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solidFill>
                            <a:srgbClr val="212121"/>
                          </a:solidFill>
                          <a:effectLst/>
                          <a:latin typeface="Times New Roman" panose="02020603050405020304" pitchFamily="18" charset="0"/>
                          <a:ea typeface="Times New Roman" panose="02020603050405020304" pitchFamily="18" charset="0"/>
                        </a:rPr>
                        <a:t>Diabetes </a:t>
                      </a:r>
                      <a:r>
                        <a:rPr lang="en-US" sz="1800" dirty="0">
                          <a:effectLst/>
                          <a:latin typeface="Times New Roman" panose="02020603050405020304" pitchFamily="18" charset="0"/>
                          <a:ea typeface="Calibri" panose="020F0502020204030204" pitchFamily="34" charset="0"/>
                        </a:rPr>
                        <a:t>is </a:t>
                      </a:r>
                      <a:r>
                        <a:rPr lang="en-US" sz="1800" dirty="0">
                          <a:solidFill>
                            <a:srgbClr val="212121"/>
                          </a:solidFill>
                          <a:effectLst/>
                          <a:latin typeface="Times New Roman" panose="02020603050405020304" pitchFamily="18" charset="0"/>
                          <a:ea typeface="Times New Roman" panose="02020603050405020304" pitchFamily="18" charset="0"/>
                        </a:rPr>
                        <a:t>associated with a greater risk of lower extremity amputation (adjusted HR, 5.48 [95% CI, 4.16–7.22]).</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45444" marR="45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998492"/>
                  </a:ext>
                </a:extLst>
              </a:tr>
            </a:tbl>
          </a:graphicData>
        </a:graphic>
      </p:graphicFrame>
    </p:spTree>
    <p:extLst>
      <p:ext uri="{BB962C8B-B14F-4D97-AF65-F5344CB8AC3E}">
        <p14:creationId xmlns:p14="http://schemas.microsoft.com/office/powerpoint/2010/main" val="4087396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22C5484-100A-10B9-224A-6B038E3621D0}"/>
              </a:ext>
            </a:extLst>
          </p:cNvPr>
          <p:cNvSpPr>
            <a:spLocks noGrp="1"/>
          </p:cNvSpPr>
          <p:nvPr/>
        </p:nvSpPr>
        <p:spPr>
          <a:xfrm>
            <a:off x="3496467" y="1905000"/>
            <a:ext cx="7637459" cy="6037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9. PAD-Related Risk Amplifiers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5" name="Table 4">
            <a:extLst>
              <a:ext uri="{FF2B5EF4-FFF2-40B4-BE49-F238E27FC236}">
                <a16:creationId xmlns:a16="http://schemas.microsoft.com/office/drawing/2014/main" id="{537D66AE-FF57-8C32-5739-9F572D2FDDE2}"/>
              </a:ext>
            </a:extLst>
          </p:cNvPr>
          <p:cNvGraphicFramePr>
            <a:graphicFrameLocks noGrp="1"/>
          </p:cNvGraphicFramePr>
          <p:nvPr>
            <p:extLst>
              <p:ext uri="{D42A27DB-BD31-4B8C-83A1-F6EECF244321}">
                <p14:modId xmlns:p14="http://schemas.microsoft.com/office/powerpoint/2010/main" val="941252525"/>
              </p:ext>
            </p:extLst>
          </p:nvPr>
        </p:nvGraphicFramePr>
        <p:xfrm>
          <a:off x="3544091" y="2743200"/>
          <a:ext cx="7542213" cy="2743200"/>
        </p:xfrm>
        <a:graphic>
          <a:graphicData uri="http://schemas.openxmlformats.org/drawingml/2006/table">
            <a:tbl>
              <a:tblPr firstRow="1" firstCol="1" bandRow="1"/>
              <a:tblGrid>
                <a:gridCol w="1998626">
                  <a:extLst>
                    <a:ext uri="{9D8B030D-6E8A-4147-A177-3AD203B41FA5}">
                      <a16:colId xmlns:a16="http://schemas.microsoft.com/office/drawing/2014/main" val="8709413"/>
                    </a:ext>
                  </a:extLst>
                </a:gridCol>
                <a:gridCol w="2114722">
                  <a:extLst>
                    <a:ext uri="{9D8B030D-6E8A-4147-A177-3AD203B41FA5}">
                      <a16:colId xmlns:a16="http://schemas.microsoft.com/office/drawing/2014/main" val="654247131"/>
                    </a:ext>
                  </a:extLst>
                </a:gridCol>
                <a:gridCol w="3428865">
                  <a:extLst>
                    <a:ext uri="{9D8B030D-6E8A-4147-A177-3AD203B41FA5}">
                      <a16:colId xmlns:a16="http://schemas.microsoft.com/office/drawing/2014/main" val="728509489"/>
                    </a:ext>
                  </a:extLst>
                </a:gridCol>
              </a:tblGrid>
              <a:tr h="0">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Ongoing smoking and use of other forms of tobacco (see Section 5.4, “Smoking Cessation for PAD”)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80%–90% of patients revascularized for severe limb symptoms are current smokers.</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 2.4 for developing symptomatic PAD in current smokers.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Ongoing smoking is associated with a significant increase in PAD-related hospitalizations, revascularization procedures, and health care costs.</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5-y mortality rate with active smoking and chronic symptomatic PAD is 40%–50%.</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024406"/>
                  </a:ext>
                </a:extLst>
              </a:tr>
            </a:tbl>
          </a:graphicData>
        </a:graphic>
      </p:graphicFrame>
    </p:spTree>
    <p:extLst>
      <p:ext uri="{BB962C8B-B14F-4D97-AF65-F5344CB8AC3E}">
        <p14:creationId xmlns:p14="http://schemas.microsoft.com/office/powerpoint/2010/main" val="37932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BE13ABDD-3927-C6F0-D0D5-73B2A5279863}"/>
              </a:ext>
            </a:extLst>
          </p:cNvPr>
          <p:cNvSpPr txBox="1"/>
          <p:nvPr/>
        </p:nvSpPr>
        <p:spPr>
          <a:xfrm>
            <a:off x="1714500" y="2914471"/>
            <a:ext cx="11201400" cy="2862322"/>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742950" indent="-742950">
              <a:buAutoNum type="arabicPeriod"/>
            </a:pPr>
            <a:r>
              <a:rPr lang="en-US" sz="3600" dirty="0">
                <a:latin typeface="Lub Dub Medium"/>
              </a:rPr>
              <a:t>Peripheral artery disease </a:t>
            </a:r>
            <a:r>
              <a:rPr lang="en-US" sz="3600" dirty="0">
                <a:latin typeface="Lub Dub Bold"/>
              </a:rPr>
              <a:t>(PAD)</a:t>
            </a:r>
            <a:r>
              <a:rPr lang="en-US" sz="3600" dirty="0">
                <a:latin typeface="Lub Dub Medium"/>
              </a:rPr>
              <a:t> is a common cardiovascular disease associated with increased risk of amputation, myocardial infarction, stroke, and death, as well as impaired quality of life, walking performance, and functional status.</a:t>
            </a:r>
            <a:endParaRPr lang="en-US" sz="3600" dirty="0">
              <a:latin typeface="Lub Dub Medium" panose="020B0603030403020204" pitchFamily="34" charset="0"/>
            </a:endParaRPr>
          </a:p>
        </p:txBody>
      </p:sp>
    </p:spTree>
    <p:extLst>
      <p:ext uri="{BB962C8B-B14F-4D97-AF65-F5344CB8AC3E}">
        <p14:creationId xmlns:p14="http://schemas.microsoft.com/office/powerpoint/2010/main" val="1294836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50</a:t>
            </a:fld>
            <a:endParaRPr lang="en-US" dirty="0"/>
          </a:p>
        </p:txBody>
      </p:sp>
      <p:graphicFrame>
        <p:nvGraphicFramePr>
          <p:cNvPr id="2" name="Table 1">
            <a:extLst>
              <a:ext uri="{FF2B5EF4-FFF2-40B4-BE49-F238E27FC236}">
                <a16:creationId xmlns:a16="http://schemas.microsoft.com/office/drawing/2014/main" id="{E9F61436-1A73-893A-A808-1516AE9D80D4}"/>
              </a:ext>
            </a:extLst>
          </p:cNvPr>
          <p:cNvGraphicFramePr>
            <a:graphicFrameLocks noGrp="1"/>
          </p:cNvGraphicFramePr>
          <p:nvPr>
            <p:extLst>
              <p:ext uri="{D42A27DB-BD31-4B8C-83A1-F6EECF244321}">
                <p14:modId xmlns:p14="http://schemas.microsoft.com/office/powerpoint/2010/main" val="1462702831"/>
              </p:ext>
            </p:extLst>
          </p:nvPr>
        </p:nvGraphicFramePr>
        <p:xfrm>
          <a:off x="350837" y="1219200"/>
          <a:ext cx="13928725" cy="6309360"/>
        </p:xfrm>
        <a:graphic>
          <a:graphicData uri="http://schemas.openxmlformats.org/drawingml/2006/table">
            <a:tbl>
              <a:tblPr firstRow="1" firstCol="1" bandRow="1"/>
              <a:tblGrid>
                <a:gridCol w="3691002">
                  <a:extLst>
                    <a:ext uri="{9D8B030D-6E8A-4147-A177-3AD203B41FA5}">
                      <a16:colId xmlns:a16="http://schemas.microsoft.com/office/drawing/2014/main" val="2534196464"/>
                    </a:ext>
                  </a:extLst>
                </a:gridCol>
                <a:gridCol w="3905403">
                  <a:extLst>
                    <a:ext uri="{9D8B030D-6E8A-4147-A177-3AD203B41FA5}">
                      <a16:colId xmlns:a16="http://schemas.microsoft.com/office/drawing/2014/main" val="2139038882"/>
                    </a:ext>
                  </a:extLst>
                </a:gridCol>
                <a:gridCol w="6332320">
                  <a:extLst>
                    <a:ext uri="{9D8B030D-6E8A-4147-A177-3AD203B41FA5}">
                      <a16:colId xmlns:a16="http://schemas.microsoft.com/office/drawing/2014/main" val="3187363552"/>
                    </a:ext>
                  </a:extLst>
                </a:gridCol>
              </a:tblGrid>
              <a:tr h="5715000">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CKD </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Estimated glomerular filtration rate &lt;60 mL/min/1.73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a:t>
                      </a:r>
                    </a:p>
                  </a:txBody>
                  <a:tcPr marL="25201" marR="25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Up to 25% of patients with CKD have PAD.</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a </a:t>
                      </a:r>
                      <a:r>
                        <a:rPr lang="en-US" sz="1800" dirty="0">
                          <a:solidFill>
                            <a:srgbClr val="000000"/>
                          </a:solidFill>
                          <a:effectLst/>
                          <a:latin typeface="Times New Roman" panose="02020603050405020304" pitchFamily="18" charset="0"/>
                          <a:ea typeface="Times New Roman" panose="02020603050405020304" pitchFamily="18" charset="0"/>
                        </a:rPr>
                        <a:t>cohort study of &gt;40,000 patients with PAD, 20.2% had CKD stages 2 to 5.</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25201" marR="25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CKD is associated with higher rates of the composite cardiovascular death, MI, and ischemic stroke (6.75 versus 3.72 events/100 patient-years; adjusted HR, 1.45 [95% CI, 1.30–1.63]).</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u="none" strike="noStrike"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rates of </a:t>
                      </a:r>
                      <a:r>
                        <a:rPr lang="en-US" sz="1800" dirty="0">
                          <a:solidFill>
                            <a:srgbClr val="000000"/>
                          </a:solidFill>
                          <a:effectLst/>
                          <a:latin typeface="Times New Roman" panose="02020603050405020304" pitchFamily="18" charset="0"/>
                          <a:ea typeface="Times New Roman" panose="02020603050405020304" pitchFamily="18" charset="0"/>
                        </a:rPr>
                        <a:t>all-cause death, cardiovascular events, and lower-limb complications, including amputation, are higher among patients with CKD and PAD than those with only CKD.</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Patients with CKD have a 1.8-fold higher risk of CAD and a 2.5-fold increased risk of MI.</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Despite a high risk of MACE, in the EUCLID trial, the combination of PAD and CKD was not associated with an increased risk of MALE, hospitalization for ALI, or major amputation (adjusted HR, 0.92 [95% CI, 0.66–1.28]) compared with PAD alone.</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Revascularization for CLTI in patients with CKD has a lower mortality rate (3.7% versus 5.3%; adjusted OR, 0.78 [95% CI, 0.72–0.84]) and major amputation rate (adjusted OR, 0.33 [95% CI, 0.32–0.35]; </a:t>
                      </a:r>
                      <a:r>
                        <a:rPr lang="en-US" sz="1800" i="1" dirty="0">
                          <a:effectLst/>
                          <a:latin typeface="Times New Roman" panose="02020603050405020304" pitchFamily="18" charset="0"/>
                          <a:ea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rPr>
                        <a:t>&lt;0.001) compared with no revascularization. </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Endovascular revascularization for CLTI with CKD has a lower in-hospital mortality rate compared with open surgical revascularization </a:t>
                      </a:r>
                      <a:r>
                        <a:rPr lang="en-US" sz="1800" dirty="0">
                          <a:solidFill>
                            <a:srgbClr val="333333"/>
                          </a:solidFill>
                          <a:effectLst/>
                          <a:latin typeface="Times New Roman" panose="02020603050405020304" pitchFamily="18" charset="0"/>
                          <a:ea typeface="Times New Roman" panose="02020603050405020304" pitchFamily="18" charset="0"/>
                        </a:rPr>
                        <a:t>(2.7% versus 4.7% [95% CI, 1.43–1.94]).</a:t>
                      </a:r>
                      <a:endParaRPr lang="en-US" sz="1800" dirty="0">
                        <a:effectLst/>
                        <a:latin typeface="Times New Roman" panose="02020603050405020304" pitchFamily="18" charset="0"/>
                        <a:ea typeface="Times New Roman" panose="02020603050405020304" pitchFamily="18" charset="0"/>
                      </a:endParaRPr>
                    </a:p>
                  </a:txBody>
                  <a:tcPr marL="25201" marR="25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217029"/>
                  </a:ext>
                </a:extLst>
              </a:tr>
            </a:tbl>
          </a:graphicData>
        </a:graphic>
      </p:graphicFrame>
      <p:sp>
        <p:nvSpPr>
          <p:cNvPr id="3" name="Title 3">
            <a:extLst>
              <a:ext uri="{FF2B5EF4-FFF2-40B4-BE49-F238E27FC236}">
                <a16:creationId xmlns:a16="http://schemas.microsoft.com/office/drawing/2014/main" id="{0CEBB5F1-7CEB-032C-59DA-9BC0D9274927}"/>
              </a:ext>
            </a:extLst>
          </p:cNvPr>
          <p:cNvSpPr>
            <a:spLocks noGrp="1"/>
          </p:cNvSpPr>
          <p:nvPr/>
        </p:nvSpPr>
        <p:spPr>
          <a:xfrm>
            <a:off x="3496469" y="399149"/>
            <a:ext cx="7637459" cy="6037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9. PAD-Related Risk Amplifiers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773633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3A47B51-5243-88C5-1E75-E68AC887A805}"/>
              </a:ext>
            </a:extLst>
          </p:cNvPr>
          <p:cNvSpPr>
            <a:spLocks noGrp="1"/>
          </p:cNvSpPr>
          <p:nvPr/>
        </p:nvSpPr>
        <p:spPr>
          <a:xfrm>
            <a:off x="3496468" y="1295400"/>
            <a:ext cx="7637459" cy="6037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9. PAD-Related Risk Amplifiers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CFFD7FF7-3511-598B-D216-3721BEEA2DEE}"/>
              </a:ext>
            </a:extLst>
          </p:cNvPr>
          <p:cNvGraphicFramePr>
            <a:graphicFrameLocks noGrp="1"/>
          </p:cNvGraphicFramePr>
          <p:nvPr>
            <p:extLst>
              <p:ext uri="{D42A27DB-BD31-4B8C-83A1-F6EECF244321}">
                <p14:modId xmlns:p14="http://schemas.microsoft.com/office/powerpoint/2010/main" val="2156285458"/>
              </p:ext>
            </p:extLst>
          </p:nvPr>
        </p:nvGraphicFramePr>
        <p:xfrm>
          <a:off x="3124992" y="2194560"/>
          <a:ext cx="8380413" cy="3840480"/>
        </p:xfrm>
        <a:graphic>
          <a:graphicData uri="http://schemas.openxmlformats.org/drawingml/2006/table">
            <a:tbl>
              <a:tblPr firstRow="1" firstCol="1" bandRow="1"/>
              <a:tblGrid>
                <a:gridCol w="2220742">
                  <a:extLst>
                    <a:ext uri="{9D8B030D-6E8A-4147-A177-3AD203B41FA5}">
                      <a16:colId xmlns:a16="http://schemas.microsoft.com/office/drawing/2014/main" val="1961048366"/>
                    </a:ext>
                  </a:extLst>
                </a:gridCol>
                <a:gridCol w="2349740">
                  <a:extLst>
                    <a:ext uri="{9D8B030D-6E8A-4147-A177-3AD203B41FA5}">
                      <a16:colId xmlns:a16="http://schemas.microsoft.com/office/drawing/2014/main" val="2727028274"/>
                    </a:ext>
                  </a:extLst>
                </a:gridCol>
                <a:gridCol w="3809931">
                  <a:extLst>
                    <a:ext uri="{9D8B030D-6E8A-4147-A177-3AD203B41FA5}">
                      <a16:colId xmlns:a16="http://schemas.microsoft.com/office/drawing/2014/main" val="4152902833"/>
                    </a:ext>
                  </a:extLst>
                </a:gridCol>
              </a:tblGrid>
              <a:tr h="0">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ESKD (ie, dialysis dependence)</a:t>
                      </a:r>
                    </a:p>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Most advanced stage of CKD (stage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Up to 45% of patients on dialysis have PAD.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5-y survival rate among those with PAD after renal transplantation is 19% versus 48% (</a:t>
                      </a:r>
                      <a:r>
                        <a:rPr lang="en-US" sz="1800" i="1" dirty="0">
                          <a:solidFill>
                            <a:srgbClr val="000000"/>
                          </a:solidFill>
                          <a:effectLst/>
                          <a:latin typeface="Times New Roman" panose="02020603050405020304" pitchFamily="18" charset="0"/>
                          <a:ea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ESKD and PAD are associated with a higher risk of lower extremity amputation and readmission after revascularization than in patients with CKD and PAD.  </a:t>
                      </a:r>
                    </a:p>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Among patients with ESKD undergoing lower extremity bypass, rates of limb salvage are lower compared with kidney transplant recipients.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012843"/>
                  </a:ext>
                </a:extLst>
              </a:tr>
            </a:tbl>
          </a:graphicData>
        </a:graphic>
      </p:graphicFrame>
    </p:spTree>
    <p:extLst>
      <p:ext uri="{BB962C8B-B14F-4D97-AF65-F5344CB8AC3E}">
        <p14:creationId xmlns:p14="http://schemas.microsoft.com/office/powerpoint/2010/main" val="2964801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2" name="Title 3">
            <a:extLst>
              <a:ext uri="{FF2B5EF4-FFF2-40B4-BE49-F238E27FC236}">
                <a16:creationId xmlns:a16="http://schemas.microsoft.com/office/drawing/2014/main" id="{ED259345-0A83-8570-460A-B5CBA43B7209}"/>
              </a:ext>
            </a:extLst>
          </p:cNvPr>
          <p:cNvSpPr>
            <a:spLocks noGrp="1"/>
          </p:cNvSpPr>
          <p:nvPr/>
        </p:nvSpPr>
        <p:spPr>
          <a:xfrm>
            <a:off x="3496470" y="583598"/>
            <a:ext cx="7637459" cy="6037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9. PAD-Related Risk Amplifiers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56A57E2-9645-9DBF-6546-C6457877A21B}"/>
              </a:ext>
            </a:extLst>
          </p:cNvPr>
          <p:cNvGraphicFramePr>
            <a:graphicFrameLocks noGrp="1"/>
          </p:cNvGraphicFramePr>
          <p:nvPr>
            <p:extLst>
              <p:ext uri="{D42A27DB-BD31-4B8C-83A1-F6EECF244321}">
                <p14:modId xmlns:p14="http://schemas.microsoft.com/office/powerpoint/2010/main" val="2177290569"/>
              </p:ext>
            </p:extLst>
          </p:nvPr>
        </p:nvGraphicFramePr>
        <p:xfrm>
          <a:off x="308769" y="1293945"/>
          <a:ext cx="14012862" cy="5641709"/>
        </p:xfrm>
        <a:graphic>
          <a:graphicData uri="http://schemas.openxmlformats.org/drawingml/2006/table">
            <a:tbl>
              <a:tblPr firstRow="1" firstCol="1" bandRow="1"/>
              <a:tblGrid>
                <a:gridCol w="3713296">
                  <a:extLst>
                    <a:ext uri="{9D8B030D-6E8A-4147-A177-3AD203B41FA5}">
                      <a16:colId xmlns:a16="http://schemas.microsoft.com/office/drawing/2014/main" val="993582923"/>
                    </a:ext>
                  </a:extLst>
                </a:gridCol>
                <a:gridCol w="3928996">
                  <a:extLst>
                    <a:ext uri="{9D8B030D-6E8A-4147-A177-3AD203B41FA5}">
                      <a16:colId xmlns:a16="http://schemas.microsoft.com/office/drawing/2014/main" val="4175098395"/>
                    </a:ext>
                  </a:extLst>
                </a:gridCol>
                <a:gridCol w="6370570">
                  <a:extLst>
                    <a:ext uri="{9D8B030D-6E8A-4147-A177-3AD203B41FA5}">
                      <a16:colId xmlns:a16="http://schemas.microsoft.com/office/drawing/2014/main" val="1871132699"/>
                    </a:ext>
                  </a:extLst>
                </a:gridCol>
              </a:tblGrid>
              <a:tr h="5641709">
                <a:tc>
                  <a:txBody>
                    <a:bodyPr/>
                    <a:lstStyle/>
                    <a:p>
                      <a:pPr marL="228600" marR="0" indent="-228600">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rPr>
                        <a:t>Polyvascular disease</a:t>
                      </a:r>
                    </a:p>
                    <a:p>
                      <a:pPr marL="228600" marR="0" indent="-228600">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rPr>
                        <a:t>Atherosclerosis within ≥2 arterial beds: coronary, peripheral artery, or cerebrovascular </a:t>
                      </a:r>
                    </a:p>
                  </a:txBody>
                  <a:tcPr marL="25201" marR="25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Up to 45% of patients with known atherosclerotic disease or atherosclerotic risk factors have </a:t>
                      </a:r>
                      <a:r>
                        <a:rPr lang="en-US" sz="1600" dirty="0" err="1">
                          <a:effectLst/>
                          <a:latin typeface="Times New Roman" panose="02020603050405020304" pitchFamily="18" charset="0"/>
                          <a:ea typeface="Times New Roman" panose="02020603050405020304" pitchFamily="18" charset="0"/>
                        </a:rPr>
                        <a:t>polyvascular</a:t>
                      </a:r>
                      <a:r>
                        <a:rPr lang="en-US" sz="1600" dirty="0">
                          <a:effectLst/>
                          <a:latin typeface="Times New Roman" panose="02020603050405020304" pitchFamily="18" charset="0"/>
                          <a:ea typeface="Times New Roman" panose="02020603050405020304" pitchFamily="18" charset="0"/>
                        </a:rPr>
                        <a:t> disease.</a:t>
                      </a: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a:effectLst/>
                          <a:latin typeface="Times New Roman" panose="02020603050405020304" pitchFamily="18" charset="0"/>
                          <a:ea typeface="Calibri" panose="020F0502020204030204" pitchFamily="34" charset="0"/>
                        </a:rPr>
                        <a:t>Among 879 patients with </a:t>
                      </a:r>
                      <a:r>
                        <a:rPr lang="en-US" sz="1600" dirty="0">
                          <a:solidFill>
                            <a:srgbClr val="2E2E2E"/>
                          </a:solidFill>
                          <a:effectLst/>
                          <a:latin typeface="Times New Roman" panose="02020603050405020304" pitchFamily="18" charset="0"/>
                          <a:ea typeface="Times New Roman" panose="02020603050405020304" pitchFamily="18" charset="0"/>
                        </a:rPr>
                        <a:t>PAD undergoing lower extremity angiography before revascularization, 52% had underlying CAD (abnormal coronary angiography or stress test).</a:t>
                      </a:r>
                      <a:endParaRPr lang="en-US" sz="16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25201" marR="25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Bef>
                          <a:spcPts val="0"/>
                        </a:spcBef>
                        <a:spcAft>
                          <a:spcPts val="0"/>
                        </a:spcAft>
                      </a:pPr>
                      <a:r>
                        <a:rPr lang="en-US" sz="1600" dirty="0">
                          <a:solidFill>
                            <a:srgbClr val="212121"/>
                          </a:solidFill>
                          <a:effectLst/>
                          <a:latin typeface="Times New Roman" panose="02020603050405020304" pitchFamily="18" charset="0"/>
                          <a:ea typeface="Times New Roman" panose="02020603050405020304" pitchFamily="18" charset="0"/>
                        </a:rPr>
                        <a:t>Patients with PAD and CAD had a higher risk of all-cause death over 5 y (adjusted HR, 1.35 [95% CI, 1.02–1.80]</a:t>
                      </a:r>
                      <a:r>
                        <a:rPr lang="en-US" sz="1600" dirty="0">
                          <a:effectLst/>
                          <a:latin typeface="Times New Roman" panose="02020603050405020304" pitchFamily="18" charset="0"/>
                          <a:ea typeface="Times New Roman" panose="02020603050405020304" pitchFamily="18" charset="0"/>
                        </a:rPr>
                        <a:t>) compared with those with only CAD</a:t>
                      </a:r>
                      <a:r>
                        <a:rPr lang="en-US" sz="1600" dirty="0">
                          <a:solidFill>
                            <a:srgbClr val="212121"/>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In the EUCLID trial of 13,885 patients with PAD, despite treatment with antiplatelet therapy, MI occurred in 4.9% of the study participants over a median follow-up of 30 mo.</a:t>
                      </a:r>
                      <a:endParaRPr lang="en-US" sz="16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In adults &gt;60 y of age with a first ischemic stroke, symptomatic PAD was independently associated with increased risk of vascular events (HR, 2.76 [95% CI, 1.10–6.95]). </a:t>
                      </a:r>
                      <a:endParaRPr lang="en-US" sz="16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err="1">
                          <a:effectLst/>
                          <a:latin typeface="Times New Roman" panose="02020603050405020304" pitchFamily="18" charset="0"/>
                          <a:ea typeface="Calibri" panose="020F0502020204030204" pitchFamily="34" charset="0"/>
                        </a:rPr>
                        <a:t>Polyvascular</a:t>
                      </a:r>
                      <a:r>
                        <a:rPr lang="en-US" sz="1600" dirty="0">
                          <a:effectLst/>
                          <a:latin typeface="Times New Roman" panose="02020603050405020304" pitchFamily="18" charset="0"/>
                          <a:ea typeface="Calibri" panose="020F0502020204030204" pitchFamily="34" charset="0"/>
                        </a:rPr>
                        <a:t> disease and diabetes have the highest cardiovascular event rate (60%), with a stepwise increase in MACE with each additional atherosclerotic arterial bed, from 1.47 to 2.33 to 3.12 (trend, </a:t>
                      </a:r>
                      <a:r>
                        <a:rPr lang="en-US" sz="1600" i="1" dirty="0">
                          <a:effectLst/>
                          <a:latin typeface="Times New Roman" panose="02020603050405020304" pitchFamily="18" charset="0"/>
                          <a:ea typeface="Calibri" panose="020F0502020204030204" pitchFamily="34" charset="0"/>
                        </a:rPr>
                        <a:t>P</a:t>
                      </a:r>
                      <a:r>
                        <a:rPr lang="en-US" sz="1600" dirty="0">
                          <a:effectLst/>
                          <a:latin typeface="Times New Roman" panose="02020603050405020304" pitchFamily="18" charset="0"/>
                          <a:ea typeface="Calibri" panose="020F0502020204030204" pitchFamily="34" charset="0"/>
                        </a:rPr>
                        <a:t>=0.0001). </a:t>
                      </a:r>
                      <a:endParaRPr lang="en-US" sz="1600" dirty="0">
                        <a:effectLst/>
                        <a:latin typeface="Times New Roman" panose="02020603050405020304" pitchFamily="18" charset="0"/>
                        <a:ea typeface="Times New Roman" panose="02020603050405020304" pitchFamily="18" charset="0"/>
                      </a:endParaRP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Higher rates of lower extremity revascularization, but not ALI or major amputation, were seen with </a:t>
                      </a:r>
                      <a:r>
                        <a:rPr lang="en-US" sz="1600" dirty="0" err="1">
                          <a:effectLst/>
                          <a:latin typeface="Times New Roman" panose="02020603050405020304" pitchFamily="18" charset="0"/>
                          <a:ea typeface="Times New Roman" panose="02020603050405020304" pitchFamily="18" charset="0"/>
                        </a:rPr>
                        <a:t>polyvascular</a:t>
                      </a:r>
                      <a:r>
                        <a:rPr lang="en-US" sz="1600" dirty="0">
                          <a:effectLst/>
                          <a:latin typeface="Times New Roman" panose="02020603050405020304" pitchFamily="18" charset="0"/>
                          <a:ea typeface="Times New Roman" panose="02020603050405020304" pitchFamily="18" charset="0"/>
                        </a:rPr>
                        <a:t> disease in the EUCLID trial.</a:t>
                      </a: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The risk of MALE was reduced in patients with </a:t>
                      </a:r>
                      <a:r>
                        <a:rPr lang="en-US" sz="1600" dirty="0" err="1">
                          <a:effectLst/>
                          <a:latin typeface="Times New Roman" panose="02020603050405020304" pitchFamily="18" charset="0"/>
                          <a:ea typeface="Times New Roman" panose="02020603050405020304" pitchFamily="18" charset="0"/>
                        </a:rPr>
                        <a:t>polyvascular</a:t>
                      </a:r>
                      <a:r>
                        <a:rPr lang="en-US" sz="1600" dirty="0">
                          <a:effectLst/>
                          <a:latin typeface="Times New Roman" panose="02020603050405020304" pitchFamily="18" charset="0"/>
                          <a:ea typeface="Times New Roman" panose="02020603050405020304" pitchFamily="18" charset="0"/>
                        </a:rPr>
                        <a:t> disease treated with aspirin and rivaroxaban in stable, chronic PAD (COMPASS trial) or after lower extremity revascularization (VOYAGER PAD trial).</a:t>
                      </a:r>
                    </a:p>
                    <a:p>
                      <a:pPr marL="228600" marR="0" indent="-22860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25201" marR="25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732603"/>
                  </a:ext>
                </a:extLst>
              </a:tr>
            </a:tbl>
          </a:graphicData>
        </a:graphic>
      </p:graphicFrame>
    </p:spTree>
    <p:extLst>
      <p:ext uri="{BB962C8B-B14F-4D97-AF65-F5344CB8AC3E}">
        <p14:creationId xmlns:p14="http://schemas.microsoft.com/office/powerpoint/2010/main" val="206549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55A758C-0F3D-B285-C51E-62E7E4069BD7}"/>
              </a:ext>
            </a:extLst>
          </p:cNvPr>
          <p:cNvSpPr>
            <a:spLocks noGrp="1"/>
          </p:cNvSpPr>
          <p:nvPr/>
        </p:nvSpPr>
        <p:spPr>
          <a:xfrm>
            <a:off x="3496470" y="583598"/>
            <a:ext cx="7637459" cy="603782"/>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9. PAD-Related Risk Amplifiers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F249BA06-408F-9320-36A2-F7DAC52353A3}"/>
              </a:ext>
            </a:extLst>
          </p:cNvPr>
          <p:cNvSpPr txBox="1"/>
          <p:nvPr/>
        </p:nvSpPr>
        <p:spPr>
          <a:xfrm>
            <a:off x="2705099" y="1340162"/>
            <a:ext cx="9220200" cy="5549276"/>
          </a:xfrm>
          <a:prstGeom prst="rect">
            <a:avLst/>
          </a:prstGeom>
          <a:noFill/>
        </p:spPr>
        <p:txBody>
          <a:bodyPr wrap="square">
            <a:spAutoFit/>
          </a:bodyPr>
          <a:lstStyle/>
          <a:p>
            <a:pPr marL="0" marR="0">
              <a:lnSpc>
                <a:spcPct val="200000"/>
              </a:lnSpc>
              <a:spcBef>
                <a:spcPts val="0"/>
              </a:spcBef>
              <a:spcAft>
                <a:spcPts val="0"/>
              </a:spcAft>
            </a:pPr>
            <a:r>
              <a:rPr lang="en-US" dirty="0">
                <a:effectLst/>
                <a:latin typeface="Lub Dub Medium" panose="020B0603030403020204" pitchFamily="34" charset="0"/>
                <a:ea typeface="Times New Roman" panose="02020603050405020304" pitchFamily="18" charset="0"/>
              </a:rPr>
              <a:t>ABI indicates </a:t>
            </a:r>
            <a:r>
              <a:rPr lang="en-US" dirty="0">
                <a:solidFill>
                  <a:srgbClr val="000000"/>
                </a:solidFill>
                <a:effectLst/>
                <a:latin typeface="Lub Dub Medium" panose="020B0603030403020204" pitchFamily="34" charset="0"/>
                <a:ea typeface="Times New Roman" panose="02020603050405020304" pitchFamily="18" charset="0"/>
              </a:rPr>
              <a:t>ankle-brachial index; ALI, acute limb ischemia; CAD, coronary artery disease; CKD, chronic kidney disease; CLTI, chronic limb-threatening ischemia; COMPASS, Cardiovascular Outcomes for People Using Anticoagulation Strategies; ESKD, end-stage renal disease; EUCLID, Examining Use of Ticagrelor in Peripheral Artery Disease; HR, hazard ratio; </a:t>
            </a:r>
            <a:r>
              <a:rPr lang="en-US" i="1" dirty="0">
                <a:solidFill>
                  <a:srgbClr val="000000"/>
                </a:solidFill>
                <a:effectLst/>
                <a:latin typeface="Lub Dub Medium" panose="020B0603030403020204" pitchFamily="34" charset="0"/>
                <a:ea typeface="Times New Roman" panose="02020603050405020304" pitchFamily="18" charset="0"/>
              </a:rPr>
              <a:t>ICD, International Classification of Diseases</a:t>
            </a:r>
            <a:r>
              <a:rPr lang="en-US" dirty="0">
                <a:solidFill>
                  <a:srgbClr val="000000"/>
                </a:solidFill>
                <a:effectLst/>
                <a:latin typeface="Lub Dub Medium" panose="020B0603030403020204" pitchFamily="34" charset="0"/>
                <a:ea typeface="Times New Roman" panose="02020603050405020304" pitchFamily="18" charset="0"/>
              </a:rPr>
              <a:t>: MACE, major adverse cardiovascular events; MALE, major adverse limb events; MI, myocardial infarction; OR, odds ratio; PAD, peripheral artery disease; VA, US Department of Veterans Affairs;</a:t>
            </a:r>
            <a:r>
              <a:rPr lang="en-US" dirty="0">
                <a:effectLst/>
                <a:latin typeface="Lub Dub Medium" panose="020B0603030403020204" pitchFamily="34" charset="0"/>
                <a:ea typeface="Times New Roman" panose="02020603050405020304" pitchFamily="18" charset="0"/>
              </a:rPr>
              <a:t> and </a:t>
            </a:r>
            <a:r>
              <a:rPr lang="en-US" dirty="0">
                <a:solidFill>
                  <a:srgbClr val="000000"/>
                </a:solidFill>
                <a:effectLst/>
                <a:latin typeface="Lub Dub Medium" panose="020B0603030403020204" pitchFamily="34" charset="0"/>
                <a:ea typeface="Times New Roman" panose="02020603050405020304" pitchFamily="18" charset="0"/>
              </a:rPr>
              <a:t>VOYAGER PAD, Vascular Outcomes Study of ASA (acetylsalicylic acid) Along with Rivaroxaban in Endovascular or Surgical Limb Revascularization for PAD.</a:t>
            </a:r>
            <a:endParaRPr lang="en-US"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649900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2" name="Title 3">
            <a:extLst>
              <a:ext uri="{FF2B5EF4-FFF2-40B4-BE49-F238E27FC236}">
                <a16:creationId xmlns:a16="http://schemas.microsoft.com/office/drawing/2014/main" id="{E173CBD2-6964-FD95-7576-74481B19D7C3}"/>
              </a:ext>
            </a:extLst>
          </p:cNvPr>
          <p:cNvSpPr>
            <a:spLocks noGrp="1"/>
          </p:cNvSpPr>
          <p:nvPr/>
        </p:nvSpPr>
        <p:spPr>
          <a:xfrm>
            <a:off x="304800" y="1295400"/>
            <a:ext cx="2667000" cy="3581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3. Health Disparities and PAD-Related Risk Amplifiers Increase Risk of MACE and MALE.</a:t>
            </a:r>
          </a:p>
        </p:txBody>
      </p:sp>
      <p:pic>
        <p:nvPicPr>
          <p:cNvPr id="3" name="Picture 2" descr="A diagram of a human body&#10;&#10;Description automatically generated">
            <a:extLst>
              <a:ext uri="{FF2B5EF4-FFF2-40B4-BE49-F238E27FC236}">
                <a16:creationId xmlns:a16="http://schemas.microsoft.com/office/drawing/2014/main" id="{D53F36A4-5F8A-B48C-A889-254538292136}"/>
              </a:ext>
            </a:extLst>
          </p:cNvPr>
          <p:cNvPicPr>
            <a:picLocks noChangeAspect="1"/>
          </p:cNvPicPr>
          <p:nvPr/>
        </p:nvPicPr>
        <p:blipFill>
          <a:blip r:embed="rId2"/>
          <a:stretch>
            <a:fillRect/>
          </a:stretch>
        </p:blipFill>
        <p:spPr>
          <a:xfrm>
            <a:off x="4648200" y="0"/>
            <a:ext cx="7669154" cy="7493000"/>
          </a:xfrm>
          <a:prstGeom prst="rect">
            <a:avLst/>
          </a:prstGeom>
        </p:spPr>
      </p:pic>
      <p:sp>
        <p:nvSpPr>
          <p:cNvPr id="6" name="TextBox 5">
            <a:extLst>
              <a:ext uri="{FF2B5EF4-FFF2-40B4-BE49-F238E27FC236}">
                <a16:creationId xmlns:a16="http://schemas.microsoft.com/office/drawing/2014/main" id="{FC97CF75-6D33-4881-0306-D61276C0C734}"/>
              </a:ext>
            </a:extLst>
          </p:cNvPr>
          <p:cNvSpPr txBox="1"/>
          <p:nvPr/>
        </p:nvSpPr>
        <p:spPr>
          <a:xfrm>
            <a:off x="304800" y="6324600"/>
            <a:ext cx="3048000" cy="830997"/>
          </a:xfrm>
          <a:prstGeom prst="rect">
            <a:avLst/>
          </a:prstGeom>
          <a:noFill/>
        </p:spPr>
        <p:txBody>
          <a:bodyPr wrap="square">
            <a:spAutoFit/>
          </a:bodyPr>
          <a:lstStyle/>
          <a:p>
            <a:r>
              <a:rPr lang="en-US" sz="1200" dirty="0">
                <a:latin typeface="Lub Dub Medium" panose="020B0603030403020204" pitchFamily="34" charset="0"/>
              </a:rPr>
              <a:t>MACE indicates major adverse cardiovascular events; MALE, major adverse limb events; and PAD, peripheral artery disease.</a:t>
            </a:r>
          </a:p>
        </p:txBody>
      </p:sp>
    </p:spTree>
    <p:extLst>
      <p:ext uri="{BB962C8B-B14F-4D97-AF65-F5344CB8AC3E}">
        <p14:creationId xmlns:p14="http://schemas.microsoft.com/office/powerpoint/2010/main" val="136967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1DD428C-A830-2247-2B7B-62916FD6E7FE}"/>
              </a:ext>
            </a:extLst>
          </p:cNvPr>
          <p:cNvSpPr>
            <a:spLocks noGrp="1"/>
          </p:cNvSpPr>
          <p:nvPr/>
        </p:nvSpPr>
        <p:spPr>
          <a:xfrm>
            <a:off x="5067299" y="1828800"/>
            <a:ext cx="4495800" cy="6096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Health Disparities in PAD </a:t>
            </a:r>
          </a:p>
        </p:txBody>
      </p:sp>
      <p:graphicFrame>
        <p:nvGraphicFramePr>
          <p:cNvPr id="3" name="Table 2">
            <a:extLst>
              <a:ext uri="{FF2B5EF4-FFF2-40B4-BE49-F238E27FC236}">
                <a16:creationId xmlns:a16="http://schemas.microsoft.com/office/drawing/2014/main" id="{5B247213-32B1-7958-1337-59927F74620A}"/>
              </a:ext>
            </a:extLst>
          </p:cNvPr>
          <p:cNvGraphicFramePr>
            <a:graphicFrameLocks noGrp="1"/>
          </p:cNvGraphicFramePr>
          <p:nvPr>
            <p:extLst>
              <p:ext uri="{D42A27DB-BD31-4B8C-83A1-F6EECF244321}">
                <p14:modId xmlns:p14="http://schemas.microsoft.com/office/powerpoint/2010/main" val="2516091656"/>
              </p:ext>
            </p:extLst>
          </p:nvPr>
        </p:nvGraphicFramePr>
        <p:xfrm>
          <a:off x="2857500" y="2857500"/>
          <a:ext cx="8915399" cy="2514599"/>
        </p:xfrm>
        <a:graphic>
          <a:graphicData uri="http://schemas.openxmlformats.org/drawingml/2006/table">
            <a:tbl>
              <a:tblPr firstRow="1" firstCol="1" bandRow="1"/>
              <a:tblGrid>
                <a:gridCol w="891541">
                  <a:extLst>
                    <a:ext uri="{9D8B030D-6E8A-4147-A177-3AD203B41FA5}">
                      <a16:colId xmlns:a16="http://schemas.microsoft.com/office/drawing/2014/main" val="1422324937"/>
                    </a:ext>
                  </a:extLst>
                </a:gridCol>
                <a:gridCol w="882625">
                  <a:extLst>
                    <a:ext uri="{9D8B030D-6E8A-4147-A177-3AD203B41FA5}">
                      <a16:colId xmlns:a16="http://schemas.microsoft.com/office/drawing/2014/main" val="4052402418"/>
                    </a:ext>
                  </a:extLst>
                </a:gridCol>
                <a:gridCol w="7141233">
                  <a:extLst>
                    <a:ext uri="{9D8B030D-6E8A-4147-A177-3AD203B41FA5}">
                      <a16:colId xmlns:a16="http://schemas.microsoft.com/office/drawing/2014/main" val="1260801270"/>
                    </a:ext>
                  </a:extLst>
                </a:gridCol>
              </a:tblGrid>
              <a:tr h="485990">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Bef>
                          <a:spcPts val="1200"/>
                        </a:spcBef>
                        <a:spcAft>
                          <a:spcPts val="600"/>
                        </a:spcAft>
                        <a:tabLst>
                          <a:tab pos="4124325"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 for Health Disparities in PAD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93519944"/>
                  </a:ext>
                </a:extLst>
              </a:tr>
              <a:tr h="485990">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6983023"/>
                  </a:ext>
                </a:extLst>
              </a:tr>
              <a:tr h="154261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Clinicians and health care systems should actively pursue evidence of health disparities in diagnosis, treatment, and outcomes for patients with PAD and use efforts to limit the impact of these disparities on clinical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992327"/>
                  </a:ext>
                </a:extLst>
              </a:tr>
            </a:tbl>
          </a:graphicData>
        </a:graphic>
      </p:graphicFrame>
    </p:spTree>
    <p:extLst>
      <p:ext uri="{BB962C8B-B14F-4D97-AF65-F5344CB8AC3E}">
        <p14:creationId xmlns:p14="http://schemas.microsoft.com/office/powerpoint/2010/main" val="4164835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56</a:t>
            </a:fld>
            <a:endParaRPr lang="en-US" dirty="0"/>
          </a:p>
        </p:txBody>
      </p:sp>
      <p:sp>
        <p:nvSpPr>
          <p:cNvPr id="2" name="Title 3">
            <a:extLst>
              <a:ext uri="{FF2B5EF4-FFF2-40B4-BE49-F238E27FC236}">
                <a16:creationId xmlns:a16="http://schemas.microsoft.com/office/drawing/2014/main" id="{DA7B298C-9926-34CA-CBF6-ED0C1FE5A13E}"/>
              </a:ext>
            </a:extLst>
          </p:cNvPr>
          <p:cNvSpPr>
            <a:spLocks noGrp="1"/>
          </p:cNvSpPr>
          <p:nvPr/>
        </p:nvSpPr>
        <p:spPr>
          <a:xfrm>
            <a:off x="4248148" y="1295400"/>
            <a:ext cx="6134102"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Considerations in Management of PAD in Older Patients</a:t>
            </a:r>
          </a:p>
        </p:txBody>
      </p:sp>
      <p:graphicFrame>
        <p:nvGraphicFramePr>
          <p:cNvPr id="3" name="Table 2">
            <a:extLst>
              <a:ext uri="{FF2B5EF4-FFF2-40B4-BE49-F238E27FC236}">
                <a16:creationId xmlns:a16="http://schemas.microsoft.com/office/drawing/2014/main" id="{A26F920B-0CA3-131A-9C28-9792F328F7B1}"/>
              </a:ext>
            </a:extLst>
          </p:cNvPr>
          <p:cNvGraphicFramePr>
            <a:graphicFrameLocks noGrp="1"/>
          </p:cNvGraphicFramePr>
          <p:nvPr>
            <p:extLst>
              <p:ext uri="{D42A27DB-BD31-4B8C-83A1-F6EECF244321}">
                <p14:modId xmlns:p14="http://schemas.microsoft.com/office/powerpoint/2010/main" val="2618647328"/>
              </p:ext>
            </p:extLst>
          </p:nvPr>
        </p:nvGraphicFramePr>
        <p:xfrm>
          <a:off x="1951037" y="2362200"/>
          <a:ext cx="10728325" cy="4329526"/>
        </p:xfrm>
        <a:graphic>
          <a:graphicData uri="http://schemas.openxmlformats.org/drawingml/2006/table">
            <a:tbl>
              <a:tblPr firstRow="1" firstCol="1" bandRow="1"/>
              <a:tblGrid>
                <a:gridCol w="1180116">
                  <a:extLst>
                    <a:ext uri="{9D8B030D-6E8A-4147-A177-3AD203B41FA5}">
                      <a16:colId xmlns:a16="http://schemas.microsoft.com/office/drawing/2014/main" val="1317774241"/>
                    </a:ext>
                  </a:extLst>
                </a:gridCol>
                <a:gridCol w="1087852">
                  <a:extLst>
                    <a:ext uri="{9D8B030D-6E8A-4147-A177-3AD203B41FA5}">
                      <a16:colId xmlns:a16="http://schemas.microsoft.com/office/drawing/2014/main" val="1282360541"/>
                    </a:ext>
                  </a:extLst>
                </a:gridCol>
                <a:gridCol w="8460357">
                  <a:extLst>
                    <a:ext uri="{9D8B030D-6E8A-4147-A177-3AD203B41FA5}">
                      <a16:colId xmlns:a16="http://schemas.microsoft.com/office/drawing/2014/main" val="2297115929"/>
                    </a:ext>
                  </a:extLst>
                </a:gridCol>
              </a:tblGrid>
              <a:tr h="1031662">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Management of PAD in Older 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9203094"/>
                  </a:ext>
                </a:extLst>
              </a:tr>
              <a:tr h="482978">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206198"/>
                  </a:ext>
                </a:extLst>
              </a:tr>
              <a:tr h="281488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older patients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≥75 years of age) with PAD, assessment for geriatric syndromes (Table 10), such as frailty, sarcopenia, malnutrition, and mobility impairment, can be useful to identify high-risk patients, including before revascularization, and to provide safe and goal-concordant care.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3626883"/>
                  </a:ext>
                </a:extLst>
              </a:tr>
            </a:tbl>
          </a:graphicData>
        </a:graphic>
      </p:graphicFrame>
    </p:spTree>
    <p:extLst>
      <p:ext uri="{BB962C8B-B14F-4D97-AF65-F5344CB8AC3E}">
        <p14:creationId xmlns:p14="http://schemas.microsoft.com/office/powerpoint/2010/main" val="3563343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11C531C-DDEF-E2CF-1E93-970B0A8E25BC}"/>
              </a:ext>
            </a:extLst>
          </p:cNvPr>
          <p:cNvSpPr>
            <a:spLocks noGrp="1"/>
          </p:cNvSpPr>
          <p:nvPr/>
        </p:nvSpPr>
        <p:spPr>
          <a:xfrm>
            <a:off x="2962274" y="609600"/>
            <a:ext cx="8705852"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10. Geriatric Syndromes and Considerations in the Management of PAD in Older Patients</a:t>
            </a:r>
          </a:p>
        </p:txBody>
      </p:sp>
      <p:graphicFrame>
        <p:nvGraphicFramePr>
          <p:cNvPr id="3" name="Table 2">
            <a:extLst>
              <a:ext uri="{FF2B5EF4-FFF2-40B4-BE49-F238E27FC236}">
                <a16:creationId xmlns:a16="http://schemas.microsoft.com/office/drawing/2014/main" id="{77865DDE-97D0-5E6A-EAED-48882725C12A}"/>
              </a:ext>
            </a:extLst>
          </p:cNvPr>
          <p:cNvGraphicFramePr>
            <a:graphicFrameLocks noGrp="1"/>
          </p:cNvGraphicFramePr>
          <p:nvPr>
            <p:extLst>
              <p:ext uri="{D42A27DB-BD31-4B8C-83A1-F6EECF244321}">
                <p14:modId xmlns:p14="http://schemas.microsoft.com/office/powerpoint/2010/main" val="1740853170"/>
              </p:ext>
            </p:extLst>
          </p:nvPr>
        </p:nvGraphicFramePr>
        <p:xfrm>
          <a:off x="3211112" y="1752600"/>
          <a:ext cx="8208176" cy="5329902"/>
        </p:xfrm>
        <a:graphic>
          <a:graphicData uri="http://schemas.openxmlformats.org/drawingml/2006/table">
            <a:tbl>
              <a:tblPr firstRow="1" firstCol="1" bandRow="1"/>
              <a:tblGrid>
                <a:gridCol w="2712076">
                  <a:extLst>
                    <a:ext uri="{9D8B030D-6E8A-4147-A177-3AD203B41FA5}">
                      <a16:colId xmlns:a16="http://schemas.microsoft.com/office/drawing/2014/main" val="1821301161"/>
                    </a:ext>
                  </a:extLst>
                </a:gridCol>
                <a:gridCol w="5496100">
                  <a:extLst>
                    <a:ext uri="{9D8B030D-6E8A-4147-A177-3AD203B41FA5}">
                      <a16:colId xmlns:a16="http://schemas.microsoft.com/office/drawing/2014/main" val="794237796"/>
                    </a:ext>
                  </a:extLst>
                </a:gridCol>
              </a:tblGrid>
              <a:tr h="252265">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Consideration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06" marR="55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28600" marR="0" indent="-22860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and Characterization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06" marR="55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09118237"/>
                  </a:ext>
                </a:extLst>
              </a:tr>
              <a:tr h="2930961">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Frailty</a:t>
                      </a:r>
                    </a:p>
                  </a:txBody>
                  <a:tcPr marL="55806" marR="55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Can be assessed among patients with PAD using measures such as the Clinical Frailty Scale,</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modified Frailty Index, the Risk Analysis Index, and others.</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Elevated rates of MACE associated with frailty and claudication.</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Two-y survival rate was reduced depending on degree of frailty in patients undergoing revascularization for CLTI.</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Frailty is highly predictive of 30-d mortality rate for all PAD revascularization procedures.</a:t>
                      </a:r>
                    </a:p>
                  </a:txBody>
                  <a:tcPr marL="55806" marR="55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65311"/>
                  </a:ext>
                </a:extLst>
              </a:tr>
              <a:tr h="2038062">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Sarcopenia</a:t>
                      </a:r>
                    </a:p>
                  </a:txBody>
                  <a:tcPr marL="55806" marR="55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Age-related loss of muscle mass</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Sarcopenia was 10 times more prevalent in those with PAD than age-matched controls without PAD. </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Sarcopenia is associated with lower survival rate and higher risk of MACE and MALE.</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Patients with sarcopenia are at increased risk for muscle mass loss in the lower extremities. </a:t>
                      </a:r>
                    </a:p>
                  </a:txBody>
                  <a:tcPr marL="55806" marR="55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76946"/>
                  </a:ext>
                </a:extLst>
              </a:tr>
            </a:tbl>
          </a:graphicData>
        </a:graphic>
      </p:graphicFrame>
      <p:sp>
        <p:nvSpPr>
          <p:cNvPr id="5" name="TextBox 4">
            <a:extLst>
              <a:ext uri="{FF2B5EF4-FFF2-40B4-BE49-F238E27FC236}">
                <a16:creationId xmlns:a16="http://schemas.microsoft.com/office/drawing/2014/main" id="{ABE01123-728F-6348-53D0-BD132C8E7C6B}"/>
              </a:ext>
            </a:extLst>
          </p:cNvPr>
          <p:cNvSpPr txBox="1"/>
          <p:nvPr/>
        </p:nvSpPr>
        <p:spPr>
          <a:xfrm>
            <a:off x="11887200" y="4876800"/>
            <a:ext cx="2743200" cy="2362200"/>
          </a:xfrm>
          <a:prstGeom prst="rect">
            <a:avLst/>
          </a:prstGeom>
          <a:noFill/>
        </p:spPr>
        <p:txBody>
          <a:bodyPr wrap="square">
            <a:spAutoFit/>
          </a:bodyPr>
          <a:lstStyle/>
          <a:p>
            <a:r>
              <a:rPr lang="en-US" sz="1200" dirty="0">
                <a:latin typeface="Lub Dub Medium" panose="020B0603030403020204" pitchFamily="34" charset="0"/>
              </a:rPr>
              <a:t>ACE indicates angiotensin-enzyme converting; ARB, angiotensin-receptor blocker; CLTI, chronic limb-threatening ischemia; GDMT, guideline-directed management and therapy; GNRI, Geriatric Nutritional Risk Index; MACE, major adverse cardiovascular events; MALE, major adverse limb events; PAD, peripheral artery disease; and QOL, quality of life.</a:t>
            </a:r>
          </a:p>
        </p:txBody>
      </p:sp>
    </p:spTree>
    <p:extLst>
      <p:ext uri="{BB962C8B-B14F-4D97-AF65-F5344CB8AC3E}">
        <p14:creationId xmlns:p14="http://schemas.microsoft.com/office/powerpoint/2010/main" val="2048017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2" name="Title 3">
            <a:extLst>
              <a:ext uri="{FF2B5EF4-FFF2-40B4-BE49-F238E27FC236}">
                <a16:creationId xmlns:a16="http://schemas.microsoft.com/office/drawing/2014/main" id="{05A99C40-5FBA-A3C1-9392-340BB71B7ED3}"/>
              </a:ext>
            </a:extLst>
          </p:cNvPr>
          <p:cNvSpPr>
            <a:spLocks noGrp="1"/>
          </p:cNvSpPr>
          <p:nvPr/>
        </p:nvSpPr>
        <p:spPr>
          <a:xfrm>
            <a:off x="2814637" y="762000"/>
            <a:ext cx="9001126"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10. Geriatric Syndromes and Considerations in the Management of PAD in Older Patients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43092C0-134C-6839-A197-9679AF307D6C}"/>
              </a:ext>
            </a:extLst>
          </p:cNvPr>
          <p:cNvGraphicFramePr>
            <a:graphicFrameLocks noGrp="1"/>
          </p:cNvGraphicFramePr>
          <p:nvPr>
            <p:extLst>
              <p:ext uri="{D42A27DB-BD31-4B8C-83A1-F6EECF244321}">
                <p14:modId xmlns:p14="http://schemas.microsoft.com/office/powerpoint/2010/main" val="716445826"/>
              </p:ext>
            </p:extLst>
          </p:nvPr>
        </p:nvGraphicFramePr>
        <p:xfrm>
          <a:off x="3221522" y="1905000"/>
          <a:ext cx="8187356" cy="5221288"/>
        </p:xfrm>
        <a:graphic>
          <a:graphicData uri="http://schemas.openxmlformats.org/drawingml/2006/table">
            <a:tbl>
              <a:tblPr firstRow="1" firstCol="1" bandRow="1"/>
              <a:tblGrid>
                <a:gridCol w="2705197">
                  <a:extLst>
                    <a:ext uri="{9D8B030D-6E8A-4147-A177-3AD203B41FA5}">
                      <a16:colId xmlns:a16="http://schemas.microsoft.com/office/drawing/2014/main" val="2761166198"/>
                    </a:ext>
                  </a:extLst>
                </a:gridCol>
                <a:gridCol w="5482159">
                  <a:extLst>
                    <a:ext uri="{9D8B030D-6E8A-4147-A177-3AD203B41FA5}">
                      <a16:colId xmlns:a16="http://schemas.microsoft.com/office/drawing/2014/main" val="465171410"/>
                    </a:ext>
                  </a:extLst>
                </a:gridCol>
              </a:tblGrid>
              <a:tr h="2905713">
                <a:tc>
                  <a:txBody>
                    <a:bodyPr/>
                    <a:lstStyle/>
                    <a:p>
                      <a:pPr marL="228600" marR="0" indent="-22860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Malnutrition</a:t>
                      </a:r>
                    </a:p>
                  </a:txBody>
                  <a:tcPr marL="55325" marR="55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Common in older patients with PAD, affecting up to 50% of individuals. </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Five-y survival rate in those with PAD is directly related to GNRI stratification of nutritional risk.</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cs typeface="Times New Roman"/>
                        </a:rPr>
                        <a:t>In patients with CLTI, 30-d mortality was 5 times higher in those with severe malnutrition compared with those with moderate or no malnutrition. </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Five-y amputation-free survival rate in patients undergoing surgical revascularization for CLTI was worsened relative to poorer nutritional status. </a:t>
                      </a:r>
                    </a:p>
                  </a:txBody>
                  <a:tcPr marL="55325" marR="55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288973"/>
                  </a:ext>
                </a:extLst>
              </a:tr>
              <a:tr h="2315575">
                <a:tc>
                  <a:txBody>
                    <a:bodyPr/>
                    <a:lstStyle/>
                    <a:p>
                      <a:pPr marL="228600" marR="0" indent="-22860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Mobility impairment</a:t>
                      </a:r>
                    </a:p>
                  </a:txBody>
                  <a:tcPr marL="55325" marR="55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presence of PAD was associated with poor physical function compared with those without PAD. </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Ambulatory patients &gt;75 y of age with PAD were 13.51-fold more likely to experience functionally limiting pain than those without PAD. </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Patients &gt;65 y of age with PAD had a more rapid decline in life-space mobility and a higher mortality rate than those without PAD. </a:t>
                      </a:r>
                    </a:p>
                  </a:txBody>
                  <a:tcPr marL="55325" marR="55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171286"/>
                  </a:ext>
                </a:extLst>
              </a:tr>
            </a:tbl>
          </a:graphicData>
        </a:graphic>
      </p:graphicFrame>
      <p:sp>
        <p:nvSpPr>
          <p:cNvPr id="4" name="TextBox 3">
            <a:extLst>
              <a:ext uri="{FF2B5EF4-FFF2-40B4-BE49-F238E27FC236}">
                <a16:creationId xmlns:a16="http://schemas.microsoft.com/office/drawing/2014/main" id="{188C17D1-962B-9EC7-F835-D7BE667D7357}"/>
              </a:ext>
            </a:extLst>
          </p:cNvPr>
          <p:cNvSpPr txBox="1"/>
          <p:nvPr/>
        </p:nvSpPr>
        <p:spPr>
          <a:xfrm>
            <a:off x="11582400" y="4876800"/>
            <a:ext cx="2743200" cy="2362200"/>
          </a:xfrm>
          <a:prstGeom prst="rect">
            <a:avLst/>
          </a:prstGeom>
          <a:noFill/>
        </p:spPr>
        <p:txBody>
          <a:bodyPr wrap="square">
            <a:spAutoFit/>
          </a:bodyPr>
          <a:lstStyle/>
          <a:p>
            <a:r>
              <a:rPr lang="en-US" sz="1200" dirty="0">
                <a:latin typeface="Lub Dub Medium" panose="020B0603030403020204" pitchFamily="34" charset="0"/>
              </a:rPr>
              <a:t>ACE indicates angiotensin-enzyme converting; ARB, angiotensin-receptor blocker; CLTI, chronic limb-threatening ischemia; GDMT, guideline-directed management and therapy; GNRI, Geriatric Nutritional Risk Index; MACE, major adverse cardiovascular events; MALE, major adverse limb events; PAD, peripheral artery disease; and QOL, quality of life.</a:t>
            </a:r>
          </a:p>
        </p:txBody>
      </p:sp>
    </p:spTree>
    <p:extLst>
      <p:ext uri="{BB962C8B-B14F-4D97-AF65-F5344CB8AC3E}">
        <p14:creationId xmlns:p14="http://schemas.microsoft.com/office/powerpoint/2010/main" val="2173172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C5E94EB-2E2D-F7C4-62DC-1D8AC23D2B39}"/>
              </a:ext>
            </a:extLst>
          </p:cNvPr>
          <p:cNvSpPr>
            <a:spLocks noGrp="1"/>
          </p:cNvSpPr>
          <p:nvPr/>
        </p:nvSpPr>
        <p:spPr>
          <a:xfrm>
            <a:off x="2814636" y="838200"/>
            <a:ext cx="9001126"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10. Geriatric Syndromes and Considerations in the Management of PAD in Older Patients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1225FBC-3E1A-7DD7-E20B-70EBBDCF1BB6}"/>
              </a:ext>
            </a:extLst>
          </p:cNvPr>
          <p:cNvGraphicFramePr>
            <a:graphicFrameLocks noGrp="1"/>
          </p:cNvGraphicFramePr>
          <p:nvPr>
            <p:extLst>
              <p:ext uri="{D42A27DB-BD31-4B8C-83A1-F6EECF244321}">
                <p14:modId xmlns:p14="http://schemas.microsoft.com/office/powerpoint/2010/main" val="1320249933"/>
              </p:ext>
            </p:extLst>
          </p:nvPr>
        </p:nvGraphicFramePr>
        <p:xfrm>
          <a:off x="2929445" y="1948640"/>
          <a:ext cx="8771509" cy="4332319"/>
        </p:xfrm>
        <a:graphic>
          <a:graphicData uri="http://schemas.openxmlformats.org/drawingml/2006/table">
            <a:tbl>
              <a:tblPr firstRow="1" firstCol="1" bandRow="1"/>
              <a:tblGrid>
                <a:gridCol w="2898209">
                  <a:extLst>
                    <a:ext uri="{9D8B030D-6E8A-4147-A177-3AD203B41FA5}">
                      <a16:colId xmlns:a16="http://schemas.microsoft.com/office/drawing/2014/main" val="1798435403"/>
                    </a:ext>
                  </a:extLst>
                </a:gridCol>
                <a:gridCol w="5873300">
                  <a:extLst>
                    <a:ext uri="{9D8B030D-6E8A-4147-A177-3AD203B41FA5}">
                      <a16:colId xmlns:a16="http://schemas.microsoft.com/office/drawing/2014/main" val="3442848083"/>
                    </a:ext>
                  </a:extLst>
                </a:gridCol>
              </a:tblGrid>
              <a:tr h="4332319">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Revascularization considerations</a:t>
                      </a:r>
                    </a:p>
                  </a:txBody>
                  <a:tcPr marL="61775" marR="61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Age &gt;80 y was associated with an increased mortality rate after endovascular or surgical revascularization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infrainguinal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PAD.</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Among patients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70 y of age with CLTI, those with dependent functional status had a higher mortality rate than those with independent functional status after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infrainguinal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bypass surgery.</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Older patients were less likely to be prescribed GDMT (including antiplatelet therapy, statin, and ACE inhibitor/ARB) than those 10 y younger after endovascular revascularization.</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patients &gt;70 y of age with CLTI and &lt;2-y predicted survival, a comparison of treatment with medical therapy, endovascular, or surgical revascularization showed no difference in QOL or health status outcomes.</a:t>
                      </a:r>
                    </a:p>
                  </a:txBody>
                  <a:tcPr marL="61775" marR="61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7054981"/>
                  </a:ext>
                </a:extLst>
              </a:tr>
            </a:tbl>
          </a:graphicData>
        </a:graphic>
      </p:graphicFrame>
      <p:sp>
        <p:nvSpPr>
          <p:cNvPr id="4" name="TextBox 3">
            <a:extLst>
              <a:ext uri="{FF2B5EF4-FFF2-40B4-BE49-F238E27FC236}">
                <a16:creationId xmlns:a16="http://schemas.microsoft.com/office/drawing/2014/main" id="{EF98F850-C1B6-A108-4379-08700099DB1D}"/>
              </a:ext>
            </a:extLst>
          </p:cNvPr>
          <p:cNvSpPr txBox="1"/>
          <p:nvPr/>
        </p:nvSpPr>
        <p:spPr>
          <a:xfrm>
            <a:off x="11850130" y="4876800"/>
            <a:ext cx="2743200" cy="2362200"/>
          </a:xfrm>
          <a:prstGeom prst="rect">
            <a:avLst/>
          </a:prstGeom>
          <a:noFill/>
        </p:spPr>
        <p:txBody>
          <a:bodyPr wrap="square">
            <a:spAutoFit/>
          </a:bodyPr>
          <a:lstStyle/>
          <a:p>
            <a:r>
              <a:rPr lang="en-US" sz="1200" dirty="0">
                <a:latin typeface="Lub Dub Medium" panose="020B0603030403020204" pitchFamily="34" charset="0"/>
              </a:rPr>
              <a:t>ACE indicates angiotensin-enzyme converting; ARB, angiotensin-receptor blocker; CLTI, chronic limb-threatening ischemia; GDMT, guideline-directed management and therapy; GNRI, Geriatric Nutritional Risk Index; MACE, major adverse cardiovascular events; MALE, major adverse limb events; PAD, peripheral artery disease; and QOL, quality of life.</a:t>
            </a:r>
          </a:p>
        </p:txBody>
      </p:sp>
    </p:spTree>
    <p:extLst>
      <p:ext uri="{BB962C8B-B14F-4D97-AF65-F5344CB8AC3E}">
        <p14:creationId xmlns:p14="http://schemas.microsoft.com/office/powerpoint/2010/main" val="355927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9DA96E24-136F-FFC5-98D0-C459648C8EE3}"/>
              </a:ext>
            </a:extLst>
          </p:cNvPr>
          <p:cNvSpPr txBox="1"/>
          <p:nvPr/>
        </p:nvSpPr>
        <p:spPr>
          <a:xfrm>
            <a:off x="1771650" y="2590800"/>
            <a:ext cx="11087100" cy="4524315"/>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742950" indent="-742950">
              <a:buFont typeface="+mj-lt"/>
              <a:buAutoNum type="arabicPeriod" startAt="2"/>
            </a:pPr>
            <a:r>
              <a:rPr lang="en-US" sz="3600" dirty="0">
                <a:latin typeface="Lub Dub Medium" panose="020B0603030403020204" pitchFamily="34" charset="0"/>
              </a:rPr>
              <a:t>This guideline defines 4 clinical subsets of PAD: </a:t>
            </a:r>
          </a:p>
          <a:p>
            <a:pPr marL="1485900" lvl="2" indent="-571500">
              <a:buFont typeface="Arial" panose="020B0604020202020204" pitchFamily="34" charset="0"/>
              <a:buChar char="•"/>
            </a:pPr>
            <a:r>
              <a:rPr lang="en-US" sz="3600" dirty="0">
                <a:latin typeface="Lub Dub Medium"/>
              </a:rPr>
              <a:t>Asymptomatic PAD (may have functional impairment) </a:t>
            </a:r>
          </a:p>
          <a:p>
            <a:pPr marL="1485900" lvl="2" indent="-571500">
              <a:buFont typeface="Arial" panose="020B0604020202020204" pitchFamily="34" charset="0"/>
              <a:buChar char="•"/>
            </a:pPr>
            <a:r>
              <a:rPr lang="en-US" sz="3600" dirty="0">
                <a:latin typeface="Lub Dub Medium"/>
              </a:rPr>
              <a:t>Chronic symptomatic PAD (including claudication), </a:t>
            </a:r>
          </a:p>
          <a:p>
            <a:pPr marL="1485900" lvl="2" indent="-571500">
              <a:buFont typeface="Arial" panose="020B0604020202020204" pitchFamily="34" charset="0"/>
              <a:buChar char="•"/>
            </a:pPr>
            <a:r>
              <a:rPr lang="en-US" sz="3600" dirty="0">
                <a:latin typeface="Lub Dub Medium"/>
              </a:rPr>
              <a:t>Chronic limb-threatening ischemia, and </a:t>
            </a:r>
          </a:p>
          <a:p>
            <a:pPr marL="1485900" lvl="2" indent="-571500">
              <a:buFont typeface="Arial" panose="020B0604020202020204" pitchFamily="34" charset="0"/>
              <a:buChar char="•"/>
            </a:pPr>
            <a:r>
              <a:rPr lang="en-US" sz="3600" dirty="0">
                <a:latin typeface="Lub Dub Medium"/>
              </a:rPr>
              <a:t>Acute limb ischemia.</a:t>
            </a:r>
            <a:endParaRPr lang="en-US" sz="3600" dirty="0">
              <a:latin typeface="Lub Dub Medium" panose="020B0603030403020204" pitchFamily="34" charset="0"/>
            </a:endParaRPr>
          </a:p>
        </p:txBody>
      </p:sp>
    </p:spTree>
    <p:extLst>
      <p:ext uri="{BB962C8B-B14F-4D97-AF65-F5344CB8AC3E}">
        <p14:creationId xmlns:p14="http://schemas.microsoft.com/office/powerpoint/2010/main" val="252004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60</a:t>
            </a:fld>
            <a:endParaRPr lang="en-US" dirty="0"/>
          </a:p>
        </p:txBody>
      </p:sp>
      <p:sp>
        <p:nvSpPr>
          <p:cNvPr id="2" name="Title 3">
            <a:extLst>
              <a:ext uri="{FF2B5EF4-FFF2-40B4-BE49-F238E27FC236}">
                <a16:creationId xmlns:a16="http://schemas.microsoft.com/office/drawing/2014/main" id="{7DAB475A-F3D2-A7CF-0D7E-B3FE6648EB92}"/>
              </a:ext>
            </a:extLst>
          </p:cNvPr>
          <p:cNvSpPr>
            <a:spLocks noGrp="1"/>
          </p:cNvSpPr>
          <p:nvPr/>
        </p:nvSpPr>
        <p:spPr>
          <a:xfrm>
            <a:off x="2814636" y="914400"/>
            <a:ext cx="9001126"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10. Geriatric Syndromes and Considerations in the Management of PAD in Older Patients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FAB0887-5B24-C57C-2354-D7A9FA093280}"/>
              </a:ext>
            </a:extLst>
          </p:cNvPr>
          <p:cNvGraphicFramePr>
            <a:graphicFrameLocks noGrp="1"/>
          </p:cNvGraphicFramePr>
          <p:nvPr>
            <p:extLst>
              <p:ext uri="{D42A27DB-BD31-4B8C-83A1-F6EECF244321}">
                <p14:modId xmlns:p14="http://schemas.microsoft.com/office/powerpoint/2010/main" val="2311113368"/>
              </p:ext>
            </p:extLst>
          </p:nvPr>
        </p:nvGraphicFramePr>
        <p:xfrm>
          <a:off x="3035459" y="1981200"/>
          <a:ext cx="8559480" cy="5221287"/>
        </p:xfrm>
        <a:graphic>
          <a:graphicData uri="http://schemas.openxmlformats.org/drawingml/2006/table">
            <a:tbl>
              <a:tblPr firstRow="1" firstCol="1" bandRow="1"/>
              <a:tblGrid>
                <a:gridCol w="2828151">
                  <a:extLst>
                    <a:ext uri="{9D8B030D-6E8A-4147-A177-3AD203B41FA5}">
                      <a16:colId xmlns:a16="http://schemas.microsoft.com/office/drawing/2014/main" val="1353550501"/>
                    </a:ext>
                  </a:extLst>
                </a:gridCol>
                <a:gridCol w="5731329">
                  <a:extLst>
                    <a:ext uri="{9D8B030D-6E8A-4147-A177-3AD203B41FA5}">
                      <a16:colId xmlns:a16="http://schemas.microsoft.com/office/drawing/2014/main" val="2364867426"/>
                    </a:ext>
                  </a:extLst>
                </a:gridCol>
              </a:tblGrid>
              <a:tr h="3392501">
                <a:tc>
                  <a:txBody>
                    <a:bodyPr/>
                    <a:lstStyle/>
                    <a:p>
                      <a:pPr marL="228600" marR="0" indent="-22860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Impact of amputation </a:t>
                      </a:r>
                    </a:p>
                  </a:txBody>
                  <a:tcPr marL="58639" marR="58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Morbidity and mortality rates associated with amputation in older patients are exceptionally high, and mortality rates increased by approximately 4% for every year of age.</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older patients with CLTI at high risk for surgery,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infrainguinal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bypass conferred lower risk of a 30-d mortality rate than amputation.</a:t>
                      </a:r>
                    </a:p>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patients &gt;70 y of age treated for CLTI, 46 of 200 patients underwent amputation within 1 y (23%),  with significant improvement in QOL at 6 and 12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but no difference in objective measures of health status.   </a:t>
                      </a:r>
                    </a:p>
                  </a:txBody>
                  <a:tcPr marL="58639" marR="58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841093"/>
                  </a:ext>
                </a:extLst>
              </a:tr>
              <a:tr h="1828786">
                <a:tc>
                  <a:txBody>
                    <a:bodyPr/>
                    <a:lstStyle/>
                    <a:p>
                      <a:pPr marL="228600" marR="0" indent="-22860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Polypharmacy</a:t>
                      </a:r>
                    </a:p>
                  </a:txBody>
                  <a:tcPr marL="58639" marR="58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Typically described as prescribing ≥5 medications.</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Increasingly common in older patients (24% of older patients in 2000, and 39% of older adults in 2012).</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Tailoring of medical therapies and shared decision-making are strategies to minimize impact of polypharmacy in older patients with PAD.</a:t>
                      </a:r>
                    </a:p>
                  </a:txBody>
                  <a:tcPr marL="58639" marR="58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410241"/>
                  </a:ext>
                </a:extLst>
              </a:tr>
            </a:tbl>
          </a:graphicData>
        </a:graphic>
      </p:graphicFrame>
      <p:sp>
        <p:nvSpPr>
          <p:cNvPr id="4" name="TextBox 3">
            <a:extLst>
              <a:ext uri="{FF2B5EF4-FFF2-40B4-BE49-F238E27FC236}">
                <a16:creationId xmlns:a16="http://schemas.microsoft.com/office/drawing/2014/main" id="{2210DBC7-93F0-C49A-8019-8422FF72E525}"/>
              </a:ext>
            </a:extLst>
          </p:cNvPr>
          <p:cNvSpPr txBox="1"/>
          <p:nvPr/>
        </p:nvSpPr>
        <p:spPr>
          <a:xfrm>
            <a:off x="11726862" y="4936524"/>
            <a:ext cx="2743200" cy="2362200"/>
          </a:xfrm>
          <a:prstGeom prst="rect">
            <a:avLst/>
          </a:prstGeom>
          <a:noFill/>
        </p:spPr>
        <p:txBody>
          <a:bodyPr wrap="square">
            <a:spAutoFit/>
          </a:bodyPr>
          <a:lstStyle/>
          <a:p>
            <a:r>
              <a:rPr lang="en-US" sz="1200" dirty="0">
                <a:latin typeface="Lub Dub Medium" panose="020B0603030403020204" pitchFamily="34" charset="0"/>
              </a:rPr>
              <a:t>ACE indicates angiotensin-enzyme converting; ARB, angiotensin-receptor blocker; CLTI, chronic limb-threatening ischemia; GDMT, guideline-directed management and therapy; GNRI, Geriatric Nutritional Risk Index; MACE, major adverse cardiovascular events; MALE, major adverse limb events; PAD, peripheral artery disease; and QOL, quality of life.</a:t>
            </a:r>
          </a:p>
        </p:txBody>
      </p:sp>
    </p:spTree>
    <p:extLst>
      <p:ext uri="{BB962C8B-B14F-4D97-AF65-F5344CB8AC3E}">
        <p14:creationId xmlns:p14="http://schemas.microsoft.com/office/powerpoint/2010/main" val="2289276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2169715" y="3299192"/>
            <a:ext cx="10290969" cy="1631216"/>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Medical Therapy and Preventive Footcare for Patients With PAD</a:t>
            </a:r>
          </a:p>
        </p:txBody>
      </p:sp>
    </p:spTree>
    <p:extLst>
      <p:ext uri="{BB962C8B-B14F-4D97-AF65-F5344CB8AC3E}">
        <p14:creationId xmlns:p14="http://schemas.microsoft.com/office/powerpoint/2010/main" val="1823043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312173-616E-8652-CB2F-E9D984C7402A}"/>
              </a:ext>
            </a:extLst>
          </p:cNvPr>
          <p:cNvSpPr>
            <a:spLocks noGrp="1"/>
          </p:cNvSpPr>
          <p:nvPr/>
        </p:nvSpPr>
        <p:spPr>
          <a:xfrm>
            <a:off x="152400" y="1371599"/>
            <a:ext cx="1981200" cy="25146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4. Medical Therapy and Foot Care for PAD.</a:t>
            </a:r>
          </a:p>
        </p:txBody>
      </p:sp>
      <p:pic>
        <p:nvPicPr>
          <p:cNvPr id="3" name="Picture 2">
            <a:extLst>
              <a:ext uri="{FF2B5EF4-FFF2-40B4-BE49-F238E27FC236}">
                <a16:creationId xmlns:a16="http://schemas.microsoft.com/office/drawing/2014/main" id="{CFC419EB-44F2-62AD-07AB-C467BF1AFD06}"/>
              </a:ext>
            </a:extLst>
          </p:cNvPr>
          <p:cNvPicPr>
            <a:picLocks noChangeAspect="1"/>
          </p:cNvPicPr>
          <p:nvPr/>
        </p:nvPicPr>
        <p:blipFill rotWithShape="1">
          <a:blip r:embed="rId3">
            <a:extLst>
              <a:ext uri="{28A0092B-C50C-407E-A947-70E740481C1C}">
                <a14:useLocalDpi xmlns:a14="http://schemas.microsoft.com/office/drawing/2010/main" val="0"/>
              </a:ext>
            </a:extLst>
          </a:blip>
          <a:srcRect l="2984" t="10974" r="1515" b="2526"/>
          <a:stretch/>
        </p:blipFill>
        <p:spPr>
          <a:xfrm>
            <a:off x="1905000" y="280857"/>
            <a:ext cx="10946309" cy="7210685"/>
          </a:xfrm>
          <a:prstGeom prst="rect">
            <a:avLst/>
          </a:prstGeom>
        </p:spPr>
      </p:pic>
      <p:sp>
        <p:nvSpPr>
          <p:cNvPr id="5" name="TextBox 4">
            <a:extLst>
              <a:ext uri="{FF2B5EF4-FFF2-40B4-BE49-F238E27FC236}">
                <a16:creationId xmlns:a16="http://schemas.microsoft.com/office/drawing/2014/main" id="{1977C207-DCE2-097E-0B0E-75757DE346A3}"/>
              </a:ext>
            </a:extLst>
          </p:cNvPr>
          <p:cNvSpPr txBox="1"/>
          <p:nvPr/>
        </p:nvSpPr>
        <p:spPr>
          <a:xfrm>
            <a:off x="381000" y="701040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3.</a:t>
            </a:r>
          </a:p>
        </p:txBody>
      </p:sp>
    </p:spTree>
    <p:extLst>
      <p:ext uri="{BB962C8B-B14F-4D97-AF65-F5344CB8AC3E}">
        <p14:creationId xmlns:p14="http://schemas.microsoft.com/office/powerpoint/2010/main" val="3107290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2" name="Title 3">
            <a:extLst>
              <a:ext uri="{FF2B5EF4-FFF2-40B4-BE49-F238E27FC236}">
                <a16:creationId xmlns:a16="http://schemas.microsoft.com/office/drawing/2014/main" id="{B971053D-5D78-E83F-300A-492A90770579}"/>
              </a:ext>
            </a:extLst>
          </p:cNvPr>
          <p:cNvSpPr>
            <a:spLocks noGrp="1"/>
          </p:cNvSpPr>
          <p:nvPr/>
        </p:nvSpPr>
        <p:spPr>
          <a:xfrm>
            <a:off x="3048000" y="1031415"/>
            <a:ext cx="8534400" cy="6096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Antiplatelet and Antithrombotic Therapy for PAD </a:t>
            </a:r>
          </a:p>
        </p:txBody>
      </p:sp>
      <p:graphicFrame>
        <p:nvGraphicFramePr>
          <p:cNvPr id="3" name="Table 2">
            <a:extLst>
              <a:ext uri="{FF2B5EF4-FFF2-40B4-BE49-F238E27FC236}">
                <a16:creationId xmlns:a16="http://schemas.microsoft.com/office/drawing/2014/main" id="{A3A701E6-2831-19BA-758E-E9BC0CAF2D9B}"/>
              </a:ext>
            </a:extLst>
          </p:cNvPr>
          <p:cNvGraphicFramePr>
            <a:graphicFrameLocks noGrp="1"/>
          </p:cNvGraphicFramePr>
          <p:nvPr>
            <p:extLst>
              <p:ext uri="{D42A27DB-BD31-4B8C-83A1-F6EECF244321}">
                <p14:modId xmlns:p14="http://schemas.microsoft.com/office/powerpoint/2010/main" val="903261149"/>
              </p:ext>
            </p:extLst>
          </p:nvPr>
        </p:nvGraphicFramePr>
        <p:xfrm>
          <a:off x="2359165" y="1905000"/>
          <a:ext cx="9912070" cy="5284947"/>
        </p:xfrm>
        <a:graphic>
          <a:graphicData uri="http://schemas.openxmlformats.org/drawingml/2006/table">
            <a:tbl>
              <a:tblPr firstRow="1" firstCol="1" bandRow="1"/>
              <a:tblGrid>
                <a:gridCol w="977330">
                  <a:extLst>
                    <a:ext uri="{9D8B030D-6E8A-4147-A177-3AD203B41FA5}">
                      <a16:colId xmlns:a16="http://schemas.microsoft.com/office/drawing/2014/main" val="202708141"/>
                    </a:ext>
                  </a:extLst>
                </a:gridCol>
                <a:gridCol w="773141">
                  <a:extLst>
                    <a:ext uri="{9D8B030D-6E8A-4147-A177-3AD203B41FA5}">
                      <a16:colId xmlns:a16="http://schemas.microsoft.com/office/drawing/2014/main" val="3813842580"/>
                    </a:ext>
                  </a:extLst>
                </a:gridCol>
                <a:gridCol w="8161599">
                  <a:extLst>
                    <a:ext uri="{9D8B030D-6E8A-4147-A177-3AD203B41FA5}">
                      <a16:colId xmlns:a16="http://schemas.microsoft.com/office/drawing/2014/main" val="3794469149"/>
                    </a:ext>
                  </a:extLst>
                </a:gridCol>
              </a:tblGrid>
              <a:tr h="978896">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Antiplatelet and Antithrombotic Therapy for PAD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7530905"/>
                  </a:ext>
                </a:extLst>
              </a:tr>
              <a:tr h="4582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6257800"/>
                  </a:ext>
                </a:extLst>
              </a:tr>
              <a:tr h="128259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PAD, single antiplatelet therapy is recommended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784677"/>
                  </a:ext>
                </a:extLst>
              </a:tr>
              <a:tr h="128259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PAD, single antiplatelet therapy with clopidogrel alone (75 mg daily) is recommended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6504183"/>
                  </a:ext>
                </a:extLst>
              </a:tr>
              <a:tr h="128259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PAD, single antiplatelet therapy with aspirin alone (range, 75–325 mg daily) is recommended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137286"/>
                  </a:ext>
                </a:extLst>
              </a:tr>
            </a:tbl>
          </a:graphicData>
        </a:graphic>
      </p:graphicFrame>
    </p:spTree>
    <p:extLst>
      <p:ext uri="{BB962C8B-B14F-4D97-AF65-F5344CB8AC3E}">
        <p14:creationId xmlns:p14="http://schemas.microsoft.com/office/powerpoint/2010/main" val="2958256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12C67B2-E7CA-8789-6CBD-AC6E54F4609C}"/>
              </a:ext>
            </a:extLst>
          </p:cNvPr>
          <p:cNvSpPr>
            <a:spLocks noGrp="1"/>
          </p:cNvSpPr>
          <p:nvPr/>
        </p:nvSpPr>
        <p:spPr>
          <a:xfrm>
            <a:off x="4419600" y="685800"/>
            <a:ext cx="5791200" cy="8382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Antiplatelet and Antithrombotic Therapy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62CD38A-60D5-FE19-758D-208BF835ACF5}"/>
              </a:ext>
            </a:extLst>
          </p:cNvPr>
          <p:cNvGraphicFramePr>
            <a:graphicFrameLocks noGrp="1"/>
          </p:cNvGraphicFramePr>
          <p:nvPr>
            <p:extLst>
              <p:ext uri="{D42A27DB-BD31-4B8C-83A1-F6EECF244321}">
                <p14:modId xmlns:p14="http://schemas.microsoft.com/office/powerpoint/2010/main" val="2381800847"/>
              </p:ext>
            </p:extLst>
          </p:nvPr>
        </p:nvGraphicFramePr>
        <p:xfrm>
          <a:off x="2590800" y="1676400"/>
          <a:ext cx="9718535" cy="5700776"/>
        </p:xfrm>
        <a:graphic>
          <a:graphicData uri="http://schemas.openxmlformats.org/drawingml/2006/table">
            <a:tbl>
              <a:tblPr firstRow="1" firstCol="1" bandRow="1"/>
              <a:tblGrid>
                <a:gridCol w="958247">
                  <a:extLst>
                    <a:ext uri="{9D8B030D-6E8A-4147-A177-3AD203B41FA5}">
                      <a16:colId xmlns:a16="http://schemas.microsoft.com/office/drawing/2014/main" val="2364340982"/>
                    </a:ext>
                  </a:extLst>
                </a:gridCol>
                <a:gridCol w="758045">
                  <a:extLst>
                    <a:ext uri="{9D8B030D-6E8A-4147-A177-3AD203B41FA5}">
                      <a16:colId xmlns:a16="http://schemas.microsoft.com/office/drawing/2014/main" val="66642467"/>
                    </a:ext>
                  </a:extLst>
                </a:gridCol>
                <a:gridCol w="8002243">
                  <a:extLst>
                    <a:ext uri="{9D8B030D-6E8A-4147-A177-3AD203B41FA5}">
                      <a16:colId xmlns:a16="http://schemas.microsoft.com/office/drawing/2014/main" val="176343577"/>
                    </a:ext>
                  </a:extLst>
                </a:gridCol>
              </a:tblGrid>
              <a:tr h="1292928">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PAD, low-dose rivaroxaban (2.5 mg twice daily) combined with low-dose aspirin is effective to reduce the risk of MACE and MALE.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769940"/>
                  </a:ext>
                </a:extLst>
              </a:tr>
              <a:tr h="59317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After endovascular or surgical revascularization for PAD, antiplatelet therapy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757615"/>
                  </a:ext>
                </a:extLst>
              </a:tr>
              <a:tr h="1292928">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After endovascular or surgical revascularization for PAD, low-dose rivaroxaban (2.5 mg twice daily) combined with low-dose aspirin is recommended to reduce the risk of MACE and MALE.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8383215"/>
                  </a:ext>
                </a:extLst>
              </a:tr>
              <a:tr h="1292928">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After endovascular revascularization for PAD, dual antiplatelet therapy with a P2Y12 antagonist and low-dose aspirin is reasonable for at least 1 to 6 months.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383551"/>
                  </a:ext>
                </a:extLst>
              </a:tr>
            </a:tbl>
          </a:graphicData>
        </a:graphic>
      </p:graphicFrame>
    </p:spTree>
    <p:extLst>
      <p:ext uri="{BB962C8B-B14F-4D97-AF65-F5344CB8AC3E}">
        <p14:creationId xmlns:p14="http://schemas.microsoft.com/office/powerpoint/2010/main" val="2139370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2" name="Title 3">
            <a:extLst>
              <a:ext uri="{FF2B5EF4-FFF2-40B4-BE49-F238E27FC236}">
                <a16:creationId xmlns:a16="http://schemas.microsoft.com/office/drawing/2014/main" id="{CC511711-9113-778F-651C-ED2E9588726D}"/>
              </a:ext>
            </a:extLst>
          </p:cNvPr>
          <p:cNvSpPr>
            <a:spLocks noGrp="1"/>
          </p:cNvSpPr>
          <p:nvPr/>
        </p:nvSpPr>
        <p:spPr>
          <a:xfrm>
            <a:off x="4419599" y="762000"/>
            <a:ext cx="5791200" cy="8382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Antiplatelet and Antithrombotic Therapy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4EDF972-8674-542D-0FC6-513F45700A55}"/>
              </a:ext>
            </a:extLst>
          </p:cNvPr>
          <p:cNvGraphicFramePr>
            <a:graphicFrameLocks noGrp="1"/>
          </p:cNvGraphicFramePr>
          <p:nvPr>
            <p:extLst>
              <p:ext uri="{D42A27DB-BD31-4B8C-83A1-F6EECF244321}">
                <p14:modId xmlns:p14="http://schemas.microsoft.com/office/powerpoint/2010/main" val="974554978"/>
              </p:ext>
            </p:extLst>
          </p:nvPr>
        </p:nvGraphicFramePr>
        <p:xfrm>
          <a:off x="2473465" y="1981200"/>
          <a:ext cx="9683469" cy="5181600"/>
        </p:xfrm>
        <a:graphic>
          <a:graphicData uri="http://schemas.openxmlformats.org/drawingml/2006/table">
            <a:tbl>
              <a:tblPr firstRow="1" firstCol="1" bandRow="1"/>
              <a:tblGrid>
                <a:gridCol w="954790">
                  <a:extLst>
                    <a:ext uri="{9D8B030D-6E8A-4147-A177-3AD203B41FA5}">
                      <a16:colId xmlns:a16="http://schemas.microsoft.com/office/drawing/2014/main" val="911361160"/>
                    </a:ext>
                  </a:extLst>
                </a:gridCol>
                <a:gridCol w="755310">
                  <a:extLst>
                    <a:ext uri="{9D8B030D-6E8A-4147-A177-3AD203B41FA5}">
                      <a16:colId xmlns:a16="http://schemas.microsoft.com/office/drawing/2014/main" val="1674577197"/>
                    </a:ext>
                  </a:extLst>
                </a:gridCol>
                <a:gridCol w="7973369">
                  <a:extLst>
                    <a:ext uri="{9D8B030D-6E8A-4147-A177-3AD203B41FA5}">
                      <a16:colId xmlns:a16="http://schemas.microsoft.com/office/drawing/2014/main" val="1315065255"/>
                    </a:ext>
                  </a:extLst>
                </a:gridCol>
              </a:tblGrid>
              <a:tr h="175855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After endovascular or surgical revascularization in patients with PAD who require full-intensity anticoagulation for another indication and are not at high risk of bleeding, adding single antiplatelet therapy is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8174612"/>
                  </a:ext>
                </a:extLst>
              </a:tr>
              <a:tr h="114101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asymptomatic PAD single antiplatelet therapy is reasonable to reduce the risk of MACE.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008376"/>
                  </a:ext>
                </a:extLst>
              </a:tr>
              <a:tr h="114101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PAD without recent revascularization, the benefit of dual antiplatelet therapy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323061"/>
                  </a:ext>
                </a:extLst>
              </a:tr>
              <a:tr h="114101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1"/>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PAD, the benefit of vorapaxar added to existing antiplatelet therapy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820565"/>
                  </a:ext>
                </a:extLst>
              </a:tr>
            </a:tbl>
          </a:graphicData>
        </a:graphic>
      </p:graphicFrame>
    </p:spTree>
    <p:extLst>
      <p:ext uri="{BB962C8B-B14F-4D97-AF65-F5344CB8AC3E}">
        <p14:creationId xmlns:p14="http://schemas.microsoft.com/office/powerpoint/2010/main" val="353011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AB3D921-E57A-EC6C-B7BD-93E5D53DAF65}"/>
              </a:ext>
            </a:extLst>
          </p:cNvPr>
          <p:cNvSpPr>
            <a:spLocks noGrp="1"/>
          </p:cNvSpPr>
          <p:nvPr/>
        </p:nvSpPr>
        <p:spPr>
          <a:xfrm>
            <a:off x="4419599" y="1219200"/>
            <a:ext cx="5791200" cy="8382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Antiplatelet and Antithrombotic Therapy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02BB935-E6AC-363A-034C-EDFC9722FADD}"/>
              </a:ext>
            </a:extLst>
          </p:cNvPr>
          <p:cNvGraphicFramePr>
            <a:graphicFrameLocks noGrp="1"/>
          </p:cNvGraphicFramePr>
          <p:nvPr>
            <p:extLst>
              <p:ext uri="{D42A27DB-BD31-4B8C-83A1-F6EECF244321}">
                <p14:modId xmlns:p14="http://schemas.microsoft.com/office/powerpoint/2010/main" val="1363029972"/>
              </p:ext>
            </p:extLst>
          </p:nvPr>
        </p:nvGraphicFramePr>
        <p:xfrm>
          <a:off x="2473465" y="2323846"/>
          <a:ext cx="9683469" cy="3581908"/>
        </p:xfrm>
        <a:graphic>
          <a:graphicData uri="http://schemas.openxmlformats.org/drawingml/2006/table">
            <a:tbl>
              <a:tblPr firstRow="1" firstCol="1" bandRow="1"/>
              <a:tblGrid>
                <a:gridCol w="954789">
                  <a:extLst>
                    <a:ext uri="{9D8B030D-6E8A-4147-A177-3AD203B41FA5}">
                      <a16:colId xmlns:a16="http://schemas.microsoft.com/office/drawing/2014/main" val="1315431032"/>
                    </a:ext>
                  </a:extLst>
                </a:gridCol>
                <a:gridCol w="755311">
                  <a:extLst>
                    <a:ext uri="{9D8B030D-6E8A-4147-A177-3AD203B41FA5}">
                      <a16:colId xmlns:a16="http://schemas.microsoft.com/office/drawing/2014/main" val="1492312623"/>
                    </a:ext>
                  </a:extLst>
                </a:gridCol>
                <a:gridCol w="7973369">
                  <a:extLst>
                    <a:ext uri="{9D8B030D-6E8A-4147-A177-3AD203B41FA5}">
                      <a16:colId xmlns:a16="http://schemas.microsoft.com/office/drawing/2014/main" val="3303470621"/>
                    </a:ext>
                  </a:extLst>
                </a:gridCol>
              </a:tblGrid>
              <a:tr h="1790954">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After surgical revascularization for PAD with a prosthetic graft, dual antiplatelet therapy with a P2Y12 antagonist and low-dose aspirin may be reasonable for at least 1 month.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966441"/>
                  </a:ext>
                </a:extLst>
              </a:tr>
              <a:tr h="1790954">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1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without another indication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atrial fibrillation), full-intensity oral anticoagulation should not be used to reduce the risk of MACE and MALE.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587841"/>
                  </a:ext>
                </a:extLst>
              </a:tr>
            </a:tbl>
          </a:graphicData>
        </a:graphic>
      </p:graphicFrame>
    </p:spTree>
    <p:extLst>
      <p:ext uri="{BB962C8B-B14F-4D97-AF65-F5344CB8AC3E}">
        <p14:creationId xmlns:p14="http://schemas.microsoft.com/office/powerpoint/2010/main" val="324044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2" name="Title 3">
            <a:extLst>
              <a:ext uri="{FF2B5EF4-FFF2-40B4-BE49-F238E27FC236}">
                <a16:creationId xmlns:a16="http://schemas.microsoft.com/office/drawing/2014/main" id="{120D8E9A-3E4E-AE91-D93E-8C5B617E7A70}"/>
              </a:ext>
            </a:extLst>
          </p:cNvPr>
          <p:cNvSpPr>
            <a:spLocks noGrp="1"/>
          </p:cNvSpPr>
          <p:nvPr/>
        </p:nvSpPr>
        <p:spPr>
          <a:xfrm>
            <a:off x="4533896" y="767485"/>
            <a:ext cx="5562601"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Lipid-Lowering Therapy for PAD</a:t>
            </a:r>
          </a:p>
        </p:txBody>
      </p:sp>
      <p:graphicFrame>
        <p:nvGraphicFramePr>
          <p:cNvPr id="4" name="Table 3">
            <a:extLst>
              <a:ext uri="{FF2B5EF4-FFF2-40B4-BE49-F238E27FC236}">
                <a16:creationId xmlns:a16="http://schemas.microsoft.com/office/drawing/2014/main" id="{D68646D0-3496-F90D-E660-6ED094525366}"/>
              </a:ext>
            </a:extLst>
          </p:cNvPr>
          <p:cNvGraphicFramePr>
            <a:graphicFrameLocks noGrp="1"/>
          </p:cNvGraphicFramePr>
          <p:nvPr>
            <p:extLst>
              <p:ext uri="{D42A27DB-BD31-4B8C-83A1-F6EECF244321}">
                <p14:modId xmlns:p14="http://schemas.microsoft.com/office/powerpoint/2010/main" val="2463188874"/>
              </p:ext>
            </p:extLst>
          </p:nvPr>
        </p:nvGraphicFramePr>
        <p:xfrm>
          <a:off x="2141534" y="1600200"/>
          <a:ext cx="10347327" cy="5197908"/>
        </p:xfrm>
        <a:graphic>
          <a:graphicData uri="http://schemas.openxmlformats.org/drawingml/2006/table">
            <a:tbl>
              <a:tblPr firstRow="1" firstCol="1" bandRow="1"/>
              <a:tblGrid>
                <a:gridCol w="1200290">
                  <a:extLst>
                    <a:ext uri="{9D8B030D-6E8A-4147-A177-3AD203B41FA5}">
                      <a16:colId xmlns:a16="http://schemas.microsoft.com/office/drawing/2014/main" val="1422359471"/>
                    </a:ext>
                  </a:extLst>
                </a:gridCol>
                <a:gridCol w="904356">
                  <a:extLst>
                    <a:ext uri="{9D8B030D-6E8A-4147-A177-3AD203B41FA5}">
                      <a16:colId xmlns:a16="http://schemas.microsoft.com/office/drawing/2014/main" val="2140362985"/>
                    </a:ext>
                  </a:extLst>
                </a:gridCol>
                <a:gridCol w="8242681">
                  <a:extLst>
                    <a:ext uri="{9D8B030D-6E8A-4147-A177-3AD203B41FA5}">
                      <a16:colId xmlns:a16="http://schemas.microsoft.com/office/drawing/2014/main" val="563861323"/>
                    </a:ext>
                  </a:extLst>
                </a:gridCol>
              </a:tblGrid>
              <a:tr h="889184">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Lipid-Lowering Therapy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9297559"/>
                  </a:ext>
                </a:extLst>
              </a:tr>
              <a:tr h="416276">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9553833"/>
                  </a:ext>
                </a:extLst>
              </a:tr>
              <a:tr h="116504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treatment with high-intensity statin therapy is indicated, with an aim of achieving a ≥50% reduction in low-density lipoprotein cholesterol (LDL-C) level.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827900"/>
                  </a:ext>
                </a:extLst>
              </a:tr>
              <a:tr h="116504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who are on maximally tolerated statin therapy and have an LDL-C level of ≥70 mg/dL, it is reasonable to add PCSK9 inhibitor therapy.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905897"/>
                  </a:ext>
                </a:extLst>
              </a:tr>
              <a:tr h="116504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who are on maximally tolerated statin therapy and have an LDL-C level of ≥70 mg/dL, it is reasonable to add ezetimibe therapy.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008722"/>
                  </a:ext>
                </a:extLst>
              </a:tr>
            </a:tbl>
          </a:graphicData>
        </a:graphic>
      </p:graphicFrame>
    </p:spTree>
    <p:extLst>
      <p:ext uri="{BB962C8B-B14F-4D97-AF65-F5344CB8AC3E}">
        <p14:creationId xmlns:p14="http://schemas.microsoft.com/office/powerpoint/2010/main" val="140900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FF50FD4-4FCA-05A3-71F6-7CB088C0C1A3}"/>
              </a:ext>
            </a:extLst>
          </p:cNvPr>
          <p:cNvSpPr>
            <a:spLocks noGrp="1"/>
          </p:cNvSpPr>
          <p:nvPr/>
        </p:nvSpPr>
        <p:spPr>
          <a:xfrm>
            <a:off x="4514848" y="457200"/>
            <a:ext cx="5600704" cy="8436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11. High-, Moderate-, and Low-Intensity Statin Therapy* </a:t>
            </a:r>
          </a:p>
        </p:txBody>
      </p:sp>
      <p:graphicFrame>
        <p:nvGraphicFramePr>
          <p:cNvPr id="3" name="Table 2">
            <a:extLst>
              <a:ext uri="{FF2B5EF4-FFF2-40B4-BE49-F238E27FC236}">
                <a16:creationId xmlns:a16="http://schemas.microsoft.com/office/drawing/2014/main" id="{65030FEB-19B7-F55C-EA93-42EE5E5A2927}"/>
              </a:ext>
            </a:extLst>
          </p:cNvPr>
          <p:cNvGraphicFramePr>
            <a:graphicFrameLocks noGrp="1"/>
          </p:cNvGraphicFramePr>
          <p:nvPr>
            <p:extLst>
              <p:ext uri="{D42A27DB-BD31-4B8C-83A1-F6EECF244321}">
                <p14:modId xmlns:p14="http://schemas.microsoft.com/office/powerpoint/2010/main" val="513474820"/>
              </p:ext>
            </p:extLst>
          </p:nvPr>
        </p:nvGraphicFramePr>
        <p:xfrm>
          <a:off x="762000" y="1445090"/>
          <a:ext cx="11353803" cy="5339419"/>
        </p:xfrm>
        <a:graphic>
          <a:graphicData uri="http://schemas.openxmlformats.org/drawingml/2006/table">
            <a:tbl>
              <a:tblPr firstRow="1" firstCol="1" bandRow="1"/>
              <a:tblGrid>
                <a:gridCol w="1982410">
                  <a:extLst>
                    <a:ext uri="{9D8B030D-6E8A-4147-A177-3AD203B41FA5}">
                      <a16:colId xmlns:a16="http://schemas.microsoft.com/office/drawing/2014/main" val="1711224682"/>
                    </a:ext>
                  </a:extLst>
                </a:gridCol>
                <a:gridCol w="3153834">
                  <a:extLst>
                    <a:ext uri="{9D8B030D-6E8A-4147-A177-3AD203B41FA5}">
                      <a16:colId xmlns:a16="http://schemas.microsoft.com/office/drawing/2014/main" val="1556701024"/>
                    </a:ext>
                  </a:extLst>
                </a:gridCol>
                <a:gridCol w="3334053">
                  <a:extLst>
                    <a:ext uri="{9D8B030D-6E8A-4147-A177-3AD203B41FA5}">
                      <a16:colId xmlns:a16="http://schemas.microsoft.com/office/drawing/2014/main" val="1060475871"/>
                    </a:ext>
                  </a:extLst>
                </a:gridCol>
                <a:gridCol w="2883506">
                  <a:extLst>
                    <a:ext uri="{9D8B030D-6E8A-4147-A177-3AD203B41FA5}">
                      <a16:colId xmlns:a16="http://schemas.microsoft.com/office/drawing/2014/main" val="3998687157"/>
                    </a:ext>
                  </a:extLst>
                </a:gridCol>
              </a:tblGrid>
              <a:tr h="321767">
                <a:tc>
                  <a:txBody>
                    <a:bodyPr/>
                    <a:lstStyle/>
                    <a:p>
                      <a:pPr marL="228600" marR="0" indent="-228600"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228600" marR="0" indent="-228600"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 Intensity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314" marR="9314" marT="9314" marB="931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228600" marR="0" indent="-228600"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 Intensity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314" marR="9314" marT="9314" marB="931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228600" marR="0" indent="-228600" fontAlgn="base">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Intensity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314" marR="9314" marT="9314" marB="931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760461103"/>
                  </a:ext>
                </a:extLst>
              </a:tr>
              <a:tr h="321767">
                <a:tc>
                  <a:txBody>
                    <a:bodyPr/>
                    <a:lstStyle/>
                    <a:p>
                      <a:pPr marL="228600" marR="0" indent="-228600" fontAlgn="base">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LDL-C lowering†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30%–49%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&lt;30%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925884"/>
                  </a:ext>
                </a:extLst>
              </a:tr>
              <a:tr h="2110049">
                <a:tc rowSpan="2">
                  <a:txBody>
                    <a:bodyPr/>
                    <a:lstStyle/>
                    <a:p>
                      <a:pPr marL="228600" marR="0" indent="-228600" fontAlgn="base">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Statins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fontAlgn="base">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Atorvastatin 40 mg-80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Rosuvastatin 20 mg-40 mg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Atorvastatin 10 mg–20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Rosuvastatin 5 mg–10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Simvastatin 20mg–40 mg‡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Simvastatin 10 mg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733589"/>
                  </a:ext>
                </a:extLst>
              </a:tr>
              <a:tr h="2467706">
                <a:tc vMerge="1">
                  <a:txBody>
                    <a:bodyPr/>
                    <a:lstStyle/>
                    <a:p>
                      <a:endParaRPr lang="en-US"/>
                    </a:p>
                  </a:txBody>
                  <a:tcPr/>
                </a:tc>
                <a:tc vMerge="1">
                  <a:txBody>
                    <a:bodyPr/>
                    <a:lstStyle/>
                    <a:p>
                      <a:endParaRPr lang="en-US"/>
                    </a:p>
                  </a:txBody>
                  <a:tcPr/>
                </a:tc>
                <a:tc>
                  <a:txBody>
                    <a:bodyPr/>
                    <a:lstStyle/>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Pravastatin 40 mg–80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Lovastatin 40 mg-80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Fluvastatin XL 80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Fluvastatin 40 mg twice daily </a:t>
                      </a:r>
                    </a:p>
                    <a:p>
                      <a:pPr marL="228600" marR="0" indent="-228600" fontAlgn="base">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Pitavastatin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 mg–4 mg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Pravastatin 10mg–20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Lovastatin 20 mg </a:t>
                      </a:r>
                    </a:p>
                    <a:p>
                      <a:pPr marL="228600" marR="0" indent="-228600" fontAlgn="base">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Fluvastatin 20mg–40 mg </a:t>
                      </a:r>
                    </a:p>
                  </a:txBody>
                  <a:tcPr marL="9314" marR="9314" marT="9314" marB="93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052180"/>
                  </a:ext>
                </a:extLst>
              </a:tr>
            </a:tbl>
          </a:graphicData>
        </a:graphic>
      </p:graphicFrame>
      <p:sp>
        <p:nvSpPr>
          <p:cNvPr id="7" name="TextBox 6">
            <a:extLst>
              <a:ext uri="{FF2B5EF4-FFF2-40B4-BE49-F238E27FC236}">
                <a16:creationId xmlns:a16="http://schemas.microsoft.com/office/drawing/2014/main" id="{E0E60062-B29A-4AF0-B327-2357B866568A}"/>
              </a:ext>
            </a:extLst>
          </p:cNvPr>
          <p:cNvSpPr txBox="1"/>
          <p:nvPr/>
        </p:nvSpPr>
        <p:spPr>
          <a:xfrm>
            <a:off x="12245546" y="3368189"/>
            <a:ext cx="2362200" cy="3416320"/>
          </a:xfrm>
          <a:prstGeom prst="rect">
            <a:avLst/>
          </a:prstGeom>
          <a:noFill/>
        </p:spPr>
        <p:txBody>
          <a:bodyPr wrap="square">
            <a:spAutoFit/>
          </a:bodyPr>
          <a:lstStyle/>
          <a:p>
            <a:r>
              <a:rPr lang="en-US" sz="1200" dirty="0">
                <a:latin typeface="Lub Dub Medium" panose="020B0603030403020204" pitchFamily="34" charset="0"/>
              </a:rPr>
              <a:t>*Percent reductions are estimates from data across large populations. Individual responses to statin therapy varied in the RCTs and should be expected to vary in clinical practice.  </a:t>
            </a:r>
          </a:p>
          <a:p>
            <a:r>
              <a:rPr lang="en-US" sz="1200" dirty="0">
                <a:latin typeface="Lub Dub Medium" panose="020B0603030403020204" pitchFamily="34" charset="0"/>
              </a:rPr>
              <a:t>†LDL-C lowering that should occur with the dosage listed below each intensity. </a:t>
            </a:r>
          </a:p>
          <a:p>
            <a:r>
              <a:rPr lang="en-US" sz="1200" dirty="0">
                <a:latin typeface="Lub Dub Medium" panose="020B0603030403020204" pitchFamily="34" charset="0"/>
              </a:rPr>
              <a:t>‡Although simvastatin 80 mg was evaluated in RCTs, initiation of simvastatin 80 mg or titration to 80 mg is not recommended by the FDA because of the increased risk of myopathy, including rhabdomyolysis. </a:t>
            </a:r>
          </a:p>
        </p:txBody>
      </p:sp>
    </p:spTree>
    <p:extLst>
      <p:ext uri="{BB962C8B-B14F-4D97-AF65-F5344CB8AC3E}">
        <p14:creationId xmlns:p14="http://schemas.microsoft.com/office/powerpoint/2010/main" val="1620411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2" name="Title 3">
            <a:extLst>
              <a:ext uri="{FF2B5EF4-FFF2-40B4-BE49-F238E27FC236}">
                <a16:creationId xmlns:a16="http://schemas.microsoft.com/office/drawing/2014/main" id="{3D6D0873-6B29-1527-ACC9-9AF8AC466497}"/>
              </a:ext>
            </a:extLst>
          </p:cNvPr>
          <p:cNvSpPr>
            <a:spLocks noGrp="1"/>
          </p:cNvSpPr>
          <p:nvPr/>
        </p:nvSpPr>
        <p:spPr>
          <a:xfrm>
            <a:off x="3276600" y="1143000"/>
            <a:ext cx="8077200" cy="8436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11. High-, Moderate-, and Low-Intensity Statin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3" name="TextBox 2">
            <a:extLst>
              <a:ext uri="{FF2B5EF4-FFF2-40B4-BE49-F238E27FC236}">
                <a16:creationId xmlns:a16="http://schemas.microsoft.com/office/drawing/2014/main" id="{319AABFE-B420-0BD9-2F79-44593725FDB3}"/>
              </a:ext>
            </a:extLst>
          </p:cNvPr>
          <p:cNvSpPr txBox="1"/>
          <p:nvPr/>
        </p:nvSpPr>
        <p:spPr>
          <a:xfrm>
            <a:off x="2590800" y="2360474"/>
            <a:ext cx="9753600" cy="1754326"/>
          </a:xfrm>
          <a:prstGeom prst="rect">
            <a:avLst/>
          </a:prstGeom>
          <a:noFill/>
        </p:spPr>
        <p:txBody>
          <a:bodyPr wrap="square">
            <a:spAutoFit/>
          </a:bodyPr>
          <a:lstStyle/>
          <a:p>
            <a:r>
              <a:rPr lang="en-US" dirty="0">
                <a:latin typeface="Lub Dub Medium" panose="020B0603030403020204" pitchFamily="34" charset="0"/>
              </a:rPr>
              <a:t>Percent LDL-C reductions with the statin medications used in clinical practice (atorvastatin, rosuvastatin, simvastatin) were estimated using the median reduction in LDL-C from the VOYAGER database.  Reductions in LDL-C for other statin medications (fluvastatin, lovastatin, </a:t>
            </a:r>
            <a:r>
              <a:rPr lang="en-US" dirty="0" err="1">
                <a:latin typeface="Lub Dub Medium" panose="020B0603030403020204" pitchFamily="34" charset="0"/>
              </a:rPr>
              <a:t>pitavastatin</a:t>
            </a:r>
            <a:r>
              <a:rPr lang="en-US" dirty="0">
                <a:latin typeface="Lub Dub Medium" panose="020B0603030403020204" pitchFamily="34" charset="0"/>
              </a:rPr>
              <a:t>, pravastatin) were identified according to FDA-approved product labeling in adults with dyslipidemia, primary hypercholesterolemia, and mixed dyslipidemia.</a:t>
            </a:r>
          </a:p>
        </p:txBody>
      </p:sp>
      <p:sp>
        <p:nvSpPr>
          <p:cNvPr id="6" name="TextBox 5">
            <a:extLst>
              <a:ext uri="{FF2B5EF4-FFF2-40B4-BE49-F238E27FC236}">
                <a16:creationId xmlns:a16="http://schemas.microsoft.com/office/drawing/2014/main" id="{5079915F-415A-48F1-520D-941CFFD4A274}"/>
              </a:ext>
            </a:extLst>
          </p:cNvPr>
          <p:cNvSpPr txBox="1"/>
          <p:nvPr/>
        </p:nvSpPr>
        <p:spPr>
          <a:xfrm>
            <a:off x="2590800" y="4505065"/>
            <a:ext cx="9753600" cy="1200329"/>
          </a:xfrm>
          <a:prstGeom prst="rect">
            <a:avLst/>
          </a:prstGeom>
          <a:noFill/>
        </p:spPr>
        <p:txBody>
          <a:bodyPr wrap="square">
            <a:spAutoFit/>
          </a:bodyPr>
          <a:lstStyle/>
          <a:p>
            <a:pPr marL="0" marR="0" algn="just" fontAlgn="base">
              <a:spcBef>
                <a:spcPts val="0"/>
              </a:spcBef>
              <a:spcAft>
                <a:spcPts val="0"/>
              </a:spcAft>
            </a:pPr>
            <a:r>
              <a:rPr lang="en-US" sz="1800" dirty="0">
                <a:effectLst/>
                <a:latin typeface="Lub Dub Medium" panose="020B0603030403020204" pitchFamily="34" charset="0"/>
                <a:ea typeface="Times New Roman" panose="02020603050405020304" pitchFamily="18" charset="0"/>
              </a:rPr>
              <a:t>FDA indicates US Food and Drug Administration; LDL-C, low-density lipoprotein cholesterol; RCT, randomized controlled trial; and VOYAGER PAD, </a:t>
            </a:r>
            <a:r>
              <a:rPr lang="en-US" sz="1800" dirty="0">
                <a:solidFill>
                  <a:srgbClr val="000000"/>
                </a:solidFill>
                <a:effectLst/>
                <a:latin typeface="Lub Dub Medium" panose="020B0603030403020204" pitchFamily="34" charset="0"/>
                <a:ea typeface="Times New Roman" panose="02020603050405020304" pitchFamily="18" charset="0"/>
              </a:rPr>
              <a:t>Vascular Outcomes Study of ASA [acetylsalicylic acid] Along with Rivaroxaban in Endovascular or Surgical Limb Revascularization for Peripheral Artery Disease.</a:t>
            </a:r>
            <a:r>
              <a:rPr lang="en-US" sz="1800" dirty="0">
                <a:effectLst/>
                <a:latin typeface="Lub Dub Medium" panose="020B0603030403020204" pitchFamily="34" charset="0"/>
                <a:ea typeface="Times New Roman" panose="02020603050405020304" pitchFamily="18" charset="0"/>
              </a:rPr>
              <a:t> </a:t>
            </a:r>
          </a:p>
        </p:txBody>
      </p:sp>
    </p:spTree>
    <p:extLst>
      <p:ext uri="{BB962C8B-B14F-4D97-AF65-F5344CB8AC3E}">
        <p14:creationId xmlns:p14="http://schemas.microsoft.com/office/powerpoint/2010/main" val="238189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6" name="TextBox 6">
            <a:extLst>
              <a:ext uri="{FF2B5EF4-FFF2-40B4-BE49-F238E27FC236}">
                <a16:creationId xmlns:a16="http://schemas.microsoft.com/office/drawing/2014/main" id="{72C53D68-AF81-D06D-1543-42CF101F85D0}"/>
              </a:ext>
            </a:extLst>
          </p:cNvPr>
          <p:cNvSpPr txBox="1"/>
          <p:nvPr/>
        </p:nvSpPr>
        <p:spPr>
          <a:xfrm>
            <a:off x="2228850" y="2960638"/>
            <a:ext cx="10172700" cy="2308324"/>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742950" indent="-742950">
              <a:buFont typeface="+mj-lt"/>
              <a:buAutoNum type="arabicPeriod" startAt="3"/>
            </a:pPr>
            <a:r>
              <a:rPr lang="en-US" sz="3600" dirty="0">
                <a:latin typeface="Lub Dub Medium" panose="020B0603030403020204" pitchFamily="34" charset="0"/>
              </a:rPr>
              <a:t>Detection of PAD in most patients is accomplished through the history, physical examination, and the resting ankle-brachial index. </a:t>
            </a:r>
          </a:p>
        </p:txBody>
      </p:sp>
    </p:spTree>
    <p:extLst>
      <p:ext uri="{BB962C8B-B14F-4D97-AF65-F5344CB8AC3E}">
        <p14:creationId xmlns:p14="http://schemas.microsoft.com/office/powerpoint/2010/main" val="3322573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4C7FC70-4912-69C6-E9D2-3501020D8E93}"/>
              </a:ext>
            </a:extLst>
          </p:cNvPr>
          <p:cNvSpPr>
            <a:spLocks noGrp="1"/>
          </p:cNvSpPr>
          <p:nvPr/>
        </p:nvSpPr>
        <p:spPr>
          <a:xfrm>
            <a:off x="4343400" y="609600"/>
            <a:ext cx="5943600"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Antihypertensive Therapy for PAD</a:t>
            </a:r>
          </a:p>
        </p:txBody>
      </p:sp>
      <p:graphicFrame>
        <p:nvGraphicFramePr>
          <p:cNvPr id="3" name="Table 2">
            <a:extLst>
              <a:ext uri="{FF2B5EF4-FFF2-40B4-BE49-F238E27FC236}">
                <a16:creationId xmlns:a16="http://schemas.microsoft.com/office/drawing/2014/main" id="{1BCFE6C2-CDB4-0BA1-545A-0F2B6DF407E5}"/>
              </a:ext>
            </a:extLst>
          </p:cNvPr>
          <p:cNvGraphicFramePr>
            <a:graphicFrameLocks noGrp="1"/>
          </p:cNvGraphicFramePr>
          <p:nvPr>
            <p:extLst>
              <p:ext uri="{D42A27DB-BD31-4B8C-83A1-F6EECF244321}">
                <p14:modId xmlns:p14="http://schemas.microsoft.com/office/powerpoint/2010/main" val="3308637176"/>
              </p:ext>
            </p:extLst>
          </p:nvPr>
        </p:nvGraphicFramePr>
        <p:xfrm>
          <a:off x="1760537" y="1600200"/>
          <a:ext cx="11109325" cy="5567714"/>
        </p:xfrm>
        <a:graphic>
          <a:graphicData uri="http://schemas.openxmlformats.org/drawingml/2006/table">
            <a:tbl>
              <a:tblPr firstRow="1" firstCol="1" bandRow="1"/>
              <a:tblGrid>
                <a:gridCol w="837643">
                  <a:extLst>
                    <a:ext uri="{9D8B030D-6E8A-4147-A177-3AD203B41FA5}">
                      <a16:colId xmlns:a16="http://schemas.microsoft.com/office/drawing/2014/main" val="289606167"/>
                    </a:ext>
                  </a:extLst>
                </a:gridCol>
                <a:gridCol w="808759">
                  <a:extLst>
                    <a:ext uri="{9D8B030D-6E8A-4147-A177-3AD203B41FA5}">
                      <a16:colId xmlns:a16="http://schemas.microsoft.com/office/drawing/2014/main" val="4137248177"/>
                    </a:ext>
                  </a:extLst>
                </a:gridCol>
                <a:gridCol w="9462923">
                  <a:extLst>
                    <a:ext uri="{9D8B030D-6E8A-4147-A177-3AD203B41FA5}">
                      <a16:colId xmlns:a16="http://schemas.microsoft.com/office/drawing/2014/main" val="3263980987"/>
                    </a:ext>
                  </a:extLst>
                </a:gridCol>
              </a:tblGrid>
              <a:tr h="979631">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Antihypertensive Therapy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9596438"/>
                  </a:ext>
                </a:extLst>
              </a:tr>
              <a:tr h="458619">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316699"/>
                  </a:ext>
                </a:extLst>
              </a:tr>
              <a:tr h="128355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and hypertension, antihypertensive therapy should be administered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758674"/>
                  </a:ext>
                </a:extLst>
              </a:tr>
              <a:tr h="128355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and hypertension, a systolic blood pressure (SBP) goal of &lt;130 mm Hg and a diastolic blood pressure target of &lt;80 mm Hg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4745879"/>
                  </a:ext>
                </a:extLst>
              </a:tr>
              <a:tr h="128355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and hypertension, the selective use of angiotensin-converting enzyme (ACE) inhibitors or angiotensin-receptor blockers is recommended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473385"/>
                  </a:ext>
                </a:extLst>
              </a:tr>
            </a:tbl>
          </a:graphicData>
        </a:graphic>
      </p:graphicFrame>
    </p:spTree>
    <p:extLst>
      <p:ext uri="{BB962C8B-B14F-4D97-AF65-F5344CB8AC3E}">
        <p14:creationId xmlns:p14="http://schemas.microsoft.com/office/powerpoint/2010/main" val="2831855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71</a:t>
            </a:fld>
            <a:endParaRPr lang="en-US" dirty="0"/>
          </a:p>
        </p:txBody>
      </p:sp>
      <p:sp>
        <p:nvSpPr>
          <p:cNvPr id="2" name="Title 3">
            <a:extLst>
              <a:ext uri="{FF2B5EF4-FFF2-40B4-BE49-F238E27FC236}">
                <a16:creationId xmlns:a16="http://schemas.microsoft.com/office/drawing/2014/main" id="{D3A6862C-464B-E5DE-9A60-5E57A63C9166}"/>
              </a:ext>
            </a:extLst>
          </p:cNvPr>
          <p:cNvSpPr>
            <a:spLocks noGrp="1"/>
          </p:cNvSpPr>
          <p:nvPr/>
        </p:nvSpPr>
        <p:spPr>
          <a:xfrm>
            <a:off x="4914900" y="685800"/>
            <a:ext cx="4800600"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Smoking Cessation for PAD</a:t>
            </a:r>
          </a:p>
        </p:txBody>
      </p:sp>
      <p:graphicFrame>
        <p:nvGraphicFramePr>
          <p:cNvPr id="3" name="Table 2">
            <a:extLst>
              <a:ext uri="{FF2B5EF4-FFF2-40B4-BE49-F238E27FC236}">
                <a16:creationId xmlns:a16="http://schemas.microsoft.com/office/drawing/2014/main" id="{47144F19-58E7-BC96-E6D1-7C234046D111}"/>
              </a:ext>
            </a:extLst>
          </p:cNvPr>
          <p:cNvGraphicFramePr>
            <a:graphicFrameLocks noGrp="1"/>
          </p:cNvGraphicFramePr>
          <p:nvPr>
            <p:extLst>
              <p:ext uri="{D42A27DB-BD31-4B8C-83A1-F6EECF244321}">
                <p14:modId xmlns:p14="http://schemas.microsoft.com/office/powerpoint/2010/main" val="2180787714"/>
              </p:ext>
            </p:extLst>
          </p:nvPr>
        </p:nvGraphicFramePr>
        <p:xfrm>
          <a:off x="1733549" y="1447800"/>
          <a:ext cx="11163301" cy="5935863"/>
        </p:xfrm>
        <a:graphic>
          <a:graphicData uri="http://schemas.openxmlformats.org/drawingml/2006/table">
            <a:tbl>
              <a:tblPr firstRow="1" firstCol="1" bandRow="1"/>
              <a:tblGrid>
                <a:gridCol w="1282740">
                  <a:extLst>
                    <a:ext uri="{9D8B030D-6E8A-4147-A177-3AD203B41FA5}">
                      <a16:colId xmlns:a16="http://schemas.microsoft.com/office/drawing/2014/main" val="1417415008"/>
                    </a:ext>
                  </a:extLst>
                </a:gridCol>
                <a:gridCol w="1248071">
                  <a:extLst>
                    <a:ext uri="{9D8B030D-6E8A-4147-A177-3AD203B41FA5}">
                      <a16:colId xmlns:a16="http://schemas.microsoft.com/office/drawing/2014/main" val="2648256607"/>
                    </a:ext>
                  </a:extLst>
                </a:gridCol>
                <a:gridCol w="8632490">
                  <a:extLst>
                    <a:ext uri="{9D8B030D-6E8A-4147-A177-3AD203B41FA5}">
                      <a16:colId xmlns:a16="http://schemas.microsoft.com/office/drawing/2014/main" val="3525850148"/>
                    </a:ext>
                  </a:extLst>
                </a:gridCol>
              </a:tblGrid>
              <a:tr h="711767">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Smoking Cessation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3953909"/>
                  </a:ext>
                </a:extLst>
              </a:tr>
              <a:tr h="333217">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658708"/>
                  </a:ext>
                </a:extLst>
              </a:tr>
              <a:tr h="93258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PAD who smoke cigarettes or use any other forms of tobacco should be advised at every visit to quit or encouraged to maintain cessation.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692635"/>
                  </a:ext>
                </a:extLst>
              </a:tr>
              <a:tr h="222390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PAD who smoke cigarettes or use any other forms of tobacco should be assisted in developing a plan for quitting that includes pharmacotherapy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varenicline, bupropion, and/or nicotine replacement therapies) combined with counseling, and/or referral to a smoking cessation program.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4536948"/>
                  </a:ext>
                </a:extLst>
              </a:tr>
              <a:tr h="143732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PAD should be advised to avoid exposure to secondhand tobacco smoke in all indoor or enclosed spaces, including work, home, transportation vehicles, and public places.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072261"/>
                  </a:ext>
                </a:extLst>
              </a:tr>
            </a:tbl>
          </a:graphicData>
        </a:graphic>
      </p:graphicFrame>
    </p:spTree>
    <p:extLst>
      <p:ext uri="{BB962C8B-B14F-4D97-AF65-F5344CB8AC3E}">
        <p14:creationId xmlns:p14="http://schemas.microsoft.com/office/powerpoint/2010/main" val="2479436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BDC18BD-2AC0-97FD-EA15-0CE42252A1EF}"/>
              </a:ext>
            </a:extLst>
          </p:cNvPr>
          <p:cNvSpPr>
            <a:spLocks noGrp="1"/>
          </p:cNvSpPr>
          <p:nvPr/>
        </p:nvSpPr>
        <p:spPr>
          <a:xfrm>
            <a:off x="4552950" y="838200"/>
            <a:ext cx="5524500"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Diabetes Management for PAD</a:t>
            </a:r>
          </a:p>
        </p:txBody>
      </p:sp>
      <p:graphicFrame>
        <p:nvGraphicFramePr>
          <p:cNvPr id="3" name="Table 2">
            <a:extLst>
              <a:ext uri="{FF2B5EF4-FFF2-40B4-BE49-F238E27FC236}">
                <a16:creationId xmlns:a16="http://schemas.microsoft.com/office/drawing/2014/main" id="{FAC84C0B-3AC0-79B6-C18D-EC5C6C1680F2}"/>
              </a:ext>
            </a:extLst>
          </p:cNvPr>
          <p:cNvGraphicFramePr>
            <a:graphicFrameLocks noGrp="1"/>
          </p:cNvGraphicFramePr>
          <p:nvPr>
            <p:extLst>
              <p:ext uri="{D42A27DB-BD31-4B8C-83A1-F6EECF244321}">
                <p14:modId xmlns:p14="http://schemas.microsoft.com/office/powerpoint/2010/main" val="4176414258"/>
              </p:ext>
            </p:extLst>
          </p:nvPr>
        </p:nvGraphicFramePr>
        <p:xfrm>
          <a:off x="1760537" y="1676400"/>
          <a:ext cx="11109325" cy="5528498"/>
        </p:xfrm>
        <a:graphic>
          <a:graphicData uri="http://schemas.openxmlformats.org/drawingml/2006/table">
            <a:tbl>
              <a:tblPr firstRow="1" firstCol="1" bandRow="1"/>
              <a:tblGrid>
                <a:gridCol w="1408663">
                  <a:extLst>
                    <a:ext uri="{9D8B030D-6E8A-4147-A177-3AD203B41FA5}">
                      <a16:colId xmlns:a16="http://schemas.microsoft.com/office/drawing/2014/main" val="1180000355"/>
                    </a:ext>
                  </a:extLst>
                </a:gridCol>
                <a:gridCol w="895411">
                  <a:extLst>
                    <a:ext uri="{9D8B030D-6E8A-4147-A177-3AD203B41FA5}">
                      <a16:colId xmlns:a16="http://schemas.microsoft.com/office/drawing/2014/main" val="429677644"/>
                    </a:ext>
                  </a:extLst>
                </a:gridCol>
                <a:gridCol w="8805251">
                  <a:extLst>
                    <a:ext uri="{9D8B030D-6E8A-4147-A177-3AD203B41FA5}">
                      <a16:colId xmlns:a16="http://schemas.microsoft.com/office/drawing/2014/main" val="1459584295"/>
                    </a:ext>
                  </a:extLst>
                </a:gridCol>
              </a:tblGrid>
              <a:tr h="835853">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Diabetes Management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081016"/>
                  </a:ext>
                </a:extLst>
              </a:tr>
              <a:tr h="391309">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383376"/>
                  </a:ext>
                </a:extLst>
              </a:tr>
              <a:tr h="168789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and type 2 diabetes, use of glucagon-like peptide–1 agonists (liraglutide and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sodium-glucose cotransporter-2 (SGLT-2)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inhibitors (canagliflozin, dapagliflozin, and empagliflozin) are effective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953278"/>
                  </a:ext>
                </a:extLst>
              </a:tr>
              <a:tr h="1095171">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management of diabetes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should be coordinated among members of the health care team.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184828"/>
                  </a:ext>
                </a:extLst>
              </a:tr>
              <a:tr h="1095171">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and diabetes, glycemic control may be beneficial to improve limb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5112624"/>
                  </a:ext>
                </a:extLst>
              </a:tr>
            </a:tbl>
          </a:graphicData>
        </a:graphic>
      </p:graphicFrame>
    </p:spTree>
    <p:extLst>
      <p:ext uri="{BB962C8B-B14F-4D97-AF65-F5344CB8AC3E}">
        <p14:creationId xmlns:p14="http://schemas.microsoft.com/office/powerpoint/2010/main" val="3844482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73</a:t>
            </a:fld>
            <a:endParaRPr lang="en-US" dirty="0"/>
          </a:p>
        </p:txBody>
      </p:sp>
      <p:sp>
        <p:nvSpPr>
          <p:cNvPr id="2" name="Title 3">
            <a:extLst>
              <a:ext uri="{FF2B5EF4-FFF2-40B4-BE49-F238E27FC236}">
                <a16:creationId xmlns:a16="http://schemas.microsoft.com/office/drawing/2014/main" id="{F741A5C7-6476-3A64-22F6-189F6EAE862C}"/>
              </a:ext>
            </a:extLst>
          </p:cNvPr>
          <p:cNvSpPr>
            <a:spLocks noGrp="1"/>
          </p:cNvSpPr>
          <p:nvPr/>
        </p:nvSpPr>
        <p:spPr>
          <a:xfrm>
            <a:off x="3533774" y="685800"/>
            <a:ext cx="7562850" cy="8436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Other Medical Therapies for Cardiovascular Risk Reduction in PAD</a:t>
            </a:r>
          </a:p>
        </p:txBody>
      </p:sp>
      <p:graphicFrame>
        <p:nvGraphicFramePr>
          <p:cNvPr id="3" name="Table 2">
            <a:extLst>
              <a:ext uri="{FF2B5EF4-FFF2-40B4-BE49-F238E27FC236}">
                <a16:creationId xmlns:a16="http://schemas.microsoft.com/office/drawing/2014/main" id="{C68785BF-1D15-5D09-D8C3-84735BA3C891}"/>
              </a:ext>
            </a:extLst>
          </p:cNvPr>
          <p:cNvGraphicFramePr>
            <a:graphicFrameLocks noGrp="1"/>
          </p:cNvGraphicFramePr>
          <p:nvPr>
            <p:extLst>
              <p:ext uri="{D42A27DB-BD31-4B8C-83A1-F6EECF244321}">
                <p14:modId xmlns:p14="http://schemas.microsoft.com/office/powerpoint/2010/main" val="1956142313"/>
              </p:ext>
            </p:extLst>
          </p:nvPr>
        </p:nvGraphicFramePr>
        <p:xfrm>
          <a:off x="2332037" y="1752600"/>
          <a:ext cx="9966325" cy="5254466"/>
        </p:xfrm>
        <a:graphic>
          <a:graphicData uri="http://schemas.openxmlformats.org/drawingml/2006/table">
            <a:tbl>
              <a:tblPr firstRow="1" firstCol="1" bandRow="1"/>
              <a:tblGrid>
                <a:gridCol w="998626">
                  <a:extLst>
                    <a:ext uri="{9D8B030D-6E8A-4147-A177-3AD203B41FA5}">
                      <a16:colId xmlns:a16="http://schemas.microsoft.com/office/drawing/2014/main" val="1197228227"/>
                    </a:ext>
                  </a:extLst>
                </a:gridCol>
                <a:gridCol w="1010586">
                  <a:extLst>
                    <a:ext uri="{9D8B030D-6E8A-4147-A177-3AD203B41FA5}">
                      <a16:colId xmlns:a16="http://schemas.microsoft.com/office/drawing/2014/main" val="1213513355"/>
                    </a:ext>
                  </a:extLst>
                </a:gridCol>
                <a:gridCol w="7957113">
                  <a:extLst>
                    <a:ext uri="{9D8B030D-6E8A-4147-A177-3AD203B41FA5}">
                      <a16:colId xmlns:a16="http://schemas.microsoft.com/office/drawing/2014/main" val="2823611193"/>
                    </a:ext>
                  </a:extLst>
                </a:gridCol>
              </a:tblGrid>
              <a:tr h="973250">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for Other Medical Therapies for Cardiovascular Risk Reduction in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6182520"/>
                  </a:ext>
                </a:extLst>
              </a:tr>
              <a:tr h="45563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050926"/>
                  </a:ext>
                </a:extLst>
              </a:tr>
              <a:tr h="58503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PAD should receive an annual influenza vaccination.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3275774"/>
                  </a:ext>
                </a:extLst>
              </a:tr>
              <a:tr h="127519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PAD should receive the severe acute respiratory syndrome coronavirus 2 (SARS-CoV-2) vaccination sequence, including the booster(s).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7584250"/>
                  </a:ext>
                </a:extLst>
              </a:tr>
              <a:tr h="1965352">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at high cardiovascular risk, a diet emphasizing intake of vegetables, fruits, legumes, nuts, whole grains, and fish can be beneficial for reducing the risk of developing PAD and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783700"/>
                  </a:ext>
                </a:extLst>
              </a:tr>
            </a:tbl>
          </a:graphicData>
        </a:graphic>
      </p:graphicFrame>
    </p:spTree>
    <p:extLst>
      <p:ext uri="{BB962C8B-B14F-4D97-AF65-F5344CB8AC3E}">
        <p14:creationId xmlns:p14="http://schemas.microsoft.com/office/powerpoint/2010/main" val="775031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1F3F7C5-435E-4F67-323C-360CBA3979F6}"/>
              </a:ext>
            </a:extLst>
          </p:cNvPr>
          <p:cNvSpPr>
            <a:spLocks noGrp="1"/>
          </p:cNvSpPr>
          <p:nvPr/>
        </p:nvSpPr>
        <p:spPr>
          <a:xfrm>
            <a:off x="3533774" y="1295400"/>
            <a:ext cx="7562850" cy="8436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Other Medical Therapies for Cardiovascular Risk Reduction in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022ED46-1219-32A2-2E55-C0D6DC29D209}"/>
              </a:ext>
            </a:extLst>
          </p:cNvPr>
          <p:cNvGraphicFramePr>
            <a:graphicFrameLocks noGrp="1"/>
          </p:cNvGraphicFramePr>
          <p:nvPr>
            <p:extLst>
              <p:ext uri="{D42A27DB-BD31-4B8C-83A1-F6EECF244321}">
                <p14:modId xmlns:p14="http://schemas.microsoft.com/office/powerpoint/2010/main" val="861617799"/>
              </p:ext>
            </p:extLst>
          </p:nvPr>
        </p:nvGraphicFramePr>
        <p:xfrm>
          <a:off x="2522537" y="2514600"/>
          <a:ext cx="9585325" cy="3849465"/>
        </p:xfrm>
        <a:graphic>
          <a:graphicData uri="http://schemas.openxmlformats.org/drawingml/2006/table">
            <a:tbl>
              <a:tblPr firstRow="1" firstCol="1" bandRow="1"/>
              <a:tblGrid>
                <a:gridCol w="960450">
                  <a:extLst>
                    <a:ext uri="{9D8B030D-6E8A-4147-A177-3AD203B41FA5}">
                      <a16:colId xmlns:a16="http://schemas.microsoft.com/office/drawing/2014/main" val="715090344"/>
                    </a:ext>
                  </a:extLst>
                </a:gridCol>
                <a:gridCol w="971952">
                  <a:extLst>
                    <a:ext uri="{9D8B030D-6E8A-4147-A177-3AD203B41FA5}">
                      <a16:colId xmlns:a16="http://schemas.microsoft.com/office/drawing/2014/main" val="3636805162"/>
                    </a:ext>
                  </a:extLst>
                </a:gridCol>
                <a:gridCol w="7652923">
                  <a:extLst>
                    <a:ext uri="{9D8B030D-6E8A-4147-A177-3AD203B41FA5}">
                      <a16:colId xmlns:a16="http://schemas.microsoft.com/office/drawing/2014/main" val="4274593712"/>
                    </a:ext>
                  </a:extLst>
                </a:gridCol>
              </a:tblGrid>
              <a:tr h="152367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B-complex vitamin supplementation to lower homocysteine levels is not beneficial for prevention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1805022"/>
                  </a:ext>
                </a:extLst>
              </a:tr>
              <a:tr h="116289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chelation therapy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EDTA) is not beneficial for prevention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3448520"/>
                  </a:ext>
                </a:extLst>
              </a:tr>
              <a:tr h="116289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vitamin D supplementation is not beneficial for prevention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6" marR="67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7582811"/>
                  </a:ext>
                </a:extLst>
              </a:tr>
            </a:tbl>
          </a:graphicData>
        </a:graphic>
      </p:graphicFrame>
    </p:spTree>
    <p:extLst>
      <p:ext uri="{BB962C8B-B14F-4D97-AF65-F5344CB8AC3E}">
        <p14:creationId xmlns:p14="http://schemas.microsoft.com/office/powerpoint/2010/main" val="20493720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75</a:t>
            </a:fld>
            <a:endParaRPr lang="en-US" dirty="0"/>
          </a:p>
        </p:txBody>
      </p:sp>
      <p:sp>
        <p:nvSpPr>
          <p:cNvPr id="2" name="Title 3">
            <a:extLst>
              <a:ext uri="{FF2B5EF4-FFF2-40B4-BE49-F238E27FC236}">
                <a16:creationId xmlns:a16="http://schemas.microsoft.com/office/drawing/2014/main" id="{3471116C-DF74-473F-9765-4AEEB88FABDE}"/>
              </a:ext>
            </a:extLst>
          </p:cNvPr>
          <p:cNvSpPr>
            <a:spLocks noGrp="1"/>
          </p:cNvSpPr>
          <p:nvPr/>
        </p:nvSpPr>
        <p:spPr>
          <a:xfrm>
            <a:off x="3671886" y="866170"/>
            <a:ext cx="7286626" cy="8436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Medications for Leg Symptoms in Chronic Symptomatic PAD </a:t>
            </a:r>
          </a:p>
        </p:txBody>
      </p:sp>
      <p:graphicFrame>
        <p:nvGraphicFramePr>
          <p:cNvPr id="3" name="Table 2">
            <a:extLst>
              <a:ext uri="{FF2B5EF4-FFF2-40B4-BE49-F238E27FC236}">
                <a16:creationId xmlns:a16="http://schemas.microsoft.com/office/drawing/2014/main" id="{F76D83E2-2ADC-9F4D-44F9-184A1A42B320}"/>
              </a:ext>
            </a:extLst>
          </p:cNvPr>
          <p:cNvGraphicFramePr>
            <a:graphicFrameLocks noGrp="1"/>
          </p:cNvGraphicFramePr>
          <p:nvPr>
            <p:extLst>
              <p:ext uri="{D42A27DB-BD31-4B8C-83A1-F6EECF244321}">
                <p14:modId xmlns:p14="http://schemas.microsoft.com/office/powerpoint/2010/main" val="2160558963"/>
              </p:ext>
            </p:extLst>
          </p:nvPr>
        </p:nvGraphicFramePr>
        <p:xfrm>
          <a:off x="2484437" y="1981200"/>
          <a:ext cx="9661525" cy="4960387"/>
        </p:xfrm>
        <a:graphic>
          <a:graphicData uri="http://schemas.openxmlformats.org/drawingml/2006/table">
            <a:tbl>
              <a:tblPr firstRow="1" firstCol="1" bandRow="1"/>
              <a:tblGrid>
                <a:gridCol w="1060835">
                  <a:extLst>
                    <a:ext uri="{9D8B030D-6E8A-4147-A177-3AD203B41FA5}">
                      <a16:colId xmlns:a16="http://schemas.microsoft.com/office/drawing/2014/main" val="1103030566"/>
                    </a:ext>
                  </a:extLst>
                </a:gridCol>
                <a:gridCol w="964221">
                  <a:extLst>
                    <a:ext uri="{9D8B030D-6E8A-4147-A177-3AD203B41FA5}">
                      <a16:colId xmlns:a16="http://schemas.microsoft.com/office/drawing/2014/main" val="3204311516"/>
                    </a:ext>
                  </a:extLst>
                </a:gridCol>
                <a:gridCol w="7636469">
                  <a:extLst>
                    <a:ext uri="{9D8B030D-6E8A-4147-A177-3AD203B41FA5}">
                      <a16:colId xmlns:a16="http://schemas.microsoft.com/office/drawing/2014/main" val="1351040071"/>
                    </a:ext>
                  </a:extLst>
                </a:gridCol>
              </a:tblGrid>
              <a:tr h="867305">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Medications for Leg Symptoms in Chronic Symptomatic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344419"/>
                  </a:ext>
                </a:extLst>
              </a:tr>
              <a:tr h="32681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5496608"/>
                  </a:ext>
                </a:extLst>
              </a:tr>
              <a:tr h="357132">
                <a:tc grid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Cilostazol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7850040"/>
                  </a:ext>
                </a:extLst>
              </a:tr>
              <a:tr h="113638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claudication, cilostazol is recommended to improve leg symptoms and increase walking distance.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846788"/>
                  </a:ext>
                </a:extLst>
              </a:tr>
              <a:tr h="113638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cilostazol may be useful to reduce restenosis after endovascular therapy for femoropopliteal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840278"/>
                  </a:ext>
                </a:extLst>
              </a:tr>
              <a:tr h="113638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PAD and congestive heart failure of any severity, cilostazol should not be administered.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387460"/>
                  </a:ext>
                </a:extLst>
              </a:tr>
            </a:tbl>
          </a:graphicData>
        </a:graphic>
      </p:graphicFrame>
    </p:spTree>
    <p:extLst>
      <p:ext uri="{BB962C8B-B14F-4D97-AF65-F5344CB8AC3E}">
        <p14:creationId xmlns:p14="http://schemas.microsoft.com/office/powerpoint/2010/main" val="3889792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4D0455A-B73C-6E37-4D18-0E5A37F45E93}"/>
              </a:ext>
            </a:extLst>
          </p:cNvPr>
          <p:cNvSpPr>
            <a:spLocks noGrp="1"/>
          </p:cNvSpPr>
          <p:nvPr/>
        </p:nvSpPr>
        <p:spPr>
          <a:xfrm>
            <a:off x="3671887" y="1371600"/>
            <a:ext cx="7286626" cy="8436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Medications for Leg Symptoms in Chronic Symptomatic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0074E37-41F8-3773-817A-3FB9C96D4BD3}"/>
              </a:ext>
            </a:extLst>
          </p:cNvPr>
          <p:cNvGraphicFramePr>
            <a:graphicFrameLocks noGrp="1"/>
          </p:cNvGraphicFramePr>
          <p:nvPr>
            <p:extLst>
              <p:ext uri="{D42A27DB-BD31-4B8C-83A1-F6EECF244321}">
                <p14:modId xmlns:p14="http://schemas.microsoft.com/office/powerpoint/2010/main" val="3845205408"/>
              </p:ext>
            </p:extLst>
          </p:nvPr>
        </p:nvGraphicFramePr>
        <p:xfrm>
          <a:off x="2103437" y="2667000"/>
          <a:ext cx="10423526" cy="3602238"/>
        </p:xfrm>
        <a:graphic>
          <a:graphicData uri="http://schemas.openxmlformats.org/drawingml/2006/table">
            <a:tbl>
              <a:tblPr firstRow="1" firstCol="1" bandRow="1"/>
              <a:tblGrid>
                <a:gridCol w="1144503">
                  <a:extLst>
                    <a:ext uri="{9D8B030D-6E8A-4147-A177-3AD203B41FA5}">
                      <a16:colId xmlns:a16="http://schemas.microsoft.com/office/drawing/2014/main" val="754105999"/>
                    </a:ext>
                  </a:extLst>
                </a:gridCol>
                <a:gridCol w="1040269">
                  <a:extLst>
                    <a:ext uri="{9D8B030D-6E8A-4147-A177-3AD203B41FA5}">
                      <a16:colId xmlns:a16="http://schemas.microsoft.com/office/drawing/2014/main" val="212696368"/>
                    </a:ext>
                  </a:extLst>
                </a:gridCol>
                <a:gridCol w="8238754">
                  <a:extLst>
                    <a:ext uri="{9D8B030D-6E8A-4147-A177-3AD203B41FA5}">
                      <a16:colId xmlns:a16="http://schemas.microsoft.com/office/drawing/2014/main" val="1569961920"/>
                    </a:ext>
                  </a:extLst>
                </a:gridCol>
              </a:tblGrid>
              <a:tr h="474136">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Pentoxifylline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0343510"/>
                  </a:ext>
                </a:extLst>
              </a:tr>
              <a:tr h="1326983">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pentoxifylline is not recommended for treatment of claudication.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032300"/>
                  </a:ext>
                </a:extLst>
              </a:tr>
              <a:tr h="474136">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Chelation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0319"/>
                  </a:ext>
                </a:extLst>
              </a:tr>
              <a:tr h="1326983">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chelation therapy is not recommended for treatment of claudication.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390763"/>
                  </a:ext>
                </a:extLst>
              </a:tr>
            </a:tbl>
          </a:graphicData>
        </a:graphic>
      </p:graphicFrame>
    </p:spTree>
    <p:extLst>
      <p:ext uri="{BB962C8B-B14F-4D97-AF65-F5344CB8AC3E}">
        <p14:creationId xmlns:p14="http://schemas.microsoft.com/office/powerpoint/2010/main" val="1325801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77</a:t>
            </a:fld>
            <a:endParaRPr lang="en-US" dirty="0"/>
          </a:p>
        </p:txBody>
      </p:sp>
      <p:sp>
        <p:nvSpPr>
          <p:cNvPr id="2" name="Title 3">
            <a:extLst>
              <a:ext uri="{FF2B5EF4-FFF2-40B4-BE49-F238E27FC236}">
                <a16:creationId xmlns:a16="http://schemas.microsoft.com/office/drawing/2014/main" id="{480A1AA7-3A16-AD7A-7B5B-4BABE463C2F4}"/>
              </a:ext>
            </a:extLst>
          </p:cNvPr>
          <p:cNvSpPr>
            <a:spLocks noGrp="1"/>
          </p:cNvSpPr>
          <p:nvPr/>
        </p:nvSpPr>
        <p:spPr>
          <a:xfrm>
            <a:off x="4769641" y="1219200"/>
            <a:ext cx="5091113"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Preventive Foot Care for PAD</a:t>
            </a:r>
          </a:p>
        </p:txBody>
      </p:sp>
      <p:graphicFrame>
        <p:nvGraphicFramePr>
          <p:cNvPr id="3" name="Table 2">
            <a:extLst>
              <a:ext uri="{FF2B5EF4-FFF2-40B4-BE49-F238E27FC236}">
                <a16:creationId xmlns:a16="http://schemas.microsoft.com/office/drawing/2014/main" id="{BFE7ECA3-E033-106A-85A1-D6CCB02478C1}"/>
              </a:ext>
            </a:extLst>
          </p:cNvPr>
          <p:cNvGraphicFramePr>
            <a:graphicFrameLocks noGrp="1"/>
          </p:cNvGraphicFramePr>
          <p:nvPr>
            <p:extLst>
              <p:ext uri="{D42A27DB-BD31-4B8C-83A1-F6EECF244321}">
                <p14:modId xmlns:p14="http://schemas.microsoft.com/office/powerpoint/2010/main" val="2910129730"/>
              </p:ext>
            </p:extLst>
          </p:nvPr>
        </p:nvGraphicFramePr>
        <p:xfrm>
          <a:off x="2674936" y="2005719"/>
          <a:ext cx="9280525" cy="4218161"/>
        </p:xfrm>
        <a:graphic>
          <a:graphicData uri="http://schemas.openxmlformats.org/drawingml/2006/table">
            <a:tbl>
              <a:tblPr firstRow="1" firstCol="1" bandRow="1"/>
              <a:tblGrid>
                <a:gridCol w="744298">
                  <a:extLst>
                    <a:ext uri="{9D8B030D-6E8A-4147-A177-3AD203B41FA5}">
                      <a16:colId xmlns:a16="http://schemas.microsoft.com/office/drawing/2014/main" val="128417652"/>
                    </a:ext>
                  </a:extLst>
                </a:gridCol>
                <a:gridCol w="863089">
                  <a:extLst>
                    <a:ext uri="{9D8B030D-6E8A-4147-A177-3AD203B41FA5}">
                      <a16:colId xmlns:a16="http://schemas.microsoft.com/office/drawing/2014/main" val="1395397230"/>
                    </a:ext>
                  </a:extLst>
                </a:gridCol>
                <a:gridCol w="7673138">
                  <a:extLst>
                    <a:ext uri="{9D8B030D-6E8A-4147-A177-3AD203B41FA5}">
                      <a16:colId xmlns:a16="http://schemas.microsoft.com/office/drawing/2014/main" val="1781345000"/>
                    </a:ext>
                  </a:extLst>
                </a:gridCol>
              </a:tblGrid>
              <a:tr h="1052221">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Preventive Foot Care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3044695"/>
                  </a:ext>
                </a:extLst>
              </a:tr>
              <a:tr h="456929">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297565"/>
                  </a:ext>
                </a:extLst>
              </a:tr>
              <a:tr h="127882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providing general preventive foot self-care education to patients and their family members and support persons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1083171"/>
                  </a:ext>
                </a:extLst>
              </a:tr>
              <a:tr h="58670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foot inspection by a clinician at every visit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770048"/>
                  </a:ext>
                </a:extLst>
              </a:tr>
            </a:tbl>
          </a:graphicData>
        </a:graphic>
      </p:graphicFrame>
    </p:spTree>
    <p:extLst>
      <p:ext uri="{BB962C8B-B14F-4D97-AF65-F5344CB8AC3E}">
        <p14:creationId xmlns:p14="http://schemas.microsoft.com/office/powerpoint/2010/main" val="2373575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C07B0C9-39D6-29D3-CC57-7DBF715A62E9}"/>
              </a:ext>
            </a:extLst>
          </p:cNvPr>
          <p:cNvSpPr>
            <a:spLocks noGrp="1"/>
          </p:cNvSpPr>
          <p:nvPr/>
        </p:nvSpPr>
        <p:spPr>
          <a:xfrm>
            <a:off x="4099318" y="1524000"/>
            <a:ext cx="6431757"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Preventive Foot Care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FA4F2B5-1AE4-E0DE-E854-BFCB8B9B8EA3}"/>
              </a:ext>
            </a:extLst>
          </p:cNvPr>
          <p:cNvGraphicFramePr>
            <a:graphicFrameLocks noGrp="1"/>
          </p:cNvGraphicFramePr>
          <p:nvPr>
            <p:extLst>
              <p:ext uri="{D42A27DB-BD31-4B8C-83A1-F6EECF244321}">
                <p14:modId xmlns:p14="http://schemas.microsoft.com/office/powerpoint/2010/main" val="4149802206"/>
              </p:ext>
            </p:extLst>
          </p:nvPr>
        </p:nvGraphicFramePr>
        <p:xfrm>
          <a:off x="2827335" y="2319909"/>
          <a:ext cx="8975725" cy="3589782"/>
        </p:xfrm>
        <a:graphic>
          <a:graphicData uri="http://schemas.openxmlformats.org/drawingml/2006/table">
            <a:tbl>
              <a:tblPr firstRow="1" firstCol="1" bandRow="1"/>
              <a:tblGrid>
                <a:gridCol w="719853">
                  <a:extLst>
                    <a:ext uri="{9D8B030D-6E8A-4147-A177-3AD203B41FA5}">
                      <a16:colId xmlns:a16="http://schemas.microsoft.com/office/drawing/2014/main" val="4237859121"/>
                    </a:ext>
                  </a:extLst>
                </a:gridCol>
                <a:gridCol w="834742">
                  <a:extLst>
                    <a:ext uri="{9D8B030D-6E8A-4147-A177-3AD203B41FA5}">
                      <a16:colId xmlns:a16="http://schemas.microsoft.com/office/drawing/2014/main" val="1398534113"/>
                    </a:ext>
                  </a:extLst>
                </a:gridCol>
                <a:gridCol w="7421130">
                  <a:extLst>
                    <a:ext uri="{9D8B030D-6E8A-4147-A177-3AD203B41FA5}">
                      <a16:colId xmlns:a16="http://schemas.microsoft.com/office/drawing/2014/main" val="4087053152"/>
                    </a:ext>
                  </a:extLst>
                </a:gridCol>
              </a:tblGrid>
              <a:tr h="992196">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at high risk for ulcers and amputation (Table 12), therapeutic footwear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951577"/>
                  </a:ext>
                </a:extLst>
              </a:tr>
              <a:tr h="152919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a comprehensive foot evaluation (Table 13) should be performed at least annually to identify risk factors for ulcers and amputation.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5092982"/>
                  </a:ext>
                </a:extLst>
              </a:tr>
              <a:tr h="99219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PAD, referral to a foot care specialist, when available, is reasonable for ongoing preventive care and longitudinal surveillance.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100902"/>
                  </a:ext>
                </a:extLst>
              </a:tr>
            </a:tbl>
          </a:graphicData>
        </a:graphic>
      </p:graphicFrame>
    </p:spTree>
    <p:extLst>
      <p:ext uri="{BB962C8B-B14F-4D97-AF65-F5344CB8AC3E}">
        <p14:creationId xmlns:p14="http://schemas.microsoft.com/office/powerpoint/2010/main" val="3737601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79</a:t>
            </a:fld>
            <a:endParaRPr lang="en-US" dirty="0"/>
          </a:p>
        </p:txBody>
      </p:sp>
      <p:sp>
        <p:nvSpPr>
          <p:cNvPr id="2" name="Title 3">
            <a:extLst>
              <a:ext uri="{FF2B5EF4-FFF2-40B4-BE49-F238E27FC236}">
                <a16:creationId xmlns:a16="http://schemas.microsoft.com/office/drawing/2014/main" id="{174C9708-9AE9-6DE2-9EC3-47B1B3A8928B}"/>
              </a:ext>
            </a:extLst>
          </p:cNvPr>
          <p:cNvSpPr>
            <a:spLocks noGrp="1"/>
          </p:cNvSpPr>
          <p:nvPr/>
        </p:nvSpPr>
        <p:spPr>
          <a:xfrm>
            <a:off x="3078359" y="1676400"/>
            <a:ext cx="8473682" cy="9198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12. Risk Factors for Development of Foot Ulcers or Amputation Among Patients With PAD</a:t>
            </a:r>
          </a:p>
        </p:txBody>
      </p:sp>
      <p:graphicFrame>
        <p:nvGraphicFramePr>
          <p:cNvPr id="6" name="Table 5">
            <a:extLst>
              <a:ext uri="{FF2B5EF4-FFF2-40B4-BE49-F238E27FC236}">
                <a16:creationId xmlns:a16="http://schemas.microsoft.com/office/drawing/2014/main" id="{6FBB80C1-9275-5B0F-0FF6-631FA105C8CB}"/>
              </a:ext>
            </a:extLst>
          </p:cNvPr>
          <p:cNvGraphicFramePr>
            <a:graphicFrameLocks noGrp="1"/>
          </p:cNvGraphicFramePr>
          <p:nvPr>
            <p:extLst>
              <p:ext uri="{D42A27DB-BD31-4B8C-83A1-F6EECF244321}">
                <p14:modId xmlns:p14="http://schemas.microsoft.com/office/powerpoint/2010/main" val="473480069"/>
              </p:ext>
            </p:extLst>
          </p:nvPr>
        </p:nvGraphicFramePr>
        <p:xfrm>
          <a:off x="3468687" y="2874486"/>
          <a:ext cx="7693026" cy="2480628"/>
        </p:xfrm>
        <a:graphic>
          <a:graphicData uri="http://schemas.openxmlformats.org/drawingml/2006/table">
            <a:tbl>
              <a:tblPr firstRow="1" firstCol="1" bandRow="1"/>
              <a:tblGrid>
                <a:gridCol w="7693026">
                  <a:extLst>
                    <a:ext uri="{9D8B030D-6E8A-4147-A177-3AD203B41FA5}">
                      <a16:colId xmlns:a16="http://schemas.microsoft.com/office/drawing/2014/main" val="264214006"/>
                    </a:ext>
                  </a:extLst>
                </a:gridCol>
              </a:tblGrid>
              <a:tr h="0">
                <a:tc>
                  <a:txBody>
                    <a:bodyPr/>
                    <a:lstStyle/>
                    <a:p>
                      <a:pPr marL="0" marR="0">
                        <a:lnSpc>
                          <a:spcPct val="107000"/>
                        </a:lnSpc>
                        <a:spcBef>
                          <a:spcPts val="0"/>
                        </a:spcBef>
                        <a:spcAft>
                          <a:spcPts val="1200"/>
                        </a:spcAft>
                      </a:pPr>
                      <a:r>
                        <a:rPr lang="en-US" sz="1800" dirty="0">
                          <a:effectLst/>
                          <a:latin typeface="Times New Roman" panose="02020603050405020304" pitchFamily="18" charset="0"/>
                          <a:ea typeface="Times New Roman" panose="02020603050405020304" pitchFamily="18" charset="0"/>
                        </a:rPr>
                        <a:t>History of previous foot ulcer(s) or amputation (minor or major)</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Charcot or other foot deformities </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Diabetes</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Times New Roman" panose="02020603050405020304" pitchFamily="18" charset="0"/>
                        </a:rPr>
                        <a:t>with poor glycemic control</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CKD (especially if ESKD)</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Peripheral neuropathy (especially with loss of protective sensation)</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Corns or calluses on the feet (considered </a:t>
                      </a:r>
                      <a:r>
                        <a:rPr lang="en-US" sz="1800" dirty="0" err="1">
                          <a:effectLst/>
                          <a:latin typeface="Times New Roman" panose="02020603050405020304" pitchFamily="18" charset="0"/>
                          <a:ea typeface="Times New Roman" panose="02020603050405020304" pitchFamily="18" charset="0"/>
                        </a:rPr>
                        <a:t>preulcerous</a:t>
                      </a:r>
                      <a:r>
                        <a:rPr lang="en-US" sz="1800" dirty="0">
                          <a:effectLst/>
                          <a:latin typeface="Times New Roman" panose="02020603050405020304" pitchFamily="18" charset="0"/>
                          <a:ea typeface="Times New Roman" panose="02020603050405020304" pitchFamily="18" charset="0"/>
                        </a:rPr>
                        <a:t> lesions in patients with PAD)</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Ongoing smoking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875003"/>
                  </a:ext>
                </a:extLst>
              </a:tr>
            </a:tbl>
          </a:graphicData>
        </a:graphic>
      </p:graphicFrame>
      <p:sp>
        <p:nvSpPr>
          <p:cNvPr id="8" name="TextBox 7">
            <a:extLst>
              <a:ext uri="{FF2B5EF4-FFF2-40B4-BE49-F238E27FC236}">
                <a16:creationId xmlns:a16="http://schemas.microsoft.com/office/drawing/2014/main" id="{3E988FB5-4DDB-86F0-138C-8FF990C929C5}"/>
              </a:ext>
            </a:extLst>
          </p:cNvPr>
          <p:cNvSpPr txBox="1"/>
          <p:nvPr/>
        </p:nvSpPr>
        <p:spPr>
          <a:xfrm>
            <a:off x="3439855" y="5633315"/>
            <a:ext cx="4572000" cy="461665"/>
          </a:xfrm>
          <a:prstGeom prst="rect">
            <a:avLst/>
          </a:prstGeom>
          <a:noFill/>
        </p:spPr>
        <p:txBody>
          <a:bodyPr wrap="square">
            <a:spAutoFit/>
          </a:bodyPr>
          <a:lstStyle/>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CKD indicates chronic kidney disease; ESKD, end-stage kidney disease; and PAD, peripheral artery disease.</a:t>
            </a:r>
          </a:p>
        </p:txBody>
      </p:sp>
    </p:spTree>
    <p:extLst>
      <p:ext uri="{BB962C8B-B14F-4D97-AF65-F5344CB8AC3E}">
        <p14:creationId xmlns:p14="http://schemas.microsoft.com/office/powerpoint/2010/main" val="267671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828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08C94B3D-B653-53F7-EDD1-34D7F54CFE62}"/>
              </a:ext>
            </a:extLst>
          </p:cNvPr>
          <p:cNvSpPr txBox="1"/>
          <p:nvPr/>
        </p:nvSpPr>
        <p:spPr>
          <a:xfrm>
            <a:off x="1714500" y="2667000"/>
            <a:ext cx="11201400" cy="3970318"/>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742950" indent="-742950">
              <a:buFont typeface="+mj-lt"/>
              <a:buAutoNum type="arabicPeriod" startAt="4"/>
            </a:pPr>
            <a:r>
              <a:rPr lang="en-US" sz="3600" dirty="0">
                <a:latin typeface="Lub Dub Medium" panose="020B0603030403020204" pitchFamily="34" charset="0"/>
              </a:rPr>
              <a:t>Health disparities in PAD are associated with poor limb and cardiovascular outcomes and must be addressed at the individual patient and population levels, with interventions coordinated between multiple stakeholders across the cardiovascular community and public health infrastructure. </a:t>
            </a:r>
          </a:p>
        </p:txBody>
      </p:sp>
    </p:spTree>
    <p:extLst>
      <p:ext uri="{BB962C8B-B14F-4D97-AF65-F5344CB8AC3E}">
        <p14:creationId xmlns:p14="http://schemas.microsoft.com/office/powerpoint/2010/main" val="3701975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A0F9D17-8BB8-CB1D-2D65-430C379051E4}"/>
              </a:ext>
            </a:extLst>
          </p:cNvPr>
          <p:cNvSpPr>
            <a:spLocks noGrp="1"/>
          </p:cNvSpPr>
          <p:nvPr/>
        </p:nvSpPr>
        <p:spPr>
          <a:xfrm>
            <a:off x="3078358" y="1371600"/>
            <a:ext cx="8473682" cy="9198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13. Components of a Comprehensive Foot Evaluation for Patients With PAD</a:t>
            </a:r>
          </a:p>
        </p:txBody>
      </p:sp>
      <p:graphicFrame>
        <p:nvGraphicFramePr>
          <p:cNvPr id="3" name="Table 2">
            <a:extLst>
              <a:ext uri="{FF2B5EF4-FFF2-40B4-BE49-F238E27FC236}">
                <a16:creationId xmlns:a16="http://schemas.microsoft.com/office/drawing/2014/main" id="{D8AD1B21-8A6B-0C3D-B089-B10EA5995A70}"/>
              </a:ext>
            </a:extLst>
          </p:cNvPr>
          <p:cNvGraphicFramePr>
            <a:graphicFrameLocks noGrp="1"/>
          </p:cNvGraphicFramePr>
          <p:nvPr>
            <p:extLst>
              <p:ext uri="{D42A27DB-BD31-4B8C-83A1-F6EECF244321}">
                <p14:modId xmlns:p14="http://schemas.microsoft.com/office/powerpoint/2010/main" val="984533346"/>
              </p:ext>
            </p:extLst>
          </p:nvPr>
        </p:nvGraphicFramePr>
        <p:xfrm>
          <a:off x="3162300" y="2514600"/>
          <a:ext cx="8305799" cy="4082796"/>
        </p:xfrm>
        <a:graphic>
          <a:graphicData uri="http://schemas.openxmlformats.org/drawingml/2006/table">
            <a:tbl>
              <a:tblPr firstRow="1" firstCol="1" bandRow="1"/>
              <a:tblGrid>
                <a:gridCol w="1589244">
                  <a:extLst>
                    <a:ext uri="{9D8B030D-6E8A-4147-A177-3AD203B41FA5}">
                      <a16:colId xmlns:a16="http://schemas.microsoft.com/office/drawing/2014/main" val="273823889"/>
                    </a:ext>
                  </a:extLst>
                </a:gridCol>
                <a:gridCol w="6716555">
                  <a:extLst>
                    <a:ext uri="{9D8B030D-6E8A-4147-A177-3AD203B41FA5}">
                      <a16:colId xmlns:a16="http://schemas.microsoft.com/office/drawing/2014/main" val="3718446811"/>
                    </a:ext>
                  </a:extLst>
                </a:gridCol>
              </a:tblGrid>
              <a:tr h="0">
                <a:tc rowSpan="9">
                  <a:txBody>
                    <a:bodyPr/>
                    <a:lstStyle/>
                    <a:p>
                      <a:pPr marL="228600" marR="0" indent="-22860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History</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endParaRPr lang="en-US" sz="18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Previous foot ulcer(s) or CLTI, amputation, Charcot deformity, calluses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970520"/>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Current symptoms of PAD or CLTI: claudication or other leg fatigue with walking, rest pain, foot ulcers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83225"/>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Lower extremity revascularization (endovascular or surgical procedures)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5471738"/>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Cigarette or other tobacco use (current, past)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1590505"/>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Diabetes</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198649"/>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Retinopathy or visual impairment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173574"/>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CKD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113060"/>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Symptoms of neuropathy (ie, pain, burning, numbness in feet)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65910"/>
                  </a:ext>
                </a:extLst>
              </a:tr>
              <a:tr h="0">
                <a:tc v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History of other CVD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CAD, heart failure, cerebrovascular disease)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7543502"/>
                  </a:ext>
                </a:extLst>
              </a:tr>
            </a:tbl>
          </a:graphicData>
        </a:graphic>
      </p:graphicFrame>
      <p:sp>
        <p:nvSpPr>
          <p:cNvPr id="5" name="TextBox 4">
            <a:extLst>
              <a:ext uri="{FF2B5EF4-FFF2-40B4-BE49-F238E27FC236}">
                <a16:creationId xmlns:a16="http://schemas.microsoft.com/office/drawing/2014/main" id="{74E2115C-909D-2444-F79D-760C284A1DE5}"/>
              </a:ext>
            </a:extLst>
          </p:cNvPr>
          <p:cNvSpPr txBox="1"/>
          <p:nvPr/>
        </p:nvSpPr>
        <p:spPr>
          <a:xfrm>
            <a:off x="3078358" y="6824630"/>
            <a:ext cx="6324600" cy="646331"/>
          </a:xfrm>
          <a:prstGeom prst="rect">
            <a:avLst/>
          </a:prstGeom>
          <a:noFill/>
        </p:spPr>
        <p:txBody>
          <a:bodyPr wrap="square">
            <a:spAutoFit/>
          </a:bodyPr>
          <a:lstStyle/>
          <a:p>
            <a:r>
              <a:rPr lang="en-US" sz="1200" dirty="0">
                <a:latin typeface="Lub Dub Medium" panose="020B0603030403020204" pitchFamily="34" charset="0"/>
              </a:rPr>
              <a:t>CAD indicates coronary artery disease; CKD, chronic kidney disease; CLTI, chronic limb-threatening ischemia; CVD, cardiovascular disease, and PAD, peripheral artery disease.</a:t>
            </a:r>
          </a:p>
        </p:txBody>
      </p:sp>
    </p:spTree>
    <p:extLst>
      <p:ext uri="{BB962C8B-B14F-4D97-AF65-F5344CB8AC3E}">
        <p14:creationId xmlns:p14="http://schemas.microsoft.com/office/powerpoint/2010/main" val="2115934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2" name="Title 3">
            <a:extLst>
              <a:ext uri="{FF2B5EF4-FFF2-40B4-BE49-F238E27FC236}">
                <a16:creationId xmlns:a16="http://schemas.microsoft.com/office/drawing/2014/main" id="{304A16FB-C683-420F-D83E-96C495B3805D}"/>
              </a:ext>
            </a:extLst>
          </p:cNvPr>
          <p:cNvSpPr>
            <a:spLocks noGrp="1"/>
          </p:cNvSpPr>
          <p:nvPr/>
        </p:nvSpPr>
        <p:spPr>
          <a:xfrm>
            <a:off x="3078359" y="685800"/>
            <a:ext cx="8473682" cy="9198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13. Components of a Comprehensive Foot Evaluation for Patients With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B3727AA-A475-BC37-7595-94ABD01356B4}"/>
              </a:ext>
            </a:extLst>
          </p:cNvPr>
          <p:cNvGraphicFramePr>
            <a:graphicFrameLocks noGrp="1"/>
          </p:cNvGraphicFramePr>
          <p:nvPr>
            <p:extLst>
              <p:ext uri="{D42A27DB-BD31-4B8C-83A1-F6EECF244321}">
                <p14:modId xmlns:p14="http://schemas.microsoft.com/office/powerpoint/2010/main" val="3070579476"/>
              </p:ext>
            </p:extLst>
          </p:nvPr>
        </p:nvGraphicFramePr>
        <p:xfrm>
          <a:off x="2896393" y="1828800"/>
          <a:ext cx="8837613" cy="4955032"/>
        </p:xfrm>
        <a:graphic>
          <a:graphicData uri="http://schemas.openxmlformats.org/drawingml/2006/table">
            <a:tbl>
              <a:tblPr firstRow="1" firstCol="1" bandRow="1"/>
              <a:tblGrid>
                <a:gridCol w="1691003">
                  <a:extLst>
                    <a:ext uri="{9D8B030D-6E8A-4147-A177-3AD203B41FA5}">
                      <a16:colId xmlns:a16="http://schemas.microsoft.com/office/drawing/2014/main" val="3105236943"/>
                    </a:ext>
                  </a:extLst>
                </a:gridCol>
                <a:gridCol w="7146610">
                  <a:extLst>
                    <a:ext uri="{9D8B030D-6E8A-4147-A177-3AD203B41FA5}">
                      <a16:colId xmlns:a16="http://schemas.microsoft.com/office/drawing/2014/main" val="2260308145"/>
                    </a:ext>
                  </a:extLst>
                </a:gridCol>
              </a:tblGrid>
              <a:tr h="216535">
                <a:tc rowSpan="4">
                  <a:txBody>
                    <a:bodyPr/>
                    <a:lstStyle/>
                    <a:p>
                      <a:pPr marL="228600" marR="0" indent="-22860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Physical examination</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endParaRPr lang="en-US" sz="18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Evaluate skin integrity, including presence of any ulcers, calluses, or corns. Visual inspection includes the whole foot and in between all toes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321021"/>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Examine for foot deformity (eg, bunion, hammertoe or claw toe, abnormal foot arch, Charcot deformity)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59409"/>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Perform neurological assessment:  10-g monoﬁlament testing with at least 1 other measurement: pinprick, temperature, or vibration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0339197"/>
                  </a:ext>
                </a:extLst>
              </a:tr>
              <a:tr h="0">
                <a:tc v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Evaluate (palpate) pulses in the legs and feet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672534"/>
                  </a:ext>
                </a:extLst>
              </a:tr>
              <a:tr h="0">
                <a:tc rowSpan="4">
                  <a:txBody>
                    <a:bodyPr/>
                    <a:lstStyle/>
                    <a:p>
                      <a:pPr marL="228600" marR="0" indent="-22860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Other assessments</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p>
                    <a:p>
                      <a:pPr marL="228600" marR="0" indent="-228600">
                        <a:lnSpc>
                          <a:spcPct val="150000"/>
                        </a:lnSpc>
                        <a:spcBef>
                          <a:spcPts val="0"/>
                        </a:spcBef>
                        <a:spcAft>
                          <a:spcPts val="0"/>
                        </a:spcAft>
                      </a:pPr>
                      <a:r>
                        <a:rPr lang="en-US" sz="1800" b="1" dirty="0">
                          <a:effectLst/>
                          <a:latin typeface="Times New Roman" panose="02020603050405020304" pitchFamily="18" charset="0"/>
                        </a:rPr>
                        <a:t> </a:t>
                      </a:r>
                      <a:endParaRPr lang="en-US" sz="18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Footwear: Is it ill-fitting, inadequate, or is there lack of footwear?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0147233"/>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Does patient have poor foot hygiene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improperly cut toenails, unwashed feet, superficial fungal infection, or unclean socks)?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358984"/>
                  </a:ext>
                </a:extLst>
              </a:tr>
              <a:tr h="0">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Does the patient have physical limitations that may hinder foot self-care (eg, visual impairment, obesity, inability to reach feet)?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4786579"/>
                  </a:ext>
                </a:extLst>
              </a:tr>
              <a:tr h="0">
                <a:tc v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Does the patient know the components of and perform self-foot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4292150"/>
                  </a:ext>
                </a:extLst>
              </a:tr>
            </a:tbl>
          </a:graphicData>
        </a:graphic>
      </p:graphicFrame>
      <p:sp>
        <p:nvSpPr>
          <p:cNvPr id="4" name="TextBox 3">
            <a:extLst>
              <a:ext uri="{FF2B5EF4-FFF2-40B4-BE49-F238E27FC236}">
                <a16:creationId xmlns:a16="http://schemas.microsoft.com/office/drawing/2014/main" id="{C97A1D24-C5BC-4DF4-24DC-3E1A44B7A766}"/>
              </a:ext>
            </a:extLst>
          </p:cNvPr>
          <p:cNvSpPr txBox="1"/>
          <p:nvPr/>
        </p:nvSpPr>
        <p:spPr>
          <a:xfrm>
            <a:off x="11963400" y="5434808"/>
            <a:ext cx="1938448" cy="1754326"/>
          </a:xfrm>
          <a:prstGeom prst="rect">
            <a:avLst/>
          </a:prstGeom>
          <a:noFill/>
        </p:spPr>
        <p:txBody>
          <a:bodyPr wrap="square">
            <a:spAutoFit/>
          </a:bodyPr>
          <a:lstStyle/>
          <a:p>
            <a:r>
              <a:rPr lang="en-US" sz="1200" dirty="0">
                <a:latin typeface="Lub Dub Medium" panose="020B0603030403020204" pitchFamily="34" charset="0"/>
              </a:rPr>
              <a:t>CAD indicates coronary artery disease; CKD, chronic kidney disease; CLTI, chronic limb-threatening ischemia; CVD, cardiovascular disease, and PAD, peripheral artery disease.</a:t>
            </a:r>
          </a:p>
        </p:txBody>
      </p:sp>
    </p:spTree>
    <p:extLst>
      <p:ext uri="{BB962C8B-B14F-4D97-AF65-F5344CB8AC3E}">
        <p14:creationId xmlns:p14="http://schemas.microsoft.com/office/powerpoint/2010/main" val="382982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3218457" y="3253026"/>
            <a:ext cx="8193485" cy="861774"/>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Exercise Therapy for PAD</a:t>
            </a:r>
          </a:p>
        </p:txBody>
      </p:sp>
    </p:spTree>
    <p:extLst>
      <p:ext uri="{BB962C8B-B14F-4D97-AF65-F5344CB8AC3E}">
        <p14:creationId xmlns:p14="http://schemas.microsoft.com/office/powerpoint/2010/main" val="1661736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C9A4810-0421-7FDF-C91F-BD2580AC117E}"/>
              </a:ext>
            </a:extLst>
          </p:cNvPr>
          <p:cNvSpPr>
            <a:spLocks noGrp="1"/>
          </p:cNvSpPr>
          <p:nvPr/>
        </p:nvSpPr>
        <p:spPr>
          <a:xfrm>
            <a:off x="5120579" y="838200"/>
            <a:ext cx="4389241"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Exercise Therapy for PAD</a:t>
            </a:r>
          </a:p>
        </p:txBody>
      </p:sp>
      <p:graphicFrame>
        <p:nvGraphicFramePr>
          <p:cNvPr id="3" name="Table 2">
            <a:extLst>
              <a:ext uri="{FF2B5EF4-FFF2-40B4-BE49-F238E27FC236}">
                <a16:creationId xmlns:a16="http://schemas.microsoft.com/office/drawing/2014/main" id="{6E2ECD05-BA13-F792-9BB8-5884EC8C1EEE}"/>
              </a:ext>
            </a:extLst>
          </p:cNvPr>
          <p:cNvGraphicFramePr>
            <a:graphicFrameLocks noGrp="1"/>
          </p:cNvGraphicFramePr>
          <p:nvPr>
            <p:extLst>
              <p:ext uri="{D42A27DB-BD31-4B8C-83A1-F6EECF244321}">
                <p14:modId xmlns:p14="http://schemas.microsoft.com/office/powerpoint/2010/main" val="238556244"/>
              </p:ext>
            </p:extLst>
          </p:nvPr>
        </p:nvGraphicFramePr>
        <p:xfrm>
          <a:off x="2057400" y="1670915"/>
          <a:ext cx="10515600" cy="5333166"/>
        </p:xfrm>
        <a:graphic>
          <a:graphicData uri="http://schemas.openxmlformats.org/drawingml/2006/table">
            <a:tbl>
              <a:tblPr firstRow="1" firstCol="1" bandRow="1"/>
              <a:tblGrid>
                <a:gridCol w="889620">
                  <a:extLst>
                    <a:ext uri="{9D8B030D-6E8A-4147-A177-3AD203B41FA5}">
                      <a16:colId xmlns:a16="http://schemas.microsoft.com/office/drawing/2014/main" val="158492961"/>
                    </a:ext>
                  </a:extLst>
                </a:gridCol>
                <a:gridCol w="902238">
                  <a:extLst>
                    <a:ext uri="{9D8B030D-6E8A-4147-A177-3AD203B41FA5}">
                      <a16:colId xmlns:a16="http://schemas.microsoft.com/office/drawing/2014/main" val="3723145128"/>
                    </a:ext>
                  </a:extLst>
                </a:gridCol>
                <a:gridCol w="8723742">
                  <a:extLst>
                    <a:ext uri="{9D8B030D-6E8A-4147-A177-3AD203B41FA5}">
                      <a16:colId xmlns:a16="http://schemas.microsoft.com/office/drawing/2014/main" val="1868843436"/>
                    </a:ext>
                  </a:extLst>
                </a:gridCol>
              </a:tblGrid>
              <a:tr h="785951">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Exercise Therapy for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9559555"/>
                  </a:ext>
                </a:extLst>
              </a:tr>
              <a:tr h="367947">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640640"/>
                  </a:ext>
                </a:extLst>
              </a:tr>
              <a:tr h="102978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SET is recommended to improve walking performance, functional status,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0555624"/>
                  </a:ext>
                </a:extLst>
              </a:tr>
              <a:tr h="158712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a structured community-based exercise program with behavioral change techniques is effective to improve walking performance, functional status,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103177"/>
                  </a:ext>
                </a:extLst>
              </a:tr>
              <a:tr h="1029787">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who have undergone revascularization for chronic symptomatic PAD, SET after revascularization is effective to improve walking performance, functional status,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9617"/>
                  </a:ext>
                </a:extLst>
              </a:tr>
            </a:tbl>
          </a:graphicData>
        </a:graphic>
      </p:graphicFrame>
    </p:spTree>
    <p:extLst>
      <p:ext uri="{BB962C8B-B14F-4D97-AF65-F5344CB8AC3E}">
        <p14:creationId xmlns:p14="http://schemas.microsoft.com/office/powerpoint/2010/main" val="2319645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2" name="Title 3">
            <a:extLst>
              <a:ext uri="{FF2B5EF4-FFF2-40B4-BE49-F238E27FC236}">
                <a16:creationId xmlns:a16="http://schemas.microsoft.com/office/drawing/2014/main" id="{90435A5F-0A5E-C733-5244-7ED1F59A24BB}"/>
              </a:ext>
            </a:extLst>
          </p:cNvPr>
          <p:cNvSpPr>
            <a:spLocks noGrp="1"/>
          </p:cNvSpPr>
          <p:nvPr/>
        </p:nvSpPr>
        <p:spPr>
          <a:xfrm>
            <a:off x="4465289" y="457200"/>
            <a:ext cx="5699821"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Exercise Therapy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F9ACF5D-A9C8-92D6-AF95-0760A340B4ED}"/>
              </a:ext>
            </a:extLst>
          </p:cNvPr>
          <p:cNvGraphicFramePr>
            <a:graphicFrameLocks noGrp="1"/>
          </p:cNvGraphicFramePr>
          <p:nvPr>
            <p:extLst>
              <p:ext uri="{D42A27DB-BD31-4B8C-83A1-F6EECF244321}">
                <p14:modId xmlns:p14="http://schemas.microsoft.com/office/powerpoint/2010/main" val="1364784365"/>
              </p:ext>
            </p:extLst>
          </p:nvPr>
        </p:nvGraphicFramePr>
        <p:xfrm>
          <a:off x="2103436" y="1295400"/>
          <a:ext cx="10423526" cy="5614957"/>
        </p:xfrm>
        <a:graphic>
          <a:graphicData uri="http://schemas.openxmlformats.org/drawingml/2006/table">
            <a:tbl>
              <a:tblPr firstRow="1" firstCol="1" bandRow="1"/>
              <a:tblGrid>
                <a:gridCol w="881831">
                  <a:extLst>
                    <a:ext uri="{9D8B030D-6E8A-4147-A177-3AD203B41FA5}">
                      <a16:colId xmlns:a16="http://schemas.microsoft.com/office/drawing/2014/main" val="1550975342"/>
                    </a:ext>
                  </a:extLst>
                </a:gridCol>
                <a:gridCol w="894339">
                  <a:extLst>
                    <a:ext uri="{9D8B030D-6E8A-4147-A177-3AD203B41FA5}">
                      <a16:colId xmlns:a16="http://schemas.microsoft.com/office/drawing/2014/main" val="2537326537"/>
                    </a:ext>
                  </a:extLst>
                </a:gridCol>
                <a:gridCol w="8647356">
                  <a:extLst>
                    <a:ext uri="{9D8B030D-6E8A-4147-A177-3AD203B41FA5}">
                      <a16:colId xmlns:a16="http://schemas.microsoft.com/office/drawing/2014/main" val="3980848980"/>
                    </a:ext>
                  </a:extLst>
                </a:gridCol>
              </a:tblGrid>
              <a:tr h="123644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functionally limiting claudication,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SET or a structured community-based exercise program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should be offered as an initial treatment option.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665415"/>
                  </a:ext>
                </a:extLst>
              </a:tr>
              <a:tr h="1905628">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5"/>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alternative programs of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nonwalking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structured exercise therapy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arm ergometry, recumbent stepping) can be beneficial to improve walking performance, functional status,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372783"/>
                  </a:ext>
                </a:extLst>
              </a:tr>
              <a:tr h="123644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the usefulness of structured walking exercise therapy that avoids moderate to severe ischemic symptoms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4911995"/>
                  </a:ext>
                </a:extLst>
              </a:tr>
              <a:tr h="123644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PAD, the usefulness of unstructured exercise to improve walking performance, functional status, and QOL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5800322"/>
                  </a:ext>
                </a:extLst>
              </a:tr>
            </a:tbl>
          </a:graphicData>
        </a:graphic>
      </p:graphicFrame>
    </p:spTree>
    <p:extLst>
      <p:ext uri="{BB962C8B-B14F-4D97-AF65-F5344CB8AC3E}">
        <p14:creationId xmlns:p14="http://schemas.microsoft.com/office/powerpoint/2010/main" val="29268960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F2A5066-C2A2-DA80-1A67-7D185F4E133E}"/>
              </a:ext>
            </a:extLst>
          </p:cNvPr>
          <p:cNvSpPr>
            <a:spLocks noGrp="1"/>
          </p:cNvSpPr>
          <p:nvPr/>
        </p:nvSpPr>
        <p:spPr>
          <a:xfrm>
            <a:off x="2743200" y="381000"/>
            <a:ext cx="8183911" cy="615085"/>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14. Structured Exercise Programs for PAD</a:t>
            </a:r>
          </a:p>
        </p:txBody>
      </p:sp>
      <p:graphicFrame>
        <p:nvGraphicFramePr>
          <p:cNvPr id="3" name="Table 2">
            <a:extLst>
              <a:ext uri="{FF2B5EF4-FFF2-40B4-BE49-F238E27FC236}">
                <a16:creationId xmlns:a16="http://schemas.microsoft.com/office/drawing/2014/main" id="{ACBD185E-AA13-6DDE-4521-6936CA162217}"/>
              </a:ext>
            </a:extLst>
          </p:cNvPr>
          <p:cNvGraphicFramePr>
            <a:graphicFrameLocks noGrp="1"/>
          </p:cNvGraphicFramePr>
          <p:nvPr>
            <p:extLst>
              <p:ext uri="{D42A27DB-BD31-4B8C-83A1-F6EECF244321}">
                <p14:modId xmlns:p14="http://schemas.microsoft.com/office/powerpoint/2010/main" val="1332368304"/>
              </p:ext>
            </p:extLst>
          </p:nvPr>
        </p:nvGraphicFramePr>
        <p:xfrm>
          <a:off x="2743200" y="1194908"/>
          <a:ext cx="7638434" cy="5856259"/>
        </p:xfrm>
        <a:graphic>
          <a:graphicData uri="http://schemas.openxmlformats.org/drawingml/2006/table">
            <a:tbl>
              <a:tblPr firstRow="1" firstCol="1" bandRow="1"/>
              <a:tblGrid>
                <a:gridCol w="7638434">
                  <a:extLst>
                    <a:ext uri="{9D8B030D-6E8A-4147-A177-3AD203B41FA5}">
                      <a16:colId xmlns:a16="http://schemas.microsoft.com/office/drawing/2014/main" val="3000451353"/>
                    </a:ext>
                  </a:extLst>
                </a:gridCol>
              </a:tblGrid>
              <a:tr h="280434">
                <a:tc>
                  <a:txBody>
                    <a:bodyPr/>
                    <a:lstStyle/>
                    <a:p>
                      <a:pPr marL="228600" marR="0" indent="-22860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Supervised Exercise Therapy</a:t>
                      </a:r>
                      <a:endParaRPr lang="en-US" sz="1800" dirty="0">
                        <a:effectLst/>
                        <a:latin typeface="Times New Roman" panose="02020603050405020304" pitchFamily="18" charset="0"/>
                        <a:ea typeface="Times New Roman" panose="02020603050405020304" pitchFamily="18" charset="0"/>
                      </a:endParaRP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4053875"/>
                  </a:ext>
                </a:extLst>
              </a:tr>
              <a:tr h="611302">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Primarily focuses on intermittent walking exercise on a treadmill, interspersed with rest periods when pain becomes moderate or severe.</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3398322"/>
                  </a:ext>
                </a:extLst>
              </a:tr>
              <a:tr h="611302">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Program takes place in a hospital or outpatient facility and is often placed within a cardiac rehabilitation program setting; can be standalone if necessary.</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570402"/>
                  </a:ext>
                </a:extLst>
              </a:tr>
              <a:tr h="611302">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Program is directly supervised by qualified health care professional(s); generally clinical exercise physiologists or nurses with exercise training experience.</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85603"/>
                  </a:ext>
                </a:extLst>
              </a:tr>
              <a:tr h="611302">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Training is performed for a minimum of 30–45 min per 60-min session. Supervised sessions are performed at least 3 times/wk for a minimum of 12 wk.</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160664"/>
                  </a:ext>
                </a:extLst>
              </a:tr>
              <a:tr h="1273039">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Training involves intermittent bouts of walking to moderate-to-maximum claudication pain or discomfort, alternating with periods of rest, with incremental increases as function and symptoms improve. Goal is to progress to 30–45 minutes of active walking exercise during each session. </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573599"/>
                  </a:ext>
                </a:extLst>
              </a:tr>
              <a:tr h="611302">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Nontreadmill modalities (eg, stationary bicycle) can used when appropriate and continually assessed to determine when or if the patient can use a treadmill.</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575488"/>
                  </a:ext>
                </a:extLst>
              </a:tr>
              <a:tr h="611302">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Supervised exercise therapy is a covered benefit by Medicare and most commercial insurances. </a:t>
                      </a:r>
                    </a:p>
                  </a:txBody>
                  <a:tcPr marL="62038" marR="62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697501"/>
                  </a:ext>
                </a:extLst>
              </a:tr>
            </a:tbl>
          </a:graphicData>
        </a:graphic>
      </p:graphicFrame>
      <p:sp>
        <p:nvSpPr>
          <p:cNvPr id="5" name="TextBox 4">
            <a:extLst>
              <a:ext uri="{FF2B5EF4-FFF2-40B4-BE49-F238E27FC236}">
                <a16:creationId xmlns:a16="http://schemas.microsoft.com/office/drawing/2014/main" id="{0768B49B-10B7-D672-A331-8D7F52208CE5}"/>
              </a:ext>
            </a:extLst>
          </p:cNvPr>
          <p:cNvSpPr txBox="1"/>
          <p:nvPr/>
        </p:nvSpPr>
        <p:spPr>
          <a:xfrm>
            <a:off x="10744200" y="5112175"/>
            <a:ext cx="3352800" cy="1938992"/>
          </a:xfrm>
          <a:prstGeom prst="rect">
            <a:avLst/>
          </a:prstGeom>
          <a:noFill/>
        </p:spPr>
        <p:txBody>
          <a:bodyPr wrap="square">
            <a:spAutoFit/>
          </a:bodyPr>
          <a:lstStyle/>
          <a:p>
            <a:r>
              <a:rPr lang="en-US" sz="1200" dirty="0">
                <a:latin typeface="Lub Dub Medium" panose="020B0603030403020204" pitchFamily="34" charset="0"/>
              </a:rPr>
              <a:t>Structured exercise programs are planned by qualified health care professional(s) and provide recommendations for exercise training with a goal of improving functional status over time. Structured exercise programs for PAD are classified as SET or a structured community-based exercise program. Structured community-based exercise programs include home-based programs.</a:t>
            </a:r>
          </a:p>
        </p:txBody>
      </p:sp>
      <p:sp>
        <p:nvSpPr>
          <p:cNvPr id="7" name="TextBox 6">
            <a:extLst>
              <a:ext uri="{FF2B5EF4-FFF2-40B4-BE49-F238E27FC236}">
                <a16:creationId xmlns:a16="http://schemas.microsoft.com/office/drawing/2014/main" id="{08A3865B-149D-CF80-C845-12EB9D496484}"/>
              </a:ext>
            </a:extLst>
          </p:cNvPr>
          <p:cNvSpPr txBox="1"/>
          <p:nvPr/>
        </p:nvSpPr>
        <p:spPr>
          <a:xfrm>
            <a:off x="2743200" y="7252049"/>
            <a:ext cx="3200400" cy="276999"/>
          </a:xfrm>
          <a:prstGeom prst="rect">
            <a:avLst/>
          </a:prstGeom>
          <a:noFill/>
        </p:spPr>
        <p:txBody>
          <a:bodyPr wrap="square">
            <a:spAutoFit/>
          </a:bodyPr>
          <a:lstStyle/>
          <a:p>
            <a:r>
              <a:rPr lang="en-US" sz="1200" dirty="0">
                <a:latin typeface="Lub Dub Medium" panose="020B0603030403020204" pitchFamily="34" charset="0"/>
              </a:rPr>
              <a:t>PAD indicates peripheral artery disease.</a:t>
            </a:r>
          </a:p>
        </p:txBody>
      </p:sp>
    </p:spTree>
    <p:extLst>
      <p:ext uri="{BB962C8B-B14F-4D97-AF65-F5344CB8AC3E}">
        <p14:creationId xmlns:p14="http://schemas.microsoft.com/office/powerpoint/2010/main" val="3920586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2" name="Title 3">
            <a:extLst>
              <a:ext uri="{FF2B5EF4-FFF2-40B4-BE49-F238E27FC236}">
                <a16:creationId xmlns:a16="http://schemas.microsoft.com/office/drawing/2014/main" id="{26DDC7D9-AE1B-6301-73D8-0B598DD84745}"/>
              </a:ext>
            </a:extLst>
          </p:cNvPr>
          <p:cNvSpPr>
            <a:spLocks noGrp="1"/>
          </p:cNvSpPr>
          <p:nvPr/>
        </p:nvSpPr>
        <p:spPr>
          <a:xfrm>
            <a:off x="2667000" y="762000"/>
            <a:ext cx="6758955" cy="9524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Table 14. Structured Exercise Programs for PAD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C846775-68BC-C296-A7CC-813C96527D4B}"/>
              </a:ext>
            </a:extLst>
          </p:cNvPr>
          <p:cNvGraphicFramePr>
            <a:graphicFrameLocks noGrp="1"/>
          </p:cNvGraphicFramePr>
          <p:nvPr>
            <p:extLst>
              <p:ext uri="{D42A27DB-BD31-4B8C-83A1-F6EECF244321}">
                <p14:modId xmlns:p14="http://schemas.microsoft.com/office/powerpoint/2010/main" val="1515847821"/>
              </p:ext>
            </p:extLst>
          </p:nvPr>
        </p:nvGraphicFramePr>
        <p:xfrm>
          <a:off x="2137623" y="1943099"/>
          <a:ext cx="8534400" cy="4343402"/>
        </p:xfrm>
        <a:graphic>
          <a:graphicData uri="http://schemas.openxmlformats.org/drawingml/2006/table">
            <a:tbl>
              <a:tblPr firstRow="1" firstCol="1" bandRow="1"/>
              <a:tblGrid>
                <a:gridCol w="8534400">
                  <a:extLst>
                    <a:ext uri="{9D8B030D-6E8A-4147-A177-3AD203B41FA5}">
                      <a16:colId xmlns:a16="http://schemas.microsoft.com/office/drawing/2014/main" val="2583825930"/>
                    </a:ext>
                  </a:extLst>
                </a:gridCol>
              </a:tblGrid>
              <a:tr h="310243">
                <a:tc>
                  <a:txBody>
                    <a:bodyPr/>
                    <a:lstStyle/>
                    <a:p>
                      <a:pPr marL="228600" marR="0" indent="-22860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Structured Community-Based Exercise Program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663104257"/>
                  </a:ext>
                </a:extLst>
              </a:tr>
              <a:tr h="620486">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Program takes place in the personal setting (eg, home, community, neighborhood) of the patient rather than in a clinical setting.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0975850"/>
                  </a:ext>
                </a:extLst>
              </a:tr>
              <a:tr h="620486">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Qualified health care professional(s) prescribe an exercise regimen similar to that of a supervised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95022"/>
                  </a:ext>
                </a:extLst>
              </a:tr>
              <a:tr h="620486">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Program is self-directed with the guidance of qualified health care professional(s) and is generally walking-based.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9271032"/>
                  </a:ext>
                </a:extLst>
              </a:tr>
              <a:tr h="930729">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Patient counseling ensures understanding of how to begin and maintain the program and how to progress the difficulty of the walking (by increasing distance or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0214076"/>
                  </a:ext>
                </a:extLst>
              </a:tr>
              <a:tr h="620486">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a:effectLst/>
                          <a:latin typeface="Times New Roman" panose="02020603050405020304" pitchFamily="18" charset="0"/>
                          <a:ea typeface="Times New Roman" panose="02020603050405020304" pitchFamily="18" charset="0"/>
                        </a:rPr>
                        <a:t>Program may incorporate behavioral change techniques, delivered by in-person or virtual health coaching or the use of activity monitors.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8625964"/>
                  </a:ext>
                </a:extLst>
              </a:tr>
              <a:tr h="620486">
                <a:tc>
                  <a:txBody>
                    <a:bodyPr/>
                    <a:lstStyle/>
                    <a:p>
                      <a:pPr marL="342900" marR="0" lvl="0" indent="-342900">
                        <a:lnSpc>
                          <a:spcPct val="100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Program may include periodic supervised exercise sessions to assess progress, reinforce adherence, and make exercise prescription alterations when appropriate.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696906"/>
                  </a:ext>
                </a:extLst>
              </a:tr>
            </a:tbl>
          </a:graphicData>
        </a:graphic>
      </p:graphicFrame>
      <p:sp>
        <p:nvSpPr>
          <p:cNvPr id="4" name="TextBox 3">
            <a:extLst>
              <a:ext uri="{FF2B5EF4-FFF2-40B4-BE49-F238E27FC236}">
                <a16:creationId xmlns:a16="http://schemas.microsoft.com/office/drawing/2014/main" id="{7F855A94-34CA-F2B4-ED4D-E58A3812AF6E}"/>
              </a:ext>
            </a:extLst>
          </p:cNvPr>
          <p:cNvSpPr txBox="1"/>
          <p:nvPr/>
        </p:nvSpPr>
        <p:spPr>
          <a:xfrm>
            <a:off x="10896599" y="4347509"/>
            <a:ext cx="3352800" cy="1938992"/>
          </a:xfrm>
          <a:prstGeom prst="rect">
            <a:avLst/>
          </a:prstGeom>
          <a:noFill/>
        </p:spPr>
        <p:txBody>
          <a:bodyPr wrap="square">
            <a:spAutoFit/>
          </a:bodyPr>
          <a:lstStyle/>
          <a:p>
            <a:r>
              <a:rPr lang="en-US" sz="1200" dirty="0">
                <a:latin typeface="Lub Dub Medium" panose="020B0603030403020204" pitchFamily="34" charset="0"/>
              </a:rPr>
              <a:t>Structured exercise programs are planned by qualified health care professional(s) and provide recommendations for exercise training with a goal of improving functional status over time. Structured exercise programs for PAD are classified as SET or a structured community-based exercise program. Structured community-based exercise programs include home-based programs.</a:t>
            </a:r>
          </a:p>
        </p:txBody>
      </p:sp>
      <p:sp>
        <p:nvSpPr>
          <p:cNvPr id="6" name="TextBox 5">
            <a:extLst>
              <a:ext uri="{FF2B5EF4-FFF2-40B4-BE49-F238E27FC236}">
                <a16:creationId xmlns:a16="http://schemas.microsoft.com/office/drawing/2014/main" id="{DF336472-F095-DB92-7148-A19EABE89C16}"/>
              </a:ext>
            </a:extLst>
          </p:cNvPr>
          <p:cNvSpPr txBox="1"/>
          <p:nvPr/>
        </p:nvSpPr>
        <p:spPr>
          <a:xfrm>
            <a:off x="2137623" y="6515101"/>
            <a:ext cx="3200400" cy="276999"/>
          </a:xfrm>
          <a:prstGeom prst="rect">
            <a:avLst/>
          </a:prstGeom>
          <a:noFill/>
        </p:spPr>
        <p:txBody>
          <a:bodyPr wrap="square">
            <a:spAutoFit/>
          </a:bodyPr>
          <a:lstStyle/>
          <a:p>
            <a:r>
              <a:rPr lang="en-US" sz="1200" dirty="0">
                <a:latin typeface="Lub Dub Medium" panose="020B0603030403020204" pitchFamily="34" charset="0"/>
              </a:rPr>
              <a:t>PAD indicates peripheral artery disease.</a:t>
            </a:r>
          </a:p>
        </p:txBody>
      </p:sp>
    </p:spTree>
    <p:extLst>
      <p:ext uri="{BB962C8B-B14F-4D97-AF65-F5344CB8AC3E}">
        <p14:creationId xmlns:p14="http://schemas.microsoft.com/office/powerpoint/2010/main" val="15593348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3895228" y="3299192"/>
            <a:ext cx="6839943" cy="1631216"/>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Revascularization for Asymptomatic PAD </a:t>
            </a:r>
          </a:p>
        </p:txBody>
      </p:sp>
    </p:spTree>
    <p:extLst>
      <p:ext uri="{BB962C8B-B14F-4D97-AF65-F5344CB8AC3E}">
        <p14:creationId xmlns:p14="http://schemas.microsoft.com/office/powerpoint/2010/main" val="1206163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A683631-7E99-5C1B-B832-420A6A496DA1}"/>
              </a:ext>
            </a:extLst>
          </p:cNvPr>
          <p:cNvSpPr>
            <a:spLocks noGrp="1"/>
          </p:cNvSpPr>
          <p:nvPr/>
        </p:nvSpPr>
        <p:spPr>
          <a:xfrm>
            <a:off x="3733800" y="838200"/>
            <a:ext cx="7162800" cy="5714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Asymptomatic PAD</a:t>
            </a:r>
          </a:p>
        </p:txBody>
      </p:sp>
      <p:graphicFrame>
        <p:nvGraphicFramePr>
          <p:cNvPr id="3" name="Table 2">
            <a:extLst>
              <a:ext uri="{FF2B5EF4-FFF2-40B4-BE49-F238E27FC236}">
                <a16:creationId xmlns:a16="http://schemas.microsoft.com/office/drawing/2014/main" id="{F8653299-3EED-2B5E-305D-338523594571}"/>
              </a:ext>
            </a:extLst>
          </p:cNvPr>
          <p:cNvGraphicFramePr>
            <a:graphicFrameLocks noGrp="1"/>
          </p:cNvGraphicFramePr>
          <p:nvPr>
            <p:extLst>
              <p:ext uri="{D42A27DB-BD31-4B8C-83A1-F6EECF244321}">
                <p14:modId xmlns:p14="http://schemas.microsoft.com/office/powerpoint/2010/main" val="1686494404"/>
              </p:ext>
            </p:extLst>
          </p:nvPr>
        </p:nvGraphicFramePr>
        <p:xfrm>
          <a:off x="2255838" y="1752600"/>
          <a:ext cx="10118724" cy="5300326"/>
        </p:xfrm>
        <a:graphic>
          <a:graphicData uri="http://schemas.openxmlformats.org/drawingml/2006/table">
            <a:tbl>
              <a:tblPr firstRow="1" firstCol="1" bandRow="1"/>
              <a:tblGrid>
                <a:gridCol w="835806">
                  <a:extLst>
                    <a:ext uri="{9D8B030D-6E8A-4147-A177-3AD203B41FA5}">
                      <a16:colId xmlns:a16="http://schemas.microsoft.com/office/drawing/2014/main" val="95555523"/>
                    </a:ext>
                  </a:extLst>
                </a:gridCol>
                <a:gridCol w="860092">
                  <a:extLst>
                    <a:ext uri="{9D8B030D-6E8A-4147-A177-3AD203B41FA5}">
                      <a16:colId xmlns:a16="http://schemas.microsoft.com/office/drawing/2014/main" val="890504422"/>
                    </a:ext>
                  </a:extLst>
                </a:gridCol>
                <a:gridCol w="8422826">
                  <a:extLst>
                    <a:ext uri="{9D8B030D-6E8A-4147-A177-3AD203B41FA5}">
                      <a16:colId xmlns:a16="http://schemas.microsoft.com/office/drawing/2014/main" val="934794143"/>
                    </a:ext>
                  </a:extLst>
                </a:gridCol>
              </a:tblGrid>
              <a:tr h="950437">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Revascularization for Asymptomatic PAD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0435286"/>
                  </a:ext>
                </a:extLst>
              </a:tr>
              <a:tr h="444952">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1498823"/>
                  </a:ext>
                </a:extLst>
              </a:tr>
              <a:tr h="2593264">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asymptomatic PAD, it is reasonable to perform revascularization procedures (endovascular or surgical) to reconstruct diseased arteries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if needed for the safety, feasibility, or effectiveness of other procedures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transfemoral aortic valve replacement, mechanical circulatory support, endovascular aortic aneurysm repair).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548184"/>
                  </a:ext>
                </a:extLst>
              </a:tr>
              <a:tr h="124530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asymptomatic PAD, revascularization procedures (endovascular or surgical) should not be performed solely to prevent progression of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3878773"/>
                  </a:ext>
                </a:extLst>
              </a:tr>
            </a:tbl>
          </a:graphicData>
        </a:graphic>
      </p:graphicFrame>
    </p:spTree>
    <p:extLst>
      <p:ext uri="{BB962C8B-B14F-4D97-AF65-F5344CB8AC3E}">
        <p14:creationId xmlns:p14="http://schemas.microsoft.com/office/powerpoint/2010/main" val="7888272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89</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3738314" y="2906896"/>
            <a:ext cx="7153772" cy="2415808"/>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Revascularization for Claudication (Chronic Symptomatic PAD)</a:t>
            </a:r>
          </a:p>
        </p:txBody>
      </p:sp>
    </p:spTree>
    <p:extLst>
      <p:ext uri="{BB962C8B-B14F-4D97-AF65-F5344CB8AC3E}">
        <p14:creationId xmlns:p14="http://schemas.microsoft.com/office/powerpoint/2010/main" val="228452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114800" y="1066800"/>
            <a:ext cx="6400800" cy="609599"/>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3600" dirty="0">
                <a:latin typeface="Lub Dub Medium" panose="020B0603030403020204" pitchFamily="34" charset="0"/>
              </a:rPr>
              <a:t>Top 10 Take Home Messages</a:t>
            </a:r>
          </a:p>
        </p:txBody>
      </p:sp>
      <p:sp>
        <p:nvSpPr>
          <p:cNvPr id="3" name="TextBox 6">
            <a:extLst>
              <a:ext uri="{FF2B5EF4-FFF2-40B4-BE49-F238E27FC236}">
                <a16:creationId xmlns:a16="http://schemas.microsoft.com/office/drawing/2014/main" id="{9CF42B6D-A497-40C7-A2D1-A76017177D42}"/>
              </a:ext>
            </a:extLst>
          </p:cNvPr>
          <p:cNvSpPr txBox="1"/>
          <p:nvPr/>
        </p:nvSpPr>
        <p:spPr>
          <a:xfrm>
            <a:off x="1714500" y="1992154"/>
            <a:ext cx="11201400" cy="5632311"/>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514350" indent="-514350">
              <a:buFont typeface="+mj-lt"/>
              <a:buAutoNum type="arabicPeriod" startAt="5"/>
            </a:pPr>
            <a:r>
              <a:rPr lang="en-US" sz="3000" dirty="0">
                <a:latin typeface="Lub Dub Medium"/>
              </a:rPr>
              <a:t>Effective medical therapies for patients with PAD should be prescribed to prevent major adverse cardiovascular events and major adverse limb events for patients with PAD, including antiplatelet (generally single antiplatelet) and antithrombotic therapy, lipid-lowering (</a:t>
            </a:r>
            <a:r>
              <a:rPr lang="en-US" sz="3000" dirty="0" err="1">
                <a:latin typeface="Lub Dub Medium"/>
              </a:rPr>
              <a:t>ie</a:t>
            </a:r>
            <a:r>
              <a:rPr lang="en-US" sz="3000" dirty="0">
                <a:latin typeface="Lub Dub Medium"/>
              </a:rPr>
              <a:t>, high-intensity statin) and antihypertensive therapy, management of diabetes, and smoking cessation. Rivaroxaban (2.5 mg twice daily) combined with low-dose aspirin (81 mg daily) is effective to prevent major adverse cardiovascular events and major adverse limb events in patients with PAD who are not at increased risk of bleeding. </a:t>
            </a:r>
            <a:endParaRPr lang="en-US" sz="3000" dirty="0">
              <a:latin typeface="Lub Dub Medium" panose="020B0603030403020204" pitchFamily="34" charset="0"/>
            </a:endParaRPr>
          </a:p>
        </p:txBody>
      </p:sp>
    </p:spTree>
    <p:extLst>
      <p:ext uri="{BB962C8B-B14F-4D97-AF65-F5344CB8AC3E}">
        <p14:creationId xmlns:p14="http://schemas.microsoft.com/office/powerpoint/2010/main" val="1522577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90</a:t>
            </a:fld>
            <a:endParaRPr lang="en-US" dirty="0"/>
          </a:p>
        </p:txBody>
      </p:sp>
      <p:pic>
        <p:nvPicPr>
          <p:cNvPr id="2" name="Picture 1" descr="A diagram of a diagram&#10;&#10;Description automatically generated">
            <a:extLst>
              <a:ext uri="{FF2B5EF4-FFF2-40B4-BE49-F238E27FC236}">
                <a16:creationId xmlns:a16="http://schemas.microsoft.com/office/drawing/2014/main" id="{9BF03D6B-2E0A-29D2-AAE8-7E314E9F68E5}"/>
              </a:ext>
            </a:extLst>
          </p:cNvPr>
          <p:cNvPicPr>
            <a:picLocks noChangeAspect="1"/>
          </p:cNvPicPr>
          <p:nvPr/>
        </p:nvPicPr>
        <p:blipFill>
          <a:blip r:embed="rId2"/>
          <a:stretch>
            <a:fillRect/>
          </a:stretch>
        </p:blipFill>
        <p:spPr>
          <a:xfrm>
            <a:off x="3657600" y="0"/>
            <a:ext cx="8229600" cy="7542209"/>
          </a:xfrm>
          <a:prstGeom prst="rect">
            <a:avLst/>
          </a:prstGeom>
        </p:spPr>
      </p:pic>
      <p:sp>
        <p:nvSpPr>
          <p:cNvPr id="3" name="Title 3">
            <a:extLst>
              <a:ext uri="{FF2B5EF4-FFF2-40B4-BE49-F238E27FC236}">
                <a16:creationId xmlns:a16="http://schemas.microsoft.com/office/drawing/2014/main" id="{73BB3F90-C2E9-49EC-A651-D4FB4A5D6201}"/>
              </a:ext>
            </a:extLst>
          </p:cNvPr>
          <p:cNvSpPr>
            <a:spLocks noGrp="1"/>
          </p:cNvSpPr>
          <p:nvPr/>
        </p:nvSpPr>
        <p:spPr>
          <a:xfrm>
            <a:off x="278026" y="1917478"/>
            <a:ext cx="3227174" cy="2806922"/>
          </a:xfrm>
          <a:prstGeom prst="rect">
            <a:avLst/>
          </a:prstGeom>
        </p:spPr>
        <p:txBody>
          <a:bodyPr wrap="square" anchor="b">
            <a:spAutoFit/>
          </a:bodyPr>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5.  Algorithm for Revascularization for Claudication (Chronic Symptomatic PAD).</a:t>
            </a:r>
          </a:p>
        </p:txBody>
      </p:sp>
      <p:sp>
        <p:nvSpPr>
          <p:cNvPr id="6" name="TextBox 5">
            <a:extLst>
              <a:ext uri="{FF2B5EF4-FFF2-40B4-BE49-F238E27FC236}">
                <a16:creationId xmlns:a16="http://schemas.microsoft.com/office/drawing/2014/main" id="{FE8B0F87-E0AF-7A6F-B072-3B21F3499CCA}"/>
              </a:ext>
            </a:extLst>
          </p:cNvPr>
          <p:cNvSpPr txBox="1"/>
          <p:nvPr/>
        </p:nvSpPr>
        <p:spPr>
          <a:xfrm>
            <a:off x="262581" y="546220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3. </a:t>
            </a:r>
          </a:p>
        </p:txBody>
      </p:sp>
      <p:sp>
        <p:nvSpPr>
          <p:cNvPr id="8" name="TextBox 7">
            <a:extLst>
              <a:ext uri="{FF2B5EF4-FFF2-40B4-BE49-F238E27FC236}">
                <a16:creationId xmlns:a16="http://schemas.microsoft.com/office/drawing/2014/main" id="{503B98B3-7C43-BDA2-4D23-9CD9AA40C61C}"/>
              </a:ext>
            </a:extLst>
          </p:cNvPr>
          <p:cNvSpPr txBox="1"/>
          <p:nvPr/>
        </p:nvSpPr>
        <p:spPr>
          <a:xfrm>
            <a:off x="278027" y="6477000"/>
            <a:ext cx="2971800" cy="856565"/>
          </a:xfrm>
          <a:prstGeom prst="rect">
            <a:avLst/>
          </a:prstGeom>
          <a:noFill/>
        </p:spPr>
        <p:txBody>
          <a:bodyPr wrap="square">
            <a:spAutoFit/>
          </a:bodyPr>
          <a:lstStyle/>
          <a:p>
            <a:r>
              <a:rPr lang="en-US" sz="1200" dirty="0">
                <a:latin typeface="Lub Dub Medium" panose="020B0603030403020204" pitchFamily="34" charset="0"/>
              </a:rPr>
              <a:t>GDMT indicates guideline-directed management and therapy; PAD, peripheral artery disease; and QOL, quality of life.</a:t>
            </a:r>
          </a:p>
        </p:txBody>
      </p:sp>
    </p:spTree>
    <p:extLst>
      <p:ext uri="{BB962C8B-B14F-4D97-AF65-F5344CB8AC3E}">
        <p14:creationId xmlns:p14="http://schemas.microsoft.com/office/powerpoint/2010/main" val="1211762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FDD693-E048-51C6-56FA-8524F426DEBD}"/>
              </a:ext>
            </a:extLst>
          </p:cNvPr>
          <p:cNvGraphicFramePr>
            <a:graphicFrameLocks noGrp="1"/>
          </p:cNvGraphicFramePr>
          <p:nvPr>
            <p:extLst>
              <p:ext uri="{D42A27DB-BD31-4B8C-83A1-F6EECF244321}">
                <p14:modId xmlns:p14="http://schemas.microsoft.com/office/powerpoint/2010/main" val="763592997"/>
              </p:ext>
            </p:extLst>
          </p:nvPr>
        </p:nvGraphicFramePr>
        <p:xfrm>
          <a:off x="2019300" y="1371600"/>
          <a:ext cx="10591800" cy="6041136"/>
        </p:xfrm>
        <a:graphic>
          <a:graphicData uri="http://schemas.openxmlformats.org/drawingml/2006/table">
            <a:tbl>
              <a:tblPr firstRow="1" firstCol="1" bandRow="1"/>
              <a:tblGrid>
                <a:gridCol w="1088837">
                  <a:extLst>
                    <a:ext uri="{9D8B030D-6E8A-4147-A177-3AD203B41FA5}">
                      <a16:colId xmlns:a16="http://schemas.microsoft.com/office/drawing/2014/main" val="214755201"/>
                    </a:ext>
                  </a:extLst>
                </a:gridCol>
                <a:gridCol w="936315">
                  <a:extLst>
                    <a:ext uri="{9D8B030D-6E8A-4147-A177-3AD203B41FA5}">
                      <a16:colId xmlns:a16="http://schemas.microsoft.com/office/drawing/2014/main" val="544435040"/>
                    </a:ext>
                  </a:extLst>
                </a:gridCol>
                <a:gridCol w="8566648">
                  <a:extLst>
                    <a:ext uri="{9D8B030D-6E8A-4147-A177-3AD203B41FA5}">
                      <a16:colId xmlns:a16="http://schemas.microsoft.com/office/drawing/2014/main" val="1321603114"/>
                    </a:ext>
                  </a:extLst>
                </a:gridCol>
              </a:tblGrid>
              <a:tr h="605051">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Revascularization for Claudication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5580989"/>
                  </a:ext>
                </a:extLst>
              </a:tr>
              <a:tr h="226944">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000764"/>
                  </a:ext>
                </a:extLst>
              </a:tr>
              <a:tr h="226944">
                <a:tc grid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Revascularization for Claudication: Initial Decision-Making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8868175"/>
                  </a:ext>
                </a:extLst>
              </a:tr>
              <a:tr h="1650878">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who are being considered for revascularization, potential benefits with respect to QOL, walking performance, and overall functional status should be weighed against the risks and durability of intervention and possible need for repeated procedures.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144959"/>
                  </a:ext>
                </a:extLst>
              </a:tr>
              <a:tr h="122182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and an inadequate response to GDMT (including structured exercise), revascularization is a reasonable treatment option to improve walking function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0063462"/>
                  </a:ext>
                </a:extLst>
              </a:tr>
              <a:tr h="792763">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claudication who have had an adequate clinical response to GDMT (including structured exercise), revascularization is not recommended.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727213"/>
                  </a:ext>
                </a:extLst>
              </a:tr>
            </a:tbl>
          </a:graphicData>
        </a:graphic>
      </p:graphicFrame>
    </p:spTree>
    <p:extLst>
      <p:ext uri="{BB962C8B-B14F-4D97-AF65-F5344CB8AC3E}">
        <p14:creationId xmlns:p14="http://schemas.microsoft.com/office/powerpoint/2010/main" val="41289777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2" name="Title 3">
            <a:extLst>
              <a:ext uri="{FF2B5EF4-FFF2-40B4-BE49-F238E27FC236}">
                <a16:creationId xmlns:a16="http://schemas.microsoft.com/office/drawing/2014/main" id="{703DDD63-3834-00EC-3C19-20F23921AA3F}"/>
              </a:ext>
            </a:extLst>
          </p:cNvPr>
          <p:cNvSpPr>
            <a:spLocks noGrp="1"/>
          </p:cNvSpPr>
          <p:nvPr/>
        </p:nvSpPr>
        <p:spPr>
          <a:xfrm>
            <a:off x="3619499" y="762000"/>
            <a:ext cx="73914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Claudication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9ED5EA2-48AB-F9F4-4B95-DB2C93B63F14}"/>
              </a:ext>
            </a:extLst>
          </p:cNvPr>
          <p:cNvGraphicFramePr>
            <a:graphicFrameLocks noGrp="1"/>
          </p:cNvGraphicFramePr>
          <p:nvPr>
            <p:extLst>
              <p:ext uri="{D42A27DB-BD31-4B8C-83A1-F6EECF244321}">
                <p14:modId xmlns:p14="http://schemas.microsoft.com/office/powerpoint/2010/main" val="875645495"/>
              </p:ext>
            </p:extLst>
          </p:nvPr>
        </p:nvGraphicFramePr>
        <p:xfrm>
          <a:off x="2019299" y="1524000"/>
          <a:ext cx="10591801" cy="5586107"/>
        </p:xfrm>
        <a:graphic>
          <a:graphicData uri="http://schemas.openxmlformats.org/drawingml/2006/table">
            <a:tbl>
              <a:tblPr firstRow="1" firstCol="1" bandRow="1"/>
              <a:tblGrid>
                <a:gridCol w="1088837">
                  <a:extLst>
                    <a:ext uri="{9D8B030D-6E8A-4147-A177-3AD203B41FA5}">
                      <a16:colId xmlns:a16="http://schemas.microsoft.com/office/drawing/2014/main" val="2943738889"/>
                    </a:ext>
                  </a:extLst>
                </a:gridCol>
                <a:gridCol w="985038">
                  <a:extLst>
                    <a:ext uri="{9D8B030D-6E8A-4147-A177-3AD203B41FA5}">
                      <a16:colId xmlns:a16="http://schemas.microsoft.com/office/drawing/2014/main" val="554173052"/>
                    </a:ext>
                  </a:extLst>
                </a:gridCol>
                <a:gridCol w="8517926">
                  <a:extLst>
                    <a:ext uri="{9D8B030D-6E8A-4147-A177-3AD203B41FA5}">
                      <a16:colId xmlns:a16="http://schemas.microsoft.com/office/drawing/2014/main" val="1975797270"/>
                    </a:ext>
                  </a:extLst>
                </a:gridCol>
              </a:tblGrid>
              <a:tr h="712604">
                <a:tc grid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Revascularization for Claudication: Aortoiliac Disease and Femoropopliteal Disease (Excluding Common Femoral Artery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4218355"/>
                  </a:ext>
                </a:extLst>
              </a:tr>
              <a:tr h="221386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functionally limiting claudication and hemodynamically significant aortoiliac or femoropopliteal disease with inadequate response to GDMT (including structured exercise), endovascular revascularization is effective to improve walking performance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6817901"/>
                  </a:ext>
                </a:extLst>
              </a:tr>
              <a:tr h="2483728">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and hemodynamically significant aortoiliac or femoropopliteal disease with inadequate response to GDMT (including structured exercise), surgical revascularization is reasonable if perioperative risk is acceptable and technical factors suggest advantages over endovascular approaches.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905149"/>
                  </a:ext>
                </a:extLst>
              </a:tr>
            </a:tbl>
          </a:graphicData>
        </a:graphic>
      </p:graphicFrame>
    </p:spTree>
    <p:extLst>
      <p:ext uri="{BB962C8B-B14F-4D97-AF65-F5344CB8AC3E}">
        <p14:creationId xmlns:p14="http://schemas.microsoft.com/office/powerpoint/2010/main" val="1093955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288D6D1-BCFF-692F-46A5-CA4DE488673F}"/>
              </a:ext>
            </a:extLst>
          </p:cNvPr>
          <p:cNvSpPr>
            <a:spLocks noGrp="1"/>
          </p:cNvSpPr>
          <p:nvPr/>
        </p:nvSpPr>
        <p:spPr>
          <a:xfrm>
            <a:off x="3619499" y="762000"/>
            <a:ext cx="73914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Claudication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16D6494-C6DA-C729-E50A-BD306208B9F3}"/>
              </a:ext>
            </a:extLst>
          </p:cNvPr>
          <p:cNvGraphicFramePr>
            <a:graphicFrameLocks noGrp="1"/>
          </p:cNvGraphicFramePr>
          <p:nvPr>
            <p:extLst>
              <p:ext uri="{D42A27DB-BD31-4B8C-83A1-F6EECF244321}">
                <p14:modId xmlns:p14="http://schemas.microsoft.com/office/powerpoint/2010/main" val="3425429422"/>
              </p:ext>
            </p:extLst>
          </p:nvPr>
        </p:nvGraphicFramePr>
        <p:xfrm>
          <a:off x="2065337" y="1470746"/>
          <a:ext cx="10499725" cy="5675979"/>
        </p:xfrm>
        <a:graphic>
          <a:graphicData uri="http://schemas.openxmlformats.org/drawingml/2006/table">
            <a:tbl>
              <a:tblPr firstRow="1" firstCol="1" bandRow="1"/>
              <a:tblGrid>
                <a:gridCol w="1079372">
                  <a:extLst>
                    <a:ext uri="{9D8B030D-6E8A-4147-A177-3AD203B41FA5}">
                      <a16:colId xmlns:a16="http://schemas.microsoft.com/office/drawing/2014/main" val="4243998038"/>
                    </a:ext>
                  </a:extLst>
                </a:gridCol>
                <a:gridCol w="993274">
                  <a:extLst>
                    <a:ext uri="{9D8B030D-6E8A-4147-A177-3AD203B41FA5}">
                      <a16:colId xmlns:a16="http://schemas.microsoft.com/office/drawing/2014/main" val="4046898373"/>
                    </a:ext>
                  </a:extLst>
                </a:gridCol>
                <a:gridCol w="8427079">
                  <a:extLst>
                    <a:ext uri="{9D8B030D-6E8A-4147-A177-3AD203B41FA5}">
                      <a16:colId xmlns:a16="http://schemas.microsoft.com/office/drawing/2014/main" val="3905662175"/>
                    </a:ext>
                  </a:extLst>
                </a:gridCol>
              </a:tblGrid>
              <a:tr h="325469">
                <a:tc grid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Revascularization for Claudication: Common Femoral Artery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409548"/>
                  </a:ext>
                </a:extLst>
              </a:tr>
              <a:tr h="23675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and hemodynamically significant common femoral artery disease with inadequate response to GDMT (including structured exercise), surgical endarterectomy is reasonable, especially if endovascular approaches adversely affect profunda femoris artery pathways.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765572"/>
                  </a:ext>
                </a:extLst>
              </a:tr>
              <a:tr h="298291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and hemodynamically significant common femoral artery disease with inadequate response to GDMT (including structured exercise), endovascular approaches may be considered in those at high risk for surgical revascularization and/or if anatomical factors are favorable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no adverse effect on profunda femoris artery pathways).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252177"/>
                  </a:ext>
                </a:extLst>
              </a:tr>
            </a:tbl>
          </a:graphicData>
        </a:graphic>
      </p:graphicFrame>
    </p:spTree>
    <p:extLst>
      <p:ext uri="{BB962C8B-B14F-4D97-AF65-F5344CB8AC3E}">
        <p14:creationId xmlns:p14="http://schemas.microsoft.com/office/powerpoint/2010/main" val="3012024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2" name="Title 3">
            <a:extLst>
              <a:ext uri="{FF2B5EF4-FFF2-40B4-BE49-F238E27FC236}">
                <a16:creationId xmlns:a16="http://schemas.microsoft.com/office/drawing/2014/main" id="{849047B7-DCC1-828C-32DE-634E8E549D28}"/>
              </a:ext>
            </a:extLst>
          </p:cNvPr>
          <p:cNvSpPr>
            <a:spLocks noGrp="1"/>
          </p:cNvSpPr>
          <p:nvPr/>
        </p:nvSpPr>
        <p:spPr>
          <a:xfrm>
            <a:off x="3619499" y="1066800"/>
            <a:ext cx="7391400" cy="533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Revascularization for Claudication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66B5942-44DE-58CB-8477-992AAC5FC0AA}"/>
              </a:ext>
            </a:extLst>
          </p:cNvPr>
          <p:cNvGraphicFramePr>
            <a:graphicFrameLocks noGrp="1"/>
          </p:cNvGraphicFramePr>
          <p:nvPr>
            <p:extLst>
              <p:ext uri="{D42A27DB-BD31-4B8C-83A1-F6EECF244321}">
                <p14:modId xmlns:p14="http://schemas.microsoft.com/office/powerpoint/2010/main" val="3340793308"/>
              </p:ext>
            </p:extLst>
          </p:nvPr>
        </p:nvGraphicFramePr>
        <p:xfrm>
          <a:off x="2484436" y="1752600"/>
          <a:ext cx="9661525" cy="4893405"/>
        </p:xfrm>
        <a:graphic>
          <a:graphicData uri="http://schemas.openxmlformats.org/drawingml/2006/table">
            <a:tbl>
              <a:tblPr firstRow="1" firstCol="1" bandRow="1"/>
              <a:tblGrid>
                <a:gridCol w="993205">
                  <a:extLst>
                    <a:ext uri="{9D8B030D-6E8A-4147-A177-3AD203B41FA5}">
                      <a16:colId xmlns:a16="http://schemas.microsoft.com/office/drawing/2014/main" val="1450956931"/>
                    </a:ext>
                  </a:extLst>
                </a:gridCol>
                <a:gridCol w="913980">
                  <a:extLst>
                    <a:ext uri="{9D8B030D-6E8A-4147-A177-3AD203B41FA5}">
                      <a16:colId xmlns:a16="http://schemas.microsoft.com/office/drawing/2014/main" val="1067873242"/>
                    </a:ext>
                  </a:extLst>
                </a:gridCol>
                <a:gridCol w="7754340">
                  <a:extLst>
                    <a:ext uri="{9D8B030D-6E8A-4147-A177-3AD203B41FA5}">
                      <a16:colId xmlns:a16="http://schemas.microsoft.com/office/drawing/2014/main" val="1767484732"/>
                    </a:ext>
                  </a:extLst>
                </a:gridCol>
              </a:tblGrid>
              <a:tr h="633965">
                <a:tc gridSpan="3">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Revascularization for Claudication: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Infrapopliteal</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918572"/>
                  </a:ext>
                </a:extLst>
              </a:tr>
              <a:tr h="21297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8"/>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and isolated hemodynamically significant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infrapopliteal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disease with inadequate response to GDMT (including structured exercise), the effectiveness of endovascular revascularization is unknown.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945803"/>
                  </a:ext>
                </a:extLst>
              </a:tr>
              <a:tr h="21297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9"/>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functionally limiting claudication and isolated hemodynamically significant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infrapopliteal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disease with inadequate response to GDMT (including structured exercise), the effectiveness of surgical revascularization is unknown.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424466"/>
                  </a:ext>
                </a:extLst>
              </a:tr>
            </a:tbl>
          </a:graphicData>
        </a:graphic>
      </p:graphicFrame>
    </p:spTree>
    <p:extLst>
      <p:ext uri="{BB962C8B-B14F-4D97-AF65-F5344CB8AC3E}">
        <p14:creationId xmlns:p14="http://schemas.microsoft.com/office/powerpoint/2010/main" val="2063522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66482BD-0A77-F26F-8FA3-D366D953F24E}"/>
              </a:ext>
            </a:extLst>
          </p:cNvPr>
          <p:cNvSpPr>
            <a:spLocks noGrp="1"/>
          </p:cNvSpPr>
          <p:nvPr/>
        </p:nvSpPr>
        <p:spPr>
          <a:xfrm>
            <a:off x="3943348" y="1143000"/>
            <a:ext cx="6743701" cy="8382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Conduit for Surgical Revascularization for Femoropopliteal Disease</a:t>
            </a:r>
          </a:p>
        </p:txBody>
      </p:sp>
      <p:graphicFrame>
        <p:nvGraphicFramePr>
          <p:cNvPr id="3" name="Table 2">
            <a:extLst>
              <a:ext uri="{FF2B5EF4-FFF2-40B4-BE49-F238E27FC236}">
                <a16:creationId xmlns:a16="http://schemas.microsoft.com/office/drawing/2014/main" id="{926CB4B0-E9DB-8734-8B34-AE6B46F7F6F7}"/>
              </a:ext>
            </a:extLst>
          </p:cNvPr>
          <p:cNvGraphicFramePr>
            <a:graphicFrameLocks noGrp="1"/>
          </p:cNvGraphicFramePr>
          <p:nvPr>
            <p:extLst>
              <p:ext uri="{D42A27DB-BD31-4B8C-83A1-F6EECF244321}">
                <p14:modId xmlns:p14="http://schemas.microsoft.com/office/powerpoint/2010/main" val="61076917"/>
              </p:ext>
            </p:extLst>
          </p:nvPr>
        </p:nvGraphicFramePr>
        <p:xfrm>
          <a:off x="2636837" y="2168002"/>
          <a:ext cx="9356725" cy="3893595"/>
        </p:xfrm>
        <a:graphic>
          <a:graphicData uri="http://schemas.openxmlformats.org/drawingml/2006/table">
            <a:tbl>
              <a:tblPr firstRow="1" firstCol="1" bandRow="1"/>
              <a:tblGrid>
                <a:gridCol w="873918">
                  <a:extLst>
                    <a:ext uri="{9D8B030D-6E8A-4147-A177-3AD203B41FA5}">
                      <a16:colId xmlns:a16="http://schemas.microsoft.com/office/drawing/2014/main" val="4139003816"/>
                    </a:ext>
                  </a:extLst>
                </a:gridCol>
                <a:gridCol w="915087">
                  <a:extLst>
                    <a:ext uri="{9D8B030D-6E8A-4147-A177-3AD203B41FA5}">
                      <a16:colId xmlns:a16="http://schemas.microsoft.com/office/drawing/2014/main" val="2531082773"/>
                    </a:ext>
                  </a:extLst>
                </a:gridCol>
                <a:gridCol w="7567720">
                  <a:extLst>
                    <a:ext uri="{9D8B030D-6E8A-4147-A177-3AD203B41FA5}">
                      <a16:colId xmlns:a16="http://schemas.microsoft.com/office/drawing/2014/main" val="1965108535"/>
                    </a:ext>
                  </a:extLst>
                </a:gridCol>
              </a:tblGrid>
              <a:tr h="1131128">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Conduit for Surgical Revascularization for Femoropopliteal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6824602"/>
                  </a:ext>
                </a:extLst>
              </a:tr>
              <a:tr h="424266">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655947"/>
                  </a:ext>
                </a:extLst>
              </a:tr>
              <a:tr h="2284165">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who are undergoing surgical revascularization for functionally limiting claudication and hemodynamically significant femoropopliteal disease, bypass to the popliteal artery with autogenous vein is recommended in preference to prosthetic graft material.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035679"/>
                  </a:ext>
                </a:extLst>
              </a:tr>
            </a:tbl>
          </a:graphicData>
        </a:graphic>
      </p:graphicFrame>
    </p:spTree>
    <p:extLst>
      <p:ext uri="{BB962C8B-B14F-4D97-AF65-F5344CB8AC3E}">
        <p14:creationId xmlns:p14="http://schemas.microsoft.com/office/powerpoint/2010/main" val="21538927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F25820-3A9D-33A9-A90B-25FF57252ACF}"/>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6" name="TextBox 6">
            <a:extLst>
              <a:ext uri="{FF2B5EF4-FFF2-40B4-BE49-F238E27FC236}">
                <a16:creationId xmlns:a16="http://schemas.microsoft.com/office/drawing/2014/main" id="{DACD5BB7-1529-01BA-48E8-1AA4A47321A4}"/>
              </a:ext>
            </a:extLst>
          </p:cNvPr>
          <p:cNvSpPr txBox="1"/>
          <p:nvPr/>
        </p:nvSpPr>
        <p:spPr>
          <a:xfrm>
            <a:off x="3850357" y="3253026"/>
            <a:ext cx="6929686" cy="861774"/>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5000" dirty="0">
                <a:latin typeface="Lub Dub Bold" panose="020B0803030403020204" pitchFamily="34" charset="0"/>
              </a:rPr>
              <a:t>Management of CLTI</a:t>
            </a:r>
          </a:p>
        </p:txBody>
      </p:sp>
    </p:spTree>
    <p:extLst>
      <p:ext uri="{BB962C8B-B14F-4D97-AF65-F5344CB8AC3E}">
        <p14:creationId xmlns:p14="http://schemas.microsoft.com/office/powerpoint/2010/main" val="30343977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97</a:t>
            </a:fld>
            <a:endParaRPr lang="en-US" dirty="0"/>
          </a:p>
        </p:txBody>
      </p:sp>
      <p:pic>
        <p:nvPicPr>
          <p:cNvPr id="2" name="Picture 1" descr="A diagram of medical care&#10;&#10;Description automatically generated with medium confidence">
            <a:extLst>
              <a:ext uri="{FF2B5EF4-FFF2-40B4-BE49-F238E27FC236}">
                <a16:creationId xmlns:a16="http://schemas.microsoft.com/office/drawing/2014/main" id="{3A7D88C3-D991-2AFE-C1D7-70EA94DD7D44}"/>
              </a:ext>
            </a:extLst>
          </p:cNvPr>
          <p:cNvPicPr>
            <a:picLocks noChangeAspect="1"/>
          </p:cNvPicPr>
          <p:nvPr/>
        </p:nvPicPr>
        <p:blipFill rotWithShape="1">
          <a:blip r:embed="rId2"/>
          <a:srcRect l="9391" t="5791" r="5330" b="4410"/>
          <a:stretch/>
        </p:blipFill>
        <p:spPr>
          <a:xfrm>
            <a:off x="3880924" y="228600"/>
            <a:ext cx="6868551" cy="7086600"/>
          </a:xfrm>
          <a:prstGeom prst="rect">
            <a:avLst/>
          </a:prstGeom>
        </p:spPr>
      </p:pic>
      <p:sp>
        <p:nvSpPr>
          <p:cNvPr id="3" name="Title 3">
            <a:extLst>
              <a:ext uri="{FF2B5EF4-FFF2-40B4-BE49-F238E27FC236}">
                <a16:creationId xmlns:a16="http://schemas.microsoft.com/office/drawing/2014/main" id="{2A9F24C2-B1C4-3AB1-9A96-4AD45D73360D}"/>
              </a:ext>
            </a:extLst>
          </p:cNvPr>
          <p:cNvSpPr>
            <a:spLocks noGrp="1"/>
          </p:cNvSpPr>
          <p:nvPr/>
        </p:nvSpPr>
        <p:spPr>
          <a:xfrm flipH="1">
            <a:off x="457200" y="1524000"/>
            <a:ext cx="2514600" cy="1676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6.  Components of Care for CLTI.</a:t>
            </a:r>
          </a:p>
        </p:txBody>
      </p:sp>
      <p:sp>
        <p:nvSpPr>
          <p:cNvPr id="6" name="TextBox 5">
            <a:extLst>
              <a:ext uri="{FF2B5EF4-FFF2-40B4-BE49-F238E27FC236}">
                <a16:creationId xmlns:a16="http://schemas.microsoft.com/office/drawing/2014/main" id="{3F0608B4-A589-F51D-0026-433646FAB5D3}"/>
              </a:ext>
            </a:extLst>
          </p:cNvPr>
          <p:cNvSpPr txBox="1"/>
          <p:nvPr/>
        </p:nvSpPr>
        <p:spPr>
          <a:xfrm>
            <a:off x="457200" y="7032023"/>
            <a:ext cx="3200400" cy="276999"/>
          </a:xfrm>
          <a:prstGeom prst="rect">
            <a:avLst/>
          </a:prstGeom>
          <a:noFill/>
        </p:spPr>
        <p:txBody>
          <a:bodyPr wrap="square">
            <a:spAutoFit/>
          </a:bodyPr>
          <a:lstStyle/>
          <a:p>
            <a:r>
              <a:rPr lang="en-US" sz="1200" dirty="0"/>
              <a:t>CLTI indicates chronic limb-threatening ischemia.</a:t>
            </a:r>
          </a:p>
        </p:txBody>
      </p:sp>
    </p:spTree>
    <p:extLst>
      <p:ext uri="{BB962C8B-B14F-4D97-AF65-F5344CB8AC3E}">
        <p14:creationId xmlns:p14="http://schemas.microsoft.com/office/powerpoint/2010/main" val="2719632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3B030-7A6E-9E87-2D28-FE0FAC631923}"/>
              </a:ext>
            </a:extLst>
          </p:cNvPr>
          <p:cNvPicPr>
            <a:picLocks noChangeAspect="1"/>
          </p:cNvPicPr>
          <p:nvPr/>
        </p:nvPicPr>
        <p:blipFill rotWithShape="1">
          <a:blip r:embed="rId2">
            <a:extLst>
              <a:ext uri="{28A0092B-C50C-407E-A947-70E740481C1C}">
                <a14:useLocalDpi xmlns:a14="http://schemas.microsoft.com/office/drawing/2010/main" val="0"/>
              </a:ext>
            </a:extLst>
          </a:blip>
          <a:srcRect l="3438" t="9702" r="2583" b="9171"/>
          <a:stretch/>
        </p:blipFill>
        <p:spPr>
          <a:xfrm>
            <a:off x="2590800" y="94762"/>
            <a:ext cx="10161993" cy="7390540"/>
          </a:xfrm>
          <a:prstGeom prst="rect">
            <a:avLst/>
          </a:prstGeom>
        </p:spPr>
      </p:pic>
      <p:sp>
        <p:nvSpPr>
          <p:cNvPr id="5" name="TextBox 4">
            <a:extLst>
              <a:ext uri="{FF2B5EF4-FFF2-40B4-BE49-F238E27FC236}">
                <a16:creationId xmlns:a16="http://schemas.microsoft.com/office/drawing/2014/main" id="{5E12E12F-5DBF-2E7B-B126-00251AC50B1A}"/>
              </a:ext>
            </a:extLst>
          </p:cNvPr>
          <p:cNvSpPr txBox="1"/>
          <p:nvPr/>
        </p:nvSpPr>
        <p:spPr>
          <a:xfrm>
            <a:off x="457200" y="3651533"/>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3. </a:t>
            </a:r>
          </a:p>
        </p:txBody>
      </p:sp>
      <p:sp>
        <p:nvSpPr>
          <p:cNvPr id="7" name="TextBox 6">
            <a:extLst>
              <a:ext uri="{FF2B5EF4-FFF2-40B4-BE49-F238E27FC236}">
                <a16:creationId xmlns:a16="http://schemas.microsoft.com/office/drawing/2014/main" id="{7150A65E-1011-600A-5238-E86237B536CF}"/>
              </a:ext>
            </a:extLst>
          </p:cNvPr>
          <p:cNvSpPr txBox="1"/>
          <p:nvPr/>
        </p:nvSpPr>
        <p:spPr>
          <a:xfrm>
            <a:off x="342900" y="4379665"/>
            <a:ext cx="2743200" cy="1200329"/>
          </a:xfrm>
          <a:prstGeom prst="rect">
            <a:avLst/>
          </a:prstGeom>
          <a:noFill/>
        </p:spPr>
        <p:txBody>
          <a:bodyPr wrap="square">
            <a:spAutoFit/>
          </a:bodyPr>
          <a:lstStyle/>
          <a:p>
            <a:r>
              <a:rPr lang="en-US" sz="1200" dirty="0">
                <a:latin typeface="Lub Dub Medium" panose="020B0603030403020204" pitchFamily="34" charset="0"/>
              </a:rPr>
              <a:t>CLTI indicates chronic limb-threatening ischemia, GDMT, guideline-directed management and therapy; PAD, peripheral artery disease; and QOL, quality of life.</a:t>
            </a:r>
          </a:p>
        </p:txBody>
      </p:sp>
      <p:sp>
        <p:nvSpPr>
          <p:cNvPr id="2" name="Title 3">
            <a:extLst>
              <a:ext uri="{FF2B5EF4-FFF2-40B4-BE49-F238E27FC236}">
                <a16:creationId xmlns:a16="http://schemas.microsoft.com/office/drawing/2014/main" id="{3EC08E24-9093-17C6-CC24-E7CD9476523F}"/>
              </a:ext>
            </a:extLst>
          </p:cNvPr>
          <p:cNvSpPr>
            <a:spLocks noGrp="1"/>
          </p:cNvSpPr>
          <p:nvPr/>
        </p:nvSpPr>
        <p:spPr>
          <a:xfrm flipH="1">
            <a:off x="457200" y="1524000"/>
            <a:ext cx="2514600" cy="1676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Figure 7.  Algorithm for Management of CLTI. </a:t>
            </a:r>
          </a:p>
        </p:txBody>
      </p:sp>
    </p:spTree>
    <p:extLst>
      <p:ext uri="{BB962C8B-B14F-4D97-AF65-F5344CB8AC3E}">
        <p14:creationId xmlns:p14="http://schemas.microsoft.com/office/powerpoint/2010/main" val="22667157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99</a:t>
            </a:fld>
            <a:endParaRPr lang="en-US" dirty="0"/>
          </a:p>
        </p:txBody>
      </p:sp>
      <p:sp>
        <p:nvSpPr>
          <p:cNvPr id="2" name="Title 3">
            <a:extLst>
              <a:ext uri="{FF2B5EF4-FFF2-40B4-BE49-F238E27FC236}">
                <a16:creationId xmlns:a16="http://schemas.microsoft.com/office/drawing/2014/main" id="{B76B98E6-49E9-15CB-257B-80BB697BDFB6}"/>
              </a:ext>
            </a:extLst>
          </p:cNvPr>
          <p:cNvSpPr>
            <a:spLocks noGrp="1"/>
          </p:cNvSpPr>
          <p:nvPr/>
        </p:nvSpPr>
        <p:spPr>
          <a:xfrm flipH="1">
            <a:off x="4952999" y="1066800"/>
            <a:ext cx="4724400" cy="6858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r>
              <a:rPr lang="en-US" sz="2800" dirty="0">
                <a:latin typeface="Lub Dub Medium" panose="020B0603030403020204" pitchFamily="34" charset="0"/>
              </a:rPr>
              <a:t>Team-Based Care for CLTI</a:t>
            </a:r>
          </a:p>
        </p:txBody>
      </p:sp>
      <p:graphicFrame>
        <p:nvGraphicFramePr>
          <p:cNvPr id="3" name="Table 2">
            <a:extLst>
              <a:ext uri="{FF2B5EF4-FFF2-40B4-BE49-F238E27FC236}">
                <a16:creationId xmlns:a16="http://schemas.microsoft.com/office/drawing/2014/main" id="{25B4B3E6-CBCC-B2F0-9580-3626A9702DF1}"/>
              </a:ext>
            </a:extLst>
          </p:cNvPr>
          <p:cNvGraphicFramePr>
            <a:graphicFrameLocks noGrp="1"/>
          </p:cNvGraphicFramePr>
          <p:nvPr>
            <p:extLst>
              <p:ext uri="{D42A27DB-BD31-4B8C-83A1-F6EECF244321}">
                <p14:modId xmlns:p14="http://schemas.microsoft.com/office/powerpoint/2010/main" val="1974256230"/>
              </p:ext>
            </p:extLst>
          </p:nvPr>
        </p:nvGraphicFramePr>
        <p:xfrm>
          <a:off x="2865437" y="2045589"/>
          <a:ext cx="8899525" cy="4298100"/>
        </p:xfrm>
        <a:graphic>
          <a:graphicData uri="http://schemas.openxmlformats.org/drawingml/2006/table">
            <a:tbl>
              <a:tblPr firstRow="1" firstCol="1" bandRow="1"/>
              <a:tblGrid>
                <a:gridCol w="792163">
                  <a:extLst>
                    <a:ext uri="{9D8B030D-6E8A-4147-A177-3AD203B41FA5}">
                      <a16:colId xmlns:a16="http://schemas.microsoft.com/office/drawing/2014/main" val="1171972986"/>
                    </a:ext>
                  </a:extLst>
                </a:gridCol>
                <a:gridCol w="838200">
                  <a:extLst>
                    <a:ext uri="{9D8B030D-6E8A-4147-A177-3AD203B41FA5}">
                      <a16:colId xmlns:a16="http://schemas.microsoft.com/office/drawing/2014/main" val="572036231"/>
                    </a:ext>
                  </a:extLst>
                </a:gridCol>
                <a:gridCol w="7269162">
                  <a:extLst>
                    <a:ext uri="{9D8B030D-6E8A-4147-A177-3AD203B41FA5}">
                      <a16:colId xmlns:a16="http://schemas.microsoft.com/office/drawing/2014/main" val="2837675134"/>
                    </a:ext>
                  </a:extLst>
                </a:gridCol>
              </a:tblGrid>
              <a:tr h="136176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Team-Based Care for CLTI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46305"/>
                  </a:ext>
                </a:extLst>
              </a:tr>
              <a:tr h="62475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473769"/>
                  </a:ext>
                </a:extLst>
              </a:tr>
              <a:tr h="13617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CLTI, a multispecialty care team should evaluate and provide comprehensive care with goals of complete wound healing, minimizing tissue loss, and preservation of ambulatory status.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09923"/>
                  </a:ext>
                </a:extLst>
              </a:tr>
            </a:tbl>
          </a:graphicData>
        </a:graphic>
      </p:graphicFrame>
    </p:spTree>
    <p:extLst>
      <p:ext uri="{BB962C8B-B14F-4D97-AF65-F5344CB8AC3E}">
        <p14:creationId xmlns:p14="http://schemas.microsoft.com/office/powerpoint/2010/main" val="2409095128"/>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c2df03-2c57-4563-bd1b-d20ca5577cf1" xsi:nil="true"/>
    <lcf76f155ced4ddcb4097134ff3c332f xmlns="fbf8e1be-06c9-477e-9047-d34ef030da0d">
      <Terms xmlns="http://schemas.microsoft.com/office/infopath/2007/PartnerControls"/>
    </lcf76f155ced4ddcb4097134ff3c332f>
    <SharedWithUsers xmlns="20fc9a92-f19a-4393-b5b8-a75e6f3b9dba">
      <UserInfo>
        <DisplayName>Ellen Hemmer</DisplayName>
        <AccountId>550</AccountId>
        <AccountType/>
      </UserInfo>
      <UserInfo>
        <DisplayName>Kara McDermott</DisplayName>
        <AccountId>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6D77B6DB8384459F030DA82581C3D1" ma:contentTypeVersion="15" ma:contentTypeDescription="Create a new document." ma:contentTypeScope="" ma:versionID="923e4662f1fbf64fd8f6d070346d25ad">
  <xsd:schema xmlns:xsd="http://www.w3.org/2001/XMLSchema" xmlns:xs="http://www.w3.org/2001/XMLSchema" xmlns:p="http://schemas.microsoft.com/office/2006/metadata/properties" xmlns:ns2="fbf8e1be-06c9-477e-9047-d34ef030da0d" xmlns:ns3="a7c2df03-2c57-4563-bd1b-d20ca5577cf1" xmlns:ns4="20fc9a92-f19a-4393-b5b8-a75e6f3b9dba" targetNamespace="http://schemas.microsoft.com/office/2006/metadata/properties" ma:root="true" ma:fieldsID="7a0ebfd6c72312de3cb8c79da879b6dc" ns2:_="" ns3:_="" ns4:_="">
    <xsd:import namespace="fbf8e1be-06c9-477e-9047-d34ef030da0d"/>
    <xsd:import namespace="a7c2df03-2c57-4563-bd1b-d20ca5577cf1"/>
    <xsd:import namespace="20fc9a92-f19a-4393-b5b8-a75e6f3b9db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e1be-06c9-477e-9047-d34ef030d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1FC306-898E-4E3B-828D-5F4F785FBCAC}" ma:internalName="TaxCatchAll" ma:showField="CatchAllData" ma:web="{20fc9a92-f19a-4393-b5b8-a75e6f3b9d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fc9a92-f19a-4393-b5b8-a75e6f3b9d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0DD31-0EB4-468C-A389-0ED885791036}">
  <ds:schemaRefs>
    <ds:schemaRef ds:uri="http://schemas.openxmlformats.org/package/2006/metadata/core-properties"/>
    <ds:schemaRef ds:uri="38306c4c-2328-4860-97b9-6899fa44d374"/>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schemas.microsoft.com/office/infopath/2007/PartnerControls"/>
    <ds:schemaRef ds:uri="http://purl.org/dc/dcmitype/"/>
    <ds:schemaRef ds:uri="f60b0d17-2e91-4fd4-b11f-56b20494001a"/>
    <ds:schemaRef ds:uri="a7c2df03-2c57-4563-bd1b-d20ca5577cf1"/>
    <ds:schemaRef ds:uri="fbf8e1be-06c9-477e-9047-d34ef030da0d"/>
    <ds:schemaRef ds:uri="20fc9a92-f19a-4393-b5b8-a75e6f3b9dba"/>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1FA66FFA-E94F-431C-A3CB-36A76610B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e1be-06c9-477e-9047-d34ef030da0d"/>
    <ds:schemaRef ds:uri="a7c2df03-2c57-4563-bd1b-d20ca5577cf1"/>
    <ds:schemaRef ds:uri="20fc9a92-f19a-4393-b5b8-a75e6f3b9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1005</TotalTime>
  <Words>14368</Words>
  <Application>Microsoft Office PowerPoint</Application>
  <PresentationFormat>Custom</PresentationFormat>
  <Paragraphs>1465</Paragraphs>
  <Slides>129</Slides>
  <Notes>4</Notes>
  <HiddenSlides>0</HiddenSlides>
  <MMClips>0</MMClips>
  <ScaleCrop>false</ScaleCrop>
  <HeadingPairs>
    <vt:vector size="4" baseType="variant">
      <vt:variant>
        <vt:lpstr>Theme</vt:lpstr>
      </vt:variant>
      <vt:variant>
        <vt:i4>7</vt:i4>
      </vt:variant>
      <vt:variant>
        <vt:lpstr>Slide Titles</vt:lpstr>
      </vt:variant>
      <vt:variant>
        <vt:i4>129</vt:i4>
      </vt:variant>
    </vt:vector>
  </HeadingPairs>
  <TitlesOfParts>
    <vt:vector size="136" baseType="lpstr">
      <vt:lpstr>Title Slides</vt:lpstr>
      <vt:lpstr>Transition Slides</vt:lpstr>
      <vt:lpstr>Simple Slides</vt:lpstr>
      <vt:lpstr>Photo Slides</vt:lpstr>
      <vt:lpstr>Split Content</vt:lpstr>
      <vt:lpstr>Image Right</vt:lpstr>
      <vt:lpstr>Closing Slides</vt:lpstr>
      <vt:lpstr>2024 ACC/AHA/AACVPR/APMA/ABC/SCAI/SVM/SVN/SVS/SIR/VESS Guideline for the Management of Lower Extremity Peripheral Artery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AHA/ACC Peripheral Artery Disease Guideline</dc:title>
  <dc:creator>Thomas Getchius</dc:creator>
  <cp:lastModifiedBy>Morgane Cibotti-Sun</cp:lastModifiedBy>
  <cp:revision>68</cp:revision>
  <dcterms:created xsi:type="dcterms:W3CDTF">2020-01-10T22:06:40Z</dcterms:created>
  <dcterms:modified xsi:type="dcterms:W3CDTF">2024-05-14T11:51:03Z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0x010100B16D77B6DB8384459F030DA82581C3D1</vt:lpwstr>
  </property>
  <property fmtid="{D5CDD505-2E9C-101B-9397-08002B2CF9AE}" pid="6" name="Order">
    <vt:r8>3321300</vt:r8>
  </property>
  <property fmtid="{D5CDD505-2E9C-101B-9397-08002B2CF9AE}" pid="7" name="MediaServiceImageTags">
    <vt:lpwstr/>
  </property>
</Properties>
</file>