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54"/>
  </p:notesMasterIdLst>
  <p:handoutMasterIdLst>
    <p:handoutMasterId r:id="rId155"/>
  </p:handoutMasterIdLst>
  <p:sldIdLst>
    <p:sldId id="256" r:id="rId11"/>
    <p:sldId id="257" r:id="rId12"/>
    <p:sldId id="258" r:id="rId13"/>
    <p:sldId id="259" r:id="rId14"/>
    <p:sldId id="260" r:id="rId15"/>
    <p:sldId id="261" r:id="rId16"/>
    <p:sldId id="262" r:id="rId17"/>
    <p:sldId id="267" r:id="rId18"/>
    <p:sldId id="263" r:id="rId19"/>
    <p:sldId id="268" r:id="rId20"/>
    <p:sldId id="264" r:id="rId21"/>
    <p:sldId id="269" r:id="rId22"/>
    <p:sldId id="265" r:id="rId23"/>
    <p:sldId id="266" r:id="rId24"/>
    <p:sldId id="272" r:id="rId25"/>
    <p:sldId id="270" r:id="rId26"/>
    <p:sldId id="273" r:id="rId27"/>
    <p:sldId id="274" r:id="rId28"/>
    <p:sldId id="275" r:id="rId29"/>
    <p:sldId id="276" r:id="rId30"/>
    <p:sldId id="277" r:id="rId31"/>
    <p:sldId id="271" r:id="rId32"/>
    <p:sldId id="278" r:id="rId33"/>
    <p:sldId id="293" r:id="rId34"/>
    <p:sldId id="279" r:id="rId35"/>
    <p:sldId id="295" r:id="rId36"/>
    <p:sldId id="280" r:id="rId37"/>
    <p:sldId id="296" r:id="rId38"/>
    <p:sldId id="281" r:id="rId39"/>
    <p:sldId id="297" r:id="rId40"/>
    <p:sldId id="308" r:id="rId41"/>
    <p:sldId id="282" r:id="rId42"/>
    <p:sldId id="298" r:id="rId43"/>
    <p:sldId id="283" r:id="rId44"/>
    <p:sldId id="299" r:id="rId45"/>
    <p:sldId id="284" r:id="rId46"/>
    <p:sldId id="300" r:id="rId47"/>
    <p:sldId id="285" r:id="rId48"/>
    <p:sldId id="301" r:id="rId49"/>
    <p:sldId id="286" r:id="rId50"/>
    <p:sldId id="302" r:id="rId51"/>
    <p:sldId id="287" r:id="rId52"/>
    <p:sldId id="303" r:id="rId53"/>
    <p:sldId id="288" r:id="rId54"/>
    <p:sldId id="304" r:id="rId55"/>
    <p:sldId id="289" r:id="rId56"/>
    <p:sldId id="305" r:id="rId57"/>
    <p:sldId id="290" r:id="rId58"/>
    <p:sldId id="306" r:id="rId59"/>
    <p:sldId id="291" r:id="rId60"/>
    <p:sldId id="307" r:id="rId61"/>
    <p:sldId id="292" r:id="rId62"/>
    <p:sldId id="294" r:id="rId63"/>
    <p:sldId id="329" r:id="rId64"/>
    <p:sldId id="309" r:id="rId65"/>
    <p:sldId id="330" r:id="rId66"/>
    <p:sldId id="310" r:id="rId67"/>
    <p:sldId id="331" r:id="rId68"/>
    <p:sldId id="311" r:id="rId69"/>
    <p:sldId id="333" r:id="rId70"/>
    <p:sldId id="312" r:id="rId71"/>
    <p:sldId id="332" r:id="rId72"/>
    <p:sldId id="415" r:id="rId73"/>
    <p:sldId id="414" r:id="rId74"/>
    <p:sldId id="313" r:id="rId75"/>
    <p:sldId id="334" r:id="rId76"/>
    <p:sldId id="314" r:id="rId77"/>
    <p:sldId id="335" r:id="rId78"/>
    <p:sldId id="315" r:id="rId79"/>
    <p:sldId id="336" r:id="rId80"/>
    <p:sldId id="316" r:id="rId81"/>
    <p:sldId id="337" r:id="rId82"/>
    <p:sldId id="317" r:id="rId83"/>
    <p:sldId id="338" r:id="rId84"/>
    <p:sldId id="318" r:id="rId85"/>
    <p:sldId id="339" r:id="rId86"/>
    <p:sldId id="319" r:id="rId87"/>
    <p:sldId id="340" r:id="rId88"/>
    <p:sldId id="320" r:id="rId89"/>
    <p:sldId id="341" r:id="rId90"/>
    <p:sldId id="321" r:id="rId91"/>
    <p:sldId id="342" r:id="rId92"/>
    <p:sldId id="322" r:id="rId93"/>
    <p:sldId id="344" r:id="rId94"/>
    <p:sldId id="323" r:id="rId95"/>
    <p:sldId id="343" r:id="rId96"/>
    <p:sldId id="324" r:id="rId97"/>
    <p:sldId id="345" r:id="rId98"/>
    <p:sldId id="325" r:id="rId99"/>
    <p:sldId id="346" r:id="rId100"/>
    <p:sldId id="326" r:id="rId101"/>
    <p:sldId id="347" r:id="rId102"/>
    <p:sldId id="349" r:id="rId103"/>
    <p:sldId id="327" r:id="rId104"/>
    <p:sldId id="348" r:id="rId105"/>
    <p:sldId id="328" r:id="rId106"/>
    <p:sldId id="350" r:id="rId107"/>
    <p:sldId id="351" r:id="rId108"/>
    <p:sldId id="381" r:id="rId109"/>
    <p:sldId id="366" r:id="rId110"/>
    <p:sldId id="352" r:id="rId111"/>
    <p:sldId id="367" r:id="rId112"/>
    <p:sldId id="353" r:id="rId113"/>
    <p:sldId id="368" r:id="rId114"/>
    <p:sldId id="354" r:id="rId115"/>
    <p:sldId id="369" r:id="rId116"/>
    <p:sldId id="355" r:id="rId117"/>
    <p:sldId id="370" r:id="rId118"/>
    <p:sldId id="356" r:id="rId119"/>
    <p:sldId id="371" r:id="rId120"/>
    <p:sldId id="357" r:id="rId121"/>
    <p:sldId id="372" r:id="rId122"/>
    <p:sldId id="358" r:id="rId123"/>
    <p:sldId id="373" r:id="rId124"/>
    <p:sldId id="359" r:id="rId125"/>
    <p:sldId id="374" r:id="rId126"/>
    <p:sldId id="360" r:id="rId127"/>
    <p:sldId id="375" r:id="rId128"/>
    <p:sldId id="361" r:id="rId129"/>
    <p:sldId id="376" r:id="rId130"/>
    <p:sldId id="362" r:id="rId131"/>
    <p:sldId id="377" r:id="rId132"/>
    <p:sldId id="363" r:id="rId133"/>
    <p:sldId id="378" r:id="rId134"/>
    <p:sldId id="364" r:id="rId135"/>
    <p:sldId id="379" r:id="rId136"/>
    <p:sldId id="365" r:id="rId137"/>
    <p:sldId id="380" r:id="rId138"/>
    <p:sldId id="397" r:id="rId139"/>
    <p:sldId id="382" r:id="rId140"/>
    <p:sldId id="398" r:id="rId141"/>
    <p:sldId id="383" r:id="rId142"/>
    <p:sldId id="399" r:id="rId143"/>
    <p:sldId id="384" r:id="rId144"/>
    <p:sldId id="412" r:id="rId145"/>
    <p:sldId id="400" r:id="rId146"/>
    <p:sldId id="385" r:id="rId147"/>
    <p:sldId id="413" r:id="rId148"/>
    <p:sldId id="401" r:id="rId149"/>
    <p:sldId id="386" r:id="rId150"/>
    <p:sldId id="402" r:id="rId151"/>
    <p:sldId id="387" r:id="rId152"/>
    <p:sldId id="403" r:id="rId153"/>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185108-4DCF-D465-E27E-65DA981999A6}" name="Amy Talbot" initials="AT" userId="S::amy.talbot@heart.org::6af07838-db14-4285-ae8a-97e190f629c3" providerId="AD"/>
  <p188:author id="{E306BB7B-998B-1FC6-9A03-610AFD25B3C7}" name="Thomas Getchius" initials="TG" userId="S::thomas.getchius@heart.org::ef367eb1-48a1-47b5-860c-f37bfabd7e55" providerId="AD"/>
  <p188:author id="{6D0C94C9-3ED9-601F-1CD0-5C44CAA20D68}" name="Tanisha Gitchuway" initials="TG" userId="S::Tanisha.Gitchuway@heart.org::42b79c91-3176-4347-9e44-a48c4756f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140B3-718D-9E68-34AD-97A8CA58A762}" v="13" dt="2023-07-06T15:10:02.532"/>
    <p1510:client id="{7BCAC9A8-6BCD-48F9-9474-B75E1AF1D577}" v="4" dt="2023-05-24T16:25:02.567"/>
    <p1510:client id="{8BA4B1ED-8411-1F41-EE43-2F1FBA18CD87}" v="3" dt="2023-06-15T13:07:34.2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5429" autoAdjust="0"/>
  </p:normalViewPr>
  <p:slideViewPr>
    <p:cSldViewPr>
      <p:cViewPr varScale="1">
        <p:scale>
          <a:sx n="47" d="100"/>
          <a:sy n="47" d="100"/>
        </p:scale>
        <p:origin x="980" y="60"/>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notesMaster" Target="notesMasters/notesMaster1.xml"/><Relationship Id="rId159" Type="http://schemas.openxmlformats.org/officeDocument/2006/relationships/theme" Target="theme/theme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tableStyles" Target="tableStyle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handoutMaster" Target="handoutMasters/handoutMaster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slide" Target="slides/slide135.xml"/><Relationship Id="rId153" Type="http://schemas.openxmlformats.org/officeDocument/2006/relationships/slide" Target="slides/slide143.xml"/><Relationship Id="rId16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7/12/2023</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7/12/2023</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28</a:t>
            </a:fld>
            <a:endParaRPr lang="en-US" dirty="0"/>
          </a:p>
        </p:txBody>
      </p:sp>
    </p:spTree>
    <p:extLst>
      <p:ext uri="{BB962C8B-B14F-4D97-AF65-F5344CB8AC3E}">
        <p14:creationId xmlns:p14="http://schemas.microsoft.com/office/powerpoint/2010/main" val="45733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81</a:t>
            </a:fld>
            <a:endParaRPr lang="en-US" dirty="0"/>
          </a:p>
        </p:txBody>
      </p:sp>
    </p:spTree>
    <p:extLst>
      <p:ext uri="{BB962C8B-B14F-4D97-AF65-F5344CB8AC3E}">
        <p14:creationId xmlns:p14="http://schemas.microsoft.com/office/powerpoint/2010/main" val="729671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62590" y="637720"/>
            <a:ext cx="2273091"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0586-3CF3-0DB5-0481-5E1273867AF2}"/>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02A0F6-3FD0-9075-26EB-E8A838EB75C3}"/>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727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62590" y="637720"/>
            <a:ext cx="2273091"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3E08-3AEB-E9BC-5E21-DFA0B818EE76}"/>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503A4-CF42-19C5-54E0-76554CDEA4F6}"/>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914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3.04.003" TargetMode="External"/><Relationship Id="rId2" Type="http://schemas.openxmlformats.org/officeDocument/2006/relationships/hyperlink" Target="https://www.ahajournals.org/doi/10.1161/CIR.000000000000116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33400" y="4155946"/>
            <a:ext cx="13258800" cy="2778254"/>
          </a:xfrm>
        </p:spPr>
        <p:txBody>
          <a:bodyPr lIns="91440" tIns="45720" rIns="91440" bIns="45720" anchor="t"/>
          <a:lstStyle/>
          <a:p>
            <a:r>
              <a:rPr lang="en-US" dirty="0">
                <a:latin typeface="Lub Dub Medium"/>
              </a:rPr>
              <a:t>Developed in Collaboration with and Endorsed by the American College of Clinical Pharmacy, American Society for Preventive Cardiology, National Lipid Association and Preventive Cardiovascular Nurses Association  </a:t>
            </a:r>
            <a:endParaRPr lang="en-US" dirty="0"/>
          </a:p>
          <a:p>
            <a:endParaRPr lang="en-US" dirty="0"/>
          </a:p>
          <a:p>
            <a:r>
              <a:rPr lang="en-US" dirty="0">
                <a:latin typeface="Lub Dub Medium"/>
              </a:rPr>
              <a:t>Endorsed by Society for Cardiovascular Angiography and Interventions </a:t>
            </a:r>
          </a:p>
          <a:p>
            <a:endParaRPr lang="en-US" dirty="0"/>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419100" y="1752600"/>
            <a:ext cx="13792200" cy="2225417"/>
          </a:xfrm>
        </p:spPr>
        <p:txBody>
          <a:bodyPr/>
          <a:lstStyle/>
          <a:p>
            <a:pPr algn="ctr"/>
            <a:r>
              <a:rPr lang="en-US" sz="5000" dirty="0"/>
              <a:t>2023 AHA/ACC Guideline for the Management of Patients with Chronic Coronary Disease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114800" y="1219200"/>
            <a:ext cx="6400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3" name="TextBox 2">
            <a:extLst>
              <a:ext uri="{FF2B5EF4-FFF2-40B4-BE49-F238E27FC236}">
                <a16:creationId xmlns:a16="http://schemas.microsoft.com/office/drawing/2014/main" id="{35516D9A-1504-E260-FCE5-16C55052A01A}"/>
              </a:ext>
            </a:extLst>
          </p:cNvPr>
          <p:cNvSpPr txBox="1"/>
          <p:nvPr/>
        </p:nvSpPr>
        <p:spPr>
          <a:xfrm>
            <a:off x="1981200" y="2837527"/>
            <a:ext cx="10668000" cy="3539430"/>
          </a:xfrm>
          <a:prstGeom prst="rect">
            <a:avLst/>
          </a:prstGeom>
          <a:noFill/>
        </p:spPr>
        <p:txBody>
          <a:bodyPr wrap="square">
            <a:spAutoFit/>
          </a:bodyPr>
          <a:lstStyle/>
          <a:p>
            <a:r>
              <a:rPr lang="en-US" sz="3200" dirty="0">
                <a:latin typeface="Lub Dub Medium" panose="020B0603030403020204" pitchFamily="34" charset="0"/>
              </a:rPr>
              <a:t>6. Statins remain first line therapy for lipid lowering in patients with CCD. Several adjunctive therapies (</a:t>
            </a:r>
            <a:r>
              <a:rPr lang="en-US" sz="3200" dirty="0" err="1">
                <a:latin typeface="Lub Dub Medium" panose="020B0603030403020204" pitchFamily="34" charset="0"/>
              </a:rPr>
              <a:t>eg</a:t>
            </a:r>
            <a:r>
              <a:rPr lang="en-US" sz="3200" dirty="0">
                <a:latin typeface="Lub Dub Medium" panose="020B0603030403020204" pitchFamily="34" charset="0"/>
              </a:rPr>
              <a:t>, ezetimibe, PCSK9 [proprotein convertase subtilisin/</a:t>
            </a:r>
            <a:r>
              <a:rPr lang="en-US" sz="3200" dirty="0" err="1">
                <a:latin typeface="Lub Dub Medium" panose="020B0603030403020204" pitchFamily="34" charset="0"/>
              </a:rPr>
              <a:t>kexin</a:t>
            </a:r>
            <a:r>
              <a:rPr lang="en-US" sz="3200" dirty="0">
                <a:latin typeface="Lub Dub Medium" panose="020B0603030403020204" pitchFamily="34" charset="0"/>
              </a:rPr>
              <a:t> type 9] inhibitors, </a:t>
            </a:r>
            <a:r>
              <a:rPr lang="en-US" sz="3200" dirty="0" err="1">
                <a:latin typeface="Lub Dub Medium" panose="020B0603030403020204" pitchFamily="34" charset="0"/>
              </a:rPr>
              <a:t>inclisiran</a:t>
            </a:r>
            <a:r>
              <a:rPr lang="en-US" sz="3200" dirty="0">
                <a:latin typeface="Lub Dub Medium" panose="020B0603030403020204" pitchFamily="34" charset="0"/>
              </a:rPr>
              <a:t>, </a:t>
            </a:r>
            <a:r>
              <a:rPr lang="en-US" sz="3200" dirty="0" err="1">
                <a:latin typeface="Lub Dub Medium" panose="020B0603030403020204" pitchFamily="34" charset="0"/>
              </a:rPr>
              <a:t>bempedoic</a:t>
            </a:r>
            <a:r>
              <a:rPr lang="en-US" sz="3200" dirty="0">
                <a:latin typeface="Lub Dub Medium" panose="020B0603030403020204" pitchFamily="34" charset="0"/>
              </a:rPr>
              <a:t> acid) may be used in select populations, although clinical outcomes data are unavailable for novel agents such as </a:t>
            </a:r>
            <a:r>
              <a:rPr lang="en-US" sz="3200" dirty="0" err="1">
                <a:latin typeface="Lub Dub Medium" panose="020B0603030403020204" pitchFamily="34" charset="0"/>
              </a:rPr>
              <a:t>inclisiran</a:t>
            </a:r>
            <a:r>
              <a:rPr lang="en-US" sz="3200" dirty="0">
                <a:latin typeface="Lub Dub Medium" panose="020B0603030403020204" pitchFamily="34" charset="0"/>
              </a:rPr>
              <a:t>. </a:t>
            </a:r>
          </a:p>
        </p:txBody>
      </p:sp>
    </p:spTree>
    <p:extLst>
      <p:ext uri="{BB962C8B-B14F-4D97-AF65-F5344CB8AC3E}">
        <p14:creationId xmlns:p14="http://schemas.microsoft.com/office/powerpoint/2010/main" val="41111841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2" name="Subtitle 5">
            <a:extLst>
              <a:ext uri="{FF2B5EF4-FFF2-40B4-BE49-F238E27FC236}">
                <a16:creationId xmlns:a16="http://schemas.microsoft.com/office/drawing/2014/main" id="{B7608CDA-22E4-7566-BEBD-A26271A0A661}"/>
              </a:ext>
            </a:extLst>
          </p:cNvPr>
          <p:cNvSpPr>
            <a:spLocks noGrp="1"/>
          </p:cNvSpPr>
          <p:nvPr>
            <p:ph type="subTitle" idx="1"/>
          </p:nvPr>
        </p:nvSpPr>
        <p:spPr>
          <a:xfrm>
            <a:off x="4324350" y="1066800"/>
            <a:ext cx="5981700" cy="457200"/>
          </a:xfrm>
        </p:spPr>
        <p:txBody>
          <a:bodyPr/>
          <a:lstStyle/>
          <a:p>
            <a:r>
              <a:rPr lang="en-US" sz="2800" b="1" dirty="0"/>
              <a:t>Chronic Management After SCAD</a:t>
            </a:r>
          </a:p>
        </p:txBody>
      </p:sp>
      <p:graphicFrame>
        <p:nvGraphicFramePr>
          <p:cNvPr id="3" name="Table 2">
            <a:extLst>
              <a:ext uri="{FF2B5EF4-FFF2-40B4-BE49-F238E27FC236}">
                <a16:creationId xmlns:a16="http://schemas.microsoft.com/office/drawing/2014/main" id="{33F4F975-56FC-38C7-03BF-A82BF04E00AF}"/>
              </a:ext>
            </a:extLst>
          </p:cNvPr>
          <p:cNvGraphicFramePr>
            <a:graphicFrameLocks noGrp="1"/>
          </p:cNvGraphicFramePr>
          <p:nvPr>
            <p:extLst>
              <p:ext uri="{D42A27DB-BD31-4B8C-83A1-F6EECF244321}">
                <p14:modId xmlns:p14="http://schemas.microsoft.com/office/powerpoint/2010/main" val="3849200519"/>
              </p:ext>
            </p:extLst>
          </p:nvPr>
        </p:nvGraphicFramePr>
        <p:xfrm>
          <a:off x="1600201" y="1825001"/>
          <a:ext cx="11429998" cy="5339778"/>
        </p:xfrm>
        <a:graphic>
          <a:graphicData uri="http://schemas.openxmlformats.org/drawingml/2006/table">
            <a:tbl>
              <a:tblPr firstRow="1" firstCol="1" bandRow="1"/>
              <a:tblGrid>
                <a:gridCol w="1295807">
                  <a:extLst>
                    <a:ext uri="{9D8B030D-6E8A-4147-A177-3AD203B41FA5}">
                      <a16:colId xmlns:a16="http://schemas.microsoft.com/office/drawing/2014/main" val="1475399417"/>
                    </a:ext>
                  </a:extLst>
                </a:gridCol>
                <a:gridCol w="1630761">
                  <a:extLst>
                    <a:ext uri="{9D8B030D-6E8A-4147-A177-3AD203B41FA5}">
                      <a16:colId xmlns:a16="http://schemas.microsoft.com/office/drawing/2014/main" val="2676963039"/>
                    </a:ext>
                  </a:extLst>
                </a:gridCol>
                <a:gridCol w="8503430">
                  <a:extLst>
                    <a:ext uri="{9D8B030D-6E8A-4147-A177-3AD203B41FA5}">
                      <a16:colId xmlns:a16="http://schemas.microsoft.com/office/drawing/2014/main" val="1494087500"/>
                    </a:ext>
                  </a:extLst>
                </a:gridCol>
              </a:tblGrid>
              <a:tr h="1224978">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Chronic Management After SCAD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05970945"/>
                  </a:ext>
                </a:extLst>
              </a:tr>
              <a:tr h="31085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336568"/>
                  </a:ext>
                </a:extLst>
              </a:tr>
              <a:tr h="122497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experienced SCAD, counseling should be provided regarding potential triggers and risk of SCAD recurrence.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125032"/>
                  </a:ext>
                </a:extLst>
              </a:tr>
              <a:tr h="11997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experienced SCAD, evaluation for underlying vasculopathies is reasonable to identify abnormalities in other vascular beds.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313168"/>
                  </a:ext>
                </a:extLst>
              </a:tr>
              <a:tr h="122497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In patients with CCD who have experienced SCAD, beta- blocker therapy may be reasonable to reduce the incidence of recurrent SCAD.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533701"/>
                  </a:ext>
                </a:extLst>
              </a:tr>
            </a:tbl>
          </a:graphicData>
        </a:graphic>
      </p:graphicFrame>
      <p:sp>
        <p:nvSpPr>
          <p:cNvPr id="5" name="Subtitle 5">
            <a:extLst>
              <a:ext uri="{FF2B5EF4-FFF2-40B4-BE49-F238E27FC236}">
                <a16:creationId xmlns:a16="http://schemas.microsoft.com/office/drawing/2014/main" id="{A4F181EF-1401-462A-C70F-F80457EE2BCA}"/>
              </a:ext>
            </a:extLst>
          </p:cNvPr>
          <p:cNvSpPr txBox="1">
            <a:spLocks/>
          </p:cNvSpPr>
          <p:nvPr/>
        </p:nvSpPr>
        <p:spPr>
          <a:xfrm>
            <a:off x="4838700" y="152400"/>
            <a:ext cx="4953000" cy="457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sz="2000" dirty="0">
                <a:latin typeface="Lub Dub Bold" panose="020B0803030403020204" pitchFamily="34" charset="0"/>
              </a:rPr>
              <a:t>Existing Heart Disease and Conditions</a:t>
            </a:r>
          </a:p>
        </p:txBody>
      </p:sp>
    </p:spTree>
    <p:extLst>
      <p:ext uri="{BB962C8B-B14F-4D97-AF65-F5344CB8AC3E}">
        <p14:creationId xmlns:p14="http://schemas.microsoft.com/office/powerpoint/2010/main" val="1172766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101</a:t>
            </a:fld>
            <a:endParaRPr lang="en-US" dirty="0"/>
          </a:p>
        </p:txBody>
      </p:sp>
      <p:sp>
        <p:nvSpPr>
          <p:cNvPr id="2" name="Subtitle 5">
            <a:extLst>
              <a:ext uri="{FF2B5EF4-FFF2-40B4-BE49-F238E27FC236}">
                <a16:creationId xmlns:a16="http://schemas.microsoft.com/office/drawing/2014/main" id="{CDEC5A08-9C3D-D2CA-7878-47E97BFE5F87}"/>
              </a:ext>
            </a:extLst>
          </p:cNvPr>
          <p:cNvSpPr>
            <a:spLocks noGrp="1"/>
          </p:cNvSpPr>
          <p:nvPr>
            <p:ph type="subTitle" idx="1"/>
          </p:nvPr>
        </p:nvSpPr>
        <p:spPr>
          <a:xfrm>
            <a:off x="2886075" y="533400"/>
            <a:ext cx="8858250" cy="914400"/>
          </a:xfrm>
        </p:spPr>
        <p:txBody>
          <a:bodyPr/>
          <a:lstStyle/>
          <a:p>
            <a:r>
              <a:rPr lang="en-US" sz="2800" b="1" dirty="0"/>
              <a:t>Table 14. Screening Questions for SCAD-Associated Arteriopathies and Connective Tissue Disorders</a:t>
            </a:r>
          </a:p>
        </p:txBody>
      </p:sp>
      <p:graphicFrame>
        <p:nvGraphicFramePr>
          <p:cNvPr id="6" name="Table 5">
            <a:extLst>
              <a:ext uri="{FF2B5EF4-FFF2-40B4-BE49-F238E27FC236}">
                <a16:creationId xmlns:a16="http://schemas.microsoft.com/office/drawing/2014/main" id="{ECAA84AC-D277-2667-F1EE-DE340A069B98}"/>
              </a:ext>
            </a:extLst>
          </p:cNvPr>
          <p:cNvGraphicFramePr>
            <a:graphicFrameLocks noGrp="1"/>
          </p:cNvGraphicFramePr>
          <p:nvPr>
            <p:extLst>
              <p:ext uri="{D42A27DB-BD31-4B8C-83A1-F6EECF244321}">
                <p14:modId xmlns:p14="http://schemas.microsoft.com/office/powerpoint/2010/main" val="3368774052"/>
              </p:ext>
            </p:extLst>
          </p:nvPr>
        </p:nvGraphicFramePr>
        <p:xfrm>
          <a:off x="3877468" y="1600200"/>
          <a:ext cx="6875463" cy="5710175"/>
        </p:xfrm>
        <a:graphic>
          <a:graphicData uri="http://schemas.openxmlformats.org/drawingml/2006/table">
            <a:tbl>
              <a:tblPr firstRow="1" firstCol="1" bandRow="1"/>
              <a:tblGrid>
                <a:gridCol w="6875463">
                  <a:extLst>
                    <a:ext uri="{9D8B030D-6E8A-4147-A177-3AD203B41FA5}">
                      <a16:colId xmlns:a16="http://schemas.microsoft.com/office/drawing/2014/main" val="4080368050"/>
                    </a:ext>
                  </a:extLst>
                </a:gridCol>
              </a:tblGrid>
              <a:tr h="1307275">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Personal history (Have you ever been diagnosed with or experienced any of the following?)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928307"/>
                  </a:ext>
                </a:extLst>
              </a:tr>
              <a:tr h="48673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Early-onset 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260495"/>
                  </a:ext>
                </a:extLst>
              </a:tr>
              <a:tr h="6263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Stroke or transient ischemic attack</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70935"/>
                  </a:ext>
                </a:extLst>
              </a:tr>
              <a:tr h="48673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Pulsatile tinnitus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05758"/>
                  </a:ext>
                </a:extLst>
              </a:tr>
              <a:tr h="48673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Migraine headaches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681929"/>
                  </a:ext>
                </a:extLst>
              </a:tr>
              <a:tr h="48673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Renal infarction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170964"/>
                  </a:ext>
                </a:extLst>
              </a:tr>
              <a:tr h="48673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Subarachnoid hemorrhage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91394"/>
                  </a:ext>
                </a:extLst>
              </a:tr>
              <a:tr h="6764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Aneurysm (aortic, peripheral, brain)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98100"/>
                  </a:ext>
                </a:extLst>
              </a:tr>
              <a:tr h="48673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Dissection (aortic, peripheral)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692475"/>
                  </a:ext>
                </a:extLst>
              </a:tr>
            </a:tbl>
          </a:graphicData>
        </a:graphic>
      </p:graphicFrame>
      <p:sp>
        <p:nvSpPr>
          <p:cNvPr id="8" name="TextBox 7">
            <a:extLst>
              <a:ext uri="{FF2B5EF4-FFF2-40B4-BE49-F238E27FC236}">
                <a16:creationId xmlns:a16="http://schemas.microsoft.com/office/drawing/2014/main" id="{A07650FB-6705-8332-2F7E-7BE1274CD7C9}"/>
              </a:ext>
            </a:extLst>
          </p:cNvPr>
          <p:cNvSpPr txBox="1"/>
          <p:nvPr/>
        </p:nvSpPr>
        <p:spPr>
          <a:xfrm>
            <a:off x="990600" y="6848710"/>
            <a:ext cx="2438400" cy="461665"/>
          </a:xfrm>
          <a:prstGeom prst="rect">
            <a:avLst/>
          </a:prstGeom>
          <a:noFill/>
        </p:spPr>
        <p:txBody>
          <a:bodyPr wrap="square">
            <a:spAutoFit/>
          </a:bodyPr>
          <a:lstStyle/>
          <a:p>
            <a:r>
              <a:rPr lang="en-US" sz="1200" b="1" dirty="0">
                <a:latin typeface="Lub Dub Medium" panose="020B0603030403020204" pitchFamily="34" charset="0"/>
              </a:rPr>
              <a:t>SCAD indicates spontaneous coronary artery dissection.</a:t>
            </a:r>
          </a:p>
        </p:txBody>
      </p:sp>
    </p:spTree>
    <p:extLst>
      <p:ext uri="{BB962C8B-B14F-4D97-AF65-F5344CB8AC3E}">
        <p14:creationId xmlns:p14="http://schemas.microsoft.com/office/powerpoint/2010/main" val="14104052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102</a:t>
            </a:fld>
            <a:endParaRPr lang="en-US" dirty="0"/>
          </a:p>
        </p:txBody>
      </p:sp>
      <p:sp>
        <p:nvSpPr>
          <p:cNvPr id="2" name="Subtitle 5">
            <a:extLst>
              <a:ext uri="{FF2B5EF4-FFF2-40B4-BE49-F238E27FC236}">
                <a16:creationId xmlns:a16="http://schemas.microsoft.com/office/drawing/2014/main" id="{70EF85DB-95F8-E984-156D-5B402FE014B8}"/>
              </a:ext>
            </a:extLst>
          </p:cNvPr>
          <p:cNvSpPr>
            <a:spLocks noGrp="1"/>
          </p:cNvSpPr>
          <p:nvPr>
            <p:ph type="subTitle" idx="1"/>
          </p:nvPr>
        </p:nvSpPr>
        <p:spPr>
          <a:xfrm>
            <a:off x="2586035" y="762000"/>
            <a:ext cx="9458325" cy="914400"/>
          </a:xfrm>
        </p:spPr>
        <p:txBody>
          <a:bodyPr/>
          <a:lstStyle/>
          <a:p>
            <a:r>
              <a:rPr lang="en-US" sz="2800" b="1" dirty="0"/>
              <a:t>Table 14. Screening Questions for SCAD-Associated Arteriopathies and Connective Tissue Disorders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E48F0C0E-FD63-0E50-4E19-400C1072460F}"/>
              </a:ext>
            </a:extLst>
          </p:cNvPr>
          <p:cNvGraphicFramePr>
            <a:graphicFrameLocks noGrp="1"/>
          </p:cNvGraphicFramePr>
          <p:nvPr>
            <p:extLst>
              <p:ext uri="{D42A27DB-BD31-4B8C-83A1-F6EECF244321}">
                <p14:modId xmlns:p14="http://schemas.microsoft.com/office/powerpoint/2010/main" val="4111327688"/>
              </p:ext>
            </p:extLst>
          </p:nvPr>
        </p:nvGraphicFramePr>
        <p:xfrm>
          <a:off x="4487067" y="1828800"/>
          <a:ext cx="5656263" cy="5290454"/>
        </p:xfrm>
        <a:graphic>
          <a:graphicData uri="http://schemas.openxmlformats.org/drawingml/2006/table">
            <a:tbl>
              <a:tblPr firstRow="1" firstCol="1" bandRow="1"/>
              <a:tblGrid>
                <a:gridCol w="5656263">
                  <a:extLst>
                    <a:ext uri="{9D8B030D-6E8A-4147-A177-3AD203B41FA5}">
                      <a16:colId xmlns:a16="http://schemas.microsoft.com/office/drawing/2014/main" val="545066511"/>
                    </a:ext>
                  </a:extLst>
                </a:gridCol>
              </a:tblGrid>
              <a:tr h="5334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Rupture of hollow organs (intestinal, bladder, uterine)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612533"/>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Pneumothorax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939313"/>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Tendon or muscle rupture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627247"/>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Joint dislocation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644672"/>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Talipes equinovarus (clubfoot)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16592"/>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Umbilical or inguinal hernia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376045"/>
                  </a:ext>
                </a:extLst>
              </a:tr>
              <a:tr h="50172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Scoliosis or pectus deformity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188847"/>
                  </a:ext>
                </a:extLst>
              </a:tr>
              <a:tr h="1140154">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Pregnancy complications (cervical incompetence, hemorrhage, uterine prolapse, hypertension)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356270"/>
                  </a:ext>
                </a:extLst>
              </a:tr>
              <a:tr h="50172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Poor wound healing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1720"/>
                  </a:ext>
                </a:extLst>
              </a:tr>
            </a:tbl>
          </a:graphicData>
        </a:graphic>
      </p:graphicFrame>
      <p:sp>
        <p:nvSpPr>
          <p:cNvPr id="5" name="TextBox 4">
            <a:extLst>
              <a:ext uri="{FF2B5EF4-FFF2-40B4-BE49-F238E27FC236}">
                <a16:creationId xmlns:a16="http://schemas.microsoft.com/office/drawing/2014/main" id="{EBC2DF44-38CC-EB29-9A9A-723C74D6098E}"/>
              </a:ext>
            </a:extLst>
          </p:cNvPr>
          <p:cNvSpPr txBox="1"/>
          <p:nvPr/>
        </p:nvSpPr>
        <p:spPr>
          <a:xfrm>
            <a:off x="990600" y="6651651"/>
            <a:ext cx="2438400" cy="461665"/>
          </a:xfrm>
          <a:prstGeom prst="rect">
            <a:avLst/>
          </a:prstGeom>
          <a:noFill/>
        </p:spPr>
        <p:txBody>
          <a:bodyPr wrap="square">
            <a:spAutoFit/>
          </a:bodyPr>
          <a:lstStyle/>
          <a:p>
            <a:r>
              <a:rPr lang="en-US" sz="1200" b="1" dirty="0">
                <a:latin typeface="Lub Dub Medium" panose="020B0603030403020204" pitchFamily="34" charset="0"/>
              </a:rPr>
              <a:t>SCAD indicates spontaneous coronary artery dissection.</a:t>
            </a:r>
          </a:p>
        </p:txBody>
      </p:sp>
    </p:spTree>
    <p:extLst>
      <p:ext uri="{BB962C8B-B14F-4D97-AF65-F5344CB8AC3E}">
        <p14:creationId xmlns:p14="http://schemas.microsoft.com/office/powerpoint/2010/main" val="23492904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103</a:t>
            </a:fld>
            <a:endParaRPr lang="en-US" dirty="0"/>
          </a:p>
        </p:txBody>
      </p:sp>
      <p:sp>
        <p:nvSpPr>
          <p:cNvPr id="2" name="Subtitle 5">
            <a:extLst>
              <a:ext uri="{FF2B5EF4-FFF2-40B4-BE49-F238E27FC236}">
                <a16:creationId xmlns:a16="http://schemas.microsoft.com/office/drawing/2014/main" id="{D5E35D90-4A43-DD9F-AD61-97E15D5A3151}"/>
              </a:ext>
            </a:extLst>
          </p:cNvPr>
          <p:cNvSpPr>
            <a:spLocks noGrp="1"/>
          </p:cNvSpPr>
          <p:nvPr>
            <p:ph type="subTitle" idx="1"/>
          </p:nvPr>
        </p:nvSpPr>
        <p:spPr>
          <a:xfrm>
            <a:off x="2586034" y="609600"/>
            <a:ext cx="9458325" cy="914400"/>
          </a:xfrm>
        </p:spPr>
        <p:txBody>
          <a:bodyPr/>
          <a:lstStyle/>
          <a:p>
            <a:r>
              <a:rPr lang="en-US" sz="2800" b="1" dirty="0"/>
              <a:t>Table 14. Screening Questions for SCAD-Associated Arteriopathies and Connective Tissue Disorders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6A1B0949-C504-8C33-FBEB-5D1E71004F05}"/>
              </a:ext>
            </a:extLst>
          </p:cNvPr>
          <p:cNvGraphicFramePr>
            <a:graphicFrameLocks noGrp="1"/>
          </p:cNvGraphicFramePr>
          <p:nvPr>
            <p:extLst>
              <p:ext uri="{D42A27DB-BD31-4B8C-83A1-F6EECF244321}">
                <p14:modId xmlns:p14="http://schemas.microsoft.com/office/powerpoint/2010/main" val="3254658262"/>
              </p:ext>
            </p:extLst>
          </p:nvPr>
        </p:nvGraphicFramePr>
        <p:xfrm>
          <a:off x="3238497" y="1676400"/>
          <a:ext cx="8153400" cy="5715000"/>
        </p:xfrm>
        <a:graphic>
          <a:graphicData uri="http://schemas.openxmlformats.org/drawingml/2006/table">
            <a:tbl>
              <a:tblPr firstRow="1" firstCol="1" bandRow="1"/>
              <a:tblGrid>
                <a:gridCol w="8153400">
                  <a:extLst>
                    <a:ext uri="{9D8B030D-6E8A-4147-A177-3AD203B41FA5}">
                      <a16:colId xmlns:a16="http://schemas.microsoft.com/office/drawing/2014/main" val="4220833959"/>
                    </a:ext>
                  </a:extLst>
                </a:gridCol>
              </a:tblGrid>
              <a:tr h="4981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Ectopia lentis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893654"/>
                  </a:ext>
                </a:extLst>
              </a:tr>
              <a:tr h="4981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Myopia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546053"/>
                  </a:ext>
                </a:extLst>
              </a:tr>
              <a:tr h="5668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Detached retina, early glaucoma, or early cataracts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86197"/>
                  </a:ext>
                </a:extLst>
              </a:tr>
              <a:tr h="4981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Tall stature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543513"/>
                  </a:ext>
                </a:extLst>
              </a:tr>
              <a:tr h="4981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Abnormality of cardiac valve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45735"/>
                  </a:ext>
                </a:extLst>
              </a:tr>
              <a:tr h="4981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Systemic inflammatory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119846"/>
                  </a:ext>
                </a:extLst>
              </a:tr>
              <a:tr h="735900">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Family history (Does anyone in your family have the following?)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973524"/>
                  </a:ext>
                </a:extLst>
              </a:tr>
              <a:tr h="6002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Dissection (coronary, aortic, peripheral)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272688"/>
                  </a:ext>
                </a:extLst>
              </a:tr>
              <a:tr h="122860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Inherited arteriopathy or connective tissue disorder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vascular Ehlers-Danlos syndrome, Marfan syndrome,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Loeys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-Dietz syndrome)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335867"/>
                  </a:ext>
                </a:extLst>
              </a:tr>
            </a:tbl>
          </a:graphicData>
        </a:graphic>
      </p:graphicFrame>
      <p:sp>
        <p:nvSpPr>
          <p:cNvPr id="5" name="TextBox 4">
            <a:extLst>
              <a:ext uri="{FF2B5EF4-FFF2-40B4-BE49-F238E27FC236}">
                <a16:creationId xmlns:a16="http://schemas.microsoft.com/office/drawing/2014/main" id="{14547B19-D379-83EC-2BB4-897E4A98C44A}"/>
              </a:ext>
            </a:extLst>
          </p:cNvPr>
          <p:cNvSpPr txBox="1"/>
          <p:nvPr/>
        </p:nvSpPr>
        <p:spPr>
          <a:xfrm>
            <a:off x="533400" y="6929735"/>
            <a:ext cx="2438400" cy="461665"/>
          </a:xfrm>
          <a:prstGeom prst="rect">
            <a:avLst/>
          </a:prstGeom>
          <a:noFill/>
        </p:spPr>
        <p:txBody>
          <a:bodyPr wrap="square">
            <a:spAutoFit/>
          </a:bodyPr>
          <a:lstStyle/>
          <a:p>
            <a:r>
              <a:rPr lang="en-US" sz="1200" b="1" dirty="0">
                <a:latin typeface="Lub Dub Medium" panose="020B0603030403020204" pitchFamily="34" charset="0"/>
              </a:rPr>
              <a:t>SCAD indicates spontaneous coronary artery dissection.</a:t>
            </a:r>
          </a:p>
        </p:txBody>
      </p:sp>
    </p:spTree>
    <p:extLst>
      <p:ext uri="{BB962C8B-B14F-4D97-AF65-F5344CB8AC3E}">
        <p14:creationId xmlns:p14="http://schemas.microsoft.com/office/powerpoint/2010/main" val="24066840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2" name="Subtitle 5">
            <a:extLst>
              <a:ext uri="{FF2B5EF4-FFF2-40B4-BE49-F238E27FC236}">
                <a16:creationId xmlns:a16="http://schemas.microsoft.com/office/drawing/2014/main" id="{55F3A573-826C-0352-9AFD-DEBDB8743136}"/>
              </a:ext>
            </a:extLst>
          </p:cNvPr>
          <p:cNvSpPr>
            <a:spLocks noGrp="1"/>
          </p:cNvSpPr>
          <p:nvPr>
            <p:ph type="subTitle" idx="1"/>
          </p:nvPr>
        </p:nvSpPr>
        <p:spPr>
          <a:xfrm>
            <a:off x="2586037" y="345500"/>
            <a:ext cx="9458325" cy="914400"/>
          </a:xfrm>
        </p:spPr>
        <p:txBody>
          <a:bodyPr/>
          <a:lstStyle/>
          <a:p>
            <a:r>
              <a:rPr lang="en-US" sz="2800" b="1" dirty="0"/>
              <a:t>Table 14. Screening Questions for SCAD-Associated Arteriopathies and Connective Tissue Disorders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60ABD664-34C0-D437-E4CF-C732158E7D9D}"/>
              </a:ext>
            </a:extLst>
          </p:cNvPr>
          <p:cNvGraphicFramePr>
            <a:graphicFrameLocks noGrp="1"/>
          </p:cNvGraphicFramePr>
          <p:nvPr>
            <p:extLst>
              <p:ext uri="{D42A27DB-BD31-4B8C-83A1-F6EECF244321}">
                <p14:modId xmlns:p14="http://schemas.microsoft.com/office/powerpoint/2010/main" val="1137927786"/>
              </p:ext>
            </p:extLst>
          </p:nvPr>
        </p:nvGraphicFramePr>
        <p:xfrm>
          <a:off x="3809999" y="1371600"/>
          <a:ext cx="7010400" cy="5924288"/>
        </p:xfrm>
        <a:graphic>
          <a:graphicData uri="http://schemas.openxmlformats.org/drawingml/2006/table">
            <a:tbl>
              <a:tblPr firstRow="1" firstCol="1" bandRow="1"/>
              <a:tblGrid>
                <a:gridCol w="7010400">
                  <a:extLst>
                    <a:ext uri="{9D8B030D-6E8A-4147-A177-3AD203B41FA5}">
                      <a16:colId xmlns:a16="http://schemas.microsoft.com/office/drawing/2014/main" val="307804592"/>
                    </a:ext>
                  </a:extLst>
                </a:gridCol>
              </a:tblGrid>
              <a:tr h="106854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Early stroke, early myocardial infarction, sudden cardiac death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315911"/>
                  </a:ext>
                </a:extLst>
              </a:tr>
              <a:tr h="1238845">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Review of systems (Are you currently experiencing any of the following?)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056478"/>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Headaches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46985"/>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Pulsatile tinnitus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252030"/>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Postprandial abdominal pain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697937"/>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Flank pain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104094"/>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Claudication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01746"/>
                  </a:ext>
                </a:extLst>
              </a:tr>
              <a:tr h="490203">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Easy bruising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578191"/>
                  </a:ext>
                </a:extLst>
              </a:tr>
              <a:tr h="490203">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Joint hypermobility or laxity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101742"/>
                  </a:ext>
                </a:extLst>
              </a:tr>
            </a:tbl>
          </a:graphicData>
        </a:graphic>
      </p:graphicFrame>
      <p:sp>
        <p:nvSpPr>
          <p:cNvPr id="5" name="TextBox 4">
            <a:extLst>
              <a:ext uri="{FF2B5EF4-FFF2-40B4-BE49-F238E27FC236}">
                <a16:creationId xmlns:a16="http://schemas.microsoft.com/office/drawing/2014/main" id="{0647EB11-BAC8-D23C-4000-14214C68BF10}"/>
              </a:ext>
            </a:extLst>
          </p:cNvPr>
          <p:cNvSpPr txBox="1"/>
          <p:nvPr/>
        </p:nvSpPr>
        <p:spPr>
          <a:xfrm>
            <a:off x="914400" y="6834223"/>
            <a:ext cx="2438400" cy="461665"/>
          </a:xfrm>
          <a:prstGeom prst="rect">
            <a:avLst/>
          </a:prstGeom>
          <a:noFill/>
        </p:spPr>
        <p:txBody>
          <a:bodyPr wrap="square">
            <a:spAutoFit/>
          </a:bodyPr>
          <a:lstStyle/>
          <a:p>
            <a:r>
              <a:rPr lang="en-US" sz="1200" b="1" dirty="0">
                <a:latin typeface="Lub Dub Medium" panose="020B0603030403020204" pitchFamily="34" charset="0"/>
              </a:rPr>
              <a:t>SCAD indicates spontaneous coronary artery dissection.</a:t>
            </a:r>
          </a:p>
        </p:txBody>
      </p:sp>
    </p:spTree>
    <p:extLst>
      <p:ext uri="{BB962C8B-B14F-4D97-AF65-F5344CB8AC3E}">
        <p14:creationId xmlns:p14="http://schemas.microsoft.com/office/powerpoint/2010/main" val="17451419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105</a:t>
            </a:fld>
            <a:endParaRPr lang="en-US" dirty="0"/>
          </a:p>
        </p:txBody>
      </p:sp>
      <p:sp>
        <p:nvSpPr>
          <p:cNvPr id="2" name="Subtitle 5">
            <a:extLst>
              <a:ext uri="{FF2B5EF4-FFF2-40B4-BE49-F238E27FC236}">
                <a16:creationId xmlns:a16="http://schemas.microsoft.com/office/drawing/2014/main" id="{CA253F3A-A37C-20DC-D2D7-526722DCC662}"/>
              </a:ext>
            </a:extLst>
          </p:cNvPr>
          <p:cNvSpPr>
            <a:spLocks noGrp="1"/>
          </p:cNvSpPr>
          <p:nvPr>
            <p:ph type="subTitle" idx="1"/>
          </p:nvPr>
        </p:nvSpPr>
        <p:spPr>
          <a:xfrm>
            <a:off x="3121817" y="1143000"/>
            <a:ext cx="8386763" cy="568900"/>
          </a:xfrm>
        </p:spPr>
        <p:txBody>
          <a:bodyPr/>
          <a:lstStyle/>
          <a:p>
            <a:r>
              <a:rPr lang="en-US" sz="2800" b="1" dirty="0"/>
              <a:t>Ischemia With Nonobstructive Coronary Arteries</a:t>
            </a:r>
          </a:p>
        </p:txBody>
      </p:sp>
      <p:graphicFrame>
        <p:nvGraphicFramePr>
          <p:cNvPr id="3" name="Table 2">
            <a:extLst>
              <a:ext uri="{FF2B5EF4-FFF2-40B4-BE49-F238E27FC236}">
                <a16:creationId xmlns:a16="http://schemas.microsoft.com/office/drawing/2014/main" id="{FDE2510F-D1D3-AD9C-43A8-F127F6E379FA}"/>
              </a:ext>
            </a:extLst>
          </p:cNvPr>
          <p:cNvGraphicFramePr>
            <a:graphicFrameLocks noGrp="1"/>
          </p:cNvGraphicFramePr>
          <p:nvPr>
            <p:extLst>
              <p:ext uri="{D42A27DB-BD31-4B8C-83A1-F6EECF244321}">
                <p14:modId xmlns:p14="http://schemas.microsoft.com/office/powerpoint/2010/main" val="3989058763"/>
              </p:ext>
            </p:extLst>
          </p:nvPr>
        </p:nvGraphicFramePr>
        <p:xfrm>
          <a:off x="3047999" y="2045589"/>
          <a:ext cx="8534401" cy="4138422"/>
        </p:xfrm>
        <a:graphic>
          <a:graphicData uri="http://schemas.openxmlformats.org/drawingml/2006/table">
            <a:tbl>
              <a:tblPr firstRow="1" firstCol="1" bandRow="1"/>
              <a:tblGrid>
                <a:gridCol w="981228">
                  <a:extLst>
                    <a:ext uri="{9D8B030D-6E8A-4147-A177-3AD203B41FA5}">
                      <a16:colId xmlns:a16="http://schemas.microsoft.com/office/drawing/2014/main" val="3352083411"/>
                    </a:ext>
                  </a:extLst>
                </a:gridCol>
                <a:gridCol w="985792">
                  <a:extLst>
                    <a:ext uri="{9D8B030D-6E8A-4147-A177-3AD203B41FA5}">
                      <a16:colId xmlns:a16="http://schemas.microsoft.com/office/drawing/2014/main" val="1075730553"/>
                    </a:ext>
                  </a:extLst>
                </a:gridCol>
                <a:gridCol w="6567381">
                  <a:extLst>
                    <a:ext uri="{9D8B030D-6E8A-4147-A177-3AD203B41FA5}">
                      <a16:colId xmlns:a16="http://schemas.microsoft.com/office/drawing/2014/main" val="635614293"/>
                    </a:ext>
                  </a:extLst>
                </a:gridCol>
              </a:tblGrid>
              <a:tr h="141851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 for INOCA</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04997560"/>
                  </a:ext>
                </a:extLst>
              </a:tr>
              <a:tr h="42225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410906"/>
                  </a:ext>
                </a:extLst>
              </a:tr>
              <a:tr h="191664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 In symptomatic patients with nonobstructive CAD, a strategy of stratified medical therapy* guided by invasive coronary physiologic testing can be useful for improving angina severity and QOL.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511874"/>
                  </a:ext>
                </a:extLst>
              </a:tr>
            </a:tbl>
          </a:graphicData>
        </a:graphic>
      </p:graphicFrame>
    </p:spTree>
    <p:extLst>
      <p:ext uri="{BB962C8B-B14F-4D97-AF65-F5344CB8AC3E}">
        <p14:creationId xmlns:p14="http://schemas.microsoft.com/office/powerpoint/2010/main" val="15519393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
        <p:nvSpPr>
          <p:cNvPr id="2" name="Subtitle 5">
            <a:extLst>
              <a:ext uri="{FF2B5EF4-FFF2-40B4-BE49-F238E27FC236}">
                <a16:creationId xmlns:a16="http://schemas.microsoft.com/office/drawing/2014/main" id="{68179867-FFFA-FCA8-C8C2-42222871AAF5}"/>
              </a:ext>
            </a:extLst>
          </p:cNvPr>
          <p:cNvSpPr>
            <a:spLocks noGrp="1"/>
          </p:cNvSpPr>
          <p:nvPr>
            <p:ph type="subTitle" idx="1"/>
          </p:nvPr>
        </p:nvSpPr>
        <p:spPr>
          <a:xfrm>
            <a:off x="3846908" y="990600"/>
            <a:ext cx="6936582" cy="914400"/>
          </a:xfrm>
        </p:spPr>
        <p:txBody>
          <a:bodyPr/>
          <a:lstStyle/>
          <a:p>
            <a:r>
              <a:rPr lang="en-US" sz="2800" b="1" dirty="0"/>
              <a:t>Table 15. Clinical Criteria for Suspecting Microvascular Angina*</a:t>
            </a:r>
          </a:p>
        </p:txBody>
      </p:sp>
      <p:graphicFrame>
        <p:nvGraphicFramePr>
          <p:cNvPr id="3" name="Table 2">
            <a:extLst>
              <a:ext uri="{FF2B5EF4-FFF2-40B4-BE49-F238E27FC236}">
                <a16:creationId xmlns:a16="http://schemas.microsoft.com/office/drawing/2014/main" id="{7C6613A8-976B-FD74-775A-161123549FEE}"/>
              </a:ext>
            </a:extLst>
          </p:cNvPr>
          <p:cNvGraphicFramePr>
            <a:graphicFrameLocks noGrp="1"/>
          </p:cNvGraphicFramePr>
          <p:nvPr>
            <p:extLst>
              <p:ext uri="{D42A27DB-BD31-4B8C-83A1-F6EECF244321}">
                <p14:modId xmlns:p14="http://schemas.microsoft.com/office/powerpoint/2010/main" val="3115166738"/>
              </p:ext>
            </p:extLst>
          </p:nvPr>
        </p:nvGraphicFramePr>
        <p:xfrm>
          <a:off x="1447799" y="2057400"/>
          <a:ext cx="11734800" cy="4907835"/>
        </p:xfrm>
        <a:graphic>
          <a:graphicData uri="http://schemas.openxmlformats.org/drawingml/2006/table">
            <a:tbl>
              <a:tblPr firstRow="1" firstCol="1" bandRow="1"/>
              <a:tblGrid>
                <a:gridCol w="1241844">
                  <a:extLst>
                    <a:ext uri="{9D8B030D-6E8A-4147-A177-3AD203B41FA5}">
                      <a16:colId xmlns:a16="http://schemas.microsoft.com/office/drawing/2014/main" val="1161226612"/>
                    </a:ext>
                  </a:extLst>
                </a:gridCol>
                <a:gridCol w="4290007">
                  <a:extLst>
                    <a:ext uri="{9D8B030D-6E8A-4147-A177-3AD203B41FA5}">
                      <a16:colId xmlns:a16="http://schemas.microsoft.com/office/drawing/2014/main" val="1205517709"/>
                    </a:ext>
                  </a:extLst>
                </a:gridCol>
                <a:gridCol w="6202949">
                  <a:extLst>
                    <a:ext uri="{9D8B030D-6E8A-4147-A177-3AD203B41FA5}">
                      <a16:colId xmlns:a16="http://schemas.microsoft.com/office/drawing/2014/main" val="3670396182"/>
                    </a:ext>
                  </a:extLst>
                </a:gridCol>
              </a:tblGrid>
              <a:tr h="296332">
                <a:tc>
                  <a:txBody>
                    <a:bodyPr/>
                    <a:lstStyle/>
                    <a:p>
                      <a:pPr marL="0" marR="0">
                        <a:lnSpc>
                          <a:spcPct val="1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Criteria</a:t>
                      </a:r>
                      <a:endParaRPr lang="en-US" sz="2000">
                        <a:effectLst/>
                        <a:latin typeface="Times New Roman" panose="02020603050405020304" pitchFamily="18" charset="0"/>
                        <a:ea typeface="Times New Roman" panose="02020603050405020304" pitchFamily="18" charset="0"/>
                      </a:endParaRP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Evidence</a:t>
                      </a:r>
                      <a:endParaRPr lang="en-US" sz="2000">
                        <a:effectLst/>
                        <a:latin typeface="Times New Roman" panose="02020603050405020304" pitchFamily="18" charset="0"/>
                        <a:ea typeface="Times New Roman" panose="02020603050405020304" pitchFamily="18" charset="0"/>
                      </a:endParaRP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rPr>
                        <a:t>Diagnostic Parameters</a:t>
                      </a:r>
                      <a:endParaRPr lang="en-US" sz="2000">
                        <a:effectLst/>
                        <a:latin typeface="Times New Roman" panose="02020603050405020304" pitchFamily="18" charset="0"/>
                        <a:ea typeface="Times New Roman" panose="02020603050405020304" pitchFamily="18" charset="0"/>
                      </a:endParaRP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99217231"/>
                  </a:ext>
                </a:extLst>
              </a:tr>
              <a:tr h="48233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1</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Symptoms of myocardial ischemia</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Effort or rest angina; exertional dyspnea</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966829"/>
                  </a:ext>
                </a:extLst>
              </a:tr>
              <a:tr h="668335">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2</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Absence of obstructive CAD (&lt;50% diameter reduction or FFR &gt;0.80)</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Coronary CTA; invasive coronary angiography</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01802"/>
                  </a:ext>
                </a:extLst>
              </a:tr>
              <a:tr h="1318766">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3</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Objective evidence of myocardial ischemia</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Ischemic changes on ECG during an episode of chest pain; stress-induced chest pain and/or ischemic changes on ECG in the presence or absence of transient/reversible abnormal myocardial perfusion and/or wall motion abnormality </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666463"/>
                  </a:ext>
                </a:extLst>
              </a:tr>
              <a:tr h="2024937">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4</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Evidence of impaired coronary microvascular function</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Impaired coronary flow reserve (cut-off value depending on methodology between ≤0.20 and ≤0.25); coronary microvascular spasm, defined as reproduction of symptoms, ischemic shifts on ECG but no epicardial spasm during acetylcholine testing; abnormal coronary microvascular resistance indices (</a:t>
                      </a:r>
                      <a:r>
                        <a:rPr lang="en-US" sz="2000" dirty="0" err="1">
                          <a:effectLst/>
                          <a:latin typeface="Times New Roman" panose="02020603050405020304" pitchFamily="18" charset="0"/>
                          <a:ea typeface="Times New Roman" panose="02020603050405020304" pitchFamily="18" charset="0"/>
                        </a:rPr>
                        <a:t>eg</a:t>
                      </a:r>
                      <a:r>
                        <a:rPr lang="en-US" sz="2000" dirty="0">
                          <a:effectLst/>
                          <a:latin typeface="Times New Roman" panose="02020603050405020304" pitchFamily="18" charset="0"/>
                          <a:ea typeface="Times New Roman" panose="02020603050405020304" pitchFamily="18" charset="0"/>
                        </a:rPr>
                        <a:t>, IMR &gt;25); coronary slow flow phenomenon, defined as TIMI frame count &gt;25</a:t>
                      </a:r>
                    </a:p>
                  </a:txBody>
                  <a:tcPr marL="48374" marR="4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448742"/>
                  </a:ext>
                </a:extLst>
              </a:tr>
            </a:tbl>
          </a:graphicData>
        </a:graphic>
      </p:graphicFrame>
      <p:sp>
        <p:nvSpPr>
          <p:cNvPr id="6" name="TextBox 5">
            <a:extLst>
              <a:ext uri="{FF2B5EF4-FFF2-40B4-BE49-F238E27FC236}">
                <a16:creationId xmlns:a16="http://schemas.microsoft.com/office/drawing/2014/main" id="{04B7DBFE-A184-6A2F-47C5-6DE77E6198F7}"/>
              </a:ext>
            </a:extLst>
          </p:cNvPr>
          <p:cNvSpPr txBox="1"/>
          <p:nvPr/>
        </p:nvSpPr>
        <p:spPr>
          <a:xfrm>
            <a:off x="228600" y="4841577"/>
            <a:ext cx="1143000" cy="2123658"/>
          </a:xfrm>
          <a:prstGeom prst="rect">
            <a:avLst/>
          </a:prstGeom>
          <a:noFill/>
        </p:spPr>
        <p:txBody>
          <a:bodyPr wrap="square">
            <a:spAutoFit/>
          </a:bodyPr>
          <a:lstStyle/>
          <a:p>
            <a:r>
              <a:rPr lang="en-US" sz="1200" b="1" dirty="0">
                <a:latin typeface="Lub Dub Medium" panose="020B0603030403020204" pitchFamily="34" charset="0"/>
              </a:rPr>
              <a:t>*Definitive microvascular angina is only diagnosed if all 4 criteria are present for a diagnosis of microvascular angina. </a:t>
            </a:r>
          </a:p>
        </p:txBody>
      </p:sp>
      <p:sp>
        <p:nvSpPr>
          <p:cNvPr id="8" name="TextBox 7">
            <a:extLst>
              <a:ext uri="{FF2B5EF4-FFF2-40B4-BE49-F238E27FC236}">
                <a16:creationId xmlns:a16="http://schemas.microsoft.com/office/drawing/2014/main" id="{11B52FBF-3CB0-96B0-D7D4-8B71DB896AF0}"/>
              </a:ext>
            </a:extLst>
          </p:cNvPr>
          <p:cNvSpPr txBox="1"/>
          <p:nvPr/>
        </p:nvSpPr>
        <p:spPr>
          <a:xfrm>
            <a:off x="1447799" y="7008167"/>
            <a:ext cx="11734800" cy="461665"/>
          </a:xfrm>
          <a:prstGeom prst="rect">
            <a:avLst/>
          </a:prstGeom>
          <a:noFill/>
        </p:spPr>
        <p:txBody>
          <a:bodyPr wrap="square">
            <a:spAutoFit/>
          </a:bodyPr>
          <a:lstStyle/>
          <a:p>
            <a:r>
              <a:rPr lang="en-US" sz="1200" b="1" dirty="0">
                <a:latin typeface="Lub Dub Medium" panose="020B0603030403020204" pitchFamily="34" charset="0"/>
              </a:rPr>
              <a:t>CAD indicates coronary artery disease; CFR, coronary flow reserve; CTA, computed tomographic angiography; ECG, electrocardiogram; FFR, fractional flow reserve; and IMR, index of microcirculatory resistance.</a:t>
            </a:r>
          </a:p>
        </p:txBody>
      </p:sp>
    </p:spTree>
    <p:extLst>
      <p:ext uri="{BB962C8B-B14F-4D97-AF65-F5344CB8AC3E}">
        <p14:creationId xmlns:p14="http://schemas.microsoft.com/office/powerpoint/2010/main" val="21896496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107</a:t>
            </a:fld>
            <a:endParaRPr lang="en-US" dirty="0"/>
          </a:p>
        </p:txBody>
      </p:sp>
      <p:sp>
        <p:nvSpPr>
          <p:cNvPr id="2" name="Subtitle 5">
            <a:extLst>
              <a:ext uri="{FF2B5EF4-FFF2-40B4-BE49-F238E27FC236}">
                <a16:creationId xmlns:a16="http://schemas.microsoft.com/office/drawing/2014/main" id="{51FFC58A-1CB3-6036-9F36-33730D318C30}"/>
              </a:ext>
            </a:extLst>
          </p:cNvPr>
          <p:cNvSpPr>
            <a:spLocks noGrp="1"/>
          </p:cNvSpPr>
          <p:nvPr>
            <p:ph type="subTitle" idx="1"/>
          </p:nvPr>
        </p:nvSpPr>
        <p:spPr>
          <a:xfrm>
            <a:off x="4552354" y="533400"/>
            <a:ext cx="5525692" cy="914400"/>
          </a:xfrm>
        </p:spPr>
        <p:txBody>
          <a:bodyPr/>
          <a:lstStyle/>
          <a:p>
            <a:r>
              <a:rPr lang="en-US" sz="2800" b="1" dirty="0"/>
              <a:t>Table 16. Diagnostic Criteria for Vasospastic Angina</a:t>
            </a:r>
          </a:p>
        </p:txBody>
      </p:sp>
      <p:graphicFrame>
        <p:nvGraphicFramePr>
          <p:cNvPr id="3" name="Table 2">
            <a:extLst>
              <a:ext uri="{FF2B5EF4-FFF2-40B4-BE49-F238E27FC236}">
                <a16:creationId xmlns:a16="http://schemas.microsoft.com/office/drawing/2014/main" id="{724713A0-7B0F-E808-657E-C13CE2FDC479}"/>
              </a:ext>
            </a:extLst>
          </p:cNvPr>
          <p:cNvGraphicFramePr>
            <a:graphicFrameLocks noGrp="1"/>
          </p:cNvGraphicFramePr>
          <p:nvPr>
            <p:extLst>
              <p:ext uri="{D42A27DB-BD31-4B8C-83A1-F6EECF244321}">
                <p14:modId xmlns:p14="http://schemas.microsoft.com/office/powerpoint/2010/main" val="3544969737"/>
              </p:ext>
            </p:extLst>
          </p:nvPr>
        </p:nvGraphicFramePr>
        <p:xfrm>
          <a:off x="3315493" y="1752600"/>
          <a:ext cx="7999413" cy="4953000"/>
        </p:xfrm>
        <a:graphic>
          <a:graphicData uri="http://schemas.openxmlformats.org/drawingml/2006/table">
            <a:tbl>
              <a:tblPr firstRow="1" firstCol="1" bandRow="1"/>
              <a:tblGrid>
                <a:gridCol w="7999413">
                  <a:extLst>
                    <a:ext uri="{9D8B030D-6E8A-4147-A177-3AD203B41FA5}">
                      <a16:colId xmlns:a16="http://schemas.microsoft.com/office/drawing/2014/main" val="3271934266"/>
                    </a:ext>
                  </a:extLst>
                </a:gridCol>
              </a:tblGrid>
              <a:tr h="1981200">
                <a:tc>
                  <a:txBody>
                    <a:bodyPr/>
                    <a:lstStyle/>
                    <a:p>
                      <a:pPr marL="0" marR="0">
                        <a:lnSpc>
                          <a:spcPct val="1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Nitrate-responsive angina:</a:t>
                      </a:r>
                      <a:r>
                        <a:rPr lang="en-US" sz="2000" dirty="0">
                          <a:effectLst/>
                          <a:latin typeface="Times New Roman" panose="02020603050405020304" pitchFamily="18" charset="0"/>
                          <a:ea typeface="Times New Roman" panose="02020603050405020304" pitchFamily="18" charset="0"/>
                        </a:rPr>
                        <a:t> during spontaneous episode, </a:t>
                      </a:r>
                      <a:r>
                        <a:rPr lang="en-US" sz="2000" i="1" dirty="0">
                          <a:effectLst/>
                          <a:latin typeface="Times New Roman" panose="02020603050405020304" pitchFamily="18" charset="0"/>
                          <a:ea typeface="Times New Roman" panose="02020603050405020304" pitchFamily="18" charset="0"/>
                        </a:rPr>
                        <a:t>with</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at least 1</a:t>
                      </a:r>
                      <a:r>
                        <a:rPr lang="en-US" sz="2000" dirty="0">
                          <a:effectLst/>
                          <a:latin typeface="Times New Roman" panose="02020603050405020304" pitchFamily="18" charset="0"/>
                          <a:ea typeface="Times New Roman" panose="02020603050405020304" pitchFamily="18" charset="0"/>
                        </a:rPr>
                        <a:t> of the following:</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Rest angina, especially between night and early morning</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Marked diurnal variation in exercise tolerance, reduced in morning</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Hyperventilation can precipitate an episode</a:t>
                      </a: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rPr>
                        <a:t>Calcium channel blockers (not beta blockers) suppress episodes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159938"/>
                  </a:ext>
                </a:extLst>
              </a:tr>
              <a:tr h="1600372">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Transient ischemic electrocardiographic changes:</a:t>
                      </a:r>
                      <a:r>
                        <a:rPr lang="en-US" sz="2000">
                          <a:effectLst/>
                          <a:latin typeface="Times New Roman" panose="02020603050405020304" pitchFamily="18" charset="0"/>
                          <a:ea typeface="Times New Roman" panose="02020603050405020304" pitchFamily="18" charset="0"/>
                        </a:rPr>
                        <a:t> during spontaneous episode, including any of the following </a:t>
                      </a:r>
                      <a:r>
                        <a:rPr lang="en-US" sz="2000" i="1">
                          <a:effectLst/>
                          <a:latin typeface="Times New Roman" panose="02020603050405020304" pitchFamily="18" charset="0"/>
                          <a:ea typeface="Times New Roman" panose="02020603050405020304" pitchFamily="18" charset="0"/>
                        </a:rPr>
                        <a:t>in</a:t>
                      </a:r>
                      <a:r>
                        <a:rPr lang="en-US" sz="2000">
                          <a:effectLst/>
                          <a:latin typeface="Times New Roman" panose="02020603050405020304" pitchFamily="18" charset="0"/>
                          <a:ea typeface="Times New Roman" panose="02020603050405020304" pitchFamily="18" charset="0"/>
                        </a:rPr>
                        <a:t> </a:t>
                      </a:r>
                      <a:r>
                        <a:rPr lang="en-US" sz="2000" i="1">
                          <a:effectLst/>
                          <a:latin typeface="Times New Roman" panose="02020603050405020304" pitchFamily="18" charset="0"/>
                          <a:ea typeface="Times New Roman" panose="02020603050405020304" pitchFamily="18" charset="0"/>
                        </a:rPr>
                        <a:t>at least 2 </a:t>
                      </a:r>
                      <a:r>
                        <a:rPr lang="en-US" sz="2000">
                          <a:effectLst/>
                          <a:latin typeface="Times New Roman" panose="02020603050405020304" pitchFamily="18" charset="0"/>
                          <a:ea typeface="Times New Roman" panose="02020603050405020304" pitchFamily="18" charset="0"/>
                        </a:rPr>
                        <a:t>contiguous leads:</a:t>
                      </a: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ST segment elevation ≥0.1 mV</a:t>
                      </a: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ST segment depression ≥0.1 mV</a:t>
                      </a: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rPr>
                        <a:t>New negative U waves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368532"/>
                  </a:ext>
                </a:extLst>
              </a:tr>
              <a:tr h="1371428">
                <a:tc>
                  <a:txBody>
                    <a:bodyPr/>
                    <a:lstStyle/>
                    <a:p>
                      <a:pPr marL="0" marR="0">
                        <a:lnSpc>
                          <a:spcPct val="1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Coronary artery spasm:</a:t>
                      </a:r>
                      <a:r>
                        <a:rPr lang="en-US" sz="2000" dirty="0">
                          <a:effectLst/>
                          <a:latin typeface="Times New Roman" panose="02020603050405020304" pitchFamily="18" charset="0"/>
                          <a:ea typeface="Times New Roman" panose="02020603050405020304" pitchFamily="18" charset="0"/>
                        </a:rPr>
                        <a:t> defined as transient total or subtotal coronary artery occlusion (&gt;90% constriction) with angina and ischemic electrocardiographic changes either spontaneously or in response to a provocative stimulus (typically acetylcholine, ergot, or hyperventilation)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052782"/>
                  </a:ext>
                </a:extLst>
              </a:tr>
            </a:tbl>
          </a:graphicData>
        </a:graphic>
      </p:graphicFrame>
      <p:sp>
        <p:nvSpPr>
          <p:cNvPr id="6" name="TextBox 5">
            <a:extLst>
              <a:ext uri="{FF2B5EF4-FFF2-40B4-BE49-F238E27FC236}">
                <a16:creationId xmlns:a16="http://schemas.microsoft.com/office/drawing/2014/main" id="{36F5CA97-B7F0-FD60-968A-8035907788EF}"/>
              </a:ext>
            </a:extLst>
          </p:cNvPr>
          <p:cNvSpPr txBox="1"/>
          <p:nvPr/>
        </p:nvSpPr>
        <p:spPr>
          <a:xfrm>
            <a:off x="3315493" y="7010400"/>
            <a:ext cx="2667000" cy="276999"/>
          </a:xfrm>
          <a:prstGeom prst="rect">
            <a:avLst/>
          </a:prstGeom>
          <a:noFill/>
        </p:spPr>
        <p:txBody>
          <a:bodyPr wrap="square">
            <a:spAutoFit/>
          </a:bodyPr>
          <a:lstStyle/>
          <a:p>
            <a:r>
              <a:rPr lang="en-US" sz="1200" b="1" dirty="0">
                <a:latin typeface="Lub Dub Medium" panose="020B0603030403020204" pitchFamily="34" charset="0"/>
              </a:rPr>
              <a:t>ECG indicates electrocardiogram.</a:t>
            </a:r>
          </a:p>
        </p:txBody>
      </p:sp>
      <p:sp>
        <p:nvSpPr>
          <p:cNvPr id="7" name="TextBox 6">
            <a:extLst>
              <a:ext uri="{FF2B5EF4-FFF2-40B4-BE49-F238E27FC236}">
                <a16:creationId xmlns:a16="http://schemas.microsoft.com/office/drawing/2014/main" id="{9D167491-33A9-477B-C92C-58285D9DF52A}"/>
              </a:ext>
            </a:extLst>
          </p:cNvPr>
          <p:cNvSpPr txBox="1"/>
          <p:nvPr/>
        </p:nvSpPr>
        <p:spPr>
          <a:xfrm>
            <a:off x="304800" y="3145304"/>
            <a:ext cx="2209800" cy="1938992"/>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Times New Roman" panose="02020603050405020304" pitchFamily="18" charset="0"/>
              </a:rPr>
              <a:t>“Definitive” vasospastic angina is diagnosed if nitrate-responsive angina is evident during spontaneous episodes and either the transient ischemic ECG changed during the spontaneous episodes or coronary artery spasm criteria are fulfilled.</a:t>
            </a:r>
            <a:endParaRPr lang="en-US" sz="1100" b="1" dirty="0">
              <a:effectLst/>
              <a:latin typeface="Lub Dub Medium" panose="020B0603030403020204" pitchFamily="34" charset="0"/>
              <a:ea typeface="Times New Roman" panose="02020603050405020304" pitchFamily="18" charset="0"/>
            </a:endParaRPr>
          </a:p>
        </p:txBody>
      </p:sp>
      <p:sp>
        <p:nvSpPr>
          <p:cNvPr id="9" name="TextBox 8">
            <a:extLst>
              <a:ext uri="{FF2B5EF4-FFF2-40B4-BE49-F238E27FC236}">
                <a16:creationId xmlns:a16="http://schemas.microsoft.com/office/drawing/2014/main" id="{7B20172E-2185-6352-20AD-03F54C90AE70}"/>
              </a:ext>
            </a:extLst>
          </p:cNvPr>
          <p:cNvSpPr txBox="1"/>
          <p:nvPr/>
        </p:nvSpPr>
        <p:spPr>
          <a:xfrm>
            <a:off x="304800" y="5256073"/>
            <a:ext cx="2362200" cy="2123658"/>
          </a:xfrm>
          <a:prstGeom prst="rect">
            <a:avLst/>
          </a:prstGeom>
          <a:noFill/>
        </p:spPr>
        <p:txBody>
          <a:bodyPr wrap="square">
            <a:spAutoFit/>
          </a:bodyPr>
          <a:lstStyle/>
          <a:p>
            <a:r>
              <a:rPr lang="en-US" sz="1200" b="1" dirty="0">
                <a:latin typeface="Lub Dub Medium" panose="020B0603030403020204" pitchFamily="34" charset="0"/>
              </a:rPr>
              <a:t> “Suspected” vasospastic angina is diagnosed if nitrate-responsive angina is evident during spontaneous episodes but transient ischemic electrocardiographic changes are equivocal or unavailable and coronary artery spasm criteria are equivocal.</a:t>
            </a:r>
          </a:p>
        </p:txBody>
      </p:sp>
    </p:spTree>
    <p:extLst>
      <p:ext uri="{BB962C8B-B14F-4D97-AF65-F5344CB8AC3E}">
        <p14:creationId xmlns:p14="http://schemas.microsoft.com/office/powerpoint/2010/main" val="7625943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
        <p:nvSpPr>
          <p:cNvPr id="2" name="Subtitle 5">
            <a:extLst>
              <a:ext uri="{FF2B5EF4-FFF2-40B4-BE49-F238E27FC236}">
                <a16:creationId xmlns:a16="http://schemas.microsoft.com/office/drawing/2014/main" id="{BFE0F84A-4FFE-72F5-DE2A-63624C439A25}"/>
              </a:ext>
            </a:extLst>
          </p:cNvPr>
          <p:cNvSpPr>
            <a:spLocks noGrp="1"/>
          </p:cNvSpPr>
          <p:nvPr>
            <p:ph type="subTitle" idx="1"/>
          </p:nvPr>
        </p:nvSpPr>
        <p:spPr>
          <a:xfrm>
            <a:off x="2552699" y="204849"/>
            <a:ext cx="9525000" cy="838200"/>
          </a:xfrm>
        </p:spPr>
        <p:txBody>
          <a:bodyPr/>
          <a:lstStyle/>
          <a:p>
            <a:r>
              <a:rPr lang="en-US" sz="2800" b="1" dirty="0"/>
              <a:t>Table 17. Invasive Coronary Function Testing Definition and Linked Pharmacotherapy for INOCA Endotypes</a:t>
            </a:r>
          </a:p>
        </p:txBody>
      </p:sp>
      <p:graphicFrame>
        <p:nvGraphicFramePr>
          <p:cNvPr id="3" name="Table 2">
            <a:extLst>
              <a:ext uri="{FF2B5EF4-FFF2-40B4-BE49-F238E27FC236}">
                <a16:creationId xmlns:a16="http://schemas.microsoft.com/office/drawing/2014/main" id="{789753F0-AAC1-6D86-03BE-3594B37AD79E}"/>
              </a:ext>
            </a:extLst>
          </p:cNvPr>
          <p:cNvGraphicFramePr>
            <a:graphicFrameLocks noGrp="1"/>
          </p:cNvGraphicFramePr>
          <p:nvPr>
            <p:extLst>
              <p:ext uri="{D42A27DB-BD31-4B8C-83A1-F6EECF244321}">
                <p14:modId xmlns:p14="http://schemas.microsoft.com/office/powerpoint/2010/main" val="1509989603"/>
              </p:ext>
            </p:extLst>
          </p:nvPr>
        </p:nvGraphicFramePr>
        <p:xfrm>
          <a:off x="1981199" y="1066800"/>
          <a:ext cx="10668001" cy="6484917"/>
        </p:xfrm>
        <a:graphic>
          <a:graphicData uri="http://schemas.openxmlformats.org/drawingml/2006/table">
            <a:tbl>
              <a:tblPr firstRow="1" firstCol="1" bandRow="1"/>
              <a:tblGrid>
                <a:gridCol w="2065677">
                  <a:extLst>
                    <a:ext uri="{9D8B030D-6E8A-4147-A177-3AD203B41FA5}">
                      <a16:colId xmlns:a16="http://schemas.microsoft.com/office/drawing/2014/main" val="2758827354"/>
                    </a:ext>
                  </a:extLst>
                </a:gridCol>
                <a:gridCol w="2711601">
                  <a:extLst>
                    <a:ext uri="{9D8B030D-6E8A-4147-A177-3AD203B41FA5}">
                      <a16:colId xmlns:a16="http://schemas.microsoft.com/office/drawing/2014/main" val="659203577"/>
                    </a:ext>
                  </a:extLst>
                </a:gridCol>
                <a:gridCol w="3182344">
                  <a:extLst>
                    <a:ext uri="{9D8B030D-6E8A-4147-A177-3AD203B41FA5}">
                      <a16:colId xmlns:a16="http://schemas.microsoft.com/office/drawing/2014/main" val="747318238"/>
                    </a:ext>
                  </a:extLst>
                </a:gridCol>
                <a:gridCol w="2708379">
                  <a:extLst>
                    <a:ext uri="{9D8B030D-6E8A-4147-A177-3AD203B41FA5}">
                      <a16:colId xmlns:a16="http://schemas.microsoft.com/office/drawing/2014/main" val="2811859435"/>
                    </a:ext>
                  </a:extLst>
                </a:gridCol>
              </a:tblGrid>
              <a:tr h="381000">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Endotype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Disorder of Coronary Artery Function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Linked Pharmacotherapy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321628"/>
                  </a:ext>
                </a:extLst>
              </a:tr>
              <a:tr h="6103917">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Microvascular angina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(nonobstructive CAD and proven CMD)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Microvascular resistance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Coronary vasorelaxation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↓Microvasodilator capacity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Microvascular spasm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IMR ≥25.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IMR is a quantitative method for specifically assessing microvascular function independent resting hemodynamics.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IMR is distal coronary pressure* transmit time (average time for 3 saline bolus runs at hyperemia).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CFR by thermodilution&lt;2.0.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reflects the inability to increase coronary flow above 2 times the resting flow.</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Resistive reserve ratio &lt;2.0.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reflects the vasodilator capacity of the microcirculation to change from baseline to hyperemia (resistance at rest divided by resistance at hyperemia).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Angina during acetylcholine infusion or bolus with typical ischemic ST-segment changes and epicardial coronary constriction &lt;90% reduction in epicardial coronary artery diameter. Represents inappropriate susceptibility microvascular constriction.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Baseline therapy</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Consider aspirin, statin, and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ACEi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therapy in all patients. Sublingual nitroglycerin as needed.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Smoking cessation and lifestyle changes.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Antianginal Rx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First line: Beta blocker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carvedilol 6.25 mg BID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uptitrated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Second line: CCB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substituted (non DHP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verapamil 40 mg BID titrated]) where beta blockers are not tolerated or ineffective.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Third line: Add-in therapy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CCB-DHP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amlodipine)- only for those on beta blockers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Nicorandil*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(5 mg BID,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uptitrated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Ranolazine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(375 mg BID,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uptitrated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971" marR="25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986547"/>
                  </a:ext>
                </a:extLst>
              </a:tr>
            </a:tbl>
          </a:graphicData>
        </a:graphic>
      </p:graphicFrame>
      <p:sp>
        <p:nvSpPr>
          <p:cNvPr id="5" name="TextBox 4">
            <a:extLst>
              <a:ext uri="{FF2B5EF4-FFF2-40B4-BE49-F238E27FC236}">
                <a16:creationId xmlns:a16="http://schemas.microsoft.com/office/drawing/2014/main" id="{DC128404-0860-DBD3-8FB1-3B5FA973F170}"/>
              </a:ext>
            </a:extLst>
          </p:cNvPr>
          <p:cNvSpPr txBox="1"/>
          <p:nvPr/>
        </p:nvSpPr>
        <p:spPr>
          <a:xfrm>
            <a:off x="12674396" y="2743200"/>
            <a:ext cx="1977775" cy="3416320"/>
          </a:xfrm>
          <a:prstGeom prst="rect">
            <a:avLst/>
          </a:prstGeom>
          <a:noFill/>
        </p:spPr>
        <p:txBody>
          <a:bodyPr wrap="square">
            <a:spAutoFit/>
          </a:bodyPr>
          <a:lstStyle/>
          <a:p>
            <a:r>
              <a:rPr lang="en-US" sz="1200" b="1" dirty="0" err="1">
                <a:latin typeface="Lub Dub Medium" panose="020B0603030403020204" pitchFamily="34" charset="0"/>
              </a:rPr>
              <a:t>ACEi</a:t>
            </a:r>
            <a:r>
              <a:rPr lang="en-US" sz="1200" b="1" dirty="0">
                <a:latin typeface="Lub Dub Medium" panose="020B0603030403020204" pitchFamily="34" charset="0"/>
              </a:rPr>
              <a:t> indicates angiotensin converting enzyme inhibitor; CAD, coronary artery disease; CCB, calcium channel blocker; CFR, coronary flow reserve; CMD, coronary macrovascular disease; DHP, dihydropyridine; ECG, electrocardiogram; FFR, fractional flow reserve; IMR, index of microvascular resistance; MVA, microvascular angina; and VSA, vasospastic angina.</a:t>
            </a:r>
          </a:p>
        </p:txBody>
      </p:sp>
      <p:sp>
        <p:nvSpPr>
          <p:cNvPr id="6" name="TextBox 5">
            <a:extLst>
              <a:ext uri="{FF2B5EF4-FFF2-40B4-BE49-F238E27FC236}">
                <a16:creationId xmlns:a16="http://schemas.microsoft.com/office/drawing/2014/main" id="{97037860-59AA-6FA3-C3A5-DE0481AC9C7B}"/>
              </a:ext>
            </a:extLst>
          </p:cNvPr>
          <p:cNvSpPr txBox="1"/>
          <p:nvPr/>
        </p:nvSpPr>
        <p:spPr>
          <a:xfrm>
            <a:off x="12725399" y="6571357"/>
            <a:ext cx="1524000" cy="646331"/>
          </a:xfrm>
          <a:prstGeom prst="rect">
            <a:avLst/>
          </a:prstGeom>
          <a:noFill/>
        </p:spPr>
        <p:txBody>
          <a:bodyPr wrap="square">
            <a:spAutoFit/>
          </a:bodyPr>
          <a:lstStyle/>
          <a:p>
            <a:r>
              <a:rPr lang="en-US" sz="1200" b="1" dirty="0">
                <a:latin typeface="Lub Dub Medium" panose="020B0603030403020204" pitchFamily="34" charset="0"/>
              </a:rPr>
              <a:t>*Currently unavailable in the United States. </a:t>
            </a:r>
          </a:p>
        </p:txBody>
      </p:sp>
    </p:spTree>
    <p:extLst>
      <p:ext uri="{BB962C8B-B14F-4D97-AF65-F5344CB8AC3E}">
        <p14:creationId xmlns:p14="http://schemas.microsoft.com/office/powerpoint/2010/main" val="2046189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109</a:t>
            </a:fld>
            <a:endParaRPr lang="en-US" dirty="0"/>
          </a:p>
        </p:txBody>
      </p:sp>
      <p:sp>
        <p:nvSpPr>
          <p:cNvPr id="2" name="Subtitle 5">
            <a:extLst>
              <a:ext uri="{FF2B5EF4-FFF2-40B4-BE49-F238E27FC236}">
                <a16:creationId xmlns:a16="http://schemas.microsoft.com/office/drawing/2014/main" id="{54EBAB89-6F87-119E-2E52-3B78E44D630A}"/>
              </a:ext>
            </a:extLst>
          </p:cNvPr>
          <p:cNvSpPr>
            <a:spLocks noGrp="1"/>
          </p:cNvSpPr>
          <p:nvPr>
            <p:ph type="subTitle" idx="1"/>
          </p:nvPr>
        </p:nvSpPr>
        <p:spPr>
          <a:xfrm>
            <a:off x="2190747" y="533400"/>
            <a:ext cx="10248901" cy="838200"/>
          </a:xfrm>
        </p:spPr>
        <p:txBody>
          <a:bodyPr/>
          <a:lstStyle/>
          <a:p>
            <a:r>
              <a:rPr lang="en-US" sz="2800" b="1" dirty="0"/>
              <a:t>Table 17. Invasive Coronary Function Testing Definition and Linked Pharmacotherapy for INOCA Endotypes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7404B351-1ABC-0828-3480-D2284F723368}"/>
              </a:ext>
            </a:extLst>
          </p:cNvPr>
          <p:cNvGraphicFramePr>
            <a:graphicFrameLocks noGrp="1"/>
          </p:cNvGraphicFramePr>
          <p:nvPr>
            <p:extLst>
              <p:ext uri="{D42A27DB-BD31-4B8C-83A1-F6EECF244321}">
                <p14:modId xmlns:p14="http://schemas.microsoft.com/office/powerpoint/2010/main" val="1805959257"/>
              </p:ext>
            </p:extLst>
          </p:nvPr>
        </p:nvGraphicFramePr>
        <p:xfrm>
          <a:off x="2133599" y="1600200"/>
          <a:ext cx="10363199" cy="5486400"/>
        </p:xfrm>
        <a:graphic>
          <a:graphicData uri="http://schemas.openxmlformats.org/drawingml/2006/table">
            <a:tbl>
              <a:tblPr firstRow="1" firstCol="1" bandRow="1"/>
              <a:tblGrid>
                <a:gridCol w="2006654">
                  <a:extLst>
                    <a:ext uri="{9D8B030D-6E8A-4147-A177-3AD203B41FA5}">
                      <a16:colId xmlns:a16="http://schemas.microsoft.com/office/drawing/2014/main" val="2965203852"/>
                    </a:ext>
                  </a:extLst>
                </a:gridCol>
                <a:gridCol w="2634129">
                  <a:extLst>
                    <a:ext uri="{9D8B030D-6E8A-4147-A177-3AD203B41FA5}">
                      <a16:colId xmlns:a16="http://schemas.microsoft.com/office/drawing/2014/main" val="2682850249"/>
                    </a:ext>
                  </a:extLst>
                </a:gridCol>
                <a:gridCol w="3091419">
                  <a:extLst>
                    <a:ext uri="{9D8B030D-6E8A-4147-A177-3AD203B41FA5}">
                      <a16:colId xmlns:a16="http://schemas.microsoft.com/office/drawing/2014/main" val="2806577862"/>
                    </a:ext>
                  </a:extLst>
                </a:gridCol>
                <a:gridCol w="2630997">
                  <a:extLst>
                    <a:ext uri="{9D8B030D-6E8A-4147-A177-3AD203B41FA5}">
                      <a16:colId xmlns:a16="http://schemas.microsoft.com/office/drawing/2014/main" val="2778595523"/>
                    </a:ext>
                  </a:extLst>
                </a:gridCol>
              </a:tblGrid>
              <a:tr h="4343400">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Vasospastic angina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Epicardial spasm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Epicardial coronary artery spasm is defined as reduction in coronary diameter &gt;90% after intracoronary acetylcholine in comparison with baseline resting condition after intracoronary glyceryl trinitrate (nitroglycerin) administration in any epicardial coronary artery segment together with symptoms and ST-segment deviation on the ECG.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u="sng">
                          <a:effectLst/>
                          <a:latin typeface="Times New Roman" panose="02020603050405020304" pitchFamily="18" charset="0"/>
                          <a:ea typeface="Calibri" panose="020F0502020204030204" pitchFamily="34" charset="0"/>
                          <a:cs typeface="Times New Roman" panose="02020603050405020304" pitchFamily="18" charset="0"/>
                        </a:rPr>
                        <a:t>Baseline therapy</a:t>
                      </a:r>
                      <a:r>
                        <a:rPr lang="en-US" sz="1400">
                          <a:effectLst/>
                          <a:latin typeface="Times New Roman" panose="02020603050405020304" pitchFamily="18" charset="0"/>
                          <a:ea typeface="Calibri" panose="020F0502020204030204" pitchFamily="34" charset="0"/>
                          <a:cs typeface="Times New Roman" panose="02020603050405020304" pitchFamily="18" charset="0"/>
                        </a:rPr>
                        <a:t>: If atherosclerosis or endothelial impairment, aspirin and statin should be considered. Sublingual nitroglycerin as needed.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Smoking cessation and lifestyle changes.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u="sng">
                          <a:effectLst/>
                          <a:latin typeface="Times New Roman" panose="02020603050405020304" pitchFamily="18" charset="0"/>
                          <a:ea typeface="Calibri" panose="020F0502020204030204" pitchFamily="34" charset="0"/>
                          <a:cs typeface="Times New Roman" panose="02020603050405020304" pitchFamily="18" charset="0"/>
                        </a:rPr>
                        <a:t>Antianginal Rx</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First line: CCB</a:t>
                      </a:r>
                      <a:r>
                        <a:rPr lang="en-US" sz="1400">
                          <a:effectLst/>
                          <a:latin typeface="Times New Roman" panose="02020603050405020304" pitchFamily="18" charset="0"/>
                          <a:ea typeface="Calibri" panose="020F0502020204030204" pitchFamily="34" charset="0"/>
                          <a:cs typeface="Times New Roman" panose="02020603050405020304" pitchFamily="18" charset="0"/>
                        </a:rPr>
                        <a:t> (eg, verapamil 40 mg BID uptitrated)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Second line: Add long-acting nitrate</a:t>
                      </a:r>
                      <a:r>
                        <a:rPr lang="en-US" sz="1400">
                          <a:effectLst/>
                          <a:latin typeface="Times New Roman" panose="02020603050405020304" pitchFamily="18" charset="0"/>
                          <a:ea typeface="Calibri" panose="020F0502020204030204" pitchFamily="34" charset="0"/>
                          <a:cs typeface="Times New Roman" panose="02020603050405020304" pitchFamily="18" charset="0"/>
                        </a:rPr>
                        <a:t> (eg, isosorbide monotitrate 10 mg BID)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Third line: Change nitrate to nicorandil</a:t>
                      </a:r>
                      <a:r>
                        <a:rPr lang="en-US" sz="1400">
                          <a:effectLst/>
                          <a:latin typeface="Times New Roman" panose="02020603050405020304" pitchFamily="18" charset="0"/>
                          <a:ea typeface="Calibri" panose="020F0502020204030204" pitchFamily="34" charset="0"/>
                          <a:cs typeface="Times New Roman" panose="02020603050405020304" pitchFamily="18" charset="0"/>
                        </a:rPr>
                        <a:t>* (eg, nicorandil 5 mg BID)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045534"/>
                  </a:ext>
                </a:extLst>
              </a:tr>
              <a:tr h="1005840">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Mixed MVA/VSA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CMD and epicardial vasospasm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Epicardial spasm plus any abnormality of: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a:effectLst/>
                          <a:latin typeface="Times New Roman" panose="02020603050405020304" pitchFamily="18" charset="0"/>
                          <a:ea typeface="Calibri" panose="020F0502020204030204" pitchFamily="34" charset="0"/>
                          <a:cs typeface="Times New Roman" panose="02020603050405020304" pitchFamily="18" charset="0"/>
                        </a:rPr>
                        <a:t>Microvascular resistance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a:effectLst/>
                          <a:latin typeface="Times New Roman" panose="02020603050405020304" pitchFamily="18" charset="0"/>
                          <a:ea typeface="Calibri" panose="020F0502020204030204" pitchFamily="34" charset="0"/>
                          <a:cs typeface="Times New Roman" panose="02020603050405020304" pitchFamily="18" charset="0"/>
                        </a:rPr>
                        <a:t>Coronary vasorelaxation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400">
                          <a:effectLst/>
                          <a:latin typeface="Times New Roman" panose="02020603050405020304" pitchFamily="18" charset="0"/>
                          <a:ea typeface="Calibri" panose="020F0502020204030204" pitchFamily="34" charset="0"/>
                          <a:cs typeface="Times New Roman" panose="02020603050405020304" pitchFamily="18" charset="0"/>
                        </a:rPr>
                        <a:t>Microvasodilator capacity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u="sng" dirty="0">
                          <a:effectLst/>
                          <a:latin typeface="Times New Roman" panose="02020603050405020304" pitchFamily="18" charset="0"/>
                          <a:ea typeface="Calibri" panose="020F0502020204030204" pitchFamily="34" charset="0"/>
                          <a:cs typeface="Times New Roman" panose="02020603050405020304" pitchFamily="18" charset="0"/>
                        </a:rPr>
                        <a:t>Baseline therapy:</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Consider aspirin, statin and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ACEi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therapy in all patients. Sublingual nitroglycerin as needed.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7426" marR="274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87216"/>
                  </a:ext>
                </a:extLst>
              </a:tr>
            </a:tbl>
          </a:graphicData>
        </a:graphic>
      </p:graphicFrame>
      <p:sp>
        <p:nvSpPr>
          <p:cNvPr id="5" name="TextBox 4">
            <a:extLst>
              <a:ext uri="{FF2B5EF4-FFF2-40B4-BE49-F238E27FC236}">
                <a16:creationId xmlns:a16="http://schemas.microsoft.com/office/drawing/2014/main" id="{BDB7EFFB-D67A-38FE-EAD7-8AE530830972}"/>
              </a:ext>
            </a:extLst>
          </p:cNvPr>
          <p:cNvSpPr txBox="1"/>
          <p:nvPr/>
        </p:nvSpPr>
        <p:spPr>
          <a:xfrm>
            <a:off x="12559622" y="2727573"/>
            <a:ext cx="2070778" cy="3231654"/>
          </a:xfrm>
          <a:prstGeom prst="rect">
            <a:avLst/>
          </a:prstGeom>
          <a:noFill/>
        </p:spPr>
        <p:txBody>
          <a:bodyPr wrap="square">
            <a:spAutoFit/>
          </a:bodyPr>
          <a:lstStyle/>
          <a:p>
            <a:r>
              <a:rPr lang="en-US" sz="1200" b="1" dirty="0" err="1">
                <a:latin typeface="Lub Dub Medium" panose="020B0603030403020204" pitchFamily="34" charset="0"/>
              </a:rPr>
              <a:t>ACEi</a:t>
            </a:r>
            <a:r>
              <a:rPr lang="en-US" sz="1200" b="1" dirty="0">
                <a:latin typeface="Lub Dub Medium" panose="020B0603030403020204" pitchFamily="34" charset="0"/>
              </a:rPr>
              <a:t> indicates angiotensin converting enzyme inhibitor; CAD, coronary artery disease; CCB, calcium channel blocker; CFR, coronary flow reserve; CMD, coronary macrovascular disease; DHP, dihydropyridine; ECG, electrocardiogram; FFR, fractional flow reserve; IMR, index of microvascular resistance; MVA, microvascular angina; and VSA, vasospastic angina.</a:t>
            </a:r>
          </a:p>
        </p:txBody>
      </p:sp>
      <p:sp>
        <p:nvSpPr>
          <p:cNvPr id="7" name="TextBox 6">
            <a:extLst>
              <a:ext uri="{FF2B5EF4-FFF2-40B4-BE49-F238E27FC236}">
                <a16:creationId xmlns:a16="http://schemas.microsoft.com/office/drawing/2014/main" id="{AF670C0D-FB56-40B9-5540-009AF4D39AF1}"/>
              </a:ext>
            </a:extLst>
          </p:cNvPr>
          <p:cNvSpPr txBox="1"/>
          <p:nvPr/>
        </p:nvSpPr>
        <p:spPr>
          <a:xfrm>
            <a:off x="12559622" y="6324600"/>
            <a:ext cx="1524000" cy="646331"/>
          </a:xfrm>
          <a:prstGeom prst="rect">
            <a:avLst/>
          </a:prstGeom>
          <a:noFill/>
        </p:spPr>
        <p:txBody>
          <a:bodyPr wrap="square">
            <a:spAutoFit/>
          </a:bodyPr>
          <a:lstStyle/>
          <a:p>
            <a:r>
              <a:rPr lang="en-US" sz="1200" b="1" dirty="0">
                <a:latin typeface="Lub Dub Medium" panose="020B0603030403020204" pitchFamily="34" charset="0"/>
              </a:rPr>
              <a:t>*Currently unavailable in the United States. </a:t>
            </a:r>
          </a:p>
        </p:txBody>
      </p:sp>
    </p:spTree>
    <p:extLst>
      <p:ext uri="{BB962C8B-B14F-4D97-AF65-F5344CB8AC3E}">
        <p14:creationId xmlns:p14="http://schemas.microsoft.com/office/powerpoint/2010/main" val="334110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076700" y="1066800"/>
            <a:ext cx="6477000" cy="572937"/>
          </a:xfrm>
        </p:spPr>
        <p:txBody>
          <a:bodyPr/>
          <a:lstStyle/>
          <a:p>
            <a:r>
              <a:rPr lang="en-US" sz="3600" b="1" dirty="0"/>
              <a:t>Top 10 Take Home Messages</a:t>
            </a:r>
          </a:p>
        </p:txBody>
      </p:sp>
      <p:sp>
        <p:nvSpPr>
          <p:cNvPr id="3" name="TextBox 2">
            <a:extLst>
              <a:ext uri="{FF2B5EF4-FFF2-40B4-BE49-F238E27FC236}">
                <a16:creationId xmlns:a16="http://schemas.microsoft.com/office/drawing/2014/main" id="{E41F0AC0-C811-003D-535C-61A2385F8D1A}"/>
              </a:ext>
            </a:extLst>
          </p:cNvPr>
          <p:cNvSpPr txBox="1"/>
          <p:nvPr/>
        </p:nvSpPr>
        <p:spPr>
          <a:xfrm>
            <a:off x="1981200" y="2837527"/>
            <a:ext cx="10668000" cy="2062103"/>
          </a:xfrm>
          <a:prstGeom prst="rect">
            <a:avLst/>
          </a:prstGeom>
          <a:noFill/>
        </p:spPr>
        <p:txBody>
          <a:bodyPr wrap="square">
            <a:spAutoFit/>
          </a:bodyPr>
          <a:lstStyle/>
          <a:p>
            <a:r>
              <a:rPr lang="en-US" sz="3200" dirty="0">
                <a:latin typeface="Lub Dub Medium" panose="020B0603030403020204" pitchFamily="34" charset="0"/>
              </a:rPr>
              <a:t>7. Shorter durations of dual antiplatelet therapy are safe and effective in many circumstances, particularly when the risk of bleeding is high and the ischemic risk is low to moderate. </a:t>
            </a:r>
          </a:p>
        </p:txBody>
      </p:sp>
    </p:spTree>
    <p:extLst>
      <p:ext uri="{BB962C8B-B14F-4D97-AF65-F5344CB8AC3E}">
        <p14:creationId xmlns:p14="http://schemas.microsoft.com/office/powerpoint/2010/main" val="12144896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110</a:t>
            </a:fld>
            <a:endParaRPr lang="en-US" dirty="0"/>
          </a:p>
        </p:txBody>
      </p:sp>
      <p:graphicFrame>
        <p:nvGraphicFramePr>
          <p:cNvPr id="2" name="Table 1">
            <a:extLst>
              <a:ext uri="{FF2B5EF4-FFF2-40B4-BE49-F238E27FC236}">
                <a16:creationId xmlns:a16="http://schemas.microsoft.com/office/drawing/2014/main" id="{C08B6DFD-B098-5398-53D5-648F0EE2BE7B}"/>
              </a:ext>
            </a:extLst>
          </p:cNvPr>
          <p:cNvGraphicFramePr>
            <a:graphicFrameLocks noGrp="1"/>
          </p:cNvGraphicFramePr>
          <p:nvPr>
            <p:extLst>
              <p:ext uri="{D42A27DB-BD31-4B8C-83A1-F6EECF244321}">
                <p14:modId xmlns:p14="http://schemas.microsoft.com/office/powerpoint/2010/main" val="3157545618"/>
              </p:ext>
            </p:extLst>
          </p:nvPr>
        </p:nvGraphicFramePr>
        <p:xfrm>
          <a:off x="2746625" y="2171700"/>
          <a:ext cx="9137149" cy="3886200"/>
        </p:xfrm>
        <a:graphic>
          <a:graphicData uri="http://schemas.openxmlformats.org/drawingml/2006/table">
            <a:tbl>
              <a:tblPr firstRow="1" firstCol="1" bandRow="1"/>
              <a:tblGrid>
                <a:gridCol w="1769253">
                  <a:extLst>
                    <a:ext uri="{9D8B030D-6E8A-4147-A177-3AD203B41FA5}">
                      <a16:colId xmlns:a16="http://schemas.microsoft.com/office/drawing/2014/main" val="1250745107"/>
                    </a:ext>
                  </a:extLst>
                </a:gridCol>
                <a:gridCol w="2322489">
                  <a:extLst>
                    <a:ext uri="{9D8B030D-6E8A-4147-A177-3AD203B41FA5}">
                      <a16:colId xmlns:a16="http://schemas.microsoft.com/office/drawing/2014/main" val="3062786493"/>
                    </a:ext>
                  </a:extLst>
                </a:gridCol>
                <a:gridCol w="2725679">
                  <a:extLst>
                    <a:ext uri="{9D8B030D-6E8A-4147-A177-3AD203B41FA5}">
                      <a16:colId xmlns:a16="http://schemas.microsoft.com/office/drawing/2014/main" val="2524896035"/>
                    </a:ext>
                  </a:extLst>
                </a:gridCol>
                <a:gridCol w="2319728">
                  <a:extLst>
                    <a:ext uri="{9D8B030D-6E8A-4147-A177-3AD203B41FA5}">
                      <a16:colId xmlns:a16="http://schemas.microsoft.com/office/drawing/2014/main" val="2074839146"/>
                    </a:ext>
                  </a:extLst>
                </a:gridCol>
              </a:tblGrid>
              <a:tr h="1981200">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Obstructive CAD</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&gt;50% lesion by diameter stenosis in epicardial artery &gt;2.5 mm or a FFR ≤0.80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u="sng">
                          <a:effectLst/>
                          <a:latin typeface="Times New Roman" panose="02020603050405020304" pitchFamily="18" charset="0"/>
                          <a:ea typeface="Calibri" panose="020F0502020204030204" pitchFamily="34" charset="0"/>
                          <a:cs typeface="Times New Roman" panose="02020603050405020304" pitchFamily="18" charset="0"/>
                        </a:rPr>
                        <a:t>Baseline therapy</a:t>
                      </a:r>
                      <a:r>
                        <a:rPr lang="en-US" sz="1400">
                          <a:effectLst/>
                          <a:latin typeface="Times New Roman" panose="02020603050405020304" pitchFamily="18" charset="0"/>
                          <a:ea typeface="Calibri" panose="020F0502020204030204" pitchFamily="34" charset="0"/>
                          <a:cs typeface="Times New Roman" panose="02020603050405020304" pitchFamily="18" charset="0"/>
                        </a:rPr>
                        <a:t>: If atherosclerosis or endothelial impairment, patients should be considered for aspirin, statin, and ACEi.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Consideration of revascularization, antianginal therapy as per guidelines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60593"/>
                  </a:ext>
                </a:extLst>
              </a:tr>
              <a:tr h="1905000">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Noncardiac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None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Exclusion of diffuse or obstructive epicardial coronary disease (FFR &gt;0.8) without any of the after abnormalities of coronary function: CFR &lt;2.0, IMR ≥25 or functional angina/spasm during acetylcholine.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Cessation of antianginal therapy. Stop antiplatelet and statins unless other indication.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Consider noncardiac investigation or referral where appropriate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psychology, gastroenterology)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3137" marR="431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655032"/>
                  </a:ext>
                </a:extLst>
              </a:tr>
            </a:tbl>
          </a:graphicData>
        </a:graphic>
      </p:graphicFrame>
      <p:sp>
        <p:nvSpPr>
          <p:cNvPr id="3" name="Subtitle 5">
            <a:extLst>
              <a:ext uri="{FF2B5EF4-FFF2-40B4-BE49-F238E27FC236}">
                <a16:creationId xmlns:a16="http://schemas.microsoft.com/office/drawing/2014/main" id="{29187E0B-2549-4032-802D-E2A7E12F1771}"/>
              </a:ext>
            </a:extLst>
          </p:cNvPr>
          <p:cNvSpPr>
            <a:spLocks noGrp="1"/>
          </p:cNvSpPr>
          <p:nvPr>
            <p:ph type="subTitle" idx="1"/>
          </p:nvPr>
        </p:nvSpPr>
        <p:spPr>
          <a:xfrm>
            <a:off x="2190748" y="990600"/>
            <a:ext cx="10248901" cy="838200"/>
          </a:xfrm>
        </p:spPr>
        <p:txBody>
          <a:bodyPr/>
          <a:lstStyle/>
          <a:p>
            <a:r>
              <a:rPr lang="en-US" sz="2800" b="1" dirty="0"/>
              <a:t>Table 17. Invasive Coronary Function Testing Definition and Linked Pharmacotherapy for INOCA Endotypes (</a:t>
            </a:r>
            <a:r>
              <a:rPr lang="en-US" sz="2800" b="1" dirty="0" err="1"/>
              <a:t>con’t</a:t>
            </a:r>
            <a:r>
              <a:rPr lang="en-US" sz="2800" b="1" dirty="0"/>
              <a:t>.)</a:t>
            </a:r>
          </a:p>
        </p:txBody>
      </p:sp>
      <p:sp>
        <p:nvSpPr>
          <p:cNvPr id="6" name="TextBox 5">
            <a:extLst>
              <a:ext uri="{FF2B5EF4-FFF2-40B4-BE49-F238E27FC236}">
                <a16:creationId xmlns:a16="http://schemas.microsoft.com/office/drawing/2014/main" id="{A77A5288-95E5-06DE-DD18-B5CCD999D06B}"/>
              </a:ext>
            </a:extLst>
          </p:cNvPr>
          <p:cNvSpPr txBox="1"/>
          <p:nvPr/>
        </p:nvSpPr>
        <p:spPr>
          <a:xfrm>
            <a:off x="2746625" y="6365174"/>
            <a:ext cx="9292974" cy="646331"/>
          </a:xfrm>
          <a:prstGeom prst="rect">
            <a:avLst/>
          </a:prstGeom>
          <a:noFill/>
        </p:spPr>
        <p:txBody>
          <a:bodyPr wrap="square">
            <a:spAutoFit/>
          </a:bodyPr>
          <a:lstStyle/>
          <a:p>
            <a:r>
              <a:rPr lang="en-US" sz="1200" b="1" dirty="0" err="1">
                <a:latin typeface="Lub Dub Medium" panose="020B0603030403020204" pitchFamily="34" charset="0"/>
              </a:rPr>
              <a:t>ACEi</a:t>
            </a:r>
            <a:r>
              <a:rPr lang="en-US" sz="1200" b="1" dirty="0">
                <a:latin typeface="Lub Dub Medium" panose="020B0603030403020204" pitchFamily="34" charset="0"/>
              </a:rPr>
              <a:t> indicates angiotensin converting enzyme inhibitor; CAD, coronary artery disease; CCB, calcium channel blocker; CFR, coronary flow reserve; CMD, coronary macrovascular disease; DHP, dihydropyridine; ECG, electrocardiogram; FFR, fractional flow reserve; IMR, index of microvascular resistance; MVA, microvascular angina; and VSA, vasospastic angina.</a:t>
            </a:r>
          </a:p>
        </p:txBody>
      </p:sp>
    </p:spTree>
    <p:extLst>
      <p:ext uri="{BB962C8B-B14F-4D97-AF65-F5344CB8AC3E}">
        <p14:creationId xmlns:p14="http://schemas.microsoft.com/office/powerpoint/2010/main" val="13210019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111</a:t>
            </a:fld>
            <a:endParaRPr lang="en-US" dirty="0"/>
          </a:p>
        </p:txBody>
      </p:sp>
      <p:sp>
        <p:nvSpPr>
          <p:cNvPr id="2" name="Subtitle 5">
            <a:extLst>
              <a:ext uri="{FF2B5EF4-FFF2-40B4-BE49-F238E27FC236}">
                <a16:creationId xmlns:a16="http://schemas.microsoft.com/office/drawing/2014/main" id="{4B012940-B7F1-4A98-28DC-438BEBA0693B}"/>
              </a:ext>
            </a:extLst>
          </p:cNvPr>
          <p:cNvSpPr>
            <a:spLocks noGrp="1"/>
          </p:cNvSpPr>
          <p:nvPr>
            <p:ph type="subTitle" idx="1"/>
          </p:nvPr>
        </p:nvSpPr>
        <p:spPr>
          <a:xfrm>
            <a:off x="6029324" y="914400"/>
            <a:ext cx="2571751" cy="404751"/>
          </a:xfrm>
        </p:spPr>
        <p:txBody>
          <a:bodyPr/>
          <a:lstStyle/>
          <a:p>
            <a:r>
              <a:rPr lang="en-US" sz="2800" b="1" dirty="0"/>
              <a:t>Young Adults </a:t>
            </a:r>
          </a:p>
        </p:txBody>
      </p:sp>
      <p:graphicFrame>
        <p:nvGraphicFramePr>
          <p:cNvPr id="3" name="Table 2">
            <a:extLst>
              <a:ext uri="{FF2B5EF4-FFF2-40B4-BE49-F238E27FC236}">
                <a16:creationId xmlns:a16="http://schemas.microsoft.com/office/drawing/2014/main" id="{E88CD4EB-0456-D500-A8A5-C1094770B02F}"/>
              </a:ext>
            </a:extLst>
          </p:cNvPr>
          <p:cNvGraphicFramePr>
            <a:graphicFrameLocks noGrp="1"/>
          </p:cNvGraphicFramePr>
          <p:nvPr>
            <p:extLst>
              <p:ext uri="{D42A27DB-BD31-4B8C-83A1-F6EECF244321}">
                <p14:modId xmlns:p14="http://schemas.microsoft.com/office/powerpoint/2010/main" val="1222020143"/>
              </p:ext>
            </p:extLst>
          </p:nvPr>
        </p:nvGraphicFramePr>
        <p:xfrm>
          <a:off x="2252661" y="1670136"/>
          <a:ext cx="10125075" cy="4889327"/>
        </p:xfrm>
        <a:graphic>
          <a:graphicData uri="http://schemas.openxmlformats.org/drawingml/2006/table">
            <a:tbl>
              <a:tblPr firstRow="1" firstCol="1" bandRow="1"/>
              <a:tblGrid>
                <a:gridCol w="980512">
                  <a:extLst>
                    <a:ext uri="{9D8B030D-6E8A-4147-A177-3AD203B41FA5}">
                      <a16:colId xmlns:a16="http://schemas.microsoft.com/office/drawing/2014/main" val="1753196487"/>
                    </a:ext>
                  </a:extLst>
                </a:gridCol>
                <a:gridCol w="1180743">
                  <a:extLst>
                    <a:ext uri="{9D8B030D-6E8A-4147-A177-3AD203B41FA5}">
                      <a16:colId xmlns:a16="http://schemas.microsoft.com/office/drawing/2014/main" val="806191658"/>
                    </a:ext>
                  </a:extLst>
                </a:gridCol>
                <a:gridCol w="7963820">
                  <a:extLst>
                    <a:ext uri="{9D8B030D-6E8A-4147-A177-3AD203B41FA5}">
                      <a16:colId xmlns:a16="http://schemas.microsoft.com/office/drawing/2014/main" val="3769897360"/>
                    </a:ext>
                  </a:extLst>
                </a:gridCol>
              </a:tblGrid>
              <a:tr h="1231152">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Young Adults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52287276"/>
                  </a:ext>
                </a:extLst>
              </a:tr>
              <a:tr h="79881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755053"/>
                  </a:ext>
                </a:extLst>
              </a:tr>
              <a:tr h="25281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young adults with CCD, after optimization of traditional cardiovascular risk factors, a comprehensive evaluation and treatment of nontraditional cardiovascular risk factors can be beneficial in reducing the risk of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783233"/>
                  </a:ext>
                </a:extLst>
              </a:tr>
            </a:tbl>
          </a:graphicData>
        </a:graphic>
      </p:graphicFrame>
    </p:spTree>
    <p:extLst>
      <p:ext uri="{BB962C8B-B14F-4D97-AF65-F5344CB8AC3E}">
        <p14:creationId xmlns:p14="http://schemas.microsoft.com/office/powerpoint/2010/main" val="918937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2" name="Subtitle 5">
            <a:extLst>
              <a:ext uri="{FF2B5EF4-FFF2-40B4-BE49-F238E27FC236}">
                <a16:creationId xmlns:a16="http://schemas.microsoft.com/office/drawing/2014/main" id="{8F7D814F-D9C4-3D5C-3329-4F47B49000F2}"/>
              </a:ext>
            </a:extLst>
          </p:cNvPr>
          <p:cNvSpPr>
            <a:spLocks noGrp="1"/>
          </p:cNvSpPr>
          <p:nvPr>
            <p:ph type="subTitle" idx="1"/>
          </p:nvPr>
        </p:nvSpPr>
        <p:spPr>
          <a:xfrm>
            <a:off x="3315493" y="990600"/>
            <a:ext cx="7999413" cy="914400"/>
          </a:xfrm>
        </p:spPr>
        <p:txBody>
          <a:bodyPr/>
          <a:lstStyle/>
          <a:p>
            <a:r>
              <a:rPr lang="en-US" sz="2800" b="1" dirty="0"/>
              <a:t>Table 18. Traditional and Nontraditional Risk Factors Associated With CCD in Young Adults</a:t>
            </a:r>
          </a:p>
        </p:txBody>
      </p:sp>
      <p:graphicFrame>
        <p:nvGraphicFramePr>
          <p:cNvPr id="3" name="Table 2">
            <a:extLst>
              <a:ext uri="{FF2B5EF4-FFF2-40B4-BE49-F238E27FC236}">
                <a16:creationId xmlns:a16="http://schemas.microsoft.com/office/drawing/2014/main" id="{58475046-9DEA-54DA-6E67-0E2E5628C0D5}"/>
              </a:ext>
            </a:extLst>
          </p:cNvPr>
          <p:cNvGraphicFramePr>
            <a:graphicFrameLocks noGrp="1"/>
          </p:cNvGraphicFramePr>
          <p:nvPr>
            <p:extLst>
              <p:ext uri="{D42A27DB-BD31-4B8C-83A1-F6EECF244321}">
                <p14:modId xmlns:p14="http://schemas.microsoft.com/office/powerpoint/2010/main" val="1203025590"/>
              </p:ext>
            </p:extLst>
          </p:nvPr>
        </p:nvGraphicFramePr>
        <p:xfrm>
          <a:off x="3219450" y="2209800"/>
          <a:ext cx="8191500" cy="4343399"/>
        </p:xfrm>
        <a:graphic>
          <a:graphicData uri="http://schemas.openxmlformats.org/drawingml/2006/table">
            <a:tbl>
              <a:tblPr firstRow="1" firstCol="1" bandRow="1"/>
              <a:tblGrid>
                <a:gridCol w="3938053">
                  <a:extLst>
                    <a:ext uri="{9D8B030D-6E8A-4147-A177-3AD203B41FA5}">
                      <a16:colId xmlns:a16="http://schemas.microsoft.com/office/drawing/2014/main" val="3031639022"/>
                    </a:ext>
                  </a:extLst>
                </a:gridCol>
                <a:gridCol w="4253447">
                  <a:extLst>
                    <a:ext uri="{9D8B030D-6E8A-4147-A177-3AD203B41FA5}">
                      <a16:colId xmlns:a16="http://schemas.microsoft.com/office/drawing/2014/main" val="1996104858"/>
                    </a:ext>
                  </a:extLst>
                </a:gridCol>
              </a:tblGrid>
              <a:tr h="747403">
                <a:tc>
                  <a:txBody>
                    <a:bodyPr/>
                    <a:lstStyle/>
                    <a:p>
                      <a:pPr marL="0" marR="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Traditional Risk Factors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Nontraditional Risk Factors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6408871"/>
                  </a:ext>
                </a:extLst>
              </a:tr>
              <a:tr h="930728">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Hypertension (Section 4.2.7, “Blood Pressure Management”)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HIV and ART (Section 6.8, “HIV/Autoimmune Disorders”)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096012"/>
                  </a:ext>
                </a:extLst>
              </a:tr>
              <a:tr h="1290328">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Obesity and metabolic syndrome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(Section 4.2.9, “Weight Management”)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Recreational substance use (cocaine and marijuana) (Section 4.2.4, “Alcohol and Substance Use”)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635399"/>
                  </a:ext>
                </a:extLst>
              </a:tr>
              <a:tr h="137494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Diabetes (Section 4.2.8, “Sodium Glucose Cotransporter 2 Inhibitors and Glucagon Peptide-1 Receptor Agonists”)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Systemic inflammatory disorders (IBD, SLE, RA, gout, PsA, AS) and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vasculitides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78860"/>
                  </a:ext>
                </a:extLst>
              </a:tr>
            </a:tbl>
          </a:graphicData>
        </a:graphic>
      </p:graphicFrame>
      <p:sp>
        <p:nvSpPr>
          <p:cNvPr id="5" name="TextBox 4">
            <a:extLst>
              <a:ext uri="{FF2B5EF4-FFF2-40B4-BE49-F238E27FC236}">
                <a16:creationId xmlns:a16="http://schemas.microsoft.com/office/drawing/2014/main" id="{677D7F4C-4FFB-1B56-39A0-35DB32A287A2}"/>
              </a:ext>
            </a:extLst>
          </p:cNvPr>
          <p:cNvSpPr txBox="1"/>
          <p:nvPr/>
        </p:nvSpPr>
        <p:spPr>
          <a:xfrm>
            <a:off x="609600" y="2952213"/>
            <a:ext cx="2212274" cy="3600986"/>
          </a:xfrm>
          <a:prstGeom prst="rect">
            <a:avLst/>
          </a:prstGeom>
          <a:noFill/>
        </p:spPr>
        <p:txBody>
          <a:bodyPr wrap="square">
            <a:spAutoFit/>
          </a:bodyPr>
          <a:lstStyle/>
          <a:p>
            <a:r>
              <a:rPr lang="en-US" sz="1200" b="1" dirty="0">
                <a:latin typeface="Lub Dub Medium" panose="020B0603030403020204" pitchFamily="34" charset="0"/>
              </a:rPr>
              <a:t>ART indicates antiretroviral therapy; AS, ankylosing spondylitis; CCD, chronic coronary disease; Ch9p21, chromosome 9p21 locus; HDP, hypertensive disorders of pregnancy; HIV, human immunodeficiency virus; IBD, inflammatory bowel disease; IUGR, intrauterine growth retardation; LDL-C, low-density lipoprotein cholesterol; </a:t>
            </a:r>
            <a:r>
              <a:rPr lang="en-US" sz="1200" b="1" dirty="0" err="1">
                <a:latin typeface="Lub Dub Medium" panose="020B0603030403020204" pitchFamily="34" charset="0"/>
              </a:rPr>
              <a:t>Lp</a:t>
            </a:r>
            <a:r>
              <a:rPr lang="en-US" sz="1200" b="1" dirty="0">
                <a:latin typeface="Lub Dub Medium" panose="020B0603030403020204" pitchFamily="34" charset="0"/>
              </a:rPr>
              <a:t>(a), lipoprotein (a); PsA, psoriatic arthritis; RA, rheumatoid arthritis; and SLE, systemic lupus erythematosus. </a:t>
            </a:r>
          </a:p>
        </p:txBody>
      </p:sp>
    </p:spTree>
    <p:extLst>
      <p:ext uri="{BB962C8B-B14F-4D97-AF65-F5344CB8AC3E}">
        <p14:creationId xmlns:p14="http://schemas.microsoft.com/office/powerpoint/2010/main" val="41312119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113</a:t>
            </a:fld>
            <a:endParaRPr lang="en-US" dirty="0"/>
          </a:p>
        </p:txBody>
      </p:sp>
      <p:graphicFrame>
        <p:nvGraphicFramePr>
          <p:cNvPr id="2" name="Table 1">
            <a:extLst>
              <a:ext uri="{FF2B5EF4-FFF2-40B4-BE49-F238E27FC236}">
                <a16:creationId xmlns:a16="http://schemas.microsoft.com/office/drawing/2014/main" id="{9645D043-02A0-E93F-86CB-DF72673C31C9}"/>
              </a:ext>
            </a:extLst>
          </p:cNvPr>
          <p:cNvGraphicFramePr>
            <a:graphicFrameLocks noGrp="1"/>
          </p:cNvGraphicFramePr>
          <p:nvPr>
            <p:extLst>
              <p:ext uri="{D42A27DB-BD31-4B8C-83A1-F6EECF244321}">
                <p14:modId xmlns:p14="http://schemas.microsoft.com/office/powerpoint/2010/main" val="3508988999"/>
              </p:ext>
            </p:extLst>
          </p:nvPr>
        </p:nvGraphicFramePr>
        <p:xfrm>
          <a:off x="3276600" y="2578925"/>
          <a:ext cx="8302625" cy="4576602"/>
        </p:xfrm>
        <a:graphic>
          <a:graphicData uri="http://schemas.openxmlformats.org/drawingml/2006/table">
            <a:tbl>
              <a:tblPr firstRow="1" firstCol="1" bandRow="1"/>
              <a:tblGrid>
                <a:gridCol w="3991476">
                  <a:extLst>
                    <a:ext uri="{9D8B030D-6E8A-4147-A177-3AD203B41FA5}">
                      <a16:colId xmlns:a16="http://schemas.microsoft.com/office/drawing/2014/main" val="4130597038"/>
                    </a:ext>
                  </a:extLst>
                </a:gridCol>
                <a:gridCol w="4311149">
                  <a:extLst>
                    <a:ext uri="{9D8B030D-6E8A-4147-A177-3AD203B41FA5}">
                      <a16:colId xmlns:a16="http://schemas.microsoft.com/office/drawing/2014/main" val="2733731310"/>
                    </a:ext>
                  </a:extLst>
                </a:gridCol>
              </a:tblGrid>
              <a:tr h="1614006">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Unhealthy diet and physical inactivity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(Section 4.2.1, “Nutrition, including Supplements,” and Section 4.2.11, physical activity)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Pregnancy-related complications (IUGR, HDP, gestational diabetes) (Section 6.5, “Women, Including Pregnancy and Hormone Therapy”)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091505"/>
                  </a:ext>
                </a:extLst>
              </a:tr>
              <a:tr h="807003">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Hyperlipidemia (LDL-C,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(Section 4.2.6, “Lipid Management”)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Familial hypercholesterolemia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667745"/>
                  </a:ext>
                </a:extLst>
              </a:tr>
              <a:tr h="1617591">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Tobacco use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(Section 4.2.3, “Tobacco Products”)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Miscellaneous (psychological well-being, sleep quality, social determinants of health (Section 4.1.4, “Social Determinants of Health,” and Section 4.2.2, “Mental Health”)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998961"/>
                  </a:ext>
                </a:extLst>
              </a:tr>
              <a:tr h="538002">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Family history of premature CAD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History of chest radiation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81023"/>
                  </a:ext>
                </a:extLst>
              </a:tr>
            </a:tbl>
          </a:graphicData>
        </a:graphic>
      </p:graphicFrame>
      <p:sp>
        <p:nvSpPr>
          <p:cNvPr id="3" name="Subtitle 5">
            <a:extLst>
              <a:ext uri="{FF2B5EF4-FFF2-40B4-BE49-F238E27FC236}">
                <a16:creationId xmlns:a16="http://schemas.microsoft.com/office/drawing/2014/main" id="{51F7545E-AFCE-AA0F-A948-8099938B7FCC}"/>
              </a:ext>
            </a:extLst>
          </p:cNvPr>
          <p:cNvSpPr>
            <a:spLocks noGrp="1"/>
          </p:cNvSpPr>
          <p:nvPr>
            <p:ph type="subTitle" idx="1"/>
          </p:nvPr>
        </p:nvSpPr>
        <p:spPr>
          <a:xfrm>
            <a:off x="2762646" y="948975"/>
            <a:ext cx="9105107" cy="914400"/>
          </a:xfrm>
        </p:spPr>
        <p:txBody>
          <a:bodyPr/>
          <a:lstStyle/>
          <a:p>
            <a:r>
              <a:rPr lang="en-US" sz="2800" b="1" dirty="0"/>
              <a:t>Table 18. Traditional and Nontraditional Risk Factors Associated With CCD in Young Adults (</a:t>
            </a:r>
            <a:r>
              <a:rPr lang="en-US" sz="2800" b="1" dirty="0" err="1"/>
              <a:t>con’t</a:t>
            </a:r>
            <a:r>
              <a:rPr lang="en-US" sz="2800" b="1" dirty="0"/>
              <a:t>.)</a:t>
            </a:r>
          </a:p>
        </p:txBody>
      </p:sp>
      <p:graphicFrame>
        <p:nvGraphicFramePr>
          <p:cNvPr id="5" name="Table 4">
            <a:extLst>
              <a:ext uri="{FF2B5EF4-FFF2-40B4-BE49-F238E27FC236}">
                <a16:creationId xmlns:a16="http://schemas.microsoft.com/office/drawing/2014/main" id="{4217DE44-F804-33CC-5B97-5A3A5D6B3A30}"/>
              </a:ext>
            </a:extLst>
          </p:cNvPr>
          <p:cNvGraphicFramePr>
            <a:graphicFrameLocks noGrp="1"/>
          </p:cNvGraphicFramePr>
          <p:nvPr>
            <p:extLst>
              <p:ext uri="{D42A27DB-BD31-4B8C-83A1-F6EECF244321}">
                <p14:modId xmlns:p14="http://schemas.microsoft.com/office/powerpoint/2010/main" val="298681011"/>
              </p:ext>
            </p:extLst>
          </p:nvPr>
        </p:nvGraphicFramePr>
        <p:xfrm>
          <a:off x="3271652" y="2062225"/>
          <a:ext cx="8302625" cy="516700"/>
        </p:xfrm>
        <a:graphic>
          <a:graphicData uri="http://schemas.openxmlformats.org/drawingml/2006/table">
            <a:tbl>
              <a:tblPr firstRow="1" firstCol="1" bandRow="1"/>
              <a:tblGrid>
                <a:gridCol w="3991476">
                  <a:extLst>
                    <a:ext uri="{9D8B030D-6E8A-4147-A177-3AD203B41FA5}">
                      <a16:colId xmlns:a16="http://schemas.microsoft.com/office/drawing/2014/main" val="2016513034"/>
                    </a:ext>
                  </a:extLst>
                </a:gridCol>
                <a:gridCol w="4311149">
                  <a:extLst>
                    <a:ext uri="{9D8B030D-6E8A-4147-A177-3AD203B41FA5}">
                      <a16:colId xmlns:a16="http://schemas.microsoft.com/office/drawing/2014/main" val="3288884605"/>
                    </a:ext>
                  </a:extLst>
                </a:gridCol>
              </a:tblGrid>
              <a:tr h="0">
                <a:tc>
                  <a:txBody>
                    <a:bodyPr/>
                    <a:lstStyle/>
                    <a:p>
                      <a:pPr marL="0" marR="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Traditional Risk Factors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Nontraditional Risk Factors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4742536"/>
                  </a:ext>
                </a:extLst>
              </a:tr>
            </a:tbl>
          </a:graphicData>
        </a:graphic>
      </p:graphicFrame>
      <p:sp>
        <p:nvSpPr>
          <p:cNvPr id="7" name="TextBox 6">
            <a:extLst>
              <a:ext uri="{FF2B5EF4-FFF2-40B4-BE49-F238E27FC236}">
                <a16:creationId xmlns:a16="http://schemas.microsoft.com/office/drawing/2014/main" id="{474BA587-0075-43A1-CE6D-EA828D1E0CE4}"/>
              </a:ext>
            </a:extLst>
          </p:cNvPr>
          <p:cNvSpPr txBox="1"/>
          <p:nvPr/>
        </p:nvSpPr>
        <p:spPr>
          <a:xfrm>
            <a:off x="550372" y="3566416"/>
            <a:ext cx="2212274" cy="3600986"/>
          </a:xfrm>
          <a:prstGeom prst="rect">
            <a:avLst/>
          </a:prstGeom>
          <a:noFill/>
        </p:spPr>
        <p:txBody>
          <a:bodyPr wrap="square">
            <a:spAutoFit/>
          </a:bodyPr>
          <a:lstStyle/>
          <a:p>
            <a:r>
              <a:rPr lang="en-US" sz="1200" b="1" dirty="0">
                <a:latin typeface="Lub Dub Medium" panose="020B0603030403020204" pitchFamily="34" charset="0"/>
              </a:rPr>
              <a:t>ART indicates antiretroviral therapy; AS, ankylosing spondylitis; CCD, chronic coronary disease; Ch9p21, chromosome 9p21 locus; HDP, hypertensive disorders of pregnancy; HIV, human immunodeficiency virus; IBD, inflammatory bowel disease; IUGR, intrauterine growth retardation; LDL-C, low-density lipoprotein cholesterol; </a:t>
            </a:r>
            <a:r>
              <a:rPr lang="en-US" sz="1200" b="1" dirty="0" err="1">
                <a:latin typeface="Lub Dub Medium" panose="020B0603030403020204" pitchFamily="34" charset="0"/>
              </a:rPr>
              <a:t>Lp</a:t>
            </a:r>
            <a:r>
              <a:rPr lang="en-US" sz="1200" b="1" dirty="0">
                <a:latin typeface="Lub Dub Medium" panose="020B0603030403020204" pitchFamily="34" charset="0"/>
              </a:rPr>
              <a:t>(a), lipoprotein (a); PsA, psoriatic arthritis; RA, rheumatoid arthritis; and SLE, systemic lupus erythematosus. </a:t>
            </a:r>
          </a:p>
        </p:txBody>
      </p:sp>
    </p:spTree>
    <p:extLst>
      <p:ext uri="{BB962C8B-B14F-4D97-AF65-F5344CB8AC3E}">
        <p14:creationId xmlns:p14="http://schemas.microsoft.com/office/powerpoint/2010/main" val="27069462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2" name="Subtitle 5">
            <a:extLst>
              <a:ext uri="{FF2B5EF4-FFF2-40B4-BE49-F238E27FC236}">
                <a16:creationId xmlns:a16="http://schemas.microsoft.com/office/drawing/2014/main" id="{6BEDC781-A364-1455-AA34-68CB7E38CBDF}"/>
              </a:ext>
            </a:extLst>
          </p:cNvPr>
          <p:cNvSpPr>
            <a:spLocks noGrp="1"/>
          </p:cNvSpPr>
          <p:nvPr>
            <p:ph type="subTitle" idx="1"/>
          </p:nvPr>
        </p:nvSpPr>
        <p:spPr>
          <a:xfrm>
            <a:off x="3257944" y="302821"/>
            <a:ext cx="8114507" cy="914400"/>
          </a:xfrm>
        </p:spPr>
        <p:txBody>
          <a:bodyPr/>
          <a:lstStyle/>
          <a:p>
            <a:r>
              <a:rPr lang="en-US" sz="2800" b="1" dirty="0"/>
              <a:t>Table 19. Nonatherosclerotic Causes of CCD in Young Adults: Evaluation and Management</a:t>
            </a:r>
          </a:p>
        </p:txBody>
      </p:sp>
      <p:graphicFrame>
        <p:nvGraphicFramePr>
          <p:cNvPr id="3" name="Table 2">
            <a:extLst>
              <a:ext uri="{FF2B5EF4-FFF2-40B4-BE49-F238E27FC236}">
                <a16:creationId xmlns:a16="http://schemas.microsoft.com/office/drawing/2014/main" id="{74E8BB82-D0F4-4ADB-29DE-A3E48C28F3DF}"/>
              </a:ext>
            </a:extLst>
          </p:cNvPr>
          <p:cNvGraphicFramePr>
            <a:graphicFrameLocks noGrp="1"/>
          </p:cNvGraphicFramePr>
          <p:nvPr>
            <p:extLst>
              <p:ext uri="{D42A27DB-BD31-4B8C-83A1-F6EECF244321}">
                <p14:modId xmlns:p14="http://schemas.microsoft.com/office/powerpoint/2010/main" val="1216926036"/>
              </p:ext>
            </p:extLst>
          </p:nvPr>
        </p:nvGraphicFramePr>
        <p:xfrm>
          <a:off x="723899" y="1219200"/>
          <a:ext cx="13182599" cy="6153150"/>
        </p:xfrm>
        <a:graphic>
          <a:graphicData uri="http://schemas.openxmlformats.org/drawingml/2006/table">
            <a:tbl>
              <a:tblPr firstRow="1" firstCol="1" bandRow="1"/>
              <a:tblGrid>
                <a:gridCol w="2784558">
                  <a:extLst>
                    <a:ext uri="{9D8B030D-6E8A-4147-A177-3AD203B41FA5}">
                      <a16:colId xmlns:a16="http://schemas.microsoft.com/office/drawing/2014/main" val="535462706"/>
                    </a:ext>
                  </a:extLst>
                </a:gridCol>
                <a:gridCol w="4694979">
                  <a:extLst>
                    <a:ext uri="{9D8B030D-6E8A-4147-A177-3AD203B41FA5}">
                      <a16:colId xmlns:a16="http://schemas.microsoft.com/office/drawing/2014/main" val="3949090374"/>
                    </a:ext>
                  </a:extLst>
                </a:gridCol>
                <a:gridCol w="5703062">
                  <a:extLst>
                    <a:ext uri="{9D8B030D-6E8A-4147-A177-3AD203B41FA5}">
                      <a16:colId xmlns:a16="http://schemas.microsoft.com/office/drawing/2014/main" val="2527517121"/>
                    </a:ext>
                  </a:extLst>
                </a:gridCol>
              </a:tblGrid>
              <a:tr h="427858">
                <a:tc>
                  <a:txBody>
                    <a:bodyPr/>
                    <a:lstStyle/>
                    <a:p>
                      <a:pPr marL="0" marR="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Presentation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Management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5964307"/>
                  </a:ext>
                </a:extLst>
              </a:tr>
              <a:tr h="1915292">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Kawasaki’s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Late sequelae: coronary artery aneurysm, stenosis, thrombosis, or fistula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Lifelong follow-up with quantitative assessment of luminal dimensions.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Low-dose aspirin therapy for small- or medium-sized coronary artery aneurysms.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Low-dose aspirin plus anticoagulant therapy for large coronary artery aneurysms.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826337"/>
                  </a:ext>
                </a:extLst>
              </a:tr>
              <a:tr h="22860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Coronary artery anomalies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Anomalous left coronary artery from the pulmonary artery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Anomalous origin of the coronary artery from the opposite sinus of Valsalva with an interarterial course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Surgical repair – translocation of left coronary artery to aortic root for anomalous left coronary artery from the pulmonary artery.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a:effectLst/>
                          <a:latin typeface="Times New Roman" panose="02020603050405020304" pitchFamily="18" charset="0"/>
                          <a:ea typeface="Calibri" panose="020F0502020204030204" pitchFamily="34" charset="0"/>
                          <a:cs typeface="Times New Roman" panose="02020603050405020304" pitchFamily="18" charset="0"/>
                        </a:rPr>
                        <a:t>Surgical correction among young adults with interarterial course of coronary artery originating from opposite sinus of Valsalva and symptoms during exercise suggestive of myocardial ischemia.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429008"/>
                  </a:ext>
                </a:extLst>
              </a:tr>
              <a:tr h="1521526">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Myocardial bridging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Exercise-induced ischemia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Coronary artery vasospasm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Sudden cardiac death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Beta-adrenergic blocking agents in symptomatic patients.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Restriction to low-intensity sports.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Surgical correction if symptoms refractory to medical therapy.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097" marR="37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837610"/>
                  </a:ext>
                </a:extLst>
              </a:tr>
            </a:tbl>
          </a:graphicData>
        </a:graphic>
      </p:graphicFrame>
      <p:sp>
        <p:nvSpPr>
          <p:cNvPr id="6" name="TextBox 5">
            <a:extLst>
              <a:ext uri="{FF2B5EF4-FFF2-40B4-BE49-F238E27FC236}">
                <a16:creationId xmlns:a16="http://schemas.microsoft.com/office/drawing/2014/main" id="{A41853CE-48FE-B7BB-0D35-42C7FC667B7F}"/>
              </a:ext>
            </a:extLst>
          </p:cNvPr>
          <p:cNvSpPr txBox="1"/>
          <p:nvPr/>
        </p:nvSpPr>
        <p:spPr>
          <a:xfrm>
            <a:off x="723899" y="7352526"/>
            <a:ext cx="3200400" cy="276999"/>
          </a:xfrm>
          <a:prstGeom prst="rect">
            <a:avLst/>
          </a:prstGeom>
          <a:noFill/>
        </p:spPr>
        <p:txBody>
          <a:bodyPr wrap="square">
            <a:spAutoFit/>
          </a:bodyPr>
          <a:lstStyle/>
          <a:p>
            <a:r>
              <a:rPr lang="en-US" sz="1200" b="1" dirty="0">
                <a:latin typeface="Lub Dub Medium" panose="020B0603030403020204" pitchFamily="34" charset="0"/>
              </a:rPr>
              <a:t>CCD indicates chronic coronary disease.</a:t>
            </a:r>
          </a:p>
        </p:txBody>
      </p:sp>
    </p:spTree>
    <p:extLst>
      <p:ext uri="{BB962C8B-B14F-4D97-AF65-F5344CB8AC3E}">
        <p14:creationId xmlns:p14="http://schemas.microsoft.com/office/powerpoint/2010/main" val="11697188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115</a:t>
            </a:fld>
            <a:endParaRPr lang="en-US" dirty="0"/>
          </a:p>
        </p:txBody>
      </p:sp>
      <p:sp>
        <p:nvSpPr>
          <p:cNvPr id="2" name="Subtitle 5">
            <a:extLst>
              <a:ext uri="{FF2B5EF4-FFF2-40B4-BE49-F238E27FC236}">
                <a16:creationId xmlns:a16="http://schemas.microsoft.com/office/drawing/2014/main" id="{A0A2F9E3-D015-019F-39EF-75B7C61D219C}"/>
              </a:ext>
            </a:extLst>
          </p:cNvPr>
          <p:cNvSpPr>
            <a:spLocks noGrp="1"/>
          </p:cNvSpPr>
          <p:nvPr>
            <p:ph type="subTitle" idx="1"/>
          </p:nvPr>
        </p:nvSpPr>
        <p:spPr>
          <a:xfrm>
            <a:off x="6581972" y="1066800"/>
            <a:ext cx="1466455" cy="531420"/>
          </a:xfrm>
        </p:spPr>
        <p:txBody>
          <a:bodyPr/>
          <a:lstStyle/>
          <a:p>
            <a:r>
              <a:rPr lang="en-US" sz="2800" b="1" dirty="0"/>
              <a:t>Cancer</a:t>
            </a:r>
          </a:p>
        </p:txBody>
      </p:sp>
      <p:graphicFrame>
        <p:nvGraphicFramePr>
          <p:cNvPr id="3" name="Table 2">
            <a:extLst>
              <a:ext uri="{FF2B5EF4-FFF2-40B4-BE49-F238E27FC236}">
                <a16:creationId xmlns:a16="http://schemas.microsoft.com/office/drawing/2014/main" id="{9C705755-C54D-A7E2-B0A2-1AF2E8D15D2A}"/>
              </a:ext>
            </a:extLst>
          </p:cNvPr>
          <p:cNvGraphicFramePr>
            <a:graphicFrameLocks noGrp="1"/>
          </p:cNvGraphicFramePr>
          <p:nvPr>
            <p:extLst>
              <p:ext uri="{D42A27DB-BD31-4B8C-83A1-F6EECF244321}">
                <p14:modId xmlns:p14="http://schemas.microsoft.com/office/powerpoint/2010/main" val="3762564548"/>
              </p:ext>
            </p:extLst>
          </p:nvPr>
        </p:nvGraphicFramePr>
        <p:xfrm>
          <a:off x="2973386" y="1844071"/>
          <a:ext cx="8683625" cy="4541457"/>
        </p:xfrm>
        <a:graphic>
          <a:graphicData uri="http://schemas.openxmlformats.org/drawingml/2006/table">
            <a:tbl>
              <a:tblPr firstRow="1" firstCol="1" bandRow="1"/>
              <a:tblGrid>
                <a:gridCol w="925015">
                  <a:extLst>
                    <a:ext uri="{9D8B030D-6E8A-4147-A177-3AD203B41FA5}">
                      <a16:colId xmlns:a16="http://schemas.microsoft.com/office/drawing/2014/main" val="572953091"/>
                    </a:ext>
                  </a:extLst>
                </a:gridCol>
                <a:gridCol w="923158">
                  <a:extLst>
                    <a:ext uri="{9D8B030D-6E8A-4147-A177-3AD203B41FA5}">
                      <a16:colId xmlns:a16="http://schemas.microsoft.com/office/drawing/2014/main" val="1341624198"/>
                    </a:ext>
                  </a:extLst>
                </a:gridCol>
                <a:gridCol w="6835452">
                  <a:extLst>
                    <a:ext uri="{9D8B030D-6E8A-4147-A177-3AD203B41FA5}">
                      <a16:colId xmlns:a16="http://schemas.microsoft.com/office/drawing/2014/main" val="2747136717"/>
                    </a:ext>
                  </a:extLst>
                </a:gridCol>
              </a:tblGrid>
              <a:tr h="1489551">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Cancer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43902333"/>
                  </a:ext>
                </a:extLst>
              </a:tr>
              <a:tr h="96647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600996"/>
                  </a:ext>
                </a:extLst>
              </a:tr>
              <a:tr h="2012626">
                <a:tc>
                  <a:txBody>
                    <a:bodyPr/>
                    <a:lstStyle/>
                    <a:p>
                      <a:pPr marL="0" marR="0" algn="ctr">
                        <a:lnSpc>
                          <a:spcPct val="200000"/>
                        </a:lnSpc>
                        <a:spcBef>
                          <a:spcPts val="60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600"/>
                        </a:spcBef>
                        <a:spcAft>
                          <a:spcPts val="6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cancer, a multidisciplinary team including cardiology and oncology expertise is recommended to improve long-term CVD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559758"/>
                  </a:ext>
                </a:extLst>
              </a:tr>
            </a:tbl>
          </a:graphicData>
        </a:graphic>
      </p:graphicFrame>
    </p:spTree>
    <p:extLst>
      <p:ext uri="{BB962C8B-B14F-4D97-AF65-F5344CB8AC3E}">
        <p14:creationId xmlns:p14="http://schemas.microsoft.com/office/powerpoint/2010/main" val="38422737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116</a:t>
            </a:fld>
            <a:endParaRPr lang="en-US" dirty="0"/>
          </a:p>
        </p:txBody>
      </p:sp>
      <p:sp>
        <p:nvSpPr>
          <p:cNvPr id="2" name="Subtitle 5">
            <a:extLst>
              <a:ext uri="{FF2B5EF4-FFF2-40B4-BE49-F238E27FC236}">
                <a16:creationId xmlns:a16="http://schemas.microsoft.com/office/drawing/2014/main" id="{0353139D-9216-F15E-7D2B-85647BE57337}"/>
              </a:ext>
            </a:extLst>
          </p:cNvPr>
          <p:cNvSpPr>
            <a:spLocks noGrp="1"/>
          </p:cNvSpPr>
          <p:nvPr>
            <p:ph type="subTitle" idx="1"/>
          </p:nvPr>
        </p:nvSpPr>
        <p:spPr>
          <a:xfrm>
            <a:off x="4091085" y="304800"/>
            <a:ext cx="6448228" cy="914400"/>
          </a:xfrm>
        </p:spPr>
        <p:txBody>
          <a:bodyPr/>
          <a:lstStyle/>
          <a:p>
            <a:r>
              <a:rPr lang="en-US" sz="2800" b="1" dirty="0"/>
              <a:t>Women, Including Pregnancy and Postmenopausal Hormone Therapy</a:t>
            </a:r>
          </a:p>
        </p:txBody>
      </p:sp>
      <p:graphicFrame>
        <p:nvGraphicFramePr>
          <p:cNvPr id="3" name="Table 2">
            <a:extLst>
              <a:ext uri="{FF2B5EF4-FFF2-40B4-BE49-F238E27FC236}">
                <a16:creationId xmlns:a16="http://schemas.microsoft.com/office/drawing/2014/main" id="{9A22167A-B24A-E0A6-6E79-BA5BD812205A}"/>
              </a:ext>
            </a:extLst>
          </p:cNvPr>
          <p:cNvGraphicFramePr>
            <a:graphicFrameLocks noGrp="1"/>
          </p:cNvGraphicFramePr>
          <p:nvPr>
            <p:extLst>
              <p:ext uri="{D42A27DB-BD31-4B8C-83A1-F6EECF244321}">
                <p14:modId xmlns:p14="http://schemas.microsoft.com/office/powerpoint/2010/main" val="4223009560"/>
              </p:ext>
            </p:extLst>
          </p:nvPr>
        </p:nvGraphicFramePr>
        <p:xfrm>
          <a:off x="1905000" y="1371600"/>
          <a:ext cx="10820399" cy="5886059"/>
        </p:xfrm>
        <a:graphic>
          <a:graphicData uri="http://schemas.openxmlformats.org/drawingml/2006/table">
            <a:tbl>
              <a:tblPr firstRow="1" firstCol="1" bandRow="1"/>
              <a:tblGrid>
                <a:gridCol w="1244057">
                  <a:extLst>
                    <a:ext uri="{9D8B030D-6E8A-4147-A177-3AD203B41FA5}">
                      <a16:colId xmlns:a16="http://schemas.microsoft.com/office/drawing/2014/main" val="4027021399"/>
                    </a:ext>
                  </a:extLst>
                </a:gridCol>
                <a:gridCol w="1249842">
                  <a:extLst>
                    <a:ext uri="{9D8B030D-6E8A-4147-A177-3AD203B41FA5}">
                      <a16:colId xmlns:a16="http://schemas.microsoft.com/office/drawing/2014/main" val="1317820731"/>
                    </a:ext>
                  </a:extLst>
                </a:gridCol>
                <a:gridCol w="8326500">
                  <a:extLst>
                    <a:ext uri="{9D8B030D-6E8A-4147-A177-3AD203B41FA5}">
                      <a16:colId xmlns:a16="http://schemas.microsoft.com/office/drawing/2014/main" val="678151637"/>
                    </a:ext>
                  </a:extLst>
                </a:gridCol>
              </a:tblGrid>
              <a:tr h="1282563">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Women, Including Pregnancy and Postmenopausal Hormone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46644219"/>
                  </a:ext>
                </a:extLst>
              </a:tr>
              <a:tr h="28256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82332"/>
                  </a:ext>
                </a:extLst>
              </a:tr>
              <a:tr h="28256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1413435"/>
                  </a:ext>
                </a:extLst>
              </a:tr>
              <a:tr h="11373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Women with CCD who are contemplating pregnancy or who are pregnant should be risk-stratified and counseled regarding risks of adverse maternal, obstetric, and fetal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234332"/>
                  </a:ext>
                </a:extLst>
              </a:tr>
              <a:tr h="161589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Women with CCD who are contemplating pregnancy or who are pregnant should receive care from a multidisciplinary cardio-obstetric care team beginning before conception and continuing throughout pregnancy, delivery, and postpartum to improve maternal and fetal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83290"/>
                  </a:ext>
                </a:extLst>
              </a:tr>
            </a:tbl>
          </a:graphicData>
        </a:graphic>
      </p:graphicFrame>
    </p:spTree>
    <p:extLst>
      <p:ext uri="{BB962C8B-B14F-4D97-AF65-F5344CB8AC3E}">
        <p14:creationId xmlns:p14="http://schemas.microsoft.com/office/powerpoint/2010/main" val="19465759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117</a:t>
            </a:fld>
            <a:endParaRPr lang="en-US" dirty="0"/>
          </a:p>
        </p:txBody>
      </p:sp>
      <p:sp>
        <p:nvSpPr>
          <p:cNvPr id="2" name="Subtitle 5">
            <a:extLst>
              <a:ext uri="{FF2B5EF4-FFF2-40B4-BE49-F238E27FC236}">
                <a16:creationId xmlns:a16="http://schemas.microsoft.com/office/drawing/2014/main" id="{539F5F51-0EF4-C900-9B38-9AF933E31046}"/>
              </a:ext>
            </a:extLst>
          </p:cNvPr>
          <p:cNvSpPr>
            <a:spLocks noGrp="1"/>
          </p:cNvSpPr>
          <p:nvPr>
            <p:ph type="subTitle" idx="1"/>
          </p:nvPr>
        </p:nvSpPr>
        <p:spPr>
          <a:xfrm>
            <a:off x="3531441" y="533400"/>
            <a:ext cx="7567516" cy="914400"/>
          </a:xfrm>
        </p:spPr>
        <p:txBody>
          <a:bodyPr/>
          <a:lstStyle/>
          <a:p>
            <a:r>
              <a:rPr lang="en-US" sz="2800" b="1" dirty="0"/>
              <a:t>Women, Including Pregnancy and Postmenopausal Hormone Therapy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DA17CDA3-5C71-35E8-BA22-25215A011399}"/>
              </a:ext>
            </a:extLst>
          </p:cNvPr>
          <p:cNvGraphicFramePr>
            <a:graphicFrameLocks noGrp="1"/>
          </p:cNvGraphicFramePr>
          <p:nvPr>
            <p:extLst>
              <p:ext uri="{D42A27DB-BD31-4B8C-83A1-F6EECF244321}">
                <p14:modId xmlns:p14="http://schemas.microsoft.com/office/powerpoint/2010/main" val="754011448"/>
              </p:ext>
            </p:extLst>
          </p:nvPr>
        </p:nvGraphicFramePr>
        <p:xfrm>
          <a:off x="2253456" y="1752600"/>
          <a:ext cx="10123487" cy="5311830"/>
        </p:xfrm>
        <a:graphic>
          <a:graphicData uri="http://schemas.openxmlformats.org/drawingml/2006/table">
            <a:tbl>
              <a:tblPr firstRow="1" firstCol="1" bandRow="1"/>
              <a:tblGrid>
                <a:gridCol w="1163930">
                  <a:extLst>
                    <a:ext uri="{9D8B030D-6E8A-4147-A177-3AD203B41FA5}">
                      <a16:colId xmlns:a16="http://schemas.microsoft.com/office/drawing/2014/main" val="3277400181"/>
                    </a:ext>
                  </a:extLst>
                </a:gridCol>
                <a:gridCol w="1169344">
                  <a:extLst>
                    <a:ext uri="{9D8B030D-6E8A-4147-A177-3AD203B41FA5}">
                      <a16:colId xmlns:a16="http://schemas.microsoft.com/office/drawing/2014/main" val="181668383"/>
                    </a:ext>
                  </a:extLst>
                </a:gridCol>
                <a:gridCol w="7790213">
                  <a:extLst>
                    <a:ext uri="{9D8B030D-6E8A-4147-A177-3AD203B41FA5}">
                      <a16:colId xmlns:a16="http://schemas.microsoft.com/office/drawing/2014/main" val="3699684715"/>
                    </a:ext>
                  </a:extLst>
                </a:gridCol>
              </a:tblGrid>
              <a:tr h="101158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women with CCD, continuation of statin use during pregnancy may be considered.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297195"/>
                  </a:ext>
                </a:extLst>
              </a:tr>
              <a:tr h="207727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Women with CCD who are contemplating pregnancy or who are pregnant should not use ACE inhibitors, ARBs, direct renin inhibitors, angiotensin receptor-</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neprilysin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inhibitors, or aldosterone antagonists during pregnancy to prevent harm to the fetus.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685552"/>
                  </a:ext>
                </a:extLst>
              </a:tr>
              <a:tr h="30112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Postmenopausal Hormone Therapy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058685"/>
                  </a:ext>
                </a:extLst>
              </a:tr>
              <a:tr h="17220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Women with CCD should not receive systemic postmenopausal hormone therapy because of a lack of benefit on MACE and mortality, and an increased risk of venous thromboembolism.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145487"/>
                  </a:ext>
                </a:extLst>
              </a:tr>
            </a:tbl>
          </a:graphicData>
        </a:graphic>
      </p:graphicFrame>
    </p:spTree>
    <p:extLst>
      <p:ext uri="{BB962C8B-B14F-4D97-AF65-F5344CB8AC3E}">
        <p14:creationId xmlns:p14="http://schemas.microsoft.com/office/powerpoint/2010/main" val="13751442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118</a:t>
            </a:fld>
            <a:endParaRPr lang="en-US" dirty="0"/>
          </a:p>
        </p:txBody>
      </p:sp>
      <p:pic>
        <p:nvPicPr>
          <p:cNvPr id="2" name="Picture 1" descr="Chart, bubble chart&#10;&#10;Description automatically generated">
            <a:extLst>
              <a:ext uri="{FF2B5EF4-FFF2-40B4-BE49-F238E27FC236}">
                <a16:creationId xmlns:a16="http://schemas.microsoft.com/office/drawing/2014/main" id="{B16BF0B7-F933-5AD9-AE23-EB11A7EAF6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55" b="3888"/>
          <a:stretch/>
        </p:blipFill>
        <p:spPr bwMode="auto">
          <a:xfrm>
            <a:off x="4061618" y="76200"/>
            <a:ext cx="6507163" cy="7417576"/>
          </a:xfrm>
          <a:prstGeom prst="rect">
            <a:avLst/>
          </a:prstGeom>
          <a:noFill/>
          <a:ln>
            <a:noFill/>
          </a:ln>
          <a:extLst>
            <a:ext uri="{53640926-AAD7-44D8-BBD7-CCE9431645EC}">
              <a14:shadowObscured xmlns:a14="http://schemas.microsoft.com/office/drawing/2010/main"/>
            </a:ext>
          </a:extLst>
        </p:spPr>
      </p:pic>
      <p:sp>
        <p:nvSpPr>
          <p:cNvPr id="3" name="Subtitle 5">
            <a:extLst>
              <a:ext uri="{FF2B5EF4-FFF2-40B4-BE49-F238E27FC236}">
                <a16:creationId xmlns:a16="http://schemas.microsoft.com/office/drawing/2014/main" id="{434BBBC0-F5B7-331C-393E-44BF8981BBA4}"/>
              </a:ext>
            </a:extLst>
          </p:cNvPr>
          <p:cNvSpPr>
            <a:spLocks noGrp="1"/>
          </p:cNvSpPr>
          <p:nvPr>
            <p:ph type="subTitle" idx="1"/>
          </p:nvPr>
        </p:nvSpPr>
        <p:spPr>
          <a:xfrm>
            <a:off x="381000" y="1447800"/>
            <a:ext cx="2819400" cy="2057400"/>
          </a:xfrm>
        </p:spPr>
        <p:txBody>
          <a:bodyPr/>
          <a:lstStyle/>
          <a:p>
            <a:r>
              <a:rPr lang="en-US" sz="2800" b="1" dirty="0"/>
              <a:t>Figure 10. Team-Based Cardio-Obstetrics Model of Care. </a:t>
            </a:r>
          </a:p>
        </p:txBody>
      </p:sp>
      <p:sp>
        <p:nvSpPr>
          <p:cNvPr id="6" name="TextBox 5">
            <a:extLst>
              <a:ext uri="{FF2B5EF4-FFF2-40B4-BE49-F238E27FC236}">
                <a16:creationId xmlns:a16="http://schemas.microsoft.com/office/drawing/2014/main" id="{58D26EA2-C444-3E73-FF44-73D45ADF5239}"/>
              </a:ext>
            </a:extLst>
          </p:cNvPr>
          <p:cNvSpPr txBox="1"/>
          <p:nvPr/>
        </p:nvSpPr>
        <p:spPr>
          <a:xfrm>
            <a:off x="11514137" y="5370118"/>
            <a:ext cx="2514600" cy="2123658"/>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Times New Roman" panose="02020603050405020304" pitchFamily="18" charset="0"/>
              </a:rPr>
              <a:t>APO indicates adverse pregnancy outcomes; CARPREG II, Cardiac Disease in Pregnancy study; CVD, cardiovascular disease; </a:t>
            </a:r>
            <a:r>
              <a:rPr lang="en-US" sz="1200" b="1" dirty="0" err="1">
                <a:effectLst/>
                <a:latin typeface="Lub Dub Medium" panose="020B0603030403020204" pitchFamily="34" charset="0"/>
                <a:ea typeface="Times New Roman" panose="02020603050405020304" pitchFamily="18" charset="0"/>
              </a:rPr>
              <a:t>mWHO</a:t>
            </a:r>
            <a:r>
              <a:rPr lang="en-US" sz="1200" b="1" dirty="0">
                <a:effectLst/>
                <a:latin typeface="Lub Dub Medium" panose="020B0603030403020204" pitchFamily="34" charset="0"/>
                <a:ea typeface="Times New Roman" panose="02020603050405020304" pitchFamily="18" charset="0"/>
              </a:rPr>
              <a:t>, modified World Health Organization; ZAHARA, </a:t>
            </a:r>
            <a:r>
              <a:rPr lang="en-US" sz="1200" b="1" dirty="0" err="1">
                <a:effectLst/>
                <a:latin typeface="Lub Dub Medium" panose="020B0603030403020204" pitchFamily="34" charset="0"/>
                <a:ea typeface="Times New Roman" panose="02020603050405020304" pitchFamily="18" charset="0"/>
              </a:rPr>
              <a:t>Zwangerschap</a:t>
            </a:r>
            <a:r>
              <a:rPr lang="en-US" sz="1200" b="1" dirty="0">
                <a:effectLst/>
                <a:latin typeface="Lub Dub Medium" panose="020B0603030403020204" pitchFamily="34" charset="0"/>
                <a:ea typeface="Times New Roman" panose="02020603050405020304" pitchFamily="18" charset="0"/>
              </a:rPr>
              <a:t> </a:t>
            </a:r>
            <a:r>
              <a:rPr lang="en-US" sz="1200" b="1" dirty="0" err="1">
                <a:effectLst/>
                <a:latin typeface="Lub Dub Medium" panose="020B0603030403020204" pitchFamily="34" charset="0"/>
                <a:ea typeface="Times New Roman" panose="02020603050405020304" pitchFamily="18" charset="0"/>
              </a:rPr>
              <a:t>bij</a:t>
            </a:r>
            <a:r>
              <a:rPr lang="en-US" sz="1200" b="1" dirty="0">
                <a:effectLst/>
                <a:latin typeface="Lub Dub Medium" panose="020B0603030403020204" pitchFamily="34" charset="0"/>
                <a:ea typeface="Times New Roman" panose="02020603050405020304" pitchFamily="18" charset="0"/>
              </a:rPr>
              <a:t> </a:t>
            </a:r>
            <a:r>
              <a:rPr lang="en-US" sz="1200" b="1" dirty="0" err="1">
                <a:effectLst/>
                <a:latin typeface="Lub Dub Medium" panose="020B0603030403020204" pitchFamily="34" charset="0"/>
                <a:ea typeface="Times New Roman" panose="02020603050405020304" pitchFamily="18" charset="0"/>
              </a:rPr>
              <a:t>Aangeboren</a:t>
            </a:r>
            <a:r>
              <a:rPr lang="en-US" sz="1200" b="1" dirty="0">
                <a:effectLst/>
                <a:latin typeface="Lub Dub Medium" panose="020B0603030403020204" pitchFamily="34" charset="0"/>
                <a:ea typeface="Times New Roman" panose="02020603050405020304" pitchFamily="18" charset="0"/>
              </a:rPr>
              <a:t> </a:t>
            </a:r>
            <a:r>
              <a:rPr lang="en-US" sz="1200" b="1" dirty="0" err="1">
                <a:effectLst/>
                <a:latin typeface="Lub Dub Medium" panose="020B0603030403020204" pitchFamily="34" charset="0"/>
                <a:ea typeface="Times New Roman" panose="02020603050405020304" pitchFamily="18" charset="0"/>
              </a:rPr>
              <a:t>HARtAfwijking</a:t>
            </a:r>
            <a:r>
              <a:rPr lang="en-US" sz="1200" b="1" dirty="0">
                <a:effectLst/>
                <a:latin typeface="Lub Dub Medium" panose="020B0603030403020204" pitchFamily="34" charset="0"/>
                <a:ea typeface="Times New Roman" panose="02020603050405020304" pitchFamily="18" charset="0"/>
              </a:rPr>
              <a:t> (Pregnancy in Women With Congenital Heart Disease) study. </a:t>
            </a:r>
            <a:endParaRPr lang="en-US" sz="1100" b="1" dirty="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9146431-EF01-6F84-DC95-73AEC6AF7B92}"/>
              </a:ext>
            </a:extLst>
          </p:cNvPr>
          <p:cNvSpPr txBox="1"/>
          <p:nvPr/>
        </p:nvSpPr>
        <p:spPr>
          <a:xfrm>
            <a:off x="11514137" y="3505200"/>
            <a:ext cx="2514600" cy="1569660"/>
          </a:xfrm>
          <a:prstGeom prst="rect">
            <a:avLst/>
          </a:prstGeom>
          <a:noFill/>
        </p:spPr>
        <p:txBody>
          <a:bodyPr wrap="square">
            <a:spAutoFit/>
          </a:bodyPr>
          <a:lstStyle/>
          <a:p>
            <a:r>
              <a:rPr lang="en-US" sz="1200" b="1" dirty="0">
                <a:latin typeface="Lub Dub Medium" panose="020B0603030403020204" pitchFamily="34" charset="0"/>
              </a:rPr>
              <a:t>The cardio-obstetrics model of care involves multiple specialists working together and with the patient to address issues from preconception, through pregnancy and delivery, and the postpartum period. </a:t>
            </a:r>
          </a:p>
        </p:txBody>
      </p:sp>
    </p:spTree>
    <p:extLst>
      <p:ext uri="{BB962C8B-B14F-4D97-AF65-F5344CB8AC3E}">
        <p14:creationId xmlns:p14="http://schemas.microsoft.com/office/powerpoint/2010/main" val="11800752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119</a:t>
            </a:fld>
            <a:endParaRPr lang="en-US" dirty="0"/>
          </a:p>
        </p:txBody>
      </p:sp>
      <p:sp>
        <p:nvSpPr>
          <p:cNvPr id="2" name="Subtitle 5">
            <a:extLst>
              <a:ext uri="{FF2B5EF4-FFF2-40B4-BE49-F238E27FC236}">
                <a16:creationId xmlns:a16="http://schemas.microsoft.com/office/drawing/2014/main" id="{F6E21B5B-CBB6-36EE-401B-D666D62B82E8}"/>
              </a:ext>
            </a:extLst>
          </p:cNvPr>
          <p:cNvSpPr>
            <a:spLocks noGrp="1"/>
          </p:cNvSpPr>
          <p:nvPr>
            <p:ph type="subTitle" idx="1"/>
          </p:nvPr>
        </p:nvSpPr>
        <p:spPr>
          <a:xfrm>
            <a:off x="3505200" y="838200"/>
            <a:ext cx="7620000" cy="609600"/>
          </a:xfrm>
        </p:spPr>
        <p:txBody>
          <a:bodyPr/>
          <a:lstStyle/>
          <a:p>
            <a:r>
              <a:rPr lang="en-US" sz="2800" b="1" dirty="0"/>
              <a:t>Table 20. CARPREG II Risk Prediction Model </a:t>
            </a:r>
          </a:p>
        </p:txBody>
      </p:sp>
      <p:graphicFrame>
        <p:nvGraphicFramePr>
          <p:cNvPr id="5" name="Table 4">
            <a:extLst>
              <a:ext uri="{FF2B5EF4-FFF2-40B4-BE49-F238E27FC236}">
                <a16:creationId xmlns:a16="http://schemas.microsoft.com/office/drawing/2014/main" id="{9CDCEE5F-227D-62BC-0579-3425A89253F7}"/>
              </a:ext>
            </a:extLst>
          </p:cNvPr>
          <p:cNvGraphicFramePr>
            <a:graphicFrameLocks noGrp="1"/>
          </p:cNvGraphicFramePr>
          <p:nvPr>
            <p:extLst>
              <p:ext uri="{D42A27DB-BD31-4B8C-83A1-F6EECF244321}">
                <p14:modId xmlns:p14="http://schemas.microsoft.com/office/powerpoint/2010/main" val="4103700652"/>
              </p:ext>
            </p:extLst>
          </p:nvPr>
        </p:nvGraphicFramePr>
        <p:xfrm>
          <a:off x="3390900" y="1651287"/>
          <a:ext cx="7848600" cy="4927026"/>
        </p:xfrm>
        <a:graphic>
          <a:graphicData uri="http://schemas.openxmlformats.org/drawingml/2006/table">
            <a:tbl>
              <a:tblPr firstRow="1" firstCol="1" bandRow="1"/>
              <a:tblGrid>
                <a:gridCol w="6057900">
                  <a:extLst>
                    <a:ext uri="{9D8B030D-6E8A-4147-A177-3AD203B41FA5}">
                      <a16:colId xmlns:a16="http://schemas.microsoft.com/office/drawing/2014/main" val="1014141607"/>
                    </a:ext>
                  </a:extLst>
                </a:gridCol>
                <a:gridCol w="1790700">
                  <a:extLst>
                    <a:ext uri="{9D8B030D-6E8A-4147-A177-3AD203B41FA5}">
                      <a16:colId xmlns:a16="http://schemas.microsoft.com/office/drawing/2014/main" val="3871995093"/>
                    </a:ext>
                  </a:extLst>
                </a:gridCol>
              </a:tblGrid>
              <a:tr h="429931">
                <a:tc>
                  <a:txBody>
                    <a:bodyPr/>
                    <a:lstStyle/>
                    <a:p>
                      <a:pPr marL="219710" marR="0" indent="-22860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CARPREG II Predictors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19710" marR="0" indent="-22860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Points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110727450"/>
                  </a:ext>
                </a:extLst>
              </a:tr>
              <a:tr h="446888">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Previous cardiac event or arrhythmia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286509"/>
                  </a:ext>
                </a:extLst>
              </a:tr>
              <a:tr h="467769">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Baseline NYHA functional class III to IV or cyanosis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72925"/>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Mechanical valve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002015"/>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Ventricular dysfunction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942632"/>
                  </a:ext>
                </a:extLst>
              </a:tr>
              <a:tr h="423345">
                <a:tc>
                  <a:txBody>
                    <a:bodyPr/>
                    <a:lstStyle/>
                    <a:p>
                      <a:pPr marL="219710" marR="0" indent="-22860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High-risk left-sided valve disease and LVOT obstruction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287483"/>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Pulmonary 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685089"/>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045676"/>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High-risk aortopathy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01976"/>
                  </a:ext>
                </a:extLst>
              </a:tr>
              <a:tr h="57950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No previous cardiac intervention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676730"/>
                  </a:ext>
                </a:extLst>
              </a:tr>
              <a:tr h="4299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Late pregnancy assessment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539225"/>
                  </a:ext>
                </a:extLst>
              </a:tr>
            </a:tbl>
          </a:graphicData>
        </a:graphic>
      </p:graphicFrame>
      <p:sp>
        <p:nvSpPr>
          <p:cNvPr id="7" name="TextBox 6">
            <a:extLst>
              <a:ext uri="{FF2B5EF4-FFF2-40B4-BE49-F238E27FC236}">
                <a16:creationId xmlns:a16="http://schemas.microsoft.com/office/drawing/2014/main" id="{631BF854-0A34-3558-0E95-5B76C9B4D11D}"/>
              </a:ext>
            </a:extLst>
          </p:cNvPr>
          <p:cNvSpPr txBox="1"/>
          <p:nvPr/>
        </p:nvSpPr>
        <p:spPr>
          <a:xfrm>
            <a:off x="228600" y="4631926"/>
            <a:ext cx="2590800" cy="2862322"/>
          </a:xfrm>
          <a:prstGeom prst="rect">
            <a:avLst/>
          </a:prstGeom>
          <a:noFill/>
        </p:spPr>
        <p:txBody>
          <a:bodyPr wrap="square">
            <a:spAutoFit/>
          </a:bodyPr>
          <a:lstStyle/>
          <a:p>
            <a:r>
              <a:rPr lang="en-US" sz="1200" b="1" dirty="0">
                <a:latin typeface="Lub Dub Medium" panose="020B0603030403020204" pitchFamily="34" charset="0"/>
              </a:rPr>
              <a:t>CAD indicates coronary artery disease; HF, heart failure; LVOT, left ventricular outflow tract; MI, myocardial infarction; NYHA, New York Heart Association; and TIA, transient ischemic attack.</a:t>
            </a:r>
          </a:p>
          <a:p>
            <a:r>
              <a:rPr lang="en-US" sz="1200" b="1" dirty="0">
                <a:latin typeface="Lub Dub Medium" panose="020B0603030403020204" pitchFamily="34" charset="0"/>
              </a:rPr>
              <a:t>*Primary cardiac events were defined as any of these: maternal cardiac death; cardiac arrest; sustained arrhythmia requiring treatment; left-sided HF defined as pulmonary edema; right-sided HF; stroke or TIA; cardiac thromboembolism; MI; and vascular dissection.</a:t>
            </a:r>
          </a:p>
        </p:txBody>
      </p:sp>
      <p:sp>
        <p:nvSpPr>
          <p:cNvPr id="6" name="TextBox 5">
            <a:extLst>
              <a:ext uri="{FF2B5EF4-FFF2-40B4-BE49-F238E27FC236}">
                <a16:creationId xmlns:a16="http://schemas.microsoft.com/office/drawing/2014/main" id="{0AE56184-356B-40BE-2861-0B9DAEF80666}"/>
              </a:ext>
            </a:extLst>
          </p:cNvPr>
          <p:cNvSpPr txBox="1"/>
          <p:nvPr/>
        </p:nvSpPr>
        <p:spPr>
          <a:xfrm>
            <a:off x="3276600" y="6847917"/>
            <a:ext cx="8077200" cy="646331"/>
          </a:xfrm>
          <a:prstGeom prst="rect">
            <a:avLst/>
          </a:prstGeom>
          <a:noFill/>
        </p:spPr>
        <p:txBody>
          <a:bodyPr wrap="square">
            <a:spAutoFit/>
          </a:bodyPr>
          <a:lstStyle/>
          <a:p>
            <a:r>
              <a:rPr lang="en-US" sz="1200" b="1" dirty="0">
                <a:latin typeface="Lub Dub Medium" panose="020B0603030403020204" pitchFamily="34" charset="0"/>
              </a:rPr>
              <a:t>The CARPREG (Cardiac Disease in Pregnancy Study) II risk score is based on 10 predictors, shown in the box. Each predictor is assigned a weighted point score. The sum of points represents the risk score. Risk scores are categorized into 5 groups. </a:t>
            </a:r>
          </a:p>
        </p:txBody>
      </p:sp>
    </p:spTree>
    <p:extLst>
      <p:ext uri="{BB962C8B-B14F-4D97-AF65-F5344CB8AC3E}">
        <p14:creationId xmlns:p14="http://schemas.microsoft.com/office/powerpoint/2010/main" val="177464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114800" y="1219200"/>
            <a:ext cx="6400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3" name="TextBox 2">
            <a:extLst>
              <a:ext uri="{FF2B5EF4-FFF2-40B4-BE49-F238E27FC236}">
                <a16:creationId xmlns:a16="http://schemas.microsoft.com/office/drawing/2014/main" id="{DE7B2038-E7E5-1706-5CAB-4CE614176EED}"/>
              </a:ext>
            </a:extLst>
          </p:cNvPr>
          <p:cNvSpPr txBox="1"/>
          <p:nvPr/>
        </p:nvSpPr>
        <p:spPr>
          <a:xfrm>
            <a:off x="1981200" y="2837527"/>
            <a:ext cx="10668000" cy="2554545"/>
          </a:xfrm>
          <a:prstGeom prst="rect">
            <a:avLst/>
          </a:prstGeom>
          <a:noFill/>
        </p:spPr>
        <p:txBody>
          <a:bodyPr wrap="square">
            <a:spAutoFit/>
          </a:bodyPr>
          <a:lstStyle/>
          <a:p>
            <a:r>
              <a:rPr lang="en-US" sz="3200" dirty="0">
                <a:latin typeface="Lub Dub Medium" panose="020B0603030403020204" pitchFamily="34" charset="0"/>
              </a:rPr>
              <a:t>8. The use of nonprescription or dietary supplements, including fish oil and omega-3 fatty acids or vitamins, is not recommended in patients with CCD given the lack of benefit in reducing cardiovascular events.</a:t>
            </a:r>
          </a:p>
        </p:txBody>
      </p:sp>
    </p:spTree>
    <p:extLst>
      <p:ext uri="{BB962C8B-B14F-4D97-AF65-F5344CB8AC3E}">
        <p14:creationId xmlns:p14="http://schemas.microsoft.com/office/powerpoint/2010/main" val="24025840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2" name="Subtitle 5">
            <a:extLst>
              <a:ext uri="{FF2B5EF4-FFF2-40B4-BE49-F238E27FC236}">
                <a16:creationId xmlns:a16="http://schemas.microsoft.com/office/drawing/2014/main" id="{DCC2BF52-B083-F134-EF83-C67F5743A45D}"/>
              </a:ext>
            </a:extLst>
          </p:cNvPr>
          <p:cNvSpPr>
            <a:spLocks noGrp="1"/>
          </p:cNvSpPr>
          <p:nvPr>
            <p:ph type="subTitle" idx="1"/>
          </p:nvPr>
        </p:nvSpPr>
        <p:spPr>
          <a:xfrm>
            <a:off x="3581400" y="1295400"/>
            <a:ext cx="7467600" cy="990600"/>
          </a:xfrm>
        </p:spPr>
        <p:txBody>
          <a:bodyPr/>
          <a:lstStyle/>
          <a:p>
            <a:r>
              <a:rPr lang="en-US" sz="2800" b="1" dirty="0"/>
              <a:t>Table 20. CARPREG II Risk Prediction Model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06204FAE-EC18-5942-283A-09673B1EEFED}"/>
              </a:ext>
            </a:extLst>
          </p:cNvPr>
          <p:cNvGraphicFramePr>
            <a:graphicFrameLocks noGrp="1"/>
          </p:cNvGraphicFramePr>
          <p:nvPr>
            <p:extLst>
              <p:ext uri="{D42A27DB-BD31-4B8C-83A1-F6EECF244321}">
                <p14:modId xmlns:p14="http://schemas.microsoft.com/office/powerpoint/2010/main" val="3420506649"/>
              </p:ext>
            </p:extLst>
          </p:nvPr>
        </p:nvGraphicFramePr>
        <p:xfrm>
          <a:off x="4273550" y="2564700"/>
          <a:ext cx="6083300" cy="3100200"/>
        </p:xfrm>
        <a:graphic>
          <a:graphicData uri="http://schemas.openxmlformats.org/drawingml/2006/table">
            <a:tbl>
              <a:tblPr firstRow="1" firstCol="1" bandRow="1"/>
              <a:tblGrid>
                <a:gridCol w="3076575">
                  <a:extLst>
                    <a:ext uri="{9D8B030D-6E8A-4147-A177-3AD203B41FA5}">
                      <a16:colId xmlns:a16="http://schemas.microsoft.com/office/drawing/2014/main" val="3563613763"/>
                    </a:ext>
                  </a:extLst>
                </a:gridCol>
                <a:gridCol w="3006725">
                  <a:extLst>
                    <a:ext uri="{9D8B030D-6E8A-4147-A177-3AD203B41FA5}">
                      <a16:colId xmlns:a16="http://schemas.microsoft.com/office/drawing/2014/main" val="1780270312"/>
                    </a:ext>
                  </a:extLst>
                </a:gridCol>
              </a:tblGrid>
              <a:tr h="0">
                <a:tc>
                  <a:txBody>
                    <a:bodyPr/>
                    <a:lstStyle/>
                    <a:p>
                      <a:pPr marL="219710" marR="0" indent="-22860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CARPREG II Score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19710" marR="0" indent="-22860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Predicted Risk,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871449434"/>
                  </a:ext>
                </a:extLst>
              </a:tr>
              <a:tr h="0">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to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920433"/>
                  </a:ext>
                </a:extLst>
              </a:tr>
              <a:tr h="0">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019364"/>
                  </a:ext>
                </a:extLst>
              </a:tr>
              <a:tr h="0">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684662"/>
                  </a:ext>
                </a:extLst>
              </a:tr>
              <a:tr h="0">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532774"/>
                  </a:ext>
                </a:extLst>
              </a:tr>
              <a:tr h="0">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&gt;4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605585"/>
                  </a:ext>
                </a:extLst>
              </a:tr>
            </a:tbl>
          </a:graphicData>
        </a:graphic>
      </p:graphicFrame>
      <p:sp>
        <p:nvSpPr>
          <p:cNvPr id="6" name="TextBox 5">
            <a:extLst>
              <a:ext uri="{FF2B5EF4-FFF2-40B4-BE49-F238E27FC236}">
                <a16:creationId xmlns:a16="http://schemas.microsoft.com/office/drawing/2014/main" id="{55D27D4C-E3AB-6BDA-3CF4-5913997C293A}"/>
              </a:ext>
            </a:extLst>
          </p:cNvPr>
          <p:cNvSpPr txBox="1"/>
          <p:nvPr/>
        </p:nvSpPr>
        <p:spPr>
          <a:xfrm>
            <a:off x="304800" y="4313709"/>
            <a:ext cx="2590800" cy="2862322"/>
          </a:xfrm>
          <a:prstGeom prst="rect">
            <a:avLst/>
          </a:prstGeom>
          <a:noFill/>
        </p:spPr>
        <p:txBody>
          <a:bodyPr wrap="square">
            <a:spAutoFit/>
          </a:bodyPr>
          <a:lstStyle/>
          <a:p>
            <a:r>
              <a:rPr lang="en-US" sz="1200" b="1" dirty="0">
                <a:latin typeface="Lub Dub Medium" panose="020B0603030403020204" pitchFamily="34" charset="0"/>
              </a:rPr>
              <a:t>CAD indicates coronary artery disease; HF, heart failure; LVOT, left ventricular outflow tract; MI, myocardial infarction; NYHA, New York Heart Association; and TIA, transient ischemic attack.</a:t>
            </a:r>
          </a:p>
          <a:p>
            <a:r>
              <a:rPr lang="en-US" sz="1200" b="1" dirty="0">
                <a:latin typeface="Lub Dub Medium" panose="020B0603030403020204" pitchFamily="34" charset="0"/>
              </a:rPr>
              <a:t>*Primary cardiac events were defined as any of these: maternal cardiac death; cardiac arrest; sustained arrhythmia requiring treatment; left-sided HF defined as pulmonary edema; right-sided HF; stroke or TIA; cardiac thromboembolism; MI; and vascular dissection.</a:t>
            </a:r>
          </a:p>
        </p:txBody>
      </p:sp>
    </p:spTree>
    <p:extLst>
      <p:ext uri="{BB962C8B-B14F-4D97-AF65-F5344CB8AC3E}">
        <p14:creationId xmlns:p14="http://schemas.microsoft.com/office/powerpoint/2010/main" val="6836552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121</a:t>
            </a:fld>
            <a:endParaRPr lang="en-US" dirty="0"/>
          </a:p>
        </p:txBody>
      </p:sp>
      <p:sp>
        <p:nvSpPr>
          <p:cNvPr id="2" name="Subtitle 5">
            <a:extLst>
              <a:ext uri="{FF2B5EF4-FFF2-40B4-BE49-F238E27FC236}">
                <a16:creationId xmlns:a16="http://schemas.microsoft.com/office/drawing/2014/main" id="{386714CD-E8E8-5B42-3307-61F016A1FB60}"/>
              </a:ext>
            </a:extLst>
          </p:cNvPr>
          <p:cNvSpPr>
            <a:spLocks noGrp="1"/>
          </p:cNvSpPr>
          <p:nvPr>
            <p:ph type="subTitle" idx="1"/>
          </p:nvPr>
        </p:nvSpPr>
        <p:spPr>
          <a:xfrm>
            <a:off x="3581400" y="459433"/>
            <a:ext cx="8001000" cy="990600"/>
          </a:xfrm>
        </p:spPr>
        <p:txBody>
          <a:bodyPr/>
          <a:lstStyle/>
          <a:p>
            <a:r>
              <a:rPr lang="en-US" sz="2800" b="1" dirty="0"/>
              <a:t>Table 21. Safety of Cardiovascular Medications During Pregnancy and Lactation </a:t>
            </a:r>
          </a:p>
        </p:txBody>
      </p:sp>
      <p:graphicFrame>
        <p:nvGraphicFramePr>
          <p:cNvPr id="5" name="Table 4">
            <a:extLst>
              <a:ext uri="{FF2B5EF4-FFF2-40B4-BE49-F238E27FC236}">
                <a16:creationId xmlns:a16="http://schemas.microsoft.com/office/drawing/2014/main" id="{DBB4A429-19CF-3762-10B6-D139664AB4D3}"/>
              </a:ext>
            </a:extLst>
          </p:cNvPr>
          <p:cNvGraphicFramePr>
            <a:graphicFrameLocks noGrp="1"/>
          </p:cNvGraphicFramePr>
          <p:nvPr>
            <p:extLst>
              <p:ext uri="{D42A27DB-BD31-4B8C-83A1-F6EECF244321}">
                <p14:modId xmlns:p14="http://schemas.microsoft.com/office/powerpoint/2010/main" val="1147314864"/>
              </p:ext>
            </p:extLst>
          </p:nvPr>
        </p:nvGraphicFramePr>
        <p:xfrm>
          <a:off x="3695700" y="1694259"/>
          <a:ext cx="7239000" cy="4841081"/>
        </p:xfrm>
        <a:graphic>
          <a:graphicData uri="http://schemas.openxmlformats.org/drawingml/2006/table">
            <a:tbl>
              <a:tblPr firstRow="1" firstCol="1" bandRow="1"/>
              <a:tblGrid>
                <a:gridCol w="2720468">
                  <a:extLst>
                    <a:ext uri="{9D8B030D-6E8A-4147-A177-3AD203B41FA5}">
                      <a16:colId xmlns:a16="http://schemas.microsoft.com/office/drawing/2014/main" val="3933199686"/>
                    </a:ext>
                  </a:extLst>
                </a:gridCol>
                <a:gridCol w="2461821">
                  <a:extLst>
                    <a:ext uri="{9D8B030D-6E8A-4147-A177-3AD203B41FA5}">
                      <a16:colId xmlns:a16="http://schemas.microsoft.com/office/drawing/2014/main" val="1631213725"/>
                    </a:ext>
                  </a:extLst>
                </a:gridCol>
                <a:gridCol w="2056711">
                  <a:extLst>
                    <a:ext uri="{9D8B030D-6E8A-4147-A177-3AD203B41FA5}">
                      <a16:colId xmlns:a16="http://schemas.microsoft.com/office/drawing/2014/main" val="2005515713"/>
                    </a:ext>
                  </a:extLst>
                </a:gridCol>
              </a:tblGrid>
              <a:tr h="892969">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Safety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Safety in Lactation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741769"/>
                  </a:ext>
                </a:extLst>
              </a:tr>
              <a:tr h="297657">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Arrhythmias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4110500"/>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Adenosine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737077211"/>
                  </a:ext>
                </a:extLst>
              </a:tr>
              <a:tr h="595312">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Metoprolol/propranolol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492842011"/>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Digoxin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3940246413"/>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Lidocaine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3077519634"/>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Verapamil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4241308"/>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Diltiazem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399696567"/>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Procainamide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081926707"/>
                  </a:ext>
                </a:extLst>
              </a:tr>
              <a:tr h="297657">
                <a:tc>
                  <a:txBody>
                    <a:bodyPr/>
                    <a:lstStyle/>
                    <a:p>
                      <a:pPr marL="219710" marR="0" indent="-22860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Sotalol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300965857"/>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Flecainide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816380165"/>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Propafenone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708557799"/>
                  </a:ext>
                </a:extLst>
              </a:tr>
              <a:tr h="29765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Amiodarone*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extLst>
                  <a:ext uri="{0D108BD9-81ED-4DB2-BD59-A6C34878D82A}">
                    <a16:rowId xmlns:a16="http://schemas.microsoft.com/office/drawing/2014/main" val="1535370530"/>
                  </a:ext>
                </a:extLst>
              </a:tr>
            </a:tbl>
          </a:graphicData>
        </a:graphic>
      </p:graphicFrame>
      <p:sp>
        <p:nvSpPr>
          <p:cNvPr id="8" name="TextBox 7">
            <a:extLst>
              <a:ext uri="{FF2B5EF4-FFF2-40B4-BE49-F238E27FC236}">
                <a16:creationId xmlns:a16="http://schemas.microsoft.com/office/drawing/2014/main" id="{47D1B20F-351C-92E4-1B7C-F22BC73D1182}"/>
              </a:ext>
            </a:extLst>
          </p:cNvPr>
          <p:cNvSpPr txBox="1"/>
          <p:nvPr/>
        </p:nvSpPr>
        <p:spPr>
          <a:xfrm>
            <a:off x="3587338" y="6701732"/>
            <a:ext cx="8972550" cy="276999"/>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Color key: C, contraindicated; LD, limited data, use with caution; S, considered safe; and U, conflicting data, unknown.</a:t>
            </a:r>
            <a:endParaRPr lang="en-US" sz="1100" b="1" dirty="0">
              <a:effectLst/>
              <a:latin typeface="Lub Dub Medium" panose="020B0603030403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33C4CDF7-4519-08AF-1B09-000FB49192E5}"/>
              </a:ext>
            </a:extLst>
          </p:cNvPr>
          <p:cNvSpPr txBox="1"/>
          <p:nvPr/>
        </p:nvSpPr>
        <p:spPr>
          <a:xfrm>
            <a:off x="3581400" y="7145123"/>
            <a:ext cx="4114800" cy="286940"/>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*May be used if other therapies fail.</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3436195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122</a:t>
            </a:fld>
            <a:endParaRPr lang="en-US" dirty="0"/>
          </a:p>
        </p:txBody>
      </p:sp>
      <p:graphicFrame>
        <p:nvGraphicFramePr>
          <p:cNvPr id="2" name="Table 1">
            <a:extLst>
              <a:ext uri="{FF2B5EF4-FFF2-40B4-BE49-F238E27FC236}">
                <a16:creationId xmlns:a16="http://schemas.microsoft.com/office/drawing/2014/main" id="{F47D2E56-BAC9-2895-3395-808D99E5AC53}"/>
              </a:ext>
            </a:extLst>
          </p:cNvPr>
          <p:cNvGraphicFramePr>
            <a:graphicFrameLocks noGrp="1"/>
          </p:cNvGraphicFramePr>
          <p:nvPr>
            <p:extLst>
              <p:ext uri="{D42A27DB-BD31-4B8C-83A1-F6EECF244321}">
                <p14:modId xmlns:p14="http://schemas.microsoft.com/office/powerpoint/2010/main" val="914693283"/>
              </p:ext>
            </p:extLst>
          </p:nvPr>
        </p:nvGraphicFramePr>
        <p:xfrm>
          <a:off x="3581400" y="2416969"/>
          <a:ext cx="7239000" cy="4114800"/>
        </p:xfrm>
        <a:graphic>
          <a:graphicData uri="http://schemas.openxmlformats.org/drawingml/2006/table">
            <a:tbl>
              <a:tblPr firstRow="1" firstCol="1" bandRow="1"/>
              <a:tblGrid>
                <a:gridCol w="2720468">
                  <a:extLst>
                    <a:ext uri="{9D8B030D-6E8A-4147-A177-3AD203B41FA5}">
                      <a16:colId xmlns:a16="http://schemas.microsoft.com/office/drawing/2014/main" val="3872644000"/>
                    </a:ext>
                  </a:extLst>
                </a:gridCol>
                <a:gridCol w="2461821">
                  <a:extLst>
                    <a:ext uri="{9D8B030D-6E8A-4147-A177-3AD203B41FA5}">
                      <a16:colId xmlns:a16="http://schemas.microsoft.com/office/drawing/2014/main" val="1222383698"/>
                    </a:ext>
                  </a:extLst>
                </a:gridCol>
                <a:gridCol w="2056711">
                  <a:extLst>
                    <a:ext uri="{9D8B030D-6E8A-4147-A177-3AD203B41FA5}">
                      <a16:colId xmlns:a16="http://schemas.microsoft.com/office/drawing/2014/main" val="4222596948"/>
                    </a:ext>
                  </a:extLst>
                </a:gridCol>
              </a:tblGrid>
              <a:tr h="294617">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Heart Failure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3006011"/>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Metoprolol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9670963"/>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Carvedilol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195815762"/>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Furosemide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3434899341"/>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Bumetanide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933172375"/>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Dopamine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51818143"/>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Dobutamine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148044311"/>
                  </a:ext>
                </a:extLst>
              </a:tr>
              <a:tr h="381000">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Norepinephrine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56244892"/>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Hydralazine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2421208241"/>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Nitroglycerine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876808550"/>
                  </a:ext>
                </a:extLst>
              </a:tr>
              <a:tr h="381000">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Isosorbide dinitrate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785570071"/>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Torsemide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280433584"/>
                  </a:ext>
                </a:extLst>
              </a:tr>
              <a:tr h="294617">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Metolazone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539877"/>
                  </a:ext>
                </a:extLst>
              </a:tr>
            </a:tbl>
          </a:graphicData>
        </a:graphic>
      </p:graphicFrame>
      <p:graphicFrame>
        <p:nvGraphicFramePr>
          <p:cNvPr id="3" name="Table 2">
            <a:extLst>
              <a:ext uri="{FF2B5EF4-FFF2-40B4-BE49-F238E27FC236}">
                <a16:creationId xmlns:a16="http://schemas.microsoft.com/office/drawing/2014/main" id="{9EA0D34B-56D1-122E-330B-4436D62527E9}"/>
              </a:ext>
            </a:extLst>
          </p:cNvPr>
          <p:cNvGraphicFramePr>
            <a:graphicFrameLocks noGrp="1"/>
          </p:cNvGraphicFramePr>
          <p:nvPr>
            <p:extLst>
              <p:ext uri="{D42A27DB-BD31-4B8C-83A1-F6EECF244321}">
                <p14:modId xmlns:p14="http://schemas.microsoft.com/office/powerpoint/2010/main" val="973953002"/>
              </p:ext>
            </p:extLst>
          </p:nvPr>
        </p:nvGraphicFramePr>
        <p:xfrm>
          <a:off x="3581400" y="1524000"/>
          <a:ext cx="7239000" cy="892969"/>
        </p:xfrm>
        <a:graphic>
          <a:graphicData uri="http://schemas.openxmlformats.org/drawingml/2006/table">
            <a:tbl>
              <a:tblPr firstRow="1" firstCol="1" bandRow="1"/>
              <a:tblGrid>
                <a:gridCol w="2720468">
                  <a:extLst>
                    <a:ext uri="{9D8B030D-6E8A-4147-A177-3AD203B41FA5}">
                      <a16:colId xmlns:a16="http://schemas.microsoft.com/office/drawing/2014/main" val="1270917928"/>
                    </a:ext>
                  </a:extLst>
                </a:gridCol>
                <a:gridCol w="2461821">
                  <a:extLst>
                    <a:ext uri="{9D8B030D-6E8A-4147-A177-3AD203B41FA5}">
                      <a16:colId xmlns:a16="http://schemas.microsoft.com/office/drawing/2014/main" val="177334134"/>
                    </a:ext>
                  </a:extLst>
                </a:gridCol>
                <a:gridCol w="2056711">
                  <a:extLst>
                    <a:ext uri="{9D8B030D-6E8A-4147-A177-3AD203B41FA5}">
                      <a16:colId xmlns:a16="http://schemas.microsoft.com/office/drawing/2014/main" val="917545662"/>
                    </a:ext>
                  </a:extLst>
                </a:gridCol>
              </a:tblGrid>
              <a:tr h="892969">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Safety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Safety in Lactation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887580"/>
                  </a:ext>
                </a:extLst>
              </a:tr>
            </a:tbl>
          </a:graphicData>
        </a:graphic>
      </p:graphicFrame>
      <p:sp>
        <p:nvSpPr>
          <p:cNvPr id="5" name="TextBox 4">
            <a:extLst>
              <a:ext uri="{FF2B5EF4-FFF2-40B4-BE49-F238E27FC236}">
                <a16:creationId xmlns:a16="http://schemas.microsoft.com/office/drawing/2014/main" id="{ECFFEE98-89E4-EBBA-A164-5DDB05F810C1}"/>
              </a:ext>
            </a:extLst>
          </p:cNvPr>
          <p:cNvSpPr txBox="1"/>
          <p:nvPr/>
        </p:nvSpPr>
        <p:spPr>
          <a:xfrm>
            <a:off x="3581400" y="6705600"/>
            <a:ext cx="7277100" cy="461665"/>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Color key: C, contraindicated; LD, limited data, use with caution; S, considered safe; and U, conflicting data, unknown.</a:t>
            </a:r>
            <a:endParaRPr lang="en-US" sz="1100" b="1" dirty="0">
              <a:effectLst/>
              <a:latin typeface="Lub Dub Medium" panose="020B0603030403020204" pitchFamily="34" charset="0"/>
              <a:ea typeface="Times New Roman" panose="02020603050405020304" pitchFamily="18" charset="0"/>
            </a:endParaRPr>
          </a:p>
        </p:txBody>
      </p:sp>
      <p:sp>
        <p:nvSpPr>
          <p:cNvPr id="6" name="Subtitle 5">
            <a:extLst>
              <a:ext uri="{FF2B5EF4-FFF2-40B4-BE49-F238E27FC236}">
                <a16:creationId xmlns:a16="http://schemas.microsoft.com/office/drawing/2014/main" id="{4C8FFF24-86B3-754B-2130-78C01A303814}"/>
              </a:ext>
            </a:extLst>
          </p:cNvPr>
          <p:cNvSpPr>
            <a:spLocks noGrp="1"/>
          </p:cNvSpPr>
          <p:nvPr>
            <p:ph type="subTitle" idx="1"/>
          </p:nvPr>
        </p:nvSpPr>
        <p:spPr>
          <a:xfrm>
            <a:off x="3219450" y="446485"/>
            <a:ext cx="8191500" cy="990600"/>
          </a:xfrm>
        </p:spPr>
        <p:txBody>
          <a:bodyPr/>
          <a:lstStyle/>
          <a:p>
            <a:r>
              <a:rPr lang="en-US" sz="2800" b="1" dirty="0"/>
              <a:t>Table 21. Safety of Cardiovascular Medications During Pregnancy and Lactation (</a:t>
            </a:r>
            <a:r>
              <a:rPr lang="en-US" sz="2800" b="1" dirty="0" err="1"/>
              <a:t>con’t</a:t>
            </a:r>
            <a:r>
              <a:rPr lang="en-US" sz="2800" b="1" dirty="0"/>
              <a:t>.)</a:t>
            </a:r>
          </a:p>
        </p:txBody>
      </p:sp>
    </p:spTree>
    <p:extLst>
      <p:ext uri="{BB962C8B-B14F-4D97-AF65-F5344CB8AC3E}">
        <p14:creationId xmlns:p14="http://schemas.microsoft.com/office/powerpoint/2010/main" val="12375910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123</a:t>
            </a:fld>
            <a:endParaRPr lang="en-US" dirty="0"/>
          </a:p>
        </p:txBody>
      </p:sp>
      <p:graphicFrame>
        <p:nvGraphicFramePr>
          <p:cNvPr id="2" name="Table 1">
            <a:extLst>
              <a:ext uri="{FF2B5EF4-FFF2-40B4-BE49-F238E27FC236}">
                <a16:creationId xmlns:a16="http://schemas.microsoft.com/office/drawing/2014/main" id="{A3321B81-A501-E93A-4438-0E5171DB0516}"/>
              </a:ext>
            </a:extLst>
          </p:cNvPr>
          <p:cNvGraphicFramePr>
            <a:graphicFrameLocks noGrp="1"/>
          </p:cNvGraphicFramePr>
          <p:nvPr>
            <p:extLst>
              <p:ext uri="{D42A27DB-BD31-4B8C-83A1-F6EECF244321}">
                <p14:modId xmlns:p14="http://schemas.microsoft.com/office/powerpoint/2010/main" val="492875321"/>
              </p:ext>
            </p:extLst>
          </p:nvPr>
        </p:nvGraphicFramePr>
        <p:xfrm>
          <a:off x="3695700" y="1295400"/>
          <a:ext cx="7239000" cy="892969"/>
        </p:xfrm>
        <a:graphic>
          <a:graphicData uri="http://schemas.openxmlformats.org/drawingml/2006/table">
            <a:tbl>
              <a:tblPr firstRow="1" firstCol="1" bandRow="1"/>
              <a:tblGrid>
                <a:gridCol w="2720468">
                  <a:extLst>
                    <a:ext uri="{9D8B030D-6E8A-4147-A177-3AD203B41FA5}">
                      <a16:colId xmlns:a16="http://schemas.microsoft.com/office/drawing/2014/main" val="1270917928"/>
                    </a:ext>
                  </a:extLst>
                </a:gridCol>
                <a:gridCol w="2461821">
                  <a:extLst>
                    <a:ext uri="{9D8B030D-6E8A-4147-A177-3AD203B41FA5}">
                      <a16:colId xmlns:a16="http://schemas.microsoft.com/office/drawing/2014/main" val="177334134"/>
                    </a:ext>
                  </a:extLst>
                </a:gridCol>
                <a:gridCol w="2056711">
                  <a:extLst>
                    <a:ext uri="{9D8B030D-6E8A-4147-A177-3AD203B41FA5}">
                      <a16:colId xmlns:a16="http://schemas.microsoft.com/office/drawing/2014/main" val="917545662"/>
                    </a:ext>
                  </a:extLst>
                </a:gridCol>
              </a:tblGrid>
              <a:tr h="892969">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Safety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Safety in Lactation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887580"/>
                  </a:ext>
                </a:extLst>
              </a:tr>
            </a:tbl>
          </a:graphicData>
        </a:graphic>
      </p:graphicFrame>
      <p:graphicFrame>
        <p:nvGraphicFramePr>
          <p:cNvPr id="3" name="Table 2">
            <a:extLst>
              <a:ext uri="{FF2B5EF4-FFF2-40B4-BE49-F238E27FC236}">
                <a16:creationId xmlns:a16="http://schemas.microsoft.com/office/drawing/2014/main" id="{1CCDEB45-970E-6588-4D09-A996C2CA8BCF}"/>
              </a:ext>
            </a:extLst>
          </p:cNvPr>
          <p:cNvGraphicFramePr>
            <a:graphicFrameLocks noGrp="1"/>
          </p:cNvGraphicFramePr>
          <p:nvPr>
            <p:extLst>
              <p:ext uri="{D42A27DB-BD31-4B8C-83A1-F6EECF244321}">
                <p14:modId xmlns:p14="http://schemas.microsoft.com/office/powerpoint/2010/main" val="3358060823"/>
              </p:ext>
            </p:extLst>
          </p:nvPr>
        </p:nvGraphicFramePr>
        <p:xfrm>
          <a:off x="3695700" y="2188369"/>
          <a:ext cx="7239000" cy="4767281"/>
        </p:xfrm>
        <a:graphic>
          <a:graphicData uri="http://schemas.openxmlformats.org/drawingml/2006/table">
            <a:tbl>
              <a:tblPr firstRow="1" firstCol="1" bandRow="1"/>
              <a:tblGrid>
                <a:gridCol w="2720467">
                  <a:extLst>
                    <a:ext uri="{9D8B030D-6E8A-4147-A177-3AD203B41FA5}">
                      <a16:colId xmlns:a16="http://schemas.microsoft.com/office/drawing/2014/main" val="637236845"/>
                    </a:ext>
                  </a:extLst>
                </a:gridCol>
                <a:gridCol w="2461821">
                  <a:extLst>
                    <a:ext uri="{9D8B030D-6E8A-4147-A177-3AD203B41FA5}">
                      <a16:colId xmlns:a16="http://schemas.microsoft.com/office/drawing/2014/main" val="1938739725"/>
                    </a:ext>
                  </a:extLst>
                </a:gridCol>
                <a:gridCol w="2056712">
                  <a:extLst>
                    <a:ext uri="{9D8B030D-6E8A-4147-A177-3AD203B41FA5}">
                      <a16:colId xmlns:a16="http://schemas.microsoft.com/office/drawing/2014/main" val="3752072113"/>
                    </a:ext>
                  </a:extLst>
                </a:gridCol>
              </a:tblGrid>
              <a:tr h="266691">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Anticoagulants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4410630"/>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Warfarin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3397998961"/>
                  </a:ext>
                </a:extLst>
              </a:tr>
              <a:tr h="4024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Unfractionated heparin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3786179640"/>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Enoxaparin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518179465"/>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Fondaparinux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285826847"/>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Argatroban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941193541"/>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Bivalirudin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260551715"/>
                  </a:ext>
                </a:extLst>
              </a:tr>
              <a:tr h="266691">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Antiplatelets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4992580"/>
                  </a:ext>
                </a:extLst>
              </a:tr>
              <a:tr h="402450">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Aspirin (low dose)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3053096693"/>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Clopidogrel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227585874"/>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Prasugrel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600849245"/>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Ticagrelor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641194348"/>
                  </a:ext>
                </a:extLst>
              </a:tr>
              <a:tr h="266691">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Thrombolytics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4150955"/>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Alteplase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108478698"/>
                  </a:ext>
                </a:extLst>
              </a:tr>
              <a:tr h="26669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Streptokinase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992087087"/>
                  </a:ext>
                </a:extLst>
              </a:tr>
            </a:tbl>
          </a:graphicData>
        </a:graphic>
      </p:graphicFrame>
      <p:sp>
        <p:nvSpPr>
          <p:cNvPr id="5" name="TextBox 4">
            <a:extLst>
              <a:ext uri="{FF2B5EF4-FFF2-40B4-BE49-F238E27FC236}">
                <a16:creationId xmlns:a16="http://schemas.microsoft.com/office/drawing/2014/main" id="{069CC4BE-146F-1CBA-121A-CC0168DA9E19}"/>
              </a:ext>
            </a:extLst>
          </p:cNvPr>
          <p:cNvSpPr txBox="1"/>
          <p:nvPr/>
        </p:nvSpPr>
        <p:spPr>
          <a:xfrm>
            <a:off x="3695700" y="7086600"/>
            <a:ext cx="7277100" cy="461665"/>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Color key: C, contraindicated; LD, limited data, use with caution; S, considered safe; and U, conflicting data, unknown.</a:t>
            </a:r>
            <a:endParaRPr lang="en-US" sz="1100" b="1" dirty="0">
              <a:effectLst/>
              <a:latin typeface="Lub Dub Medium" panose="020B0603030403020204" pitchFamily="34" charset="0"/>
              <a:ea typeface="Times New Roman" panose="02020603050405020304" pitchFamily="18" charset="0"/>
            </a:endParaRPr>
          </a:p>
        </p:txBody>
      </p:sp>
      <p:sp>
        <p:nvSpPr>
          <p:cNvPr id="6" name="Subtitle 5">
            <a:extLst>
              <a:ext uri="{FF2B5EF4-FFF2-40B4-BE49-F238E27FC236}">
                <a16:creationId xmlns:a16="http://schemas.microsoft.com/office/drawing/2014/main" id="{8DC16AD3-D026-9033-F54A-56B29A5A3285}"/>
              </a:ext>
            </a:extLst>
          </p:cNvPr>
          <p:cNvSpPr>
            <a:spLocks noGrp="1"/>
          </p:cNvSpPr>
          <p:nvPr>
            <p:ph type="subTitle" idx="1"/>
          </p:nvPr>
        </p:nvSpPr>
        <p:spPr>
          <a:xfrm>
            <a:off x="3238500" y="255985"/>
            <a:ext cx="8191500" cy="990600"/>
          </a:xfrm>
        </p:spPr>
        <p:txBody>
          <a:bodyPr/>
          <a:lstStyle/>
          <a:p>
            <a:r>
              <a:rPr lang="en-US" sz="2800" b="1" dirty="0"/>
              <a:t>Table 21. Safety of Cardiovascular Medications During Pregnancy and Lactation (</a:t>
            </a:r>
            <a:r>
              <a:rPr lang="en-US" sz="2800" b="1" dirty="0" err="1"/>
              <a:t>con’t</a:t>
            </a:r>
            <a:r>
              <a:rPr lang="en-US" sz="2800" b="1" dirty="0"/>
              <a:t>.)</a:t>
            </a:r>
          </a:p>
        </p:txBody>
      </p:sp>
    </p:spTree>
    <p:extLst>
      <p:ext uri="{BB962C8B-B14F-4D97-AF65-F5344CB8AC3E}">
        <p14:creationId xmlns:p14="http://schemas.microsoft.com/office/powerpoint/2010/main" val="19306585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124</a:t>
            </a:fld>
            <a:endParaRPr lang="en-US" dirty="0"/>
          </a:p>
        </p:txBody>
      </p:sp>
      <p:graphicFrame>
        <p:nvGraphicFramePr>
          <p:cNvPr id="2" name="Table 1">
            <a:extLst>
              <a:ext uri="{FF2B5EF4-FFF2-40B4-BE49-F238E27FC236}">
                <a16:creationId xmlns:a16="http://schemas.microsoft.com/office/drawing/2014/main" id="{B2799661-37C9-B69B-AA86-37EC18693A85}"/>
              </a:ext>
            </a:extLst>
          </p:cNvPr>
          <p:cNvGraphicFramePr>
            <a:graphicFrameLocks noGrp="1"/>
          </p:cNvGraphicFramePr>
          <p:nvPr>
            <p:extLst>
              <p:ext uri="{D42A27DB-BD31-4B8C-83A1-F6EECF244321}">
                <p14:modId xmlns:p14="http://schemas.microsoft.com/office/powerpoint/2010/main" val="449334656"/>
              </p:ext>
            </p:extLst>
          </p:nvPr>
        </p:nvGraphicFramePr>
        <p:xfrm>
          <a:off x="3695700" y="1828800"/>
          <a:ext cx="7239000" cy="892969"/>
        </p:xfrm>
        <a:graphic>
          <a:graphicData uri="http://schemas.openxmlformats.org/drawingml/2006/table">
            <a:tbl>
              <a:tblPr firstRow="1" firstCol="1" bandRow="1"/>
              <a:tblGrid>
                <a:gridCol w="2720468">
                  <a:extLst>
                    <a:ext uri="{9D8B030D-6E8A-4147-A177-3AD203B41FA5}">
                      <a16:colId xmlns:a16="http://schemas.microsoft.com/office/drawing/2014/main" val="1270917928"/>
                    </a:ext>
                  </a:extLst>
                </a:gridCol>
                <a:gridCol w="2461821">
                  <a:extLst>
                    <a:ext uri="{9D8B030D-6E8A-4147-A177-3AD203B41FA5}">
                      <a16:colId xmlns:a16="http://schemas.microsoft.com/office/drawing/2014/main" val="177334134"/>
                    </a:ext>
                  </a:extLst>
                </a:gridCol>
                <a:gridCol w="2056711">
                  <a:extLst>
                    <a:ext uri="{9D8B030D-6E8A-4147-A177-3AD203B41FA5}">
                      <a16:colId xmlns:a16="http://schemas.microsoft.com/office/drawing/2014/main" val="917545662"/>
                    </a:ext>
                  </a:extLst>
                </a:gridCol>
              </a:tblGrid>
              <a:tr h="892969">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Safety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Safety in Lactation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887580"/>
                  </a:ext>
                </a:extLst>
              </a:tr>
            </a:tbl>
          </a:graphicData>
        </a:graphic>
      </p:graphicFrame>
      <p:graphicFrame>
        <p:nvGraphicFramePr>
          <p:cNvPr id="3" name="Table 2">
            <a:extLst>
              <a:ext uri="{FF2B5EF4-FFF2-40B4-BE49-F238E27FC236}">
                <a16:creationId xmlns:a16="http://schemas.microsoft.com/office/drawing/2014/main" id="{F6F06497-6797-16B2-9970-12B16973DE58}"/>
              </a:ext>
            </a:extLst>
          </p:cNvPr>
          <p:cNvGraphicFramePr>
            <a:graphicFrameLocks noGrp="1"/>
          </p:cNvGraphicFramePr>
          <p:nvPr>
            <p:extLst>
              <p:ext uri="{D42A27DB-BD31-4B8C-83A1-F6EECF244321}">
                <p14:modId xmlns:p14="http://schemas.microsoft.com/office/powerpoint/2010/main" val="296917222"/>
              </p:ext>
            </p:extLst>
          </p:nvPr>
        </p:nvGraphicFramePr>
        <p:xfrm>
          <a:off x="3696690" y="2721769"/>
          <a:ext cx="7238011" cy="3920962"/>
        </p:xfrm>
        <a:graphic>
          <a:graphicData uri="http://schemas.openxmlformats.org/drawingml/2006/table">
            <a:tbl>
              <a:tblPr firstRow="1" firstCol="1" bandRow="1"/>
              <a:tblGrid>
                <a:gridCol w="2720096">
                  <a:extLst>
                    <a:ext uri="{9D8B030D-6E8A-4147-A177-3AD203B41FA5}">
                      <a16:colId xmlns:a16="http://schemas.microsoft.com/office/drawing/2014/main" val="3207300309"/>
                    </a:ext>
                  </a:extLst>
                </a:gridCol>
                <a:gridCol w="2461485">
                  <a:extLst>
                    <a:ext uri="{9D8B030D-6E8A-4147-A177-3AD203B41FA5}">
                      <a16:colId xmlns:a16="http://schemas.microsoft.com/office/drawing/2014/main" val="1961161572"/>
                    </a:ext>
                  </a:extLst>
                </a:gridCol>
                <a:gridCol w="2056430">
                  <a:extLst>
                    <a:ext uri="{9D8B030D-6E8A-4147-A177-3AD203B41FA5}">
                      <a16:colId xmlns:a16="http://schemas.microsoft.com/office/drawing/2014/main" val="4246368431"/>
                    </a:ext>
                  </a:extLst>
                </a:gridCol>
              </a:tblGrid>
              <a:tr h="298135">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7815091"/>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Labetalol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775685657"/>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Nifedipine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1206355067"/>
                  </a:ext>
                </a:extLst>
              </a:tr>
              <a:tr h="4024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Alpha-methyldopa (oral)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4089335803"/>
                  </a:ext>
                </a:extLst>
              </a:tr>
              <a:tr h="298135">
                <a:tc>
                  <a:txBody>
                    <a:bodyPr/>
                    <a:lstStyle/>
                    <a:p>
                      <a:pPr marL="219710" marR="0" indent="-22860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Hydralazine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4152813550"/>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Nitroglycerin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3731582749"/>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Nitroprusside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1648889976"/>
                  </a:ext>
                </a:extLst>
              </a:tr>
              <a:tr h="381000">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Isosorbide dinitrate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1833805326"/>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Amlodipine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666646855"/>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Furosemide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751071197"/>
                  </a:ext>
                </a:extLst>
              </a:tr>
              <a:tr h="394331">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Hydrochlorothiazide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extLst>
                  <a:ext uri="{0D108BD9-81ED-4DB2-BD59-A6C34878D82A}">
                    <a16:rowId xmlns:a16="http://schemas.microsoft.com/office/drawing/2014/main" val="3506947483"/>
                  </a:ext>
                </a:extLst>
              </a:tr>
              <a:tr h="29813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Clonidine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462950469"/>
                  </a:ext>
                </a:extLst>
              </a:tr>
            </a:tbl>
          </a:graphicData>
        </a:graphic>
      </p:graphicFrame>
      <p:sp>
        <p:nvSpPr>
          <p:cNvPr id="5" name="TextBox 4">
            <a:extLst>
              <a:ext uri="{FF2B5EF4-FFF2-40B4-BE49-F238E27FC236}">
                <a16:creationId xmlns:a16="http://schemas.microsoft.com/office/drawing/2014/main" id="{697868DF-17ED-8C93-7DD1-992893732938}"/>
              </a:ext>
            </a:extLst>
          </p:cNvPr>
          <p:cNvSpPr txBox="1"/>
          <p:nvPr/>
        </p:nvSpPr>
        <p:spPr>
          <a:xfrm>
            <a:off x="3695700" y="6779566"/>
            <a:ext cx="7277100" cy="461665"/>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Color key: C, contraindicated; LD, limited data, use with caution; S, considered safe; and U, conflicting data, unknown.</a:t>
            </a:r>
            <a:endParaRPr lang="en-US" sz="1100" b="1" dirty="0">
              <a:effectLst/>
              <a:latin typeface="Lub Dub Medium" panose="020B0603030403020204" pitchFamily="34" charset="0"/>
              <a:ea typeface="Times New Roman" panose="02020603050405020304" pitchFamily="18" charset="0"/>
            </a:endParaRPr>
          </a:p>
        </p:txBody>
      </p:sp>
      <p:sp>
        <p:nvSpPr>
          <p:cNvPr id="6" name="Subtitle 5">
            <a:extLst>
              <a:ext uri="{FF2B5EF4-FFF2-40B4-BE49-F238E27FC236}">
                <a16:creationId xmlns:a16="http://schemas.microsoft.com/office/drawing/2014/main" id="{A69DD2AA-B409-0ABF-9765-914DA866F053}"/>
              </a:ext>
            </a:extLst>
          </p:cNvPr>
          <p:cNvSpPr>
            <a:spLocks noGrp="1"/>
          </p:cNvSpPr>
          <p:nvPr>
            <p:ph type="subTitle" idx="1"/>
          </p:nvPr>
        </p:nvSpPr>
        <p:spPr>
          <a:xfrm>
            <a:off x="3238500" y="769783"/>
            <a:ext cx="8191500" cy="990600"/>
          </a:xfrm>
        </p:spPr>
        <p:txBody>
          <a:bodyPr/>
          <a:lstStyle/>
          <a:p>
            <a:r>
              <a:rPr lang="en-US" sz="2800" b="1" dirty="0"/>
              <a:t>Table 21. Safety of Cardiovascular Medications During Pregnancy and Lactation (</a:t>
            </a:r>
            <a:r>
              <a:rPr lang="en-US" sz="2800" b="1" dirty="0" err="1"/>
              <a:t>con’t</a:t>
            </a:r>
            <a:r>
              <a:rPr lang="en-US" sz="2800" b="1" dirty="0"/>
              <a:t>.)</a:t>
            </a:r>
          </a:p>
        </p:txBody>
      </p:sp>
    </p:spTree>
    <p:extLst>
      <p:ext uri="{BB962C8B-B14F-4D97-AF65-F5344CB8AC3E}">
        <p14:creationId xmlns:p14="http://schemas.microsoft.com/office/powerpoint/2010/main" val="28448158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125</a:t>
            </a:fld>
            <a:endParaRPr lang="en-US" dirty="0"/>
          </a:p>
        </p:txBody>
      </p:sp>
      <p:graphicFrame>
        <p:nvGraphicFramePr>
          <p:cNvPr id="2" name="Table 1">
            <a:extLst>
              <a:ext uri="{FF2B5EF4-FFF2-40B4-BE49-F238E27FC236}">
                <a16:creationId xmlns:a16="http://schemas.microsoft.com/office/drawing/2014/main" id="{45EFDCDA-4544-A970-023D-C2C2DE2ED0BD}"/>
              </a:ext>
            </a:extLst>
          </p:cNvPr>
          <p:cNvGraphicFramePr>
            <a:graphicFrameLocks noGrp="1"/>
          </p:cNvGraphicFramePr>
          <p:nvPr>
            <p:extLst>
              <p:ext uri="{D42A27DB-BD31-4B8C-83A1-F6EECF244321}">
                <p14:modId xmlns:p14="http://schemas.microsoft.com/office/powerpoint/2010/main" val="449334656"/>
              </p:ext>
            </p:extLst>
          </p:nvPr>
        </p:nvGraphicFramePr>
        <p:xfrm>
          <a:off x="3695700" y="1828800"/>
          <a:ext cx="7239000" cy="892969"/>
        </p:xfrm>
        <a:graphic>
          <a:graphicData uri="http://schemas.openxmlformats.org/drawingml/2006/table">
            <a:tbl>
              <a:tblPr firstRow="1" firstCol="1" bandRow="1"/>
              <a:tblGrid>
                <a:gridCol w="2720468">
                  <a:extLst>
                    <a:ext uri="{9D8B030D-6E8A-4147-A177-3AD203B41FA5}">
                      <a16:colId xmlns:a16="http://schemas.microsoft.com/office/drawing/2014/main" val="1270917928"/>
                    </a:ext>
                  </a:extLst>
                </a:gridCol>
                <a:gridCol w="2461821">
                  <a:extLst>
                    <a:ext uri="{9D8B030D-6E8A-4147-A177-3AD203B41FA5}">
                      <a16:colId xmlns:a16="http://schemas.microsoft.com/office/drawing/2014/main" val="177334134"/>
                    </a:ext>
                  </a:extLst>
                </a:gridCol>
                <a:gridCol w="2056711">
                  <a:extLst>
                    <a:ext uri="{9D8B030D-6E8A-4147-A177-3AD203B41FA5}">
                      <a16:colId xmlns:a16="http://schemas.microsoft.com/office/drawing/2014/main" val="917545662"/>
                    </a:ext>
                  </a:extLst>
                </a:gridCol>
              </a:tblGrid>
              <a:tr h="892969">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Medication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Safety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Safety in Lactation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887580"/>
                  </a:ext>
                </a:extLst>
              </a:tr>
            </a:tbl>
          </a:graphicData>
        </a:graphic>
      </p:graphicFrame>
      <p:graphicFrame>
        <p:nvGraphicFramePr>
          <p:cNvPr id="3" name="Table 2">
            <a:extLst>
              <a:ext uri="{FF2B5EF4-FFF2-40B4-BE49-F238E27FC236}">
                <a16:creationId xmlns:a16="http://schemas.microsoft.com/office/drawing/2014/main" id="{5EEF620C-E2E7-A384-14F6-9257492E2E97}"/>
              </a:ext>
            </a:extLst>
          </p:cNvPr>
          <p:cNvGraphicFramePr>
            <a:graphicFrameLocks noGrp="1"/>
          </p:cNvGraphicFramePr>
          <p:nvPr>
            <p:extLst>
              <p:ext uri="{D42A27DB-BD31-4B8C-83A1-F6EECF244321}">
                <p14:modId xmlns:p14="http://schemas.microsoft.com/office/powerpoint/2010/main" val="2982869306"/>
              </p:ext>
            </p:extLst>
          </p:nvPr>
        </p:nvGraphicFramePr>
        <p:xfrm>
          <a:off x="3695700" y="2716821"/>
          <a:ext cx="7239000" cy="3654300"/>
        </p:xfrm>
        <a:graphic>
          <a:graphicData uri="http://schemas.openxmlformats.org/drawingml/2006/table">
            <a:tbl>
              <a:tblPr firstRow="1" firstCol="1" bandRow="1"/>
              <a:tblGrid>
                <a:gridCol w="2720468">
                  <a:extLst>
                    <a:ext uri="{9D8B030D-6E8A-4147-A177-3AD203B41FA5}">
                      <a16:colId xmlns:a16="http://schemas.microsoft.com/office/drawing/2014/main" val="2444029544"/>
                    </a:ext>
                  </a:extLst>
                </a:gridCol>
                <a:gridCol w="2461821">
                  <a:extLst>
                    <a:ext uri="{9D8B030D-6E8A-4147-A177-3AD203B41FA5}">
                      <a16:colId xmlns:a16="http://schemas.microsoft.com/office/drawing/2014/main" val="537557191"/>
                    </a:ext>
                  </a:extLst>
                </a:gridCol>
                <a:gridCol w="2056711">
                  <a:extLst>
                    <a:ext uri="{9D8B030D-6E8A-4147-A177-3AD203B41FA5}">
                      <a16:colId xmlns:a16="http://schemas.microsoft.com/office/drawing/2014/main" val="35741196"/>
                    </a:ext>
                  </a:extLst>
                </a:gridCol>
              </a:tblGrid>
              <a:tr h="608775">
                <a:tc gridSpan="3">
                  <a:txBody>
                    <a:bodyPr/>
                    <a:lstStyle/>
                    <a:p>
                      <a:pPr marL="219710" marR="0" indent="-228600" algn="ctr">
                        <a:lnSpc>
                          <a:spcPct val="100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Cautionary Use and Contraindicated in Pregnancy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3505387"/>
                  </a:ext>
                </a:extLst>
              </a:tr>
              <a:tr h="304388">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Atenolol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12157088"/>
                  </a:ext>
                </a:extLst>
              </a:tr>
              <a:tr h="60877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ACE inhibitor class†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extLst>
                  <a:ext uri="{0D108BD9-81ED-4DB2-BD59-A6C34878D82A}">
                    <a16:rowId xmlns:a16="http://schemas.microsoft.com/office/drawing/2014/main" val="2878961307"/>
                  </a:ext>
                </a:extLst>
              </a:tr>
              <a:tr h="304388">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ARB class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extLst>
                  <a:ext uri="{0D108BD9-81ED-4DB2-BD59-A6C34878D82A}">
                    <a16:rowId xmlns:a16="http://schemas.microsoft.com/office/drawing/2014/main" val="2480861738"/>
                  </a:ext>
                </a:extLst>
              </a:tr>
              <a:tr h="60877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Aldosterone antagonists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extLst>
                  <a:ext uri="{0D108BD9-81ED-4DB2-BD59-A6C34878D82A}">
                    <a16:rowId xmlns:a16="http://schemas.microsoft.com/office/drawing/2014/main" val="3946725088"/>
                  </a:ext>
                </a:extLst>
              </a:tr>
              <a:tr h="304388">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Statin class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extLst>
                  <a:ext uri="{0D108BD9-81ED-4DB2-BD59-A6C34878D82A}">
                    <a16:rowId xmlns:a16="http://schemas.microsoft.com/office/drawing/2014/main" val="1276730406"/>
                  </a:ext>
                </a:extLst>
              </a:tr>
              <a:tr h="304388">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DOAC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extLst>
                  <a:ext uri="{0D108BD9-81ED-4DB2-BD59-A6C34878D82A}">
                    <a16:rowId xmlns:a16="http://schemas.microsoft.com/office/drawing/2014/main" val="2333399706"/>
                  </a:ext>
                </a:extLst>
              </a:tr>
              <a:tr h="608775">
                <a:tc>
                  <a:txBody>
                    <a:bodyPr/>
                    <a:lstStyle/>
                    <a:p>
                      <a:pPr marL="219710" marR="0" indent="-22860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ERAs (eg, bosentan)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219710" marR="0" indent="-228600" algn="ctr">
                        <a:lnSpc>
                          <a:spcPct val="1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extLst>
                  <a:ext uri="{0D108BD9-81ED-4DB2-BD59-A6C34878D82A}">
                    <a16:rowId xmlns:a16="http://schemas.microsoft.com/office/drawing/2014/main" val="843716531"/>
                  </a:ext>
                </a:extLst>
              </a:tr>
            </a:tbl>
          </a:graphicData>
        </a:graphic>
      </p:graphicFrame>
      <p:sp>
        <p:nvSpPr>
          <p:cNvPr id="5" name="TextBox 4">
            <a:extLst>
              <a:ext uri="{FF2B5EF4-FFF2-40B4-BE49-F238E27FC236}">
                <a16:creationId xmlns:a16="http://schemas.microsoft.com/office/drawing/2014/main" id="{C91FCA7B-D86C-6C29-F857-C3DC217314B4}"/>
              </a:ext>
            </a:extLst>
          </p:cNvPr>
          <p:cNvSpPr txBox="1"/>
          <p:nvPr/>
        </p:nvSpPr>
        <p:spPr>
          <a:xfrm>
            <a:off x="3695700" y="6477000"/>
            <a:ext cx="8949542" cy="276999"/>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Color key: C, contraindicated; LD, limited data, use with caution; S, considered safe; and U, conflicting data, unknown.</a:t>
            </a:r>
            <a:endParaRPr lang="en-US" sz="1100" b="1" dirty="0">
              <a:effectLst/>
              <a:latin typeface="Lub Dub Medium" panose="020B0603030403020204" pitchFamily="34" charset="0"/>
              <a:ea typeface="Times New Roman" panose="02020603050405020304" pitchFamily="18" charset="0"/>
            </a:endParaRPr>
          </a:p>
        </p:txBody>
      </p:sp>
      <p:sp>
        <p:nvSpPr>
          <p:cNvPr id="6" name="Subtitle 5">
            <a:extLst>
              <a:ext uri="{FF2B5EF4-FFF2-40B4-BE49-F238E27FC236}">
                <a16:creationId xmlns:a16="http://schemas.microsoft.com/office/drawing/2014/main" id="{82D8D3A3-06A6-BA97-0CDE-55157F32AC6B}"/>
              </a:ext>
            </a:extLst>
          </p:cNvPr>
          <p:cNvSpPr>
            <a:spLocks noGrp="1"/>
          </p:cNvSpPr>
          <p:nvPr>
            <p:ph type="subTitle" idx="1"/>
          </p:nvPr>
        </p:nvSpPr>
        <p:spPr>
          <a:xfrm>
            <a:off x="3242458" y="747161"/>
            <a:ext cx="8191500" cy="990600"/>
          </a:xfrm>
        </p:spPr>
        <p:txBody>
          <a:bodyPr/>
          <a:lstStyle/>
          <a:p>
            <a:r>
              <a:rPr lang="en-US" sz="2800" b="1" dirty="0"/>
              <a:t>Table 21. Safety of Cardiovascular Medications During Pregnancy and Lactation (</a:t>
            </a:r>
            <a:r>
              <a:rPr lang="en-US" sz="2800" b="1" dirty="0" err="1"/>
              <a:t>con’t</a:t>
            </a:r>
            <a:r>
              <a:rPr lang="en-US" sz="2800" b="1" dirty="0"/>
              <a:t>.)</a:t>
            </a:r>
          </a:p>
        </p:txBody>
      </p:sp>
      <p:sp>
        <p:nvSpPr>
          <p:cNvPr id="10" name="TextBox 9">
            <a:extLst>
              <a:ext uri="{FF2B5EF4-FFF2-40B4-BE49-F238E27FC236}">
                <a16:creationId xmlns:a16="http://schemas.microsoft.com/office/drawing/2014/main" id="{E54139BB-6F08-D3E6-EC4E-6C34F31FFCDA}"/>
              </a:ext>
            </a:extLst>
          </p:cNvPr>
          <p:cNvSpPr txBox="1"/>
          <p:nvPr/>
        </p:nvSpPr>
        <p:spPr>
          <a:xfrm>
            <a:off x="3695700" y="6982143"/>
            <a:ext cx="7315200" cy="276999"/>
          </a:xfrm>
          <a:prstGeom prst="rect">
            <a:avLst/>
          </a:prstGeom>
          <a:noFill/>
        </p:spPr>
        <p:txBody>
          <a:bodyPr wrap="square">
            <a:spAutoFit/>
          </a:bodyPr>
          <a:lstStyle/>
          <a:p>
            <a:pPr marL="0" marR="0" lvl="0" indent="0" algn="l" defTabSz="914400" rtl="0" eaLnBrk="0" fontAlgn="base" latinLnBrk="0" hangingPunct="0">
              <a:lnSpc>
                <a:spcPct val="100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Lub Dub Medium" panose="020B0603030403020204" pitchFamily="34" charset="0"/>
                <a:ea typeface="Calibri" panose="020F0502020204030204" pitchFamily="34" charset="0"/>
                <a:cs typeface="+mn-cs"/>
              </a:rPr>
              <a:t>†Captopril, benazepril, and enalapril are considered safe during lactation. </a:t>
            </a:r>
            <a:endParaRPr kumimoji="0" lang="en-US" sz="1200" b="1"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endParaRPr>
          </a:p>
        </p:txBody>
      </p:sp>
      <p:sp>
        <p:nvSpPr>
          <p:cNvPr id="11" name="TextBox 10">
            <a:extLst>
              <a:ext uri="{FF2B5EF4-FFF2-40B4-BE49-F238E27FC236}">
                <a16:creationId xmlns:a16="http://schemas.microsoft.com/office/drawing/2014/main" id="{1C9E9041-B694-9E22-EFE6-04B037947543}"/>
              </a:ext>
            </a:extLst>
          </p:cNvPr>
          <p:cNvSpPr txBox="1"/>
          <p:nvPr/>
        </p:nvSpPr>
        <p:spPr>
          <a:xfrm>
            <a:off x="381000" y="6061501"/>
            <a:ext cx="2514600" cy="1384995"/>
          </a:xfrm>
          <a:prstGeom prst="rect">
            <a:avLst/>
          </a:prstGeom>
          <a:noFill/>
        </p:spPr>
        <p:txBody>
          <a:bodyPr wrap="square">
            <a:spAutoFit/>
          </a:bodyPr>
          <a:lstStyle/>
          <a:p>
            <a:pPr marL="0" marR="0">
              <a:spcBef>
                <a:spcPts val="0"/>
              </a:spcBef>
              <a:spcAft>
                <a:spcPts val="0"/>
              </a:spcAft>
            </a:pPr>
            <a:r>
              <a:rPr lang="en-US" sz="1200" b="1" dirty="0">
                <a:solidFill>
                  <a:srgbClr val="2E2E2E"/>
                </a:solidFill>
                <a:effectLst/>
                <a:latin typeface="Lub Dub Medium" panose="020B0603030403020204" pitchFamily="34" charset="0"/>
                <a:ea typeface="Calibri" panose="020F0502020204030204" pitchFamily="34" charset="0"/>
              </a:rPr>
              <a:t>ACE indicates angiotensin-converting enzyme; ARB, angiotensin receptor blocker; DOACs, direct oral anticoagulants; and ERA, endothelin-receptor antagonists.</a:t>
            </a:r>
            <a:endParaRPr lang="en-US" sz="11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280781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
        <p:nvSpPr>
          <p:cNvPr id="2" name="Subtitle 5">
            <a:extLst>
              <a:ext uri="{FF2B5EF4-FFF2-40B4-BE49-F238E27FC236}">
                <a16:creationId xmlns:a16="http://schemas.microsoft.com/office/drawing/2014/main" id="{B35B55BD-69AC-896A-E273-C41B5C65BAAE}"/>
              </a:ext>
            </a:extLst>
          </p:cNvPr>
          <p:cNvSpPr>
            <a:spLocks noGrp="1"/>
          </p:cNvSpPr>
          <p:nvPr>
            <p:ph type="subTitle" idx="1"/>
          </p:nvPr>
        </p:nvSpPr>
        <p:spPr>
          <a:xfrm>
            <a:off x="4859729" y="1752600"/>
            <a:ext cx="4910942" cy="548239"/>
          </a:xfrm>
        </p:spPr>
        <p:txBody>
          <a:bodyPr/>
          <a:lstStyle/>
          <a:p>
            <a:r>
              <a:rPr lang="en-US" sz="2800" b="1" dirty="0"/>
              <a:t>Table 22. The Geriatric 5 </a:t>
            </a:r>
            <a:r>
              <a:rPr lang="en-US" sz="2800" b="1" dirty="0" err="1"/>
              <a:t>Ms</a:t>
            </a:r>
            <a:r>
              <a:rPr lang="en-US" sz="2800" b="1" dirty="0"/>
              <a:t> </a:t>
            </a:r>
          </a:p>
        </p:txBody>
      </p:sp>
      <p:graphicFrame>
        <p:nvGraphicFramePr>
          <p:cNvPr id="3" name="Table 2">
            <a:extLst>
              <a:ext uri="{FF2B5EF4-FFF2-40B4-BE49-F238E27FC236}">
                <a16:creationId xmlns:a16="http://schemas.microsoft.com/office/drawing/2014/main" id="{84E62219-215D-7D8E-F23A-95A6E6C92B77}"/>
              </a:ext>
            </a:extLst>
          </p:cNvPr>
          <p:cNvGraphicFramePr>
            <a:graphicFrameLocks noGrp="1"/>
          </p:cNvGraphicFramePr>
          <p:nvPr>
            <p:extLst>
              <p:ext uri="{D42A27DB-BD31-4B8C-83A1-F6EECF244321}">
                <p14:modId xmlns:p14="http://schemas.microsoft.com/office/powerpoint/2010/main" val="1809633272"/>
              </p:ext>
            </p:extLst>
          </p:nvPr>
        </p:nvGraphicFramePr>
        <p:xfrm>
          <a:off x="2217737" y="2590801"/>
          <a:ext cx="10194926" cy="3047998"/>
        </p:xfrm>
        <a:graphic>
          <a:graphicData uri="http://schemas.openxmlformats.org/drawingml/2006/table">
            <a:tbl>
              <a:tblPr firstRow="1" firstCol="1" bandRow="1"/>
              <a:tblGrid>
                <a:gridCol w="2932951">
                  <a:extLst>
                    <a:ext uri="{9D8B030D-6E8A-4147-A177-3AD203B41FA5}">
                      <a16:colId xmlns:a16="http://schemas.microsoft.com/office/drawing/2014/main" val="3998379953"/>
                    </a:ext>
                  </a:extLst>
                </a:gridCol>
                <a:gridCol w="7261975">
                  <a:extLst>
                    <a:ext uri="{9D8B030D-6E8A-4147-A177-3AD203B41FA5}">
                      <a16:colId xmlns:a16="http://schemas.microsoft.com/office/drawing/2014/main" val="2297531966"/>
                    </a:ext>
                  </a:extLst>
                </a:gridCol>
              </a:tblGrid>
              <a:tr h="389594">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MIND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Mentation, dementia, delirium, depression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9970279"/>
                  </a:ext>
                </a:extLst>
              </a:tr>
              <a:tr h="389594">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MOBILITY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Impaired gait and balance, fall injury prevention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9667585"/>
                  </a:ext>
                </a:extLst>
              </a:tr>
              <a:tr h="756270">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MEDICATIONS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Polypharmacy, deprescribing, optimal prescribing</a:t>
                      </a:r>
                      <a:b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Adverse medication effects and medication burden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0708516"/>
                  </a:ext>
                </a:extLst>
              </a:tr>
              <a:tr h="756270">
                <a:tc>
                  <a:txBody>
                    <a:bodyPr/>
                    <a:lstStyle/>
                    <a:p>
                      <a:pPr marL="0" marR="0">
                        <a:lnSpc>
                          <a:spcPct val="100000"/>
                        </a:lnSpc>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MULTICOMPLEXITY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Multimorbidity</a:t>
                      </a:r>
                      <a:b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Complex biopsychosocial situations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231755"/>
                  </a:ext>
                </a:extLst>
              </a:tr>
              <a:tr h="756270">
                <a:tc>
                  <a:txBody>
                    <a:bodyPr/>
                    <a:lstStyle/>
                    <a:p>
                      <a:pPr marL="0" marR="0">
                        <a:lnSpc>
                          <a:spcPct val="100000"/>
                        </a:lnSpc>
                        <a:spcBef>
                          <a:spcPts val="0"/>
                        </a:spcBef>
                        <a:spcAft>
                          <a:spcPts val="8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MATTERS MOST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0000"/>
                        </a:lnSpc>
                        <a:spcBef>
                          <a:spcPts val="0"/>
                        </a:spcBef>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individual’s own meaningful health outcome goals and care preferences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6112105"/>
                  </a:ext>
                </a:extLst>
              </a:tr>
            </a:tbl>
          </a:graphicData>
        </a:graphic>
      </p:graphicFrame>
    </p:spTree>
    <p:extLst>
      <p:ext uri="{BB962C8B-B14F-4D97-AF65-F5344CB8AC3E}">
        <p14:creationId xmlns:p14="http://schemas.microsoft.com/office/powerpoint/2010/main" val="7281635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127</a:t>
            </a:fld>
            <a:endParaRPr lang="en-US" dirty="0"/>
          </a:p>
        </p:txBody>
      </p:sp>
      <p:sp>
        <p:nvSpPr>
          <p:cNvPr id="2" name="Subtitle 5">
            <a:extLst>
              <a:ext uri="{FF2B5EF4-FFF2-40B4-BE49-F238E27FC236}">
                <a16:creationId xmlns:a16="http://schemas.microsoft.com/office/drawing/2014/main" id="{C91CC257-3EC0-E991-3E72-496ACC4801E5}"/>
              </a:ext>
            </a:extLst>
          </p:cNvPr>
          <p:cNvSpPr>
            <a:spLocks noGrp="1"/>
          </p:cNvSpPr>
          <p:nvPr>
            <p:ph type="subTitle" idx="1"/>
          </p:nvPr>
        </p:nvSpPr>
        <p:spPr>
          <a:xfrm>
            <a:off x="5173064" y="1600200"/>
            <a:ext cx="4284271" cy="548239"/>
          </a:xfrm>
        </p:spPr>
        <p:txBody>
          <a:bodyPr/>
          <a:lstStyle/>
          <a:p>
            <a:r>
              <a:rPr lang="en-US" sz="2800" b="1" dirty="0"/>
              <a:t>Chronic Kidney Disease</a:t>
            </a:r>
          </a:p>
        </p:txBody>
      </p:sp>
      <p:graphicFrame>
        <p:nvGraphicFramePr>
          <p:cNvPr id="3" name="Table 2">
            <a:extLst>
              <a:ext uri="{FF2B5EF4-FFF2-40B4-BE49-F238E27FC236}">
                <a16:creationId xmlns:a16="http://schemas.microsoft.com/office/drawing/2014/main" id="{C9344122-DDF5-F482-8068-2DF73AD96D7E}"/>
              </a:ext>
            </a:extLst>
          </p:cNvPr>
          <p:cNvGraphicFramePr>
            <a:graphicFrameLocks noGrp="1"/>
          </p:cNvGraphicFramePr>
          <p:nvPr>
            <p:extLst>
              <p:ext uri="{D42A27DB-BD31-4B8C-83A1-F6EECF244321}">
                <p14:modId xmlns:p14="http://schemas.microsoft.com/office/powerpoint/2010/main" val="1084040471"/>
              </p:ext>
            </p:extLst>
          </p:nvPr>
        </p:nvGraphicFramePr>
        <p:xfrm>
          <a:off x="2459086" y="2553802"/>
          <a:ext cx="9712228" cy="3121995"/>
        </p:xfrm>
        <a:graphic>
          <a:graphicData uri="http://schemas.openxmlformats.org/drawingml/2006/table">
            <a:tbl>
              <a:tblPr firstRow="1" firstCol="1" bandRow="1"/>
              <a:tblGrid>
                <a:gridCol w="1313093">
                  <a:extLst>
                    <a:ext uri="{9D8B030D-6E8A-4147-A177-3AD203B41FA5}">
                      <a16:colId xmlns:a16="http://schemas.microsoft.com/office/drawing/2014/main" val="3014164804"/>
                    </a:ext>
                  </a:extLst>
                </a:gridCol>
                <a:gridCol w="1214029">
                  <a:extLst>
                    <a:ext uri="{9D8B030D-6E8A-4147-A177-3AD203B41FA5}">
                      <a16:colId xmlns:a16="http://schemas.microsoft.com/office/drawing/2014/main" val="3214501383"/>
                    </a:ext>
                  </a:extLst>
                </a:gridCol>
                <a:gridCol w="7185106">
                  <a:extLst>
                    <a:ext uri="{9D8B030D-6E8A-4147-A177-3AD203B41FA5}">
                      <a16:colId xmlns:a16="http://schemas.microsoft.com/office/drawing/2014/main" val="2953939307"/>
                    </a:ext>
                  </a:extLst>
                </a:gridCol>
              </a:tblGrid>
              <a:tr h="1105960">
                <a:tc>
                  <a:txBody>
                    <a:bodyPr/>
                    <a:lstStyle/>
                    <a:p>
                      <a:pPr marL="219710" marR="0" indent="-22860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19710" marR="0" indent="-22860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CKD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2860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44854053"/>
                  </a:ext>
                </a:extLst>
              </a:tr>
              <a:tr h="529906">
                <a:tc>
                  <a:txBody>
                    <a:bodyPr/>
                    <a:lstStyle/>
                    <a:p>
                      <a:pPr marL="219710" marR="0" indent="-22860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674673"/>
                  </a:ext>
                </a:extLst>
              </a:tr>
              <a:tr h="1486129">
                <a:tc>
                  <a:txBody>
                    <a:bodyPr/>
                    <a:lstStyle/>
                    <a:p>
                      <a:pPr marL="219710" marR="0" indent="-22860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CKD, measures should be taken to minimize the risk of treatment-related acute kidney injury.*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436897"/>
                  </a:ext>
                </a:extLst>
              </a:tr>
            </a:tbl>
          </a:graphicData>
        </a:graphic>
      </p:graphicFrame>
      <p:sp>
        <p:nvSpPr>
          <p:cNvPr id="6" name="TextBox 5">
            <a:extLst>
              <a:ext uri="{FF2B5EF4-FFF2-40B4-BE49-F238E27FC236}">
                <a16:creationId xmlns:a16="http://schemas.microsoft.com/office/drawing/2014/main" id="{F885681E-97E8-D26B-A5E0-9A0DB269026C}"/>
              </a:ext>
            </a:extLst>
          </p:cNvPr>
          <p:cNvSpPr txBox="1"/>
          <p:nvPr/>
        </p:nvSpPr>
        <p:spPr>
          <a:xfrm>
            <a:off x="2459086" y="5942660"/>
            <a:ext cx="5922914" cy="276999"/>
          </a:xfrm>
          <a:prstGeom prst="rect">
            <a:avLst/>
          </a:prstGeom>
          <a:noFill/>
        </p:spPr>
        <p:txBody>
          <a:bodyPr wrap="square">
            <a:spAutoFit/>
          </a:bodyPr>
          <a:lstStyle/>
          <a:p>
            <a:r>
              <a:rPr lang="en-US" sz="1200" b="1" dirty="0">
                <a:effectLst/>
                <a:latin typeface="Lub Dub Medium" panose="020B0603030403020204" pitchFamily="34" charset="0"/>
                <a:ea typeface="Calibri" panose="020F0502020204030204" pitchFamily="34" charset="0"/>
              </a:rPr>
              <a:t>*Modified from the 2021 ACC/AHA/SCAI Coronary </a:t>
            </a:r>
            <a:r>
              <a:rPr lang="en-US" sz="1200" b="1" dirty="0">
                <a:latin typeface="Lub Dub Medium" panose="020B0603030403020204" pitchFamily="34" charset="0"/>
                <a:ea typeface="Calibri" panose="020F0502020204030204" pitchFamily="34" charset="0"/>
              </a:rPr>
              <a:t>R</a:t>
            </a:r>
            <a:r>
              <a:rPr lang="en-US" sz="1200" b="1" dirty="0">
                <a:effectLst/>
                <a:latin typeface="Lub Dub Medium" panose="020B0603030403020204" pitchFamily="34" charset="0"/>
                <a:ea typeface="Calibri" panose="020F0502020204030204" pitchFamily="34" charset="0"/>
              </a:rPr>
              <a:t>evascularization </a:t>
            </a:r>
            <a:r>
              <a:rPr lang="en-US" sz="1200" b="1" dirty="0">
                <a:latin typeface="Lub Dub Medium" panose="020B0603030403020204" pitchFamily="34" charset="0"/>
                <a:ea typeface="Calibri" panose="020F0502020204030204" pitchFamily="34" charset="0"/>
              </a:rPr>
              <a:t>G</a:t>
            </a:r>
            <a:r>
              <a:rPr lang="en-US" sz="1200" b="1" dirty="0">
                <a:effectLst/>
                <a:latin typeface="Lub Dub Medium" panose="020B0603030403020204" pitchFamily="34" charset="0"/>
                <a:ea typeface="Calibri" panose="020F0502020204030204" pitchFamily="34" charset="0"/>
              </a:rPr>
              <a:t>uideline</a:t>
            </a:r>
            <a:endParaRPr lang="en-US" b="1" dirty="0">
              <a:latin typeface="Lub Dub Medium" panose="020B0603030403020204" pitchFamily="34" charset="0"/>
            </a:endParaRPr>
          </a:p>
        </p:txBody>
      </p:sp>
    </p:spTree>
    <p:extLst>
      <p:ext uri="{BB962C8B-B14F-4D97-AF65-F5344CB8AC3E}">
        <p14:creationId xmlns:p14="http://schemas.microsoft.com/office/powerpoint/2010/main" val="13758870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
        <p:nvSpPr>
          <p:cNvPr id="2" name="Subtitle 5">
            <a:extLst>
              <a:ext uri="{FF2B5EF4-FFF2-40B4-BE49-F238E27FC236}">
                <a16:creationId xmlns:a16="http://schemas.microsoft.com/office/drawing/2014/main" id="{DD08B9E0-4FA1-3665-309F-EA7663B6C0E8}"/>
              </a:ext>
            </a:extLst>
          </p:cNvPr>
          <p:cNvSpPr>
            <a:spLocks noGrp="1"/>
          </p:cNvSpPr>
          <p:nvPr>
            <p:ph type="subTitle" idx="1"/>
          </p:nvPr>
        </p:nvSpPr>
        <p:spPr>
          <a:xfrm>
            <a:off x="4491532" y="941377"/>
            <a:ext cx="5647336" cy="533400"/>
          </a:xfrm>
        </p:spPr>
        <p:txBody>
          <a:bodyPr/>
          <a:lstStyle/>
          <a:p>
            <a:r>
              <a:rPr lang="en-US" sz="2800" b="1" dirty="0"/>
              <a:t>HIV and Autoimmune Disorders </a:t>
            </a:r>
          </a:p>
        </p:txBody>
      </p:sp>
      <p:graphicFrame>
        <p:nvGraphicFramePr>
          <p:cNvPr id="3" name="Table 2">
            <a:extLst>
              <a:ext uri="{FF2B5EF4-FFF2-40B4-BE49-F238E27FC236}">
                <a16:creationId xmlns:a16="http://schemas.microsoft.com/office/drawing/2014/main" id="{73C14A34-4C6C-A655-DC44-64D193BB4093}"/>
              </a:ext>
            </a:extLst>
          </p:cNvPr>
          <p:cNvGraphicFramePr>
            <a:graphicFrameLocks noGrp="1"/>
          </p:cNvGraphicFramePr>
          <p:nvPr>
            <p:extLst>
              <p:ext uri="{D42A27DB-BD31-4B8C-83A1-F6EECF244321}">
                <p14:modId xmlns:p14="http://schemas.microsoft.com/office/powerpoint/2010/main" val="513318390"/>
              </p:ext>
            </p:extLst>
          </p:nvPr>
        </p:nvGraphicFramePr>
        <p:xfrm>
          <a:off x="1257300" y="1752600"/>
          <a:ext cx="12115800" cy="5533644"/>
        </p:xfrm>
        <a:graphic>
          <a:graphicData uri="http://schemas.openxmlformats.org/drawingml/2006/table">
            <a:tbl>
              <a:tblPr firstRow="1" firstCol="1" bandRow="1"/>
              <a:tblGrid>
                <a:gridCol w="1457784">
                  <a:extLst>
                    <a:ext uri="{9D8B030D-6E8A-4147-A177-3AD203B41FA5}">
                      <a16:colId xmlns:a16="http://schemas.microsoft.com/office/drawing/2014/main" val="915708015"/>
                    </a:ext>
                  </a:extLst>
                </a:gridCol>
                <a:gridCol w="1733791">
                  <a:extLst>
                    <a:ext uri="{9D8B030D-6E8A-4147-A177-3AD203B41FA5}">
                      <a16:colId xmlns:a16="http://schemas.microsoft.com/office/drawing/2014/main" val="429559553"/>
                    </a:ext>
                  </a:extLst>
                </a:gridCol>
                <a:gridCol w="8924225">
                  <a:extLst>
                    <a:ext uri="{9D8B030D-6E8A-4147-A177-3AD203B41FA5}">
                      <a16:colId xmlns:a16="http://schemas.microsoft.com/office/drawing/2014/main" val="539602044"/>
                    </a:ext>
                  </a:extLst>
                </a:gridCol>
              </a:tblGrid>
              <a:tr h="98046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HIV and Autoimmune Disorders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60369455"/>
                  </a:ext>
                </a:extLst>
              </a:tr>
              <a:tr h="44981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273364"/>
                  </a:ext>
                </a:extLst>
              </a:tr>
              <a:tr h="44981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HIV</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537515"/>
                  </a:ext>
                </a:extLst>
              </a:tr>
              <a:tr h="9804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adults with CCD and HIV, antiretroviral therapy is beneficial to decrease the risk of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897752"/>
                  </a:ext>
                </a:extLst>
              </a:tr>
              <a:tr h="151110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adults with CCD and HIV, it is reasonable to choose antiretroviral therapy regimens associated with more favorable lipid and cardiovascular risk profiles with consideration of drug-drug interactions.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412698"/>
                  </a:ext>
                </a:extLst>
              </a:tr>
              <a:tr h="9804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adults with CCD and HIV, lovastatin or simvastatin should not be administered with protease inhibitors as this may cause harm.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648967"/>
                  </a:ext>
                </a:extLst>
              </a:tr>
            </a:tbl>
          </a:graphicData>
        </a:graphic>
      </p:graphicFrame>
    </p:spTree>
    <p:extLst>
      <p:ext uri="{BB962C8B-B14F-4D97-AF65-F5344CB8AC3E}">
        <p14:creationId xmlns:p14="http://schemas.microsoft.com/office/powerpoint/2010/main" val="7655238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129</a:t>
            </a:fld>
            <a:endParaRPr lang="en-US" dirty="0"/>
          </a:p>
        </p:txBody>
      </p:sp>
      <p:sp>
        <p:nvSpPr>
          <p:cNvPr id="2" name="Subtitle 5">
            <a:extLst>
              <a:ext uri="{FF2B5EF4-FFF2-40B4-BE49-F238E27FC236}">
                <a16:creationId xmlns:a16="http://schemas.microsoft.com/office/drawing/2014/main" id="{58A66571-5917-8BD1-EF3C-DE374F2DD36B}"/>
              </a:ext>
            </a:extLst>
          </p:cNvPr>
          <p:cNvSpPr>
            <a:spLocks noGrp="1"/>
          </p:cNvSpPr>
          <p:nvPr>
            <p:ph type="subTitle" idx="1"/>
          </p:nvPr>
        </p:nvSpPr>
        <p:spPr>
          <a:xfrm>
            <a:off x="3922166" y="907822"/>
            <a:ext cx="6786068" cy="457200"/>
          </a:xfrm>
        </p:spPr>
        <p:txBody>
          <a:bodyPr/>
          <a:lstStyle/>
          <a:p>
            <a:r>
              <a:rPr lang="en-US" sz="2800" b="1" dirty="0"/>
              <a:t>HIV and Autoimmune Disorders (</a:t>
            </a:r>
            <a:r>
              <a:rPr lang="en-US" sz="2800" b="1" dirty="0" err="1"/>
              <a:t>con’t</a:t>
            </a:r>
            <a:r>
              <a:rPr lang="en-US" sz="2800" b="1" dirty="0"/>
              <a:t>.) </a:t>
            </a:r>
          </a:p>
        </p:txBody>
      </p:sp>
      <p:graphicFrame>
        <p:nvGraphicFramePr>
          <p:cNvPr id="5" name="Table 4">
            <a:extLst>
              <a:ext uri="{FF2B5EF4-FFF2-40B4-BE49-F238E27FC236}">
                <a16:creationId xmlns:a16="http://schemas.microsoft.com/office/drawing/2014/main" id="{C97842FE-DF9B-B6A4-544E-E7522F9422D9}"/>
              </a:ext>
            </a:extLst>
          </p:cNvPr>
          <p:cNvGraphicFramePr>
            <a:graphicFrameLocks noGrp="1"/>
          </p:cNvGraphicFramePr>
          <p:nvPr>
            <p:extLst>
              <p:ext uri="{D42A27DB-BD31-4B8C-83A1-F6EECF244321}">
                <p14:modId xmlns:p14="http://schemas.microsoft.com/office/powerpoint/2010/main" val="943709690"/>
              </p:ext>
            </p:extLst>
          </p:nvPr>
        </p:nvGraphicFramePr>
        <p:xfrm>
          <a:off x="1295400" y="1676400"/>
          <a:ext cx="12039600" cy="5483082"/>
        </p:xfrm>
        <a:graphic>
          <a:graphicData uri="http://schemas.openxmlformats.org/drawingml/2006/table">
            <a:tbl>
              <a:tblPr firstRow="1" firstCol="1" bandRow="1"/>
              <a:tblGrid>
                <a:gridCol w="1448615">
                  <a:extLst>
                    <a:ext uri="{9D8B030D-6E8A-4147-A177-3AD203B41FA5}">
                      <a16:colId xmlns:a16="http://schemas.microsoft.com/office/drawing/2014/main" val="2425011702"/>
                    </a:ext>
                  </a:extLst>
                </a:gridCol>
                <a:gridCol w="1722886">
                  <a:extLst>
                    <a:ext uri="{9D8B030D-6E8A-4147-A177-3AD203B41FA5}">
                      <a16:colId xmlns:a16="http://schemas.microsoft.com/office/drawing/2014/main" val="3790119175"/>
                    </a:ext>
                  </a:extLst>
                </a:gridCol>
                <a:gridCol w="8868099">
                  <a:extLst>
                    <a:ext uri="{9D8B030D-6E8A-4147-A177-3AD203B41FA5}">
                      <a16:colId xmlns:a16="http://schemas.microsoft.com/office/drawing/2014/main" val="1838961113"/>
                    </a:ext>
                  </a:extLst>
                </a:gridCol>
              </a:tblGrid>
              <a:tr h="422626">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Autoimmune Disorders in CCD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748465"/>
                  </a:ext>
                </a:extLst>
              </a:tr>
              <a:tr h="1432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adults with CCD and rheumatoid arthritis, initiation and maintenance of disease modifying anti-rheumatoid drugs is beneficial to decrease the risk of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931610"/>
                  </a:ext>
                </a:extLst>
              </a:tr>
              <a:tr h="172782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adults with CCD and autoimmune diseases, treatment with biologics and other immune modulating therapies that reduce disease activity may be considered to decrease the risk of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90338"/>
                  </a:ext>
                </a:extLst>
              </a:tr>
              <a:tr h="172782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rPr>
                        <a:t>In patients with CCD and rheumatoid arthritis, high-dose glucocorticoids should not be used long term if alternative therapies are available because of increased cardiovascular risk.</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165870"/>
                  </a:ext>
                </a:extLst>
              </a:tr>
            </a:tbl>
          </a:graphicData>
        </a:graphic>
      </p:graphicFrame>
    </p:spTree>
    <p:extLst>
      <p:ext uri="{BB962C8B-B14F-4D97-AF65-F5344CB8AC3E}">
        <p14:creationId xmlns:p14="http://schemas.microsoft.com/office/powerpoint/2010/main" val="3852119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076700" y="1066800"/>
            <a:ext cx="6477000" cy="572937"/>
          </a:xfrm>
        </p:spPr>
        <p:txBody>
          <a:bodyPr/>
          <a:lstStyle/>
          <a:p>
            <a:r>
              <a:rPr lang="en-US" sz="3600" b="1" dirty="0"/>
              <a:t>Top 10 Take Home Messages</a:t>
            </a:r>
          </a:p>
        </p:txBody>
      </p:sp>
      <p:sp>
        <p:nvSpPr>
          <p:cNvPr id="3" name="TextBox 2">
            <a:extLst>
              <a:ext uri="{FF2B5EF4-FFF2-40B4-BE49-F238E27FC236}">
                <a16:creationId xmlns:a16="http://schemas.microsoft.com/office/drawing/2014/main" id="{063B2D5F-FA5C-FEE4-B063-A9EAA2C5FEC8}"/>
              </a:ext>
            </a:extLst>
          </p:cNvPr>
          <p:cNvSpPr txBox="1"/>
          <p:nvPr/>
        </p:nvSpPr>
        <p:spPr>
          <a:xfrm>
            <a:off x="1981200" y="2837527"/>
            <a:ext cx="10668000" cy="2062103"/>
          </a:xfrm>
          <a:prstGeom prst="rect">
            <a:avLst/>
          </a:prstGeom>
          <a:noFill/>
        </p:spPr>
        <p:txBody>
          <a:bodyPr wrap="square">
            <a:spAutoFit/>
          </a:bodyPr>
          <a:lstStyle/>
          <a:p>
            <a:r>
              <a:rPr lang="en-US" sz="3200" dirty="0">
                <a:latin typeface="Lub Dub Medium" panose="020B0603030403020204" pitchFamily="34" charset="0"/>
              </a:rPr>
              <a:t>9. Routine periodic anatomic or ischemic testing without a change in clinical or functional status is not recommended for risk stratification or to guide therapeutic decision-making in patients with CCD. </a:t>
            </a:r>
          </a:p>
        </p:txBody>
      </p:sp>
    </p:spTree>
    <p:extLst>
      <p:ext uri="{BB962C8B-B14F-4D97-AF65-F5344CB8AC3E}">
        <p14:creationId xmlns:p14="http://schemas.microsoft.com/office/powerpoint/2010/main" val="41384123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2" name="Subtitle 5">
            <a:extLst>
              <a:ext uri="{FF2B5EF4-FFF2-40B4-BE49-F238E27FC236}">
                <a16:creationId xmlns:a16="http://schemas.microsoft.com/office/drawing/2014/main" id="{43773DF7-F460-6916-4EFF-E7AF1A17386E}"/>
              </a:ext>
            </a:extLst>
          </p:cNvPr>
          <p:cNvSpPr>
            <a:spLocks noGrp="1"/>
          </p:cNvSpPr>
          <p:nvPr>
            <p:ph type="subTitle" idx="1"/>
          </p:nvPr>
        </p:nvSpPr>
        <p:spPr>
          <a:xfrm>
            <a:off x="3675581" y="578374"/>
            <a:ext cx="7279234" cy="844778"/>
          </a:xfrm>
        </p:spPr>
        <p:txBody>
          <a:bodyPr/>
          <a:lstStyle/>
          <a:p>
            <a:r>
              <a:rPr lang="en-US" sz="2800" b="1" dirty="0"/>
              <a:t>Table 23. Common Antiretroviral Therapy Drugs and Effects on Lipid Levels</a:t>
            </a:r>
          </a:p>
        </p:txBody>
      </p:sp>
      <p:graphicFrame>
        <p:nvGraphicFramePr>
          <p:cNvPr id="3" name="Table 2">
            <a:extLst>
              <a:ext uri="{FF2B5EF4-FFF2-40B4-BE49-F238E27FC236}">
                <a16:creationId xmlns:a16="http://schemas.microsoft.com/office/drawing/2014/main" id="{1DB750DD-623E-DAB5-77F3-6DF0EBA448D8}"/>
              </a:ext>
            </a:extLst>
          </p:cNvPr>
          <p:cNvGraphicFramePr>
            <a:graphicFrameLocks noGrp="1"/>
          </p:cNvGraphicFramePr>
          <p:nvPr>
            <p:extLst>
              <p:ext uri="{D42A27DB-BD31-4B8C-83A1-F6EECF244321}">
                <p14:modId xmlns:p14="http://schemas.microsoft.com/office/powerpoint/2010/main" val="1946479295"/>
              </p:ext>
            </p:extLst>
          </p:nvPr>
        </p:nvGraphicFramePr>
        <p:xfrm>
          <a:off x="2133599" y="1524000"/>
          <a:ext cx="10363199" cy="5704837"/>
        </p:xfrm>
        <a:graphic>
          <a:graphicData uri="http://schemas.openxmlformats.org/drawingml/2006/table">
            <a:tbl>
              <a:tblPr firstRow="1" firstCol="1" bandRow="1"/>
              <a:tblGrid>
                <a:gridCol w="3381739">
                  <a:extLst>
                    <a:ext uri="{9D8B030D-6E8A-4147-A177-3AD203B41FA5}">
                      <a16:colId xmlns:a16="http://schemas.microsoft.com/office/drawing/2014/main" val="68417261"/>
                    </a:ext>
                  </a:extLst>
                </a:gridCol>
                <a:gridCol w="3490730">
                  <a:extLst>
                    <a:ext uri="{9D8B030D-6E8A-4147-A177-3AD203B41FA5}">
                      <a16:colId xmlns:a16="http://schemas.microsoft.com/office/drawing/2014/main" val="1810732796"/>
                    </a:ext>
                  </a:extLst>
                </a:gridCol>
                <a:gridCol w="3490730">
                  <a:extLst>
                    <a:ext uri="{9D8B030D-6E8A-4147-A177-3AD203B41FA5}">
                      <a16:colId xmlns:a16="http://schemas.microsoft.com/office/drawing/2014/main" val="1418850726"/>
                    </a:ext>
                  </a:extLst>
                </a:gridCol>
              </a:tblGrid>
              <a:tr h="478426">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Class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rPr>
                        <a:t>Drug</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rPr>
                        <a:t>Effect on Blood Lipids</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88374325"/>
                  </a:ext>
                </a:extLst>
              </a:tr>
              <a:tr h="717639">
                <a:tc rowSpan="6">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Protease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Atazanavir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HDL-C and decreases LDL-C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68907"/>
                  </a:ext>
                </a:extLst>
              </a:tr>
              <a:tr h="478426">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Darunavir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HDL-C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902715"/>
                  </a:ext>
                </a:extLst>
              </a:tr>
              <a:tr h="478426">
                <a:tc vMerge="1">
                  <a:txBody>
                    <a:bodyPr/>
                    <a:lstStyle/>
                    <a:p>
                      <a:endParaRPr lang="en-US"/>
                    </a:p>
                  </a:txBody>
                  <a:tcPr/>
                </a:tc>
                <a:tc>
                  <a:txBody>
                    <a:bodyPr/>
                    <a:lstStyle/>
                    <a:p>
                      <a:pPr marL="0" marR="0">
                        <a:lnSpc>
                          <a:spcPct val="100000"/>
                        </a:lnSpc>
                        <a:spcBef>
                          <a:spcPts val="0"/>
                        </a:spcBef>
                        <a:spcAft>
                          <a:spcPts val="0"/>
                        </a:spcAft>
                      </a:pPr>
                      <a:r>
                        <a:rPr lang="en-US" sz="2000" dirty="0" err="1">
                          <a:effectLst/>
                          <a:latin typeface="Times New Roman" panose="02020603050405020304" pitchFamily="18" charset="0"/>
                          <a:ea typeface="Times New Roman" panose="02020603050405020304" pitchFamily="18" charset="0"/>
                        </a:rPr>
                        <a:t>Fosamprenavir</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Hypertriglyceridemia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63325"/>
                  </a:ext>
                </a:extLst>
              </a:tr>
              <a:tr h="478426">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Ritonavir*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HDL-C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907478"/>
                  </a:ext>
                </a:extLst>
              </a:tr>
              <a:tr h="275095">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Saquinavir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Neutral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847840"/>
                  </a:ext>
                </a:extLst>
              </a:tr>
              <a:tr h="275095">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Tipranavir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Dyslipidemia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535445"/>
                  </a:ext>
                </a:extLst>
              </a:tr>
              <a:tr h="717639">
                <a:tc rowSpan="4">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NRTIs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Abacavir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total cholesterol, LDL-C, and HDL-C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474235"/>
                  </a:ext>
                </a:extLst>
              </a:tr>
              <a:tr h="717639">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Lamivudine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total cholesterol, LDL-C, and HDL-C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541529"/>
                  </a:ext>
                </a:extLst>
              </a:tr>
              <a:tr h="550190">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Tenofovir fumarate disoproxil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Lowers LDL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798126"/>
                  </a:ext>
                </a:extLst>
              </a:tr>
              <a:tr h="478426">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Zidovudine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Hypertriglyceridemia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410213"/>
                  </a:ext>
                </a:extLst>
              </a:tr>
            </a:tbl>
          </a:graphicData>
        </a:graphic>
      </p:graphicFrame>
      <p:sp>
        <p:nvSpPr>
          <p:cNvPr id="5" name="TextBox 4">
            <a:extLst>
              <a:ext uri="{FF2B5EF4-FFF2-40B4-BE49-F238E27FC236}">
                <a16:creationId xmlns:a16="http://schemas.microsoft.com/office/drawing/2014/main" id="{3187B777-FC2A-65A4-E09C-97B97EF7FA93}"/>
              </a:ext>
            </a:extLst>
          </p:cNvPr>
          <p:cNvSpPr txBox="1"/>
          <p:nvPr/>
        </p:nvSpPr>
        <p:spPr>
          <a:xfrm>
            <a:off x="304799" y="1423152"/>
            <a:ext cx="1828800" cy="2862322"/>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Times New Roman" panose="02020603050405020304" pitchFamily="18" charset="0"/>
              </a:rPr>
              <a:t>HDL indicates high-density lipoprotein; HDL-C, high-density lipoprotein cholesterol; low-density lipoprotein; LDL-C, low-density lipoprotein cholesterol; NNRTI, nonnucleoside reverse-transcriptase inhibitor; and NRTI, nucleoside reverse-transcriptase inhibitor. </a:t>
            </a:r>
            <a:endParaRPr lang="en-US" sz="1100" b="1" dirty="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540D7394-1C9B-8B70-84C7-D64BE1E22BBC}"/>
              </a:ext>
            </a:extLst>
          </p:cNvPr>
          <p:cNvSpPr txBox="1"/>
          <p:nvPr/>
        </p:nvSpPr>
        <p:spPr>
          <a:xfrm>
            <a:off x="304799" y="5984307"/>
            <a:ext cx="1828800" cy="1244530"/>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Times New Roman" panose="02020603050405020304" pitchFamily="18" charset="0"/>
              </a:rPr>
              <a:t>*Although ritonavir is a protease inhibitor, this drug is generally used as a pharmacokinetic enhancer.</a:t>
            </a:r>
            <a:endParaRPr lang="en-US" sz="11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353378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131</a:t>
            </a:fld>
            <a:endParaRPr lang="en-US" dirty="0"/>
          </a:p>
        </p:txBody>
      </p:sp>
      <p:sp>
        <p:nvSpPr>
          <p:cNvPr id="2" name="Subtitle 5">
            <a:extLst>
              <a:ext uri="{FF2B5EF4-FFF2-40B4-BE49-F238E27FC236}">
                <a16:creationId xmlns:a16="http://schemas.microsoft.com/office/drawing/2014/main" id="{70FAAA5D-3AC7-6E67-457D-157E6BCCB410}"/>
              </a:ext>
            </a:extLst>
          </p:cNvPr>
          <p:cNvSpPr>
            <a:spLocks noGrp="1"/>
          </p:cNvSpPr>
          <p:nvPr>
            <p:ph type="subTitle" idx="1"/>
          </p:nvPr>
        </p:nvSpPr>
        <p:spPr>
          <a:xfrm>
            <a:off x="3675582" y="1600200"/>
            <a:ext cx="7279234" cy="844778"/>
          </a:xfrm>
        </p:spPr>
        <p:txBody>
          <a:bodyPr/>
          <a:lstStyle/>
          <a:p>
            <a:r>
              <a:rPr lang="en-US" sz="2800" b="1" dirty="0"/>
              <a:t>Table 23. Common Antiretroviral Therapy Drugs and Effects on Lipid Levels (</a:t>
            </a:r>
            <a:r>
              <a:rPr lang="en-US" sz="2800" b="1" dirty="0" err="1"/>
              <a:t>con’t</a:t>
            </a:r>
            <a:r>
              <a:rPr lang="en-US" sz="2800" b="1" dirty="0"/>
              <a:t>.)</a:t>
            </a:r>
          </a:p>
        </p:txBody>
      </p:sp>
      <p:graphicFrame>
        <p:nvGraphicFramePr>
          <p:cNvPr id="5" name="Table 4">
            <a:extLst>
              <a:ext uri="{FF2B5EF4-FFF2-40B4-BE49-F238E27FC236}">
                <a16:creationId xmlns:a16="http://schemas.microsoft.com/office/drawing/2014/main" id="{A0134DDE-33A4-64A4-52F1-25A1D754C584}"/>
              </a:ext>
            </a:extLst>
          </p:cNvPr>
          <p:cNvGraphicFramePr>
            <a:graphicFrameLocks noGrp="1"/>
          </p:cNvGraphicFramePr>
          <p:nvPr>
            <p:extLst>
              <p:ext uri="{D42A27DB-BD31-4B8C-83A1-F6EECF244321}">
                <p14:modId xmlns:p14="http://schemas.microsoft.com/office/powerpoint/2010/main" val="2495234132"/>
              </p:ext>
            </p:extLst>
          </p:nvPr>
        </p:nvGraphicFramePr>
        <p:xfrm>
          <a:off x="2446495" y="2723876"/>
          <a:ext cx="9737408" cy="2781848"/>
        </p:xfrm>
        <a:graphic>
          <a:graphicData uri="http://schemas.openxmlformats.org/drawingml/2006/table">
            <a:tbl>
              <a:tblPr firstRow="1" firstCol="1" bandRow="1"/>
              <a:tblGrid>
                <a:gridCol w="3177530">
                  <a:extLst>
                    <a:ext uri="{9D8B030D-6E8A-4147-A177-3AD203B41FA5}">
                      <a16:colId xmlns:a16="http://schemas.microsoft.com/office/drawing/2014/main" val="3586294365"/>
                    </a:ext>
                  </a:extLst>
                </a:gridCol>
                <a:gridCol w="3279939">
                  <a:extLst>
                    <a:ext uri="{9D8B030D-6E8A-4147-A177-3AD203B41FA5}">
                      <a16:colId xmlns:a16="http://schemas.microsoft.com/office/drawing/2014/main" val="1927242587"/>
                    </a:ext>
                  </a:extLst>
                </a:gridCol>
                <a:gridCol w="3279939">
                  <a:extLst>
                    <a:ext uri="{9D8B030D-6E8A-4147-A177-3AD203B41FA5}">
                      <a16:colId xmlns:a16="http://schemas.microsoft.com/office/drawing/2014/main" val="2597895190"/>
                    </a:ext>
                  </a:extLst>
                </a:gridCol>
              </a:tblGrid>
              <a:tr h="1066800">
                <a:tc rowSpan="3">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NNRTIs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Efavirenz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Increases total cholesterol, LDL-C, HDL-C, and triglyceride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312311"/>
                  </a:ext>
                </a:extLst>
              </a:tr>
              <a:tr h="685800">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Nevirapine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Neutral or decreases lipid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53576"/>
                  </a:ext>
                </a:extLst>
              </a:tr>
              <a:tr h="305074">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Rilpivirine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Neutral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440018"/>
                  </a:ext>
                </a:extLst>
              </a:tr>
              <a:tr h="305074">
                <a:tc rowSpan="2">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Integrase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Dolutegravir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Neutral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367529"/>
                  </a:ext>
                </a:extLst>
              </a:tr>
              <a:tr h="419100">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rPr>
                        <a:t>Raltegravir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Increases HDL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626111"/>
                  </a:ext>
                </a:extLst>
              </a:tr>
            </a:tbl>
          </a:graphicData>
        </a:graphic>
      </p:graphicFrame>
      <p:sp>
        <p:nvSpPr>
          <p:cNvPr id="7" name="TextBox 6">
            <a:extLst>
              <a:ext uri="{FF2B5EF4-FFF2-40B4-BE49-F238E27FC236}">
                <a16:creationId xmlns:a16="http://schemas.microsoft.com/office/drawing/2014/main" id="{011CD0E8-CC97-EE62-B3E7-65FCD53FEDAB}"/>
              </a:ext>
            </a:extLst>
          </p:cNvPr>
          <p:cNvSpPr txBox="1"/>
          <p:nvPr/>
        </p:nvSpPr>
        <p:spPr>
          <a:xfrm>
            <a:off x="2362200" y="5706189"/>
            <a:ext cx="9737407" cy="461665"/>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Times New Roman" panose="02020603050405020304" pitchFamily="18" charset="0"/>
              </a:rPr>
              <a:t>HDL indicates high-density lipoprotein; HDL-C, high-density lipoprotein cholesterol; low-density lipoprotein; LDL-C, low-density lipoprotein cholesterol; NNRTI, nonnucleoside reverse-transcriptase inhibitor; and NRTI, nucleoside reverse-transcriptase inhibitor. </a:t>
            </a:r>
            <a:endParaRPr lang="en-US" sz="1100" b="1" dirty="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537ED923-DC47-A163-7273-BCB4462CA6A8}"/>
              </a:ext>
            </a:extLst>
          </p:cNvPr>
          <p:cNvSpPr txBox="1"/>
          <p:nvPr/>
        </p:nvSpPr>
        <p:spPr>
          <a:xfrm>
            <a:off x="2418786" y="6490900"/>
            <a:ext cx="7696201" cy="276999"/>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Times New Roman" panose="02020603050405020304" pitchFamily="18" charset="0"/>
              </a:rPr>
              <a:t>*Although ritonavir is a protease inhibitor, this drug is generally used as a pharmacokinetic enhancer.</a:t>
            </a:r>
            <a:endParaRPr lang="en-US" sz="11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7990563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
        <p:nvSpPr>
          <p:cNvPr id="2" name="Subtitle 5">
            <a:extLst>
              <a:ext uri="{FF2B5EF4-FFF2-40B4-BE49-F238E27FC236}">
                <a16:creationId xmlns:a16="http://schemas.microsoft.com/office/drawing/2014/main" id="{E360A93D-C9F1-4559-981A-E02E5D5BF460}"/>
              </a:ext>
            </a:extLst>
          </p:cNvPr>
          <p:cNvSpPr>
            <a:spLocks noGrp="1"/>
          </p:cNvSpPr>
          <p:nvPr>
            <p:ph type="subTitle" idx="1"/>
          </p:nvPr>
        </p:nvSpPr>
        <p:spPr>
          <a:xfrm>
            <a:off x="3704690" y="506581"/>
            <a:ext cx="7221018" cy="762000"/>
          </a:xfrm>
        </p:spPr>
        <p:txBody>
          <a:bodyPr/>
          <a:lstStyle/>
          <a:p>
            <a:r>
              <a:rPr lang="en-US" sz="2800" b="1" dirty="0"/>
              <a:t>Cardiac Allograft Vasculopathy in Heart Transplant Recipients</a:t>
            </a:r>
          </a:p>
        </p:txBody>
      </p:sp>
      <p:graphicFrame>
        <p:nvGraphicFramePr>
          <p:cNvPr id="3" name="Table 2">
            <a:extLst>
              <a:ext uri="{FF2B5EF4-FFF2-40B4-BE49-F238E27FC236}">
                <a16:creationId xmlns:a16="http://schemas.microsoft.com/office/drawing/2014/main" id="{09C1EE9D-AED4-8A1F-034C-0D34690DB6B9}"/>
              </a:ext>
            </a:extLst>
          </p:cNvPr>
          <p:cNvGraphicFramePr>
            <a:graphicFrameLocks noGrp="1"/>
          </p:cNvGraphicFramePr>
          <p:nvPr>
            <p:extLst>
              <p:ext uri="{D42A27DB-BD31-4B8C-83A1-F6EECF244321}">
                <p14:modId xmlns:p14="http://schemas.microsoft.com/office/powerpoint/2010/main" val="319947130"/>
              </p:ext>
            </p:extLst>
          </p:nvPr>
        </p:nvGraphicFramePr>
        <p:xfrm>
          <a:off x="1562098" y="1676400"/>
          <a:ext cx="11506201" cy="5437019"/>
        </p:xfrm>
        <a:graphic>
          <a:graphicData uri="http://schemas.openxmlformats.org/drawingml/2006/table">
            <a:tbl>
              <a:tblPr firstRow="1" firstCol="1" bandRow="1"/>
              <a:tblGrid>
                <a:gridCol w="1322905">
                  <a:extLst>
                    <a:ext uri="{9D8B030D-6E8A-4147-A177-3AD203B41FA5}">
                      <a16:colId xmlns:a16="http://schemas.microsoft.com/office/drawing/2014/main" val="3458436161"/>
                    </a:ext>
                  </a:extLst>
                </a:gridCol>
                <a:gridCol w="1329059">
                  <a:extLst>
                    <a:ext uri="{9D8B030D-6E8A-4147-A177-3AD203B41FA5}">
                      <a16:colId xmlns:a16="http://schemas.microsoft.com/office/drawing/2014/main" val="2506749034"/>
                    </a:ext>
                  </a:extLst>
                </a:gridCol>
                <a:gridCol w="8854237">
                  <a:extLst>
                    <a:ext uri="{9D8B030D-6E8A-4147-A177-3AD203B41FA5}">
                      <a16:colId xmlns:a16="http://schemas.microsoft.com/office/drawing/2014/main" val="401125335"/>
                    </a:ext>
                  </a:extLst>
                </a:gridCol>
              </a:tblGrid>
              <a:tr h="1382163">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Management of Cardiac Allograft Vasculopathy in Heart Transplant Recipients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85197544"/>
                  </a:ext>
                </a:extLst>
              </a:tr>
              <a:tr h="41143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660321"/>
                  </a:ext>
                </a:extLst>
              </a:tr>
              <a:tr h="8968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cardiac allograft vasculopathy, statins are recommended for secondary prevention to reduce MACE.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279232"/>
                  </a:ext>
                </a:extLst>
              </a:tr>
              <a:tr h="8968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cardiac allograft vasculopathy, aspirin can be beneficial for secondary prevention to reduce MACE.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044167"/>
                  </a:ext>
                </a:extLst>
              </a:tr>
              <a:tr h="138216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severe cardiac allograft vasculopathy, revascularization is reasonable in those with suitable anatomy to potentially mitigate the adverse long-term consequences of cardiac allograft vasculopathy.*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634785"/>
                  </a:ext>
                </a:extLst>
              </a:tr>
            </a:tbl>
          </a:graphicData>
        </a:graphic>
      </p:graphicFrame>
      <p:sp>
        <p:nvSpPr>
          <p:cNvPr id="6" name="TextBox 5">
            <a:extLst>
              <a:ext uri="{FF2B5EF4-FFF2-40B4-BE49-F238E27FC236}">
                <a16:creationId xmlns:a16="http://schemas.microsoft.com/office/drawing/2014/main" id="{4D0DBE8E-6423-4EAD-FE0A-9ED3E296E38D}"/>
              </a:ext>
            </a:extLst>
          </p:cNvPr>
          <p:cNvSpPr txBox="1"/>
          <p:nvPr/>
        </p:nvSpPr>
        <p:spPr>
          <a:xfrm>
            <a:off x="1562098" y="7239000"/>
            <a:ext cx="6819902" cy="276999"/>
          </a:xfrm>
          <a:prstGeom prst="rect">
            <a:avLst/>
          </a:prstGeom>
          <a:noFill/>
        </p:spPr>
        <p:txBody>
          <a:bodyPr wrap="square" lIns="91440" tIns="45720" rIns="91440" bIns="45720" anchor="t">
            <a:spAutoFit/>
          </a:bodyPr>
          <a:lstStyle/>
          <a:p>
            <a:r>
              <a:rPr lang="en-US" sz="1200" b="1" dirty="0">
                <a:effectLst/>
                <a:latin typeface="Lub Dub Medium"/>
                <a:ea typeface="Times New Roman" panose="02020603050405020304" pitchFamily="18" charset="0"/>
              </a:rPr>
              <a:t>*Modified from the </a:t>
            </a:r>
            <a:r>
              <a:rPr lang="en-US" sz="1200" b="1" dirty="0">
                <a:latin typeface="Lub Dub Medium"/>
                <a:ea typeface="Times New Roman" panose="02020603050405020304" pitchFamily="18" charset="0"/>
              </a:rPr>
              <a:t>2021 ACC</a:t>
            </a:r>
            <a:r>
              <a:rPr lang="en-US" sz="1200" b="1" dirty="0">
                <a:effectLst/>
                <a:latin typeface="Lub Dub Medium"/>
                <a:ea typeface="Times New Roman" panose="02020603050405020304" pitchFamily="18" charset="0"/>
              </a:rPr>
              <a:t>/AHA/SCAI Coronary </a:t>
            </a:r>
            <a:r>
              <a:rPr lang="en-US" sz="1200" b="1" dirty="0">
                <a:latin typeface="Lub Dub Medium"/>
                <a:ea typeface="Times New Roman" panose="02020603050405020304" pitchFamily="18" charset="0"/>
              </a:rPr>
              <a:t>R</a:t>
            </a:r>
            <a:r>
              <a:rPr lang="en-US" sz="1200" b="1" dirty="0">
                <a:effectLst/>
                <a:latin typeface="Lub Dub Medium"/>
                <a:ea typeface="Times New Roman" panose="02020603050405020304" pitchFamily="18" charset="0"/>
              </a:rPr>
              <a:t>evascularization </a:t>
            </a:r>
            <a:r>
              <a:rPr lang="en-US" sz="1200" b="1" dirty="0">
                <a:latin typeface="Lub Dub Medium"/>
                <a:ea typeface="Times New Roman" panose="02020603050405020304" pitchFamily="18" charset="0"/>
              </a:rPr>
              <a:t>G</a:t>
            </a:r>
            <a:r>
              <a:rPr lang="en-US" sz="1200" b="1" dirty="0">
                <a:effectLst/>
                <a:latin typeface="Lub Dub Medium"/>
                <a:ea typeface="Times New Roman" panose="02020603050405020304" pitchFamily="18" charset="0"/>
              </a:rPr>
              <a:t>uideline</a:t>
            </a:r>
            <a:endParaRPr lang="en-US" b="1" dirty="0">
              <a:latin typeface="Lub Dub Medium"/>
            </a:endParaRPr>
          </a:p>
        </p:txBody>
      </p:sp>
    </p:spTree>
    <p:extLst>
      <p:ext uri="{BB962C8B-B14F-4D97-AF65-F5344CB8AC3E}">
        <p14:creationId xmlns:p14="http://schemas.microsoft.com/office/powerpoint/2010/main" val="3783464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133</a:t>
            </a:fld>
            <a:endParaRPr lang="en-US" dirty="0"/>
          </a:p>
        </p:txBody>
      </p:sp>
      <p:sp>
        <p:nvSpPr>
          <p:cNvPr id="2" name="Subtitle 5">
            <a:extLst>
              <a:ext uri="{FF2B5EF4-FFF2-40B4-BE49-F238E27FC236}">
                <a16:creationId xmlns:a16="http://schemas.microsoft.com/office/drawing/2014/main" id="{13EE78B3-8E4A-805B-5752-B27C68695AA4}"/>
              </a:ext>
            </a:extLst>
          </p:cNvPr>
          <p:cNvSpPr>
            <a:spLocks noGrp="1"/>
          </p:cNvSpPr>
          <p:nvPr>
            <p:ph type="subTitle" idx="1"/>
          </p:nvPr>
        </p:nvSpPr>
        <p:spPr>
          <a:xfrm>
            <a:off x="2857500" y="1120065"/>
            <a:ext cx="8915400" cy="941219"/>
          </a:xfrm>
        </p:spPr>
        <p:txBody>
          <a:bodyPr/>
          <a:lstStyle/>
          <a:p>
            <a:r>
              <a:rPr lang="en-US" sz="2800" b="1" dirty="0"/>
              <a:t>Table 24. Drug-Drug Interactions With Statins and Immunosuppressants and Recommendations for Management</a:t>
            </a:r>
          </a:p>
        </p:txBody>
      </p:sp>
      <p:graphicFrame>
        <p:nvGraphicFramePr>
          <p:cNvPr id="3" name="Table 2">
            <a:extLst>
              <a:ext uri="{FF2B5EF4-FFF2-40B4-BE49-F238E27FC236}">
                <a16:creationId xmlns:a16="http://schemas.microsoft.com/office/drawing/2014/main" id="{9734A842-A154-CC75-99A2-10ED5A80B39D}"/>
              </a:ext>
            </a:extLst>
          </p:cNvPr>
          <p:cNvGraphicFramePr>
            <a:graphicFrameLocks noGrp="1"/>
          </p:cNvGraphicFramePr>
          <p:nvPr>
            <p:extLst>
              <p:ext uri="{D42A27DB-BD31-4B8C-83A1-F6EECF244321}">
                <p14:modId xmlns:p14="http://schemas.microsoft.com/office/powerpoint/2010/main" val="630304108"/>
              </p:ext>
            </p:extLst>
          </p:nvPr>
        </p:nvGraphicFramePr>
        <p:xfrm>
          <a:off x="495300" y="2590800"/>
          <a:ext cx="13639800" cy="4038600"/>
        </p:xfrm>
        <a:graphic>
          <a:graphicData uri="http://schemas.openxmlformats.org/drawingml/2006/table">
            <a:tbl>
              <a:tblPr firstRow="1" firstCol="1" bandRow="1"/>
              <a:tblGrid>
                <a:gridCol w="2372233">
                  <a:extLst>
                    <a:ext uri="{9D8B030D-6E8A-4147-A177-3AD203B41FA5}">
                      <a16:colId xmlns:a16="http://schemas.microsoft.com/office/drawing/2014/main" val="422282686"/>
                    </a:ext>
                  </a:extLst>
                </a:gridCol>
                <a:gridCol w="1733892">
                  <a:extLst>
                    <a:ext uri="{9D8B030D-6E8A-4147-A177-3AD203B41FA5}">
                      <a16:colId xmlns:a16="http://schemas.microsoft.com/office/drawing/2014/main" val="2059098768"/>
                    </a:ext>
                  </a:extLst>
                </a:gridCol>
                <a:gridCol w="2126719">
                  <a:extLst>
                    <a:ext uri="{9D8B030D-6E8A-4147-A177-3AD203B41FA5}">
                      <a16:colId xmlns:a16="http://schemas.microsoft.com/office/drawing/2014/main" val="2278079684"/>
                    </a:ext>
                  </a:extLst>
                </a:gridCol>
                <a:gridCol w="3703478">
                  <a:extLst>
                    <a:ext uri="{9D8B030D-6E8A-4147-A177-3AD203B41FA5}">
                      <a16:colId xmlns:a16="http://schemas.microsoft.com/office/drawing/2014/main" val="3111359119"/>
                    </a:ext>
                  </a:extLst>
                </a:gridCol>
                <a:gridCol w="3703478">
                  <a:extLst>
                    <a:ext uri="{9D8B030D-6E8A-4147-A177-3AD203B41FA5}">
                      <a16:colId xmlns:a16="http://schemas.microsoft.com/office/drawing/2014/main" val="995463000"/>
                    </a:ext>
                  </a:extLst>
                </a:gridCol>
              </a:tblGrid>
              <a:tr h="712694">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Immunosuppressant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Magnitude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992246877"/>
                  </a:ext>
                </a:extLst>
              </a:tr>
              <a:tr h="950259">
                <a:tc rowSpan="3">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Cyclosporine/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tacrolimus/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everolimus/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sirolimus*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Atorvastatin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Increased statin exposure through multiple mechanisms.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Increased risk for muscle-related toxicity.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 to 15-fold increase in AUC of atorvastatin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Limit dose of atorvastatin to 10 mg daily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36040"/>
                  </a:ext>
                </a:extLst>
              </a:tr>
              <a:tr h="950259">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Rosuvastatin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7-fold increase in AUC of rosuvastatin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Limit dose of rosuvastatin to 5 mg daily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293138"/>
                  </a:ext>
                </a:extLst>
              </a:tr>
              <a:tr h="1425388">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Pravastatin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 to 10-fold increase in AUC of pravastatin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Limit dose of pravastatin to 40 mg daily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231452"/>
                  </a:ext>
                </a:extLst>
              </a:tr>
            </a:tbl>
          </a:graphicData>
        </a:graphic>
      </p:graphicFrame>
      <p:sp>
        <p:nvSpPr>
          <p:cNvPr id="6" name="TextBox 5">
            <a:extLst>
              <a:ext uri="{FF2B5EF4-FFF2-40B4-BE49-F238E27FC236}">
                <a16:creationId xmlns:a16="http://schemas.microsoft.com/office/drawing/2014/main" id="{93D781DB-9F60-BD4A-6561-ED2E67F64C03}"/>
              </a:ext>
            </a:extLst>
          </p:cNvPr>
          <p:cNvSpPr txBox="1"/>
          <p:nvPr/>
        </p:nvSpPr>
        <p:spPr>
          <a:xfrm>
            <a:off x="495300" y="6838474"/>
            <a:ext cx="9753600" cy="276999"/>
          </a:xfrm>
          <a:prstGeom prst="rect">
            <a:avLst/>
          </a:prstGeom>
          <a:noFill/>
        </p:spPr>
        <p:txBody>
          <a:bodyPr wrap="square">
            <a:spAutoFit/>
          </a:bodyPr>
          <a:lstStyle/>
          <a:p>
            <a:r>
              <a:rPr lang="en-US" sz="1200" b="1" dirty="0">
                <a:latin typeface="Lub Dub Medium" panose="020B0603030403020204" pitchFamily="34" charset="0"/>
              </a:rPr>
              <a:t>*Changes in magnitude of statin AUC are reported with cyclosporine. Limited data exist with tacrolimus, </a:t>
            </a:r>
            <a:r>
              <a:rPr lang="en-US" sz="1200" b="1" dirty="0" err="1">
                <a:latin typeface="Lub Dub Medium" panose="020B0603030403020204" pitchFamily="34" charset="0"/>
              </a:rPr>
              <a:t>everolimus</a:t>
            </a:r>
            <a:r>
              <a:rPr lang="en-US" sz="1200" b="1" dirty="0">
                <a:latin typeface="Lub Dub Medium" panose="020B0603030403020204" pitchFamily="34" charset="0"/>
              </a:rPr>
              <a:t>, and sirolimus.</a:t>
            </a:r>
          </a:p>
        </p:txBody>
      </p:sp>
      <p:sp>
        <p:nvSpPr>
          <p:cNvPr id="8" name="TextBox 7">
            <a:extLst>
              <a:ext uri="{FF2B5EF4-FFF2-40B4-BE49-F238E27FC236}">
                <a16:creationId xmlns:a16="http://schemas.microsoft.com/office/drawing/2014/main" id="{90BD22C1-EBDF-0E2D-7CB3-12CEB818A2CC}"/>
              </a:ext>
            </a:extLst>
          </p:cNvPr>
          <p:cNvSpPr txBox="1"/>
          <p:nvPr/>
        </p:nvSpPr>
        <p:spPr>
          <a:xfrm>
            <a:off x="495300" y="7083805"/>
            <a:ext cx="2971800" cy="406330"/>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Times New Roman" panose="02020603050405020304" pitchFamily="18" charset="0"/>
              </a:rPr>
              <a:t>AUC indicates area under the curve.</a:t>
            </a:r>
            <a:endParaRPr lang="en-US" sz="11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2777528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
        <p:nvSpPr>
          <p:cNvPr id="3" name="Subtitle 5">
            <a:extLst>
              <a:ext uri="{FF2B5EF4-FFF2-40B4-BE49-F238E27FC236}">
                <a16:creationId xmlns:a16="http://schemas.microsoft.com/office/drawing/2014/main" id="{C3E8CC84-931C-A146-9930-FD7CAA183A8C}"/>
              </a:ext>
            </a:extLst>
          </p:cNvPr>
          <p:cNvSpPr>
            <a:spLocks noGrp="1"/>
          </p:cNvSpPr>
          <p:nvPr>
            <p:ph type="subTitle" idx="1"/>
          </p:nvPr>
        </p:nvSpPr>
        <p:spPr>
          <a:xfrm>
            <a:off x="2171700" y="129465"/>
            <a:ext cx="10668000" cy="1242135"/>
          </a:xfrm>
        </p:spPr>
        <p:txBody>
          <a:bodyPr/>
          <a:lstStyle/>
          <a:p>
            <a:r>
              <a:rPr lang="en-US" sz="2800" b="1" dirty="0"/>
              <a:t>Table 24. Drug-Drug Interactions With Statins and Immunosuppressants and Recommendations for Management (</a:t>
            </a:r>
            <a:r>
              <a:rPr lang="en-US" sz="2800" b="1" dirty="0" err="1"/>
              <a:t>con’t</a:t>
            </a:r>
            <a:r>
              <a:rPr lang="en-US" sz="2800" b="1" dirty="0"/>
              <a:t>).</a:t>
            </a:r>
          </a:p>
        </p:txBody>
      </p:sp>
      <p:graphicFrame>
        <p:nvGraphicFramePr>
          <p:cNvPr id="9" name="Table 8">
            <a:extLst>
              <a:ext uri="{FF2B5EF4-FFF2-40B4-BE49-F238E27FC236}">
                <a16:creationId xmlns:a16="http://schemas.microsoft.com/office/drawing/2014/main" id="{71501D21-D88E-B717-DCA2-333BAF657581}"/>
              </a:ext>
            </a:extLst>
          </p:cNvPr>
          <p:cNvGraphicFramePr>
            <a:graphicFrameLocks noGrp="1"/>
          </p:cNvGraphicFramePr>
          <p:nvPr>
            <p:extLst>
              <p:ext uri="{D42A27DB-BD31-4B8C-83A1-F6EECF244321}">
                <p14:modId xmlns:p14="http://schemas.microsoft.com/office/powerpoint/2010/main" val="1675013014"/>
              </p:ext>
            </p:extLst>
          </p:nvPr>
        </p:nvGraphicFramePr>
        <p:xfrm>
          <a:off x="1181100" y="1491344"/>
          <a:ext cx="12268200" cy="685800"/>
        </p:xfrm>
        <a:graphic>
          <a:graphicData uri="http://schemas.openxmlformats.org/drawingml/2006/table">
            <a:tbl>
              <a:tblPr firstRow="1" firstCol="1" bandRow="1"/>
              <a:tblGrid>
                <a:gridCol w="2552700">
                  <a:extLst>
                    <a:ext uri="{9D8B030D-6E8A-4147-A177-3AD203B41FA5}">
                      <a16:colId xmlns:a16="http://schemas.microsoft.com/office/drawing/2014/main" val="754570712"/>
                    </a:ext>
                  </a:extLst>
                </a:gridCol>
                <a:gridCol w="1703900">
                  <a:extLst>
                    <a:ext uri="{9D8B030D-6E8A-4147-A177-3AD203B41FA5}">
                      <a16:colId xmlns:a16="http://schemas.microsoft.com/office/drawing/2014/main" val="708230626"/>
                    </a:ext>
                  </a:extLst>
                </a:gridCol>
                <a:gridCol w="2252540">
                  <a:extLst>
                    <a:ext uri="{9D8B030D-6E8A-4147-A177-3AD203B41FA5}">
                      <a16:colId xmlns:a16="http://schemas.microsoft.com/office/drawing/2014/main" val="2685834541"/>
                    </a:ext>
                  </a:extLst>
                </a:gridCol>
                <a:gridCol w="1836472">
                  <a:extLst>
                    <a:ext uri="{9D8B030D-6E8A-4147-A177-3AD203B41FA5}">
                      <a16:colId xmlns:a16="http://schemas.microsoft.com/office/drawing/2014/main" val="4285329321"/>
                    </a:ext>
                  </a:extLst>
                </a:gridCol>
                <a:gridCol w="3922588">
                  <a:extLst>
                    <a:ext uri="{9D8B030D-6E8A-4147-A177-3AD203B41FA5}">
                      <a16:colId xmlns:a16="http://schemas.microsoft.com/office/drawing/2014/main" val="2447190988"/>
                    </a:ext>
                  </a:extLst>
                </a:gridCol>
              </a:tblGrid>
              <a:tr h="685800">
                <a:tc>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Immunosuppressant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Magnitude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31381800"/>
                  </a:ext>
                </a:extLst>
              </a:tr>
            </a:tbl>
          </a:graphicData>
        </a:graphic>
      </p:graphicFrame>
      <p:graphicFrame>
        <p:nvGraphicFramePr>
          <p:cNvPr id="10" name="Table 9">
            <a:extLst>
              <a:ext uri="{FF2B5EF4-FFF2-40B4-BE49-F238E27FC236}">
                <a16:creationId xmlns:a16="http://schemas.microsoft.com/office/drawing/2014/main" id="{E22D7E80-05F5-8F18-F5FF-9CCE99E3F71E}"/>
              </a:ext>
            </a:extLst>
          </p:cNvPr>
          <p:cNvGraphicFramePr>
            <a:graphicFrameLocks noGrp="1"/>
          </p:cNvGraphicFramePr>
          <p:nvPr>
            <p:extLst>
              <p:ext uri="{D42A27DB-BD31-4B8C-83A1-F6EECF244321}">
                <p14:modId xmlns:p14="http://schemas.microsoft.com/office/powerpoint/2010/main" val="3271403909"/>
              </p:ext>
            </p:extLst>
          </p:nvPr>
        </p:nvGraphicFramePr>
        <p:xfrm>
          <a:off x="3733800" y="2177144"/>
          <a:ext cx="9715500" cy="5088082"/>
        </p:xfrm>
        <a:graphic>
          <a:graphicData uri="http://schemas.openxmlformats.org/drawingml/2006/table">
            <a:tbl>
              <a:tblPr firstRow="1" firstCol="1" bandRow="1"/>
              <a:tblGrid>
                <a:gridCol w="1695234">
                  <a:extLst>
                    <a:ext uri="{9D8B030D-6E8A-4147-A177-3AD203B41FA5}">
                      <a16:colId xmlns:a16="http://schemas.microsoft.com/office/drawing/2014/main" val="2722638244"/>
                    </a:ext>
                  </a:extLst>
                </a:gridCol>
                <a:gridCol w="2298324">
                  <a:extLst>
                    <a:ext uri="{9D8B030D-6E8A-4147-A177-3AD203B41FA5}">
                      <a16:colId xmlns:a16="http://schemas.microsoft.com/office/drawing/2014/main" val="4261632750"/>
                    </a:ext>
                  </a:extLst>
                </a:gridCol>
                <a:gridCol w="1824637">
                  <a:extLst>
                    <a:ext uri="{9D8B030D-6E8A-4147-A177-3AD203B41FA5}">
                      <a16:colId xmlns:a16="http://schemas.microsoft.com/office/drawing/2014/main" val="140352193"/>
                    </a:ext>
                  </a:extLst>
                </a:gridCol>
                <a:gridCol w="3897305">
                  <a:extLst>
                    <a:ext uri="{9D8B030D-6E8A-4147-A177-3AD203B41FA5}">
                      <a16:colId xmlns:a16="http://schemas.microsoft.com/office/drawing/2014/main" val="1646834140"/>
                    </a:ext>
                  </a:extLst>
                </a:gridCol>
              </a:tblGrid>
              <a:tr h="104259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Fluvastatin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Moderate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 to 4-fold increase in AUC of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fluvastatin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Limit dose of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fluvastatin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40 mg daily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2896"/>
                  </a:ext>
                </a:extLst>
              </a:tr>
              <a:tr h="1003327">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Simvastatin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 to 8-fold increase in AUC of simvastatin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Avoid combination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701051"/>
                  </a:ext>
                </a:extLst>
              </a:tr>
              <a:tr h="1003327">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Lovastatin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 to 20-fold increase in AUC of lovastatin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Avoid combination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247845"/>
                  </a:ext>
                </a:extLst>
              </a:tr>
              <a:tr h="1430482">
                <a:tc>
                  <a:txBody>
                    <a:bodyPr/>
                    <a:lstStyle/>
                    <a:p>
                      <a:pPr marL="0" marR="0">
                        <a:lnSpc>
                          <a:spcPct val="100000"/>
                        </a:lnSpc>
                        <a:spcBef>
                          <a:spcPts val="0"/>
                        </a:spcBef>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Pitavastatin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Severe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5-fold increase in AUC of pitavastatin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Avoid combination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11" marR="636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763416"/>
                  </a:ext>
                </a:extLst>
              </a:tr>
            </a:tbl>
          </a:graphicData>
        </a:graphic>
      </p:graphicFrame>
      <p:graphicFrame>
        <p:nvGraphicFramePr>
          <p:cNvPr id="13" name="Table 12">
            <a:extLst>
              <a:ext uri="{FF2B5EF4-FFF2-40B4-BE49-F238E27FC236}">
                <a16:creationId xmlns:a16="http://schemas.microsoft.com/office/drawing/2014/main" id="{A285DF72-F8FB-37B1-B8B6-282D94102F1D}"/>
              </a:ext>
            </a:extLst>
          </p:cNvPr>
          <p:cNvGraphicFramePr>
            <a:graphicFrameLocks noGrp="1"/>
          </p:cNvGraphicFramePr>
          <p:nvPr>
            <p:extLst>
              <p:ext uri="{D42A27DB-BD31-4B8C-83A1-F6EECF244321}">
                <p14:modId xmlns:p14="http://schemas.microsoft.com/office/powerpoint/2010/main" val="4217498925"/>
              </p:ext>
            </p:extLst>
          </p:nvPr>
        </p:nvGraphicFramePr>
        <p:xfrm>
          <a:off x="1181100" y="2170219"/>
          <a:ext cx="2552700" cy="5088082"/>
        </p:xfrm>
        <a:graphic>
          <a:graphicData uri="http://schemas.openxmlformats.org/drawingml/2006/table">
            <a:tbl>
              <a:tblPr firstRow="1" firstCol="1" bandRow="1"/>
              <a:tblGrid>
                <a:gridCol w="2552700">
                  <a:extLst>
                    <a:ext uri="{9D8B030D-6E8A-4147-A177-3AD203B41FA5}">
                      <a16:colId xmlns:a16="http://schemas.microsoft.com/office/drawing/2014/main" val="3197875189"/>
                    </a:ext>
                  </a:extLst>
                </a:gridCol>
              </a:tblGrid>
              <a:tr h="5088082">
                <a:tc>
                  <a:txBody>
                    <a:bodyPr/>
                    <a:lstStyle/>
                    <a:p>
                      <a:pPr marL="0" marR="0">
                        <a:lnSpc>
                          <a:spcPct val="200000"/>
                        </a:lnSpc>
                        <a:spcBef>
                          <a:spcPts val="0"/>
                        </a:spcBef>
                        <a:spcAft>
                          <a:spcPts val="0"/>
                        </a:spcAft>
                      </a:pPr>
                      <a:endParaRPr lang="en-US" sz="11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252260"/>
                  </a:ext>
                </a:extLst>
              </a:tr>
            </a:tbl>
          </a:graphicData>
        </a:graphic>
      </p:graphicFrame>
      <p:sp>
        <p:nvSpPr>
          <p:cNvPr id="14" name="TextBox 13">
            <a:extLst>
              <a:ext uri="{FF2B5EF4-FFF2-40B4-BE49-F238E27FC236}">
                <a16:creationId xmlns:a16="http://schemas.microsoft.com/office/drawing/2014/main" id="{9784B4C2-A5ED-240E-4277-34C4DA9C8AA8}"/>
              </a:ext>
            </a:extLst>
          </p:cNvPr>
          <p:cNvSpPr txBox="1"/>
          <p:nvPr/>
        </p:nvSpPr>
        <p:spPr>
          <a:xfrm>
            <a:off x="1181100" y="7181260"/>
            <a:ext cx="4495800" cy="406330"/>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Times New Roman" panose="02020603050405020304" pitchFamily="18" charset="0"/>
              </a:rPr>
              <a:t>AUC indicates area under the curve.</a:t>
            </a:r>
            <a:endParaRPr lang="en-US" sz="11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3899476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D6CAC-77ED-21AD-C272-E8E0BA177CEA}"/>
              </a:ext>
            </a:extLst>
          </p:cNvPr>
          <p:cNvSpPr>
            <a:spLocks noGrp="1"/>
          </p:cNvSpPr>
          <p:nvPr>
            <p:ph type="sldNum" sz="quarter" idx="4"/>
          </p:nvPr>
        </p:nvSpPr>
        <p:spPr/>
        <p:txBody>
          <a:bodyPr/>
          <a:lstStyle/>
          <a:p>
            <a:fld id="{01CD3B2E-BC1C-6C4D-9D91-A67B950EE325}" type="slidenum">
              <a:rPr lang="en-US" smtClean="0"/>
              <a:pPr/>
              <a:t>135</a:t>
            </a:fld>
            <a:endParaRPr lang="en-US" dirty="0"/>
          </a:p>
        </p:txBody>
      </p:sp>
      <p:sp>
        <p:nvSpPr>
          <p:cNvPr id="5" name="TextBox 4">
            <a:extLst>
              <a:ext uri="{FF2B5EF4-FFF2-40B4-BE49-F238E27FC236}">
                <a16:creationId xmlns:a16="http://schemas.microsoft.com/office/drawing/2014/main" id="{8B890EB7-0891-12B6-9060-1F7C8981B470}"/>
              </a:ext>
            </a:extLst>
          </p:cNvPr>
          <p:cNvSpPr txBox="1"/>
          <p:nvPr/>
        </p:nvSpPr>
        <p:spPr>
          <a:xfrm>
            <a:off x="2561034" y="3299192"/>
            <a:ext cx="9508332" cy="1631216"/>
          </a:xfrm>
          <a:prstGeom prst="rect">
            <a:avLst/>
          </a:prstGeom>
          <a:noFill/>
        </p:spPr>
        <p:txBody>
          <a:bodyPr wrap="square">
            <a:spAutoFit/>
          </a:bodyPr>
          <a:lstStyle/>
          <a:p>
            <a:r>
              <a:rPr lang="en-US" sz="5000" b="1" dirty="0">
                <a:latin typeface="Lub Dub Medium" panose="020B0603030403020204" pitchFamily="34" charset="0"/>
              </a:rPr>
              <a:t>Patient Follow-Up: Monitoring and Managing Symptoms</a:t>
            </a:r>
          </a:p>
        </p:txBody>
      </p:sp>
    </p:spTree>
    <p:extLst>
      <p:ext uri="{BB962C8B-B14F-4D97-AF65-F5344CB8AC3E}">
        <p14:creationId xmlns:p14="http://schemas.microsoft.com/office/powerpoint/2010/main" val="97183053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136</a:t>
            </a:fld>
            <a:endParaRPr lang="en-US" dirty="0"/>
          </a:p>
        </p:txBody>
      </p:sp>
      <p:graphicFrame>
        <p:nvGraphicFramePr>
          <p:cNvPr id="2" name="Table 1">
            <a:extLst>
              <a:ext uri="{FF2B5EF4-FFF2-40B4-BE49-F238E27FC236}">
                <a16:creationId xmlns:a16="http://schemas.microsoft.com/office/drawing/2014/main" id="{E0BF6ADC-A57A-61B2-0B6E-E9C69F275666}"/>
              </a:ext>
            </a:extLst>
          </p:cNvPr>
          <p:cNvGraphicFramePr>
            <a:graphicFrameLocks noGrp="1"/>
          </p:cNvGraphicFramePr>
          <p:nvPr>
            <p:extLst>
              <p:ext uri="{D42A27DB-BD31-4B8C-83A1-F6EECF244321}">
                <p14:modId xmlns:p14="http://schemas.microsoft.com/office/powerpoint/2010/main" val="2330322795"/>
              </p:ext>
            </p:extLst>
          </p:nvPr>
        </p:nvGraphicFramePr>
        <p:xfrm>
          <a:off x="1866899" y="1066800"/>
          <a:ext cx="10896599" cy="6356474"/>
        </p:xfrm>
        <a:graphic>
          <a:graphicData uri="http://schemas.openxmlformats.org/drawingml/2006/table">
            <a:tbl>
              <a:tblPr firstRow="1" firstCol="1" bandRow="1"/>
              <a:tblGrid>
                <a:gridCol w="1252818">
                  <a:extLst>
                    <a:ext uri="{9D8B030D-6E8A-4147-A177-3AD203B41FA5}">
                      <a16:colId xmlns:a16="http://schemas.microsoft.com/office/drawing/2014/main" val="1292383786"/>
                    </a:ext>
                  </a:extLst>
                </a:gridCol>
                <a:gridCol w="1258644">
                  <a:extLst>
                    <a:ext uri="{9D8B030D-6E8A-4147-A177-3AD203B41FA5}">
                      <a16:colId xmlns:a16="http://schemas.microsoft.com/office/drawing/2014/main" val="949865484"/>
                    </a:ext>
                  </a:extLst>
                </a:gridCol>
                <a:gridCol w="8385137">
                  <a:extLst>
                    <a:ext uri="{9D8B030D-6E8A-4147-A177-3AD203B41FA5}">
                      <a16:colId xmlns:a16="http://schemas.microsoft.com/office/drawing/2014/main" val="2948079340"/>
                    </a:ext>
                  </a:extLst>
                </a:gridCol>
              </a:tblGrid>
              <a:tr h="1391066">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Follow-Up Plan and Testing in Stable Patients </a:t>
                      </a: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09070134"/>
                  </a:ext>
                </a:extLst>
              </a:tr>
              <a:tr h="48353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397669"/>
                  </a:ext>
                </a:extLst>
              </a:tr>
              <a:tr h="237088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stable patients with CCD and with previous ACS or coronary revascularization, referral to telehealth programs, community-based programs, or both for lifestyle interventions may be reasonable as an adjunct to usual care to improve management of cardiovascular risk factors.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701362"/>
                  </a:ext>
                </a:extLst>
              </a:tr>
              <a:tr h="174293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a change in clinical or functional status on optimized GDMT, routine periodic testing with coronary CTA or stress testing with or without imaging is not recommended to guide therapeutic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419182"/>
                  </a:ext>
                </a:extLst>
              </a:tr>
            </a:tbl>
          </a:graphicData>
        </a:graphic>
      </p:graphicFrame>
      <p:sp>
        <p:nvSpPr>
          <p:cNvPr id="3" name="Subtitle 5">
            <a:extLst>
              <a:ext uri="{FF2B5EF4-FFF2-40B4-BE49-F238E27FC236}">
                <a16:creationId xmlns:a16="http://schemas.microsoft.com/office/drawing/2014/main" id="{28537EFF-09EF-D6C4-7969-595D098D8BA1}"/>
              </a:ext>
            </a:extLst>
          </p:cNvPr>
          <p:cNvSpPr>
            <a:spLocks noGrp="1"/>
          </p:cNvSpPr>
          <p:nvPr>
            <p:ph type="subTitle" idx="1"/>
          </p:nvPr>
        </p:nvSpPr>
        <p:spPr>
          <a:xfrm>
            <a:off x="3257549" y="439921"/>
            <a:ext cx="8115300" cy="480135"/>
          </a:xfrm>
        </p:spPr>
        <p:txBody>
          <a:bodyPr/>
          <a:lstStyle/>
          <a:p>
            <a:r>
              <a:rPr lang="en-US" sz="2800" b="1" dirty="0"/>
              <a:t>Follow-Up Plan and Testing in Stable Patients </a:t>
            </a:r>
          </a:p>
        </p:txBody>
      </p:sp>
    </p:spTree>
    <p:extLst>
      <p:ext uri="{BB962C8B-B14F-4D97-AF65-F5344CB8AC3E}">
        <p14:creationId xmlns:p14="http://schemas.microsoft.com/office/powerpoint/2010/main" val="40225809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137</a:t>
            </a:fld>
            <a:endParaRPr lang="en-US" dirty="0"/>
          </a:p>
        </p:txBody>
      </p:sp>
      <p:graphicFrame>
        <p:nvGraphicFramePr>
          <p:cNvPr id="2" name="Table 1">
            <a:extLst>
              <a:ext uri="{FF2B5EF4-FFF2-40B4-BE49-F238E27FC236}">
                <a16:creationId xmlns:a16="http://schemas.microsoft.com/office/drawing/2014/main" id="{722AE57D-C7E1-1AD9-93FC-2AA540A9748F}"/>
              </a:ext>
            </a:extLst>
          </p:cNvPr>
          <p:cNvGraphicFramePr>
            <a:graphicFrameLocks noGrp="1"/>
          </p:cNvGraphicFramePr>
          <p:nvPr>
            <p:extLst>
              <p:ext uri="{D42A27DB-BD31-4B8C-83A1-F6EECF244321}">
                <p14:modId xmlns:p14="http://schemas.microsoft.com/office/powerpoint/2010/main" val="2398180601"/>
              </p:ext>
            </p:extLst>
          </p:nvPr>
        </p:nvGraphicFramePr>
        <p:xfrm>
          <a:off x="2476499" y="2286000"/>
          <a:ext cx="9677400" cy="3657600"/>
        </p:xfrm>
        <a:graphic>
          <a:graphicData uri="http://schemas.openxmlformats.org/drawingml/2006/table">
            <a:tbl>
              <a:tblPr firstRow="1" firstCol="1" bandRow="1"/>
              <a:tblGrid>
                <a:gridCol w="1112642">
                  <a:extLst>
                    <a:ext uri="{9D8B030D-6E8A-4147-A177-3AD203B41FA5}">
                      <a16:colId xmlns:a16="http://schemas.microsoft.com/office/drawing/2014/main" val="172264511"/>
                    </a:ext>
                  </a:extLst>
                </a:gridCol>
                <a:gridCol w="1117817">
                  <a:extLst>
                    <a:ext uri="{9D8B030D-6E8A-4147-A177-3AD203B41FA5}">
                      <a16:colId xmlns:a16="http://schemas.microsoft.com/office/drawing/2014/main" val="2617775924"/>
                    </a:ext>
                  </a:extLst>
                </a:gridCol>
                <a:gridCol w="7446941">
                  <a:extLst>
                    <a:ext uri="{9D8B030D-6E8A-4147-A177-3AD203B41FA5}">
                      <a16:colId xmlns:a16="http://schemas.microsoft.com/office/drawing/2014/main" val="2329396690"/>
                    </a:ext>
                  </a:extLst>
                </a:gridCol>
              </a:tblGrid>
              <a:tr h="19050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a change in clinical or functional status, routine periodic reassessment of LV function is not recommended to guide therapeutic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843535"/>
                  </a:ext>
                </a:extLst>
              </a:tr>
              <a:tr h="17526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a change in clinical or functional status, routine periodic invasive coronary angiography should not be performed to guide therapeutic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162853"/>
                  </a:ext>
                </a:extLst>
              </a:tr>
            </a:tbl>
          </a:graphicData>
        </a:graphic>
      </p:graphicFrame>
      <p:sp>
        <p:nvSpPr>
          <p:cNvPr id="3" name="Subtitle 5">
            <a:extLst>
              <a:ext uri="{FF2B5EF4-FFF2-40B4-BE49-F238E27FC236}">
                <a16:creationId xmlns:a16="http://schemas.microsoft.com/office/drawing/2014/main" id="{53A6DCD3-6DA4-E79F-D52A-F71DF080486D}"/>
              </a:ext>
            </a:extLst>
          </p:cNvPr>
          <p:cNvSpPr>
            <a:spLocks noGrp="1"/>
          </p:cNvSpPr>
          <p:nvPr>
            <p:ph type="subTitle" idx="1"/>
          </p:nvPr>
        </p:nvSpPr>
        <p:spPr>
          <a:xfrm>
            <a:off x="4067173" y="1143000"/>
            <a:ext cx="6496051" cy="855479"/>
          </a:xfrm>
        </p:spPr>
        <p:txBody>
          <a:bodyPr/>
          <a:lstStyle/>
          <a:p>
            <a:r>
              <a:rPr lang="en-US" sz="2800" b="1" dirty="0"/>
              <a:t>Follow-Up Plan and Testing in Stable Patients (</a:t>
            </a:r>
            <a:r>
              <a:rPr lang="en-US" sz="2800" b="1" dirty="0" err="1"/>
              <a:t>con’t</a:t>
            </a:r>
            <a:r>
              <a:rPr lang="en-US" sz="2800" b="1" dirty="0"/>
              <a:t>.) </a:t>
            </a:r>
          </a:p>
        </p:txBody>
      </p:sp>
    </p:spTree>
    <p:extLst>
      <p:ext uri="{BB962C8B-B14F-4D97-AF65-F5344CB8AC3E}">
        <p14:creationId xmlns:p14="http://schemas.microsoft.com/office/powerpoint/2010/main" val="9129854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AD6CAC-77ED-21AD-C272-E8E0BA177CEA}"/>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
        <p:nvSpPr>
          <p:cNvPr id="5" name="TextBox 4">
            <a:extLst>
              <a:ext uri="{FF2B5EF4-FFF2-40B4-BE49-F238E27FC236}">
                <a16:creationId xmlns:a16="http://schemas.microsoft.com/office/drawing/2014/main" id="{8B890EB7-0891-12B6-9060-1F7C8981B470}"/>
              </a:ext>
            </a:extLst>
          </p:cNvPr>
          <p:cNvSpPr txBox="1"/>
          <p:nvPr/>
        </p:nvSpPr>
        <p:spPr>
          <a:xfrm>
            <a:off x="2271117" y="3253026"/>
            <a:ext cx="10088166" cy="861774"/>
          </a:xfrm>
          <a:prstGeom prst="rect">
            <a:avLst/>
          </a:prstGeom>
          <a:noFill/>
        </p:spPr>
        <p:txBody>
          <a:bodyPr wrap="square">
            <a:spAutoFit/>
          </a:bodyPr>
          <a:lstStyle/>
          <a:p>
            <a:r>
              <a:rPr lang="en-US" sz="5000" b="1" dirty="0">
                <a:latin typeface="Lub Dub Medium" panose="020B0603030403020204" pitchFamily="34" charset="0"/>
              </a:rPr>
              <a:t>Other Important Considerations</a:t>
            </a:r>
          </a:p>
        </p:txBody>
      </p:sp>
    </p:spTree>
    <p:extLst>
      <p:ext uri="{BB962C8B-B14F-4D97-AF65-F5344CB8AC3E}">
        <p14:creationId xmlns:p14="http://schemas.microsoft.com/office/powerpoint/2010/main" val="1384641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139</a:t>
            </a:fld>
            <a:endParaRPr lang="en-US" dirty="0"/>
          </a:p>
        </p:txBody>
      </p:sp>
      <p:sp>
        <p:nvSpPr>
          <p:cNvPr id="2" name="Subtitle 5">
            <a:extLst>
              <a:ext uri="{FF2B5EF4-FFF2-40B4-BE49-F238E27FC236}">
                <a16:creationId xmlns:a16="http://schemas.microsoft.com/office/drawing/2014/main" id="{499BEC32-8FA3-829F-E5C8-D497DC05BFA1}"/>
              </a:ext>
            </a:extLst>
          </p:cNvPr>
          <p:cNvSpPr>
            <a:spLocks noGrp="1"/>
          </p:cNvSpPr>
          <p:nvPr>
            <p:ph type="subTitle" idx="1"/>
          </p:nvPr>
        </p:nvSpPr>
        <p:spPr>
          <a:xfrm>
            <a:off x="4510086" y="1752600"/>
            <a:ext cx="5610227" cy="381000"/>
          </a:xfrm>
        </p:spPr>
        <p:txBody>
          <a:bodyPr/>
          <a:lstStyle/>
          <a:p>
            <a:r>
              <a:rPr lang="en-US" sz="2800" b="1" dirty="0"/>
              <a:t>Cost and Value Considerations</a:t>
            </a:r>
          </a:p>
        </p:txBody>
      </p:sp>
      <p:graphicFrame>
        <p:nvGraphicFramePr>
          <p:cNvPr id="3" name="Table 2">
            <a:extLst>
              <a:ext uri="{FF2B5EF4-FFF2-40B4-BE49-F238E27FC236}">
                <a16:creationId xmlns:a16="http://schemas.microsoft.com/office/drawing/2014/main" id="{5C448217-33FD-D7F7-A4EF-3764882B6C83}"/>
              </a:ext>
            </a:extLst>
          </p:cNvPr>
          <p:cNvGraphicFramePr>
            <a:graphicFrameLocks noGrp="1"/>
          </p:cNvGraphicFramePr>
          <p:nvPr>
            <p:extLst>
              <p:ext uri="{D42A27DB-BD31-4B8C-83A1-F6EECF244321}">
                <p14:modId xmlns:p14="http://schemas.microsoft.com/office/powerpoint/2010/main" val="1701198949"/>
              </p:ext>
            </p:extLst>
          </p:nvPr>
        </p:nvGraphicFramePr>
        <p:xfrm>
          <a:off x="1755873" y="2590800"/>
          <a:ext cx="11118654" cy="3498945"/>
        </p:xfrm>
        <a:graphic>
          <a:graphicData uri="http://schemas.openxmlformats.org/drawingml/2006/table">
            <a:tbl>
              <a:tblPr firstRow="1" firstCol="1" bandRow="1"/>
              <a:tblGrid>
                <a:gridCol w="1291988">
                  <a:extLst>
                    <a:ext uri="{9D8B030D-6E8A-4147-A177-3AD203B41FA5}">
                      <a16:colId xmlns:a16="http://schemas.microsoft.com/office/drawing/2014/main" val="1873620102"/>
                    </a:ext>
                  </a:extLst>
                </a:gridCol>
                <a:gridCol w="1174130">
                  <a:extLst>
                    <a:ext uri="{9D8B030D-6E8A-4147-A177-3AD203B41FA5}">
                      <a16:colId xmlns:a16="http://schemas.microsoft.com/office/drawing/2014/main" val="2503410712"/>
                    </a:ext>
                  </a:extLst>
                </a:gridCol>
                <a:gridCol w="8652536">
                  <a:extLst>
                    <a:ext uri="{9D8B030D-6E8A-4147-A177-3AD203B41FA5}">
                      <a16:colId xmlns:a16="http://schemas.microsoft.com/office/drawing/2014/main" val="4068080115"/>
                    </a:ext>
                  </a:extLst>
                </a:gridCol>
              </a:tblGrid>
              <a:tr h="86208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Cost and Value Considerations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8977175"/>
                  </a:ext>
                </a:extLst>
              </a:tr>
              <a:tr h="413055">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916269"/>
                  </a:ext>
                </a:extLst>
              </a:tr>
              <a:tr h="222380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When discussing treatment and prevention with patients who have CCD, it is recommended that the health care team discuss out-of-pocket costs for medications at the time of initiating a new medication and at least annually thereafter to preempt cost-related nonadherence.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960087"/>
                  </a:ext>
                </a:extLst>
              </a:tr>
            </a:tbl>
          </a:graphicData>
        </a:graphic>
      </p:graphicFrame>
    </p:spTree>
    <p:extLst>
      <p:ext uri="{BB962C8B-B14F-4D97-AF65-F5344CB8AC3E}">
        <p14:creationId xmlns:p14="http://schemas.microsoft.com/office/powerpoint/2010/main" val="22186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114800" y="1219200"/>
            <a:ext cx="6400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3" name="TextBox 2">
            <a:extLst>
              <a:ext uri="{FF2B5EF4-FFF2-40B4-BE49-F238E27FC236}">
                <a16:creationId xmlns:a16="http://schemas.microsoft.com/office/drawing/2014/main" id="{83E59E25-649D-94BF-96FB-54FBE1D3C943}"/>
              </a:ext>
            </a:extLst>
          </p:cNvPr>
          <p:cNvSpPr txBox="1"/>
          <p:nvPr/>
        </p:nvSpPr>
        <p:spPr>
          <a:xfrm>
            <a:off x="1981200" y="2837527"/>
            <a:ext cx="10668000" cy="3046988"/>
          </a:xfrm>
          <a:prstGeom prst="rect">
            <a:avLst/>
          </a:prstGeom>
          <a:noFill/>
        </p:spPr>
        <p:txBody>
          <a:bodyPr wrap="square">
            <a:spAutoFit/>
          </a:bodyPr>
          <a:lstStyle/>
          <a:p>
            <a:r>
              <a:rPr lang="en-US" sz="3200" dirty="0">
                <a:latin typeface="Lub Dub Medium" panose="020B0603030403020204" pitchFamily="34" charset="0"/>
              </a:rPr>
              <a:t>10. Although e-cigarettes increase the likelihood of successful smoking cessation compared with nicotine replacement therapy, because of the lack of long-term safety data and risks of sustained use, e-cigarettes are not recommended as first-line therapy for smoking cessation. </a:t>
            </a:r>
          </a:p>
        </p:txBody>
      </p:sp>
    </p:spTree>
    <p:extLst>
      <p:ext uri="{BB962C8B-B14F-4D97-AF65-F5344CB8AC3E}">
        <p14:creationId xmlns:p14="http://schemas.microsoft.com/office/powerpoint/2010/main" val="20152724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140</a:t>
            </a:fld>
            <a:endParaRPr lang="en-US" dirty="0"/>
          </a:p>
        </p:txBody>
      </p:sp>
      <p:sp>
        <p:nvSpPr>
          <p:cNvPr id="2" name="Subtitle 5">
            <a:extLst>
              <a:ext uri="{FF2B5EF4-FFF2-40B4-BE49-F238E27FC236}">
                <a16:creationId xmlns:a16="http://schemas.microsoft.com/office/drawing/2014/main" id="{F587451C-514F-30AC-DAB5-A944F0667DF2}"/>
              </a:ext>
            </a:extLst>
          </p:cNvPr>
          <p:cNvSpPr>
            <a:spLocks noGrp="1"/>
          </p:cNvSpPr>
          <p:nvPr>
            <p:ph type="subTitle" idx="1"/>
          </p:nvPr>
        </p:nvSpPr>
        <p:spPr>
          <a:xfrm>
            <a:off x="5988843" y="304800"/>
            <a:ext cx="2652714" cy="304800"/>
          </a:xfrm>
        </p:spPr>
        <p:txBody>
          <a:bodyPr/>
          <a:lstStyle/>
          <a:p>
            <a:r>
              <a:rPr lang="en-US" sz="2800" b="1" dirty="0"/>
              <a:t>Abbreviations</a:t>
            </a:r>
          </a:p>
        </p:txBody>
      </p:sp>
      <p:graphicFrame>
        <p:nvGraphicFramePr>
          <p:cNvPr id="5" name="Table 4">
            <a:extLst>
              <a:ext uri="{FF2B5EF4-FFF2-40B4-BE49-F238E27FC236}">
                <a16:creationId xmlns:a16="http://schemas.microsoft.com/office/drawing/2014/main" id="{60D3754C-90EF-F5E8-27FF-EA0335E5C146}"/>
              </a:ext>
            </a:extLst>
          </p:cNvPr>
          <p:cNvGraphicFramePr>
            <a:graphicFrameLocks noGrp="1"/>
          </p:cNvGraphicFramePr>
          <p:nvPr>
            <p:extLst>
              <p:ext uri="{D42A27DB-BD31-4B8C-83A1-F6EECF244321}">
                <p14:modId xmlns:p14="http://schemas.microsoft.com/office/powerpoint/2010/main" val="3104123286"/>
              </p:ext>
            </p:extLst>
          </p:nvPr>
        </p:nvGraphicFramePr>
        <p:xfrm>
          <a:off x="4346575" y="914400"/>
          <a:ext cx="5937250" cy="6400800"/>
        </p:xfrm>
        <a:graphic>
          <a:graphicData uri="http://schemas.openxmlformats.org/drawingml/2006/table">
            <a:tbl>
              <a:tblPr firstRow="1" firstCol="1" bandRow="1"/>
              <a:tblGrid>
                <a:gridCol w="2968625">
                  <a:extLst>
                    <a:ext uri="{9D8B030D-6E8A-4147-A177-3AD203B41FA5}">
                      <a16:colId xmlns:a16="http://schemas.microsoft.com/office/drawing/2014/main" val="2900893239"/>
                    </a:ext>
                  </a:extLst>
                </a:gridCol>
                <a:gridCol w="2968625">
                  <a:extLst>
                    <a:ext uri="{9D8B030D-6E8A-4147-A177-3AD203B41FA5}">
                      <a16:colId xmlns:a16="http://schemas.microsoft.com/office/drawing/2014/main" val="3219742862"/>
                    </a:ext>
                  </a:extLst>
                </a:gridCol>
              </a:tblGrid>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Abbreviation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Meaning/Phrase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173785"/>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angiotensin-converting enzyme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698963"/>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ACS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acute coronary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281364"/>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atrial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566482"/>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angiotensin-receptor blocker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22589"/>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ASCVD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atherosclerotic cardiovascular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253663"/>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BMI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body mass index</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898259"/>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blood pressure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628701"/>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CABG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coronary artery bypass grafting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9539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coronary artery disease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199534"/>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CCB</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calcium channel blocker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40821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CCD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chronic coronary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21505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CHD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coronary heart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703105"/>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CKD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chronic kidney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535853"/>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CMR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cardiovascular magnetic resonance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725294"/>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COVID-19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coronavirus disease 2019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942408"/>
                  </a:ext>
                </a:extLst>
              </a:tr>
            </a:tbl>
          </a:graphicData>
        </a:graphic>
      </p:graphicFrame>
    </p:spTree>
    <p:extLst>
      <p:ext uri="{BB962C8B-B14F-4D97-AF65-F5344CB8AC3E}">
        <p14:creationId xmlns:p14="http://schemas.microsoft.com/office/powerpoint/2010/main" val="16872584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141</a:t>
            </a:fld>
            <a:endParaRPr lang="en-US" dirty="0"/>
          </a:p>
        </p:txBody>
      </p:sp>
      <p:sp>
        <p:nvSpPr>
          <p:cNvPr id="2" name="Subtitle 5">
            <a:extLst>
              <a:ext uri="{FF2B5EF4-FFF2-40B4-BE49-F238E27FC236}">
                <a16:creationId xmlns:a16="http://schemas.microsoft.com/office/drawing/2014/main" id="{4AC63514-274D-23C5-CC24-3891D7C33E95}"/>
              </a:ext>
            </a:extLst>
          </p:cNvPr>
          <p:cNvSpPr>
            <a:spLocks noGrp="1"/>
          </p:cNvSpPr>
          <p:nvPr>
            <p:ph type="subTitle" idx="1"/>
          </p:nvPr>
        </p:nvSpPr>
        <p:spPr>
          <a:xfrm>
            <a:off x="5394721" y="228600"/>
            <a:ext cx="3840958" cy="457200"/>
          </a:xfrm>
        </p:spPr>
        <p:txBody>
          <a:bodyPr/>
          <a:lstStyle/>
          <a:p>
            <a:r>
              <a:rPr lang="en-US" sz="2800" b="1" dirty="0"/>
              <a:t>Abbreviations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43E1CAAD-3542-CFB9-3E3C-BC0566A5E0CE}"/>
              </a:ext>
            </a:extLst>
          </p:cNvPr>
          <p:cNvGraphicFramePr>
            <a:graphicFrameLocks noGrp="1"/>
          </p:cNvGraphicFramePr>
          <p:nvPr>
            <p:extLst>
              <p:ext uri="{D42A27DB-BD31-4B8C-83A1-F6EECF244321}">
                <p14:modId xmlns:p14="http://schemas.microsoft.com/office/powerpoint/2010/main" val="4039568605"/>
              </p:ext>
            </p:extLst>
          </p:nvPr>
        </p:nvGraphicFramePr>
        <p:xfrm>
          <a:off x="4346575" y="762000"/>
          <a:ext cx="5937250" cy="6705600"/>
        </p:xfrm>
        <a:graphic>
          <a:graphicData uri="http://schemas.openxmlformats.org/drawingml/2006/table">
            <a:tbl>
              <a:tblPr firstRow="1" firstCol="1" bandRow="1"/>
              <a:tblGrid>
                <a:gridCol w="2968625">
                  <a:extLst>
                    <a:ext uri="{9D8B030D-6E8A-4147-A177-3AD203B41FA5}">
                      <a16:colId xmlns:a16="http://schemas.microsoft.com/office/drawing/2014/main" val="1203625564"/>
                    </a:ext>
                  </a:extLst>
                </a:gridCol>
                <a:gridCol w="2968625">
                  <a:extLst>
                    <a:ext uri="{9D8B030D-6E8A-4147-A177-3AD203B41FA5}">
                      <a16:colId xmlns:a16="http://schemas.microsoft.com/office/drawing/2014/main" val="2935506200"/>
                    </a:ext>
                  </a:extLst>
                </a:gridCol>
              </a:tblGrid>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cardiac rehabilitation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60289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CVD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cardiovascular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070285"/>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CTA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computed tomography angiography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79869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CCTA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coronary CT angiography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2357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DAPT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dual antiplatelet therapy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0690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DOAC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direct oral anticoagulant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668364"/>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ECG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electrocardiogram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862612"/>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eGFR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estimated glomerular filtration rate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700339"/>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FDA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US Food and Drug Administration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51000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familial hypercholesterolemia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571717"/>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FFR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fractional flow reserve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441898"/>
                  </a:ext>
                </a:extLst>
              </a:tr>
              <a:tr h="381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GDMT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guideline-directed medical therapy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547891"/>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GLP-1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glucagon-like peptide-1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19724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HDL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high-density lipoprotein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88990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heart failure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985142"/>
                  </a:ext>
                </a:extLst>
              </a:tr>
              <a:tr h="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HIV</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human immunodeficiency virus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18076"/>
                  </a:ext>
                </a:extLst>
              </a:tr>
            </a:tbl>
          </a:graphicData>
        </a:graphic>
      </p:graphicFrame>
    </p:spTree>
    <p:extLst>
      <p:ext uri="{BB962C8B-B14F-4D97-AF65-F5344CB8AC3E}">
        <p14:creationId xmlns:p14="http://schemas.microsoft.com/office/powerpoint/2010/main" val="12610745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
        <p:nvSpPr>
          <p:cNvPr id="2" name="Subtitle 5">
            <a:extLst>
              <a:ext uri="{FF2B5EF4-FFF2-40B4-BE49-F238E27FC236}">
                <a16:creationId xmlns:a16="http://schemas.microsoft.com/office/drawing/2014/main" id="{253103C7-E727-A718-FB8F-80808BD13B03}"/>
              </a:ext>
            </a:extLst>
          </p:cNvPr>
          <p:cNvSpPr>
            <a:spLocks noGrp="1"/>
          </p:cNvSpPr>
          <p:nvPr>
            <p:ph type="subTitle" idx="1"/>
          </p:nvPr>
        </p:nvSpPr>
        <p:spPr>
          <a:xfrm>
            <a:off x="5394721" y="609600"/>
            <a:ext cx="3840958" cy="457200"/>
          </a:xfrm>
        </p:spPr>
        <p:txBody>
          <a:bodyPr/>
          <a:lstStyle/>
          <a:p>
            <a:r>
              <a:rPr lang="en-US" sz="2800" b="1" dirty="0"/>
              <a:t>Abbreviations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FCE7CDB1-62D9-2EC8-321D-9C66EA5A849A}"/>
              </a:ext>
            </a:extLst>
          </p:cNvPr>
          <p:cNvGraphicFramePr>
            <a:graphicFrameLocks noGrp="1"/>
          </p:cNvGraphicFramePr>
          <p:nvPr>
            <p:extLst>
              <p:ext uri="{D42A27DB-BD31-4B8C-83A1-F6EECF244321}">
                <p14:modId xmlns:p14="http://schemas.microsoft.com/office/powerpoint/2010/main" val="918468961"/>
              </p:ext>
            </p:extLst>
          </p:nvPr>
        </p:nvGraphicFramePr>
        <p:xfrm>
          <a:off x="3430587" y="1219200"/>
          <a:ext cx="7769226" cy="5791200"/>
        </p:xfrm>
        <a:graphic>
          <a:graphicData uri="http://schemas.openxmlformats.org/drawingml/2006/table">
            <a:tbl>
              <a:tblPr firstRow="1" firstCol="1" bandRow="1"/>
              <a:tblGrid>
                <a:gridCol w="3884613">
                  <a:extLst>
                    <a:ext uri="{9D8B030D-6E8A-4147-A177-3AD203B41FA5}">
                      <a16:colId xmlns:a16="http://schemas.microsoft.com/office/drawing/2014/main" val="1814600207"/>
                    </a:ext>
                  </a:extLst>
                </a:gridCol>
                <a:gridCol w="3884613">
                  <a:extLst>
                    <a:ext uri="{9D8B030D-6E8A-4147-A177-3AD203B41FA5}">
                      <a16:colId xmlns:a16="http://schemas.microsoft.com/office/drawing/2014/main" val="4284395884"/>
                    </a:ext>
                  </a:extLst>
                </a:gridCol>
              </a:tblGrid>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iFR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instantaneous wave-free ratio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94779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INOCA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ischemia with nonobstructive coronary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07941"/>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LDL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low-density lipoprotein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599053"/>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LV</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left ventricular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81348"/>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LVEF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left ventricular ejection fraction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02781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MACE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major adverse cardiovascular event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67462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MBFR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myocardial blood flow reserve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098258"/>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MPI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myocardial perfusion imaging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212079"/>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myocardial infarction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676802"/>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NRT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nicotine replacement therapy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344947"/>
                  </a:ext>
                </a:extLst>
              </a:tr>
              <a:tr h="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P2Y12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platelet adenosine diphosphate receptor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847016"/>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positron emission tomography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973642"/>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PCI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percutaneous coronary intervention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19392"/>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PCSK9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proprotein convertase subtilisin/kexin type 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443671"/>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PPI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proton pump inhibitor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091720"/>
                  </a:ext>
                </a:extLst>
              </a:tr>
              <a:tr h="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QOL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quality of life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853863"/>
                  </a:ext>
                </a:extLst>
              </a:tr>
            </a:tbl>
          </a:graphicData>
        </a:graphic>
      </p:graphicFrame>
    </p:spTree>
    <p:extLst>
      <p:ext uri="{BB962C8B-B14F-4D97-AF65-F5344CB8AC3E}">
        <p14:creationId xmlns:p14="http://schemas.microsoft.com/office/powerpoint/2010/main" val="380785862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143</a:t>
            </a:fld>
            <a:endParaRPr lang="en-US" dirty="0"/>
          </a:p>
        </p:txBody>
      </p:sp>
      <p:sp>
        <p:nvSpPr>
          <p:cNvPr id="2" name="Subtitle 5">
            <a:extLst>
              <a:ext uri="{FF2B5EF4-FFF2-40B4-BE49-F238E27FC236}">
                <a16:creationId xmlns:a16="http://schemas.microsoft.com/office/drawing/2014/main" id="{0905048A-A059-2488-BC5C-3E3501B9095C}"/>
              </a:ext>
            </a:extLst>
          </p:cNvPr>
          <p:cNvSpPr>
            <a:spLocks noGrp="1"/>
          </p:cNvSpPr>
          <p:nvPr>
            <p:ph type="subTitle" idx="1"/>
          </p:nvPr>
        </p:nvSpPr>
        <p:spPr>
          <a:xfrm>
            <a:off x="5394721" y="1600200"/>
            <a:ext cx="3840958" cy="457200"/>
          </a:xfrm>
        </p:spPr>
        <p:txBody>
          <a:bodyPr/>
          <a:lstStyle/>
          <a:p>
            <a:r>
              <a:rPr lang="en-US" sz="2800" b="1" dirty="0"/>
              <a:t>Abbreviations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25C503B0-FACC-6FE5-2630-C629D93DC7E6}"/>
              </a:ext>
            </a:extLst>
          </p:cNvPr>
          <p:cNvGraphicFramePr>
            <a:graphicFrameLocks noGrp="1"/>
          </p:cNvGraphicFramePr>
          <p:nvPr>
            <p:extLst>
              <p:ext uri="{D42A27DB-BD31-4B8C-83A1-F6EECF244321}">
                <p14:modId xmlns:p14="http://schemas.microsoft.com/office/powerpoint/2010/main" val="1961466444"/>
              </p:ext>
            </p:extLst>
          </p:nvPr>
        </p:nvGraphicFramePr>
        <p:xfrm>
          <a:off x="3162300" y="2400301"/>
          <a:ext cx="8305800" cy="3428997"/>
        </p:xfrm>
        <a:graphic>
          <a:graphicData uri="http://schemas.openxmlformats.org/drawingml/2006/table">
            <a:tbl>
              <a:tblPr firstRow="1" firstCol="1" bandRow="1"/>
              <a:tblGrid>
                <a:gridCol w="4152900">
                  <a:extLst>
                    <a:ext uri="{9D8B030D-6E8A-4147-A177-3AD203B41FA5}">
                      <a16:colId xmlns:a16="http://schemas.microsoft.com/office/drawing/2014/main" val="1560680994"/>
                    </a:ext>
                  </a:extLst>
                </a:gridCol>
                <a:gridCol w="4152900">
                  <a:extLst>
                    <a:ext uri="{9D8B030D-6E8A-4147-A177-3AD203B41FA5}">
                      <a16:colId xmlns:a16="http://schemas.microsoft.com/office/drawing/2014/main" val="1612563523"/>
                    </a:ext>
                  </a:extLst>
                </a:gridCol>
              </a:tblGrid>
              <a:tr h="723899">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RAASi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renin-angiotensin-aldosterone system inhibitor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103624"/>
                  </a:ext>
                </a:extLst>
              </a:tr>
              <a:tr h="310243">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RCT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randomized controlled trial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359950"/>
                  </a:ext>
                </a:extLst>
              </a:tr>
              <a:tr h="310243">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SAPT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single antiplatelet therapy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626687"/>
                  </a:ext>
                </a:extLst>
              </a:tr>
              <a:tr h="391884">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SCAD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spontaneous coronary artery dissection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126438"/>
                  </a:ext>
                </a:extLst>
              </a:tr>
              <a:tr h="3810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SDOH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social determinants of health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468283"/>
                  </a:ext>
                </a:extLst>
              </a:tr>
              <a:tr h="3810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SGLT2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sodium glucose cotransporter 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9110924"/>
                  </a:ext>
                </a:extLst>
              </a:tr>
              <a:tr h="620485">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SPECT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single-photon emission computed tomography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01432"/>
                  </a:ext>
                </a:extLst>
              </a:tr>
              <a:tr h="310243">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transient ischemic attack</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992075"/>
                  </a:ext>
                </a:extLst>
              </a:tr>
            </a:tbl>
          </a:graphicData>
        </a:graphic>
      </p:graphicFrame>
    </p:spTree>
    <p:extLst>
      <p:ext uri="{BB962C8B-B14F-4D97-AF65-F5344CB8AC3E}">
        <p14:creationId xmlns:p14="http://schemas.microsoft.com/office/powerpoint/2010/main" val="401491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8B15DC-FEAF-10D8-DF1C-B695C7F06678}"/>
              </a:ext>
            </a:extLst>
          </p:cNvPr>
          <p:cNvSpPr>
            <a:spLocks noGrp="1"/>
          </p:cNvSpPr>
          <p:nvPr>
            <p:ph type="sldNum" sz="quarter" idx="4"/>
          </p:nvPr>
        </p:nvSpPr>
        <p:spPr/>
        <p:txBody>
          <a:bodyPr/>
          <a:lstStyle/>
          <a:p>
            <a:fld id="{01CD3B2E-BC1C-6C4D-9D91-A67B950EE325}" type="slidenum">
              <a:rPr lang="en-US" smtClean="0"/>
              <a:pPr/>
              <a:t>15</a:t>
            </a:fld>
            <a:endParaRPr lang="en-US" dirty="0"/>
          </a:p>
        </p:txBody>
      </p:sp>
      <p:graphicFrame>
        <p:nvGraphicFramePr>
          <p:cNvPr id="9" name="Table 8">
            <a:extLst>
              <a:ext uri="{FF2B5EF4-FFF2-40B4-BE49-F238E27FC236}">
                <a16:creationId xmlns:a16="http://schemas.microsoft.com/office/drawing/2014/main" id="{990402AC-7955-7A30-0EA6-B6F3E8E2DF9C}"/>
              </a:ext>
            </a:extLst>
          </p:cNvPr>
          <p:cNvGraphicFramePr>
            <a:graphicFrameLocks noGrp="1"/>
          </p:cNvGraphicFramePr>
          <p:nvPr>
            <p:extLst>
              <p:ext uri="{D42A27DB-BD31-4B8C-83A1-F6EECF244321}">
                <p14:modId xmlns:p14="http://schemas.microsoft.com/office/powerpoint/2010/main" val="3257372459"/>
              </p:ext>
            </p:extLst>
          </p:nvPr>
        </p:nvGraphicFramePr>
        <p:xfrm>
          <a:off x="3657600" y="1434367"/>
          <a:ext cx="7315200" cy="5133388"/>
        </p:xfrm>
        <a:graphic>
          <a:graphicData uri="http://schemas.openxmlformats.org/drawingml/2006/table">
            <a:tbl>
              <a:tblPr firstRow="1" firstCol="1" bandRow="1"/>
              <a:tblGrid>
                <a:gridCol w="7315200">
                  <a:extLst>
                    <a:ext uri="{9D8B030D-6E8A-4147-A177-3AD203B41FA5}">
                      <a16:colId xmlns:a16="http://schemas.microsoft.com/office/drawing/2014/main" val="1645368615"/>
                    </a:ext>
                  </a:extLst>
                </a:gridCol>
              </a:tblGrid>
              <a:tr h="520062">
                <a:tc>
                  <a:txBody>
                    <a:bodyPr/>
                    <a:lstStyle/>
                    <a:p>
                      <a:pPr marL="0" marR="0" algn="ctr">
                        <a:lnSpc>
                          <a:spcPct val="115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of Value for Clinical Guideline Recommendations*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24305723"/>
                  </a:ext>
                </a:extLst>
              </a:tr>
              <a:tr h="307835">
                <a:tc>
                  <a:txBody>
                    <a:bodyPr/>
                    <a:lstStyle/>
                    <a:p>
                      <a:pPr marL="0" marR="0">
                        <a:lnSpc>
                          <a:spcPct val="115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Level of Value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366409"/>
                  </a:ext>
                </a:extLst>
              </a:tr>
              <a:tr h="2958171">
                <a:tc>
                  <a:txBody>
                    <a:bodyPr/>
                    <a:lstStyle/>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High value: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Better outcomes at lower cost or ICER &lt;$50,000 per QALY gained</a:t>
                      </a:r>
                    </a:p>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Intermediate value: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$50,000 to &lt;$150,000 per QALY gained</a:t>
                      </a:r>
                    </a:p>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Low value: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≥$150,000 per QALY gained</a:t>
                      </a:r>
                    </a:p>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Uncertain value: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Value examined but data are insufficient to draw a conclusion because of no studies, low-quality studies, conflicting studies, or prior studies that are no longer relevant</a:t>
                      </a:r>
                    </a:p>
                    <a:p>
                      <a:pPr marL="0" marR="0">
                        <a:lnSpc>
                          <a:spcPct val="115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Not assessed: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Value not assessed by the writing committee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642832"/>
                  </a:ext>
                </a:extLst>
              </a:tr>
              <a:tr h="1332765">
                <a:tc>
                  <a:txBody>
                    <a:bodyPr/>
                    <a:lstStyle/>
                    <a:p>
                      <a:pPr marL="0" marR="0">
                        <a:lnSpc>
                          <a:spcPct val="115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Proposed abbreviations for each value recommendation:</a:t>
                      </a:r>
                    </a:p>
                    <a:p>
                      <a:pPr marL="0" marR="0">
                        <a:lnSpc>
                          <a:spcPct val="115000"/>
                        </a:lnSpc>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Level of Value: H indicates high value; I, intermediate value; L, low value; U, uncertain value; and NA, value not assessed.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388431"/>
                  </a:ext>
                </a:extLst>
              </a:tr>
            </a:tbl>
          </a:graphicData>
        </a:graphic>
      </p:graphicFrame>
      <p:sp>
        <p:nvSpPr>
          <p:cNvPr id="11" name="TextBox 10">
            <a:extLst>
              <a:ext uri="{FF2B5EF4-FFF2-40B4-BE49-F238E27FC236}">
                <a16:creationId xmlns:a16="http://schemas.microsoft.com/office/drawing/2014/main" id="{99FFCE11-9F1F-2BEA-0752-E3C47A6F8502}"/>
              </a:ext>
            </a:extLst>
          </p:cNvPr>
          <p:cNvSpPr txBox="1"/>
          <p:nvPr/>
        </p:nvSpPr>
        <p:spPr>
          <a:xfrm>
            <a:off x="3467100" y="304800"/>
            <a:ext cx="7696200" cy="954107"/>
          </a:xfrm>
          <a:prstGeom prst="rect">
            <a:avLst/>
          </a:prstGeom>
          <a:noFill/>
        </p:spPr>
        <p:txBody>
          <a:bodyPr wrap="square">
            <a:spAutoFit/>
          </a:bodyPr>
          <a:lstStyle/>
          <a:p>
            <a:r>
              <a:rPr lang="en-US" sz="2800" b="1" dirty="0">
                <a:latin typeface="Lub Dub Medium" panose="020B0603030403020204" pitchFamily="34" charset="0"/>
              </a:rPr>
              <a:t>Table 1. Level of Value for Clinical Guideline Recommendations*</a:t>
            </a:r>
          </a:p>
        </p:txBody>
      </p:sp>
      <p:sp>
        <p:nvSpPr>
          <p:cNvPr id="13" name="TextBox 12">
            <a:extLst>
              <a:ext uri="{FF2B5EF4-FFF2-40B4-BE49-F238E27FC236}">
                <a16:creationId xmlns:a16="http://schemas.microsoft.com/office/drawing/2014/main" id="{077DA3C0-547D-A6FD-F6C0-F0EA728221B4}"/>
              </a:ext>
            </a:extLst>
          </p:cNvPr>
          <p:cNvSpPr txBox="1"/>
          <p:nvPr/>
        </p:nvSpPr>
        <p:spPr>
          <a:xfrm>
            <a:off x="685800" y="6743215"/>
            <a:ext cx="13258800" cy="830997"/>
          </a:xfrm>
          <a:prstGeom prst="rect">
            <a:avLst/>
          </a:prstGeom>
          <a:noFill/>
        </p:spPr>
        <p:txBody>
          <a:bodyPr wrap="square">
            <a:spAutoFit/>
          </a:bodyPr>
          <a:lstStyle/>
          <a:p>
            <a:r>
              <a:rPr lang="en-US" sz="1200" b="1" dirty="0">
                <a:latin typeface="Lub Dub Medium" panose="020B0603030403020204" pitchFamily="34" charset="0"/>
              </a:rPr>
              <a:t>*Figures used in this table are based on US GDP data from 2012 and were obtained from WHO-CHOICE Cost-Effectiveness Thresholds.2 *Figures used in this table are based on US GDP data from 2012 and were obtained from WHO-CHOICE Cost-Effectiveness Thresholds.2</a:t>
            </a:r>
          </a:p>
          <a:p>
            <a:r>
              <a:rPr lang="en-US" sz="1200" b="1" dirty="0">
                <a:latin typeface="Lub Dub Medium" panose="020B0603030403020204" pitchFamily="34" charset="0"/>
              </a:rPr>
              <a:t>GDP indicates gross domestic product; ICER, incremental cost-effectiveness ratio; QALY, quality-adjusted life-years; and WHO-CHOICE, World Health Organization Choosing Interventions that are Cost-Effective.</a:t>
            </a:r>
          </a:p>
        </p:txBody>
      </p:sp>
    </p:spTree>
    <p:extLst>
      <p:ext uri="{BB962C8B-B14F-4D97-AF65-F5344CB8AC3E}">
        <p14:creationId xmlns:p14="http://schemas.microsoft.com/office/powerpoint/2010/main" val="366503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BAC8A6-2D6A-47E6-9249-8CFE9D2DD6D1}"/>
              </a:ext>
            </a:extLst>
          </p:cNvPr>
          <p:cNvSpPr>
            <a:spLocks noGrp="1"/>
          </p:cNvSpPr>
          <p:nvPr>
            <p:ph type="sldNum" sz="quarter" idx="4"/>
          </p:nvPr>
        </p:nvSpPr>
        <p:spPr/>
        <p:txBody>
          <a:bodyPr/>
          <a:lstStyle/>
          <a:p>
            <a:fld id="{01CD3B2E-BC1C-6C4D-9D91-A67B950EE325}" type="slidenum">
              <a:rPr lang="en-US" smtClean="0"/>
              <a:pPr/>
              <a:t>16</a:t>
            </a:fld>
            <a:endParaRPr lang="en-US" dirty="0"/>
          </a:p>
        </p:txBody>
      </p:sp>
      <p:pic>
        <p:nvPicPr>
          <p:cNvPr id="8" name="Picture 7" descr="A picture containing table&#10;&#10;Description automatically generated">
            <a:extLst>
              <a:ext uri="{FF2B5EF4-FFF2-40B4-BE49-F238E27FC236}">
                <a16:creationId xmlns:a16="http://schemas.microsoft.com/office/drawing/2014/main" id="{C9D8F724-8B20-2ED8-070B-412EC90D7D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4740"/>
            <a:ext cx="7832629" cy="7266940"/>
          </a:xfrm>
          <a:prstGeom prst="rect">
            <a:avLst/>
          </a:prstGeom>
          <a:noFill/>
          <a:ln>
            <a:noFill/>
          </a:ln>
        </p:spPr>
      </p:pic>
      <p:sp>
        <p:nvSpPr>
          <p:cNvPr id="11" name="Subtitle 5">
            <a:extLst>
              <a:ext uri="{FF2B5EF4-FFF2-40B4-BE49-F238E27FC236}">
                <a16:creationId xmlns:a16="http://schemas.microsoft.com/office/drawing/2014/main" id="{A0715F37-D3E1-EAD9-E7C1-DAC328FBFD6B}"/>
              </a:ext>
            </a:extLst>
          </p:cNvPr>
          <p:cNvSpPr>
            <a:spLocks noGrp="1"/>
          </p:cNvSpPr>
          <p:nvPr>
            <p:ph type="subTitle" idx="1"/>
          </p:nvPr>
        </p:nvSpPr>
        <p:spPr>
          <a:xfrm>
            <a:off x="304800" y="1295400"/>
            <a:ext cx="3657600" cy="5257800"/>
          </a:xfrm>
        </p:spPr>
        <p:txBody>
          <a:bodyPr/>
          <a:lstStyle/>
          <a:p>
            <a:r>
              <a:rPr lang="en-US" sz="2800" b="1" dirty="0"/>
              <a:t>Table 3. Applying American College of Cardiology/American Heart Association Class of Recommendation and Level of Evidence to Clinical Strategies, Interventions, Treatments, or Diagnostic Testing in Patient Care (Updated May 2019)*</a:t>
            </a:r>
          </a:p>
        </p:txBody>
      </p:sp>
    </p:spTree>
    <p:extLst>
      <p:ext uri="{BB962C8B-B14F-4D97-AF65-F5344CB8AC3E}">
        <p14:creationId xmlns:p14="http://schemas.microsoft.com/office/powerpoint/2010/main" val="131460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930D380-2225-CAB8-1109-94E6CA10BCA9}"/>
              </a:ext>
            </a:extLst>
          </p:cNvPr>
          <p:cNvSpPr>
            <a:spLocks noGrp="1"/>
          </p:cNvSpPr>
          <p:nvPr>
            <p:ph type="subTitle" idx="1"/>
          </p:nvPr>
        </p:nvSpPr>
        <p:spPr>
          <a:xfrm>
            <a:off x="3276599" y="533400"/>
            <a:ext cx="8077200" cy="762000"/>
          </a:xfrm>
        </p:spPr>
        <p:txBody>
          <a:bodyPr lIns="91440" tIns="45720" rIns="91440" bIns="45720" anchor="t"/>
          <a:lstStyle/>
          <a:p>
            <a:r>
              <a:rPr lang="en-US" sz="2800" b="1" dirty="0">
                <a:latin typeface="Lub Dub Medium"/>
              </a:rPr>
              <a:t>Table 4. US Heart Disease Prevalence, by Age, Race, Ethnicity, and Sex, 2015–2018</a:t>
            </a:r>
            <a:endParaRPr lang="en-US" sz="2800" b="1" dirty="0"/>
          </a:p>
        </p:txBody>
      </p:sp>
      <p:sp>
        <p:nvSpPr>
          <p:cNvPr id="4" name="Slide Number Placeholder 3">
            <a:extLst>
              <a:ext uri="{FF2B5EF4-FFF2-40B4-BE49-F238E27FC236}">
                <a16:creationId xmlns:a16="http://schemas.microsoft.com/office/drawing/2014/main" id="{E5615979-5EDC-B645-E1CE-77FCA56802B3}"/>
              </a:ext>
            </a:extLst>
          </p:cNvPr>
          <p:cNvSpPr>
            <a:spLocks noGrp="1"/>
          </p:cNvSpPr>
          <p:nvPr>
            <p:ph type="sldNum" sz="quarter" idx="4"/>
          </p:nvPr>
        </p:nvSpPr>
        <p:spPr/>
        <p:txBody>
          <a:bodyPr/>
          <a:lstStyle/>
          <a:p>
            <a:fld id="{01CD3B2E-BC1C-6C4D-9D91-A67B950EE325}" type="slidenum">
              <a:rPr lang="en-US" smtClean="0"/>
              <a:pPr/>
              <a:t>17</a:t>
            </a:fld>
            <a:endParaRPr lang="en-US" dirty="0"/>
          </a:p>
        </p:txBody>
      </p:sp>
      <p:graphicFrame>
        <p:nvGraphicFramePr>
          <p:cNvPr id="8" name="Table 7">
            <a:extLst>
              <a:ext uri="{FF2B5EF4-FFF2-40B4-BE49-F238E27FC236}">
                <a16:creationId xmlns:a16="http://schemas.microsoft.com/office/drawing/2014/main" id="{204B51B5-4A9F-6523-7142-E66A76BEE5E7}"/>
              </a:ext>
            </a:extLst>
          </p:cNvPr>
          <p:cNvGraphicFramePr>
            <a:graphicFrameLocks noGrp="1"/>
          </p:cNvGraphicFramePr>
          <p:nvPr>
            <p:extLst>
              <p:ext uri="{D42A27DB-BD31-4B8C-83A1-F6EECF244321}">
                <p14:modId xmlns:p14="http://schemas.microsoft.com/office/powerpoint/2010/main" val="3588871032"/>
              </p:ext>
            </p:extLst>
          </p:nvPr>
        </p:nvGraphicFramePr>
        <p:xfrm>
          <a:off x="1408582" y="1428805"/>
          <a:ext cx="11813234" cy="5413772"/>
        </p:xfrm>
        <a:graphic>
          <a:graphicData uri="http://schemas.openxmlformats.org/drawingml/2006/table">
            <a:tbl>
              <a:tblPr firstRow="1" firstCol="1" bandRow="1"/>
              <a:tblGrid>
                <a:gridCol w="2836656">
                  <a:extLst>
                    <a:ext uri="{9D8B030D-6E8A-4147-A177-3AD203B41FA5}">
                      <a16:colId xmlns:a16="http://schemas.microsoft.com/office/drawing/2014/main" val="1973835679"/>
                    </a:ext>
                  </a:extLst>
                </a:gridCol>
                <a:gridCol w="2728977">
                  <a:extLst>
                    <a:ext uri="{9D8B030D-6E8A-4147-A177-3AD203B41FA5}">
                      <a16:colId xmlns:a16="http://schemas.microsoft.com/office/drawing/2014/main" val="1452633341"/>
                    </a:ext>
                  </a:extLst>
                </a:gridCol>
                <a:gridCol w="2842266">
                  <a:extLst>
                    <a:ext uri="{9D8B030D-6E8A-4147-A177-3AD203B41FA5}">
                      <a16:colId xmlns:a16="http://schemas.microsoft.com/office/drawing/2014/main" val="996787515"/>
                    </a:ext>
                  </a:extLst>
                </a:gridCol>
                <a:gridCol w="3405335">
                  <a:extLst>
                    <a:ext uri="{9D8B030D-6E8A-4147-A177-3AD203B41FA5}">
                      <a16:colId xmlns:a16="http://schemas.microsoft.com/office/drawing/2014/main" val="353545670"/>
                    </a:ext>
                  </a:extLst>
                </a:gridCol>
              </a:tblGrid>
              <a:tr h="1134380">
                <a:tc>
                  <a:txBody>
                    <a:bodyPr/>
                    <a:lstStyle/>
                    <a:p>
                      <a:pPr marL="0" marR="0">
                        <a:lnSpc>
                          <a:spcPct val="200000"/>
                        </a:lnSpc>
                        <a:spcBef>
                          <a:spcPts val="0"/>
                        </a:spcBef>
                        <a:spcAft>
                          <a:spcPts val="0"/>
                        </a:spcAft>
                      </a:pP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 </a:t>
                      </a:r>
                      <a:r>
                        <a:rPr lang="en-US" sz="2000" b="1" dirty="0">
                          <a:effectLst/>
                          <a:latin typeface="Lub Dub Medium"/>
                          <a:ea typeface="Calibri" panose="020F0502020204030204" pitchFamily="34" charset="0"/>
                          <a:cs typeface="Times New Roman"/>
                        </a:rPr>
                        <a:t>Population Group</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Prevalence, CHD,</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b="1" dirty="0">
                          <a:effectLst/>
                          <a:latin typeface="Lub Dub Medium"/>
                          <a:ea typeface="Calibri" panose="020F0502020204030204" pitchFamily="34" charset="0"/>
                          <a:cs typeface="Times New Roman"/>
                        </a:rPr>
                        <a:t>2015–2018, </a:t>
                      </a:r>
                      <a:r>
                        <a:rPr lang="en-US" sz="2000" b="1" dirty="0">
                          <a:effectLst/>
                          <a:latin typeface="Lub Dub Medium"/>
                          <a:ea typeface="SymbolMT"/>
                          <a:cs typeface="Times New Roman"/>
                        </a:rPr>
                        <a:t>≥</a:t>
                      </a:r>
                      <a:r>
                        <a:rPr lang="en-US" sz="2000" b="1" dirty="0">
                          <a:effectLst/>
                          <a:latin typeface="Lub Dub Medium"/>
                          <a:ea typeface="Calibri" panose="020F0502020204030204" pitchFamily="34" charset="0"/>
                          <a:cs typeface="Times New Roman"/>
                        </a:rPr>
                        <a:t>20 y</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Lub Dub Medium"/>
                          <a:ea typeface="Calibri" panose="020F0502020204030204" pitchFamily="34" charset="0"/>
                          <a:cs typeface="Times New Roman"/>
                        </a:rPr>
                        <a:t>Prevalence, MI,</a:t>
                      </a:r>
                      <a:endParaRPr lang="en-US" sz="2000" dirty="0">
                        <a:effectLst/>
                        <a:latin typeface="Lub Dub Medium"/>
                        <a:ea typeface="Times New Roman" panose="02020603050405020304" pitchFamily="18" charset="0"/>
                        <a:cs typeface="Times New Roman"/>
                      </a:endParaRPr>
                    </a:p>
                    <a:p>
                      <a:pPr marL="0" marR="0">
                        <a:lnSpc>
                          <a:spcPct val="200000"/>
                        </a:lnSpc>
                        <a:spcBef>
                          <a:spcPts val="0"/>
                        </a:spcBef>
                        <a:spcAft>
                          <a:spcPts val="0"/>
                        </a:spcAft>
                      </a:pPr>
                      <a:r>
                        <a:rPr lang="en-US" sz="2000" b="1" dirty="0">
                          <a:effectLst/>
                          <a:latin typeface="Lub Dub Medium"/>
                          <a:ea typeface="Calibri" panose="020F0502020204030204" pitchFamily="34" charset="0"/>
                          <a:cs typeface="Times New Roman"/>
                        </a:rPr>
                        <a:t>2015–2018, </a:t>
                      </a:r>
                      <a:r>
                        <a:rPr lang="en-US" sz="2000" b="1" dirty="0">
                          <a:effectLst/>
                          <a:latin typeface="Lub Dub Medium"/>
                          <a:ea typeface="SymbolMT"/>
                          <a:cs typeface="Times New Roman"/>
                        </a:rPr>
                        <a:t>≥</a:t>
                      </a:r>
                      <a:r>
                        <a:rPr lang="en-US" sz="2000" b="1" dirty="0">
                          <a:effectLst/>
                          <a:latin typeface="Lub Dub Medium"/>
                          <a:ea typeface="Calibri" panose="020F0502020204030204" pitchFamily="34" charset="0"/>
                          <a:cs typeface="Times New Roman"/>
                        </a:rPr>
                        <a:t>20 y</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Prevalence, AP,* </a:t>
                      </a:r>
                    </a:p>
                    <a:p>
                      <a:pPr marL="0" marR="0">
                        <a:lnSpc>
                          <a:spcPct val="200000"/>
                        </a:lnSpc>
                        <a:spcBef>
                          <a:spcPts val="0"/>
                        </a:spcBef>
                        <a:spcAft>
                          <a:spcPts val="0"/>
                        </a:spcAft>
                      </a:pPr>
                      <a:r>
                        <a:rPr lang="en-US" sz="2000" b="1" dirty="0">
                          <a:effectLst/>
                          <a:latin typeface="Lub Dub Medium"/>
                          <a:ea typeface="Calibri" panose="020F0502020204030204" pitchFamily="34" charset="0"/>
                          <a:cs typeface="Times New Roman"/>
                        </a:rPr>
                        <a:t>2015–2018, </a:t>
                      </a:r>
                      <a:r>
                        <a:rPr lang="en-US" sz="2000" b="1" dirty="0">
                          <a:effectLst/>
                          <a:latin typeface="Lub Dub Medium"/>
                          <a:ea typeface="SymbolMT"/>
                          <a:cs typeface="Times New Roman"/>
                        </a:rPr>
                        <a:t>≥</a:t>
                      </a:r>
                      <a:r>
                        <a:rPr lang="en-US" sz="2000" b="1" dirty="0">
                          <a:effectLst/>
                          <a:latin typeface="Lub Dub Medium"/>
                          <a:ea typeface="Calibri" panose="020F0502020204030204" pitchFamily="34" charset="0"/>
                          <a:cs typeface="Times New Roman"/>
                        </a:rPr>
                        <a:t>20 y</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9324704"/>
                  </a:ext>
                </a:extLst>
              </a:tr>
              <a:tr h="943511">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Both sexes </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20.1 million (7.2% </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[95% CI, 6.5–7.9])</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8.8 million (3.1% </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[95% CI, 2.7–3.6])</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11 million (4.1%)</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17191"/>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11 million (8.3%) </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5.8 million (4.3%)</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5.3 million (4.2%)</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813298"/>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Women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9.1 million (6.2%) </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3 million (2.1%)</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5.7 million (4.0%)</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723260"/>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NH White 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8.7%</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4.4%</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4.5%</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56198"/>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NH White women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6.0%</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2.0%</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4.0%</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006923"/>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NH Black 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6.7%</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3.9%</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3.3%</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517841"/>
                  </a:ext>
                </a:extLst>
              </a:tr>
              <a:tr h="433562">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NH Black women</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7.2%</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a:ea typeface="Calibri" panose="020F0502020204030204" pitchFamily="34" charset="0"/>
                          <a:cs typeface="Times New Roman"/>
                        </a:rPr>
                        <a:t>2.3%</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4.7%</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805533"/>
                  </a:ext>
                </a:extLst>
              </a:tr>
            </a:tbl>
          </a:graphicData>
        </a:graphic>
      </p:graphicFrame>
      <p:sp>
        <p:nvSpPr>
          <p:cNvPr id="10" name="TextBox 9">
            <a:extLst>
              <a:ext uri="{FF2B5EF4-FFF2-40B4-BE49-F238E27FC236}">
                <a16:creationId xmlns:a16="http://schemas.microsoft.com/office/drawing/2014/main" id="{06342AE7-DBAA-F3FF-7E8D-3364975322BB}"/>
              </a:ext>
            </a:extLst>
          </p:cNvPr>
          <p:cNvSpPr txBox="1"/>
          <p:nvPr/>
        </p:nvSpPr>
        <p:spPr>
          <a:xfrm>
            <a:off x="1408582" y="6889870"/>
            <a:ext cx="10001808" cy="276999"/>
          </a:xfrm>
          <a:prstGeom prst="rect">
            <a:avLst/>
          </a:prstGeom>
          <a:noFill/>
        </p:spPr>
        <p:txBody>
          <a:bodyPr wrap="square">
            <a:spAutoFit/>
          </a:bodyPr>
          <a:lstStyle/>
          <a:p>
            <a:r>
              <a:rPr lang="en-US" sz="1200" b="1" dirty="0">
                <a:latin typeface="Lub Dub Medium" panose="020B0603030403020204" pitchFamily="34" charset="0"/>
              </a:rPr>
              <a:t>AP indicates angina pectoris; CHD, coronary heart disease; CI, confidence interval; MI, myocardial infarction; and NH, non-Hispanic.</a:t>
            </a:r>
          </a:p>
        </p:txBody>
      </p:sp>
      <p:sp>
        <p:nvSpPr>
          <p:cNvPr id="12" name="TextBox 11">
            <a:extLst>
              <a:ext uri="{FF2B5EF4-FFF2-40B4-BE49-F238E27FC236}">
                <a16:creationId xmlns:a16="http://schemas.microsoft.com/office/drawing/2014/main" id="{E696E0DE-1E6C-62A7-AA57-353841061E2E}"/>
              </a:ext>
            </a:extLst>
          </p:cNvPr>
          <p:cNvSpPr txBox="1"/>
          <p:nvPr/>
        </p:nvSpPr>
        <p:spPr>
          <a:xfrm>
            <a:off x="1408582" y="7167860"/>
            <a:ext cx="12115800" cy="461665"/>
          </a:xfrm>
          <a:prstGeom prst="rect">
            <a:avLst/>
          </a:prstGeom>
          <a:noFill/>
        </p:spPr>
        <p:txBody>
          <a:bodyPr wrap="square">
            <a:spAutoFit/>
          </a:bodyPr>
          <a:lstStyle/>
          <a:p>
            <a:r>
              <a:rPr lang="en-US" sz="1200" b="1" dirty="0">
                <a:latin typeface="Lub Dub Medium" panose="020B0603030403020204" pitchFamily="34" charset="0"/>
              </a:rPr>
              <a:t>*AP is chest pain or discomfort that results from insufficient blood flow to the heart muscle. Stable AP is predictable chest pain on exertion or under mental or emotional stress. The incidence estimate is for AP without MI.</a:t>
            </a:r>
          </a:p>
        </p:txBody>
      </p:sp>
    </p:spTree>
    <p:extLst>
      <p:ext uri="{BB962C8B-B14F-4D97-AF65-F5344CB8AC3E}">
        <p14:creationId xmlns:p14="http://schemas.microsoft.com/office/powerpoint/2010/main" val="247688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615979-5EDC-B645-E1CE-77FCA56802B3}"/>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5" name="Subtitle 5">
            <a:extLst>
              <a:ext uri="{FF2B5EF4-FFF2-40B4-BE49-F238E27FC236}">
                <a16:creationId xmlns:a16="http://schemas.microsoft.com/office/drawing/2014/main" id="{00864BF4-F5C7-5CC8-3708-834F148F53E6}"/>
              </a:ext>
            </a:extLst>
          </p:cNvPr>
          <p:cNvSpPr>
            <a:spLocks noGrp="1"/>
          </p:cNvSpPr>
          <p:nvPr>
            <p:ph type="subTitle" idx="1"/>
          </p:nvPr>
        </p:nvSpPr>
        <p:spPr>
          <a:xfrm>
            <a:off x="3276599" y="533400"/>
            <a:ext cx="8077200" cy="762000"/>
          </a:xfrm>
        </p:spPr>
        <p:txBody>
          <a:bodyPr lIns="91440" tIns="45720" rIns="91440" bIns="45720" anchor="t"/>
          <a:lstStyle/>
          <a:p>
            <a:r>
              <a:rPr lang="en-US" sz="2800" b="1" dirty="0">
                <a:latin typeface="Lub Dub Medium"/>
              </a:rPr>
              <a:t>Table 4. US Heart Disease Prevalence, by Age, Race, Ethnicity, and Sex, 2015–2018 (</a:t>
            </a:r>
            <a:r>
              <a:rPr lang="en-US" sz="2800" b="1" dirty="0" err="1">
                <a:latin typeface="Lub Dub Medium"/>
              </a:rPr>
              <a:t>con’t</a:t>
            </a:r>
            <a:r>
              <a:rPr lang="en-US" sz="2800" b="1" dirty="0">
                <a:latin typeface="Lub Dub Medium"/>
              </a:rPr>
              <a:t>.)</a:t>
            </a:r>
          </a:p>
        </p:txBody>
      </p:sp>
      <p:graphicFrame>
        <p:nvGraphicFramePr>
          <p:cNvPr id="7" name="Table 6">
            <a:extLst>
              <a:ext uri="{FF2B5EF4-FFF2-40B4-BE49-F238E27FC236}">
                <a16:creationId xmlns:a16="http://schemas.microsoft.com/office/drawing/2014/main" id="{325ADF19-7409-7E4D-7222-4B1BE0C25557}"/>
              </a:ext>
            </a:extLst>
          </p:cNvPr>
          <p:cNvGraphicFramePr>
            <a:graphicFrameLocks noGrp="1"/>
          </p:cNvGraphicFramePr>
          <p:nvPr>
            <p:extLst>
              <p:ext uri="{D42A27DB-BD31-4B8C-83A1-F6EECF244321}">
                <p14:modId xmlns:p14="http://schemas.microsoft.com/office/powerpoint/2010/main" val="1603845473"/>
              </p:ext>
            </p:extLst>
          </p:nvPr>
        </p:nvGraphicFramePr>
        <p:xfrm>
          <a:off x="1408582" y="2886981"/>
          <a:ext cx="11813234" cy="3560200"/>
        </p:xfrm>
        <a:graphic>
          <a:graphicData uri="http://schemas.openxmlformats.org/drawingml/2006/table">
            <a:tbl>
              <a:tblPr firstRow="1" firstCol="1" bandRow="1"/>
              <a:tblGrid>
                <a:gridCol w="2836656">
                  <a:extLst>
                    <a:ext uri="{9D8B030D-6E8A-4147-A177-3AD203B41FA5}">
                      <a16:colId xmlns:a16="http://schemas.microsoft.com/office/drawing/2014/main" val="2544940516"/>
                    </a:ext>
                  </a:extLst>
                </a:gridCol>
                <a:gridCol w="2728979">
                  <a:extLst>
                    <a:ext uri="{9D8B030D-6E8A-4147-A177-3AD203B41FA5}">
                      <a16:colId xmlns:a16="http://schemas.microsoft.com/office/drawing/2014/main" val="951330441"/>
                    </a:ext>
                  </a:extLst>
                </a:gridCol>
                <a:gridCol w="2842265">
                  <a:extLst>
                    <a:ext uri="{9D8B030D-6E8A-4147-A177-3AD203B41FA5}">
                      <a16:colId xmlns:a16="http://schemas.microsoft.com/office/drawing/2014/main" val="3767420115"/>
                    </a:ext>
                  </a:extLst>
                </a:gridCol>
                <a:gridCol w="3405334">
                  <a:extLst>
                    <a:ext uri="{9D8B030D-6E8A-4147-A177-3AD203B41FA5}">
                      <a16:colId xmlns:a16="http://schemas.microsoft.com/office/drawing/2014/main" val="4195517124"/>
                    </a:ext>
                  </a:extLst>
                </a:gridCol>
              </a:tblGrid>
              <a:tr h="436461">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Hispanic men</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6.8%</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3.7%</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3.5%</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04947"/>
                  </a:ext>
                </a:extLst>
              </a:tr>
              <a:tr h="436461">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Hispanic women</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6.4%</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2.1%</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4.3%</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044617"/>
                  </a:ext>
                </a:extLst>
              </a:tr>
              <a:tr h="436461">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NH Asian men</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5.0%</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2.7%</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2.1%</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164"/>
                  </a:ext>
                </a:extLst>
              </a:tr>
              <a:tr h="436461">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NH Asian women</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3.2%</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0.7%</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2.2%</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9973270"/>
                  </a:ext>
                </a:extLst>
              </a:tr>
              <a:tr h="1463176">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NH Native American/Alaska Native</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Lub Dub Medium" panose="020B0603030403020204" pitchFamily="34" charset="0"/>
                          <a:ea typeface="Calibri" panose="020F0502020204030204" pitchFamily="34" charset="0"/>
                          <a:cs typeface="Times New Roman" panose="02020603050405020304" pitchFamily="18" charset="0"/>
                        </a:rPr>
                        <a:t>---</a:t>
                      </a: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Lub Dub Medium" panose="020B0603030403020204" pitchFamily="34" charset="0"/>
                          <a:ea typeface="Calibri" panose="020F0502020204030204" pitchFamily="34" charset="0"/>
                          <a:cs typeface="Times New Roman" panose="02020603050405020304" pitchFamily="18" charset="0"/>
                        </a:rPr>
                        <a:t>---</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294889"/>
                  </a:ext>
                </a:extLst>
              </a:tr>
            </a:tbl>
          </a:graphicData>
        </a:graphic>
      </p:graphicFrame>
      <p:graphicFrame>
        <p:nvGraphicFramePr>
          <p:cNvPr id="8" name="Table 7">
            <a:extLst>
              <a:ext uri="{FF2B5EF4-FFF2-40B4-BE49-F238E27FC236}">
                <a16:creationId xmlns:a16="http://schemas.microsoft.com/office/drawing/2014/main" id="{0C9E9379-E57C-6871-93AD-1806675257A1}"/>
              </a:ext>
            </a:extLst>
          </p:cNvPr>
          <p:cNvGraphicFramePr>
            <a:graphicFrameLocks noGrp="1"/>
          </p:cNvGraphicFramePr>
          <p:nvPr>
            <p:extLst>
              <p:ext uri="{D42A27DB-BD31-4B8C-83A1-F6EECF244321}">
                <p14:modId xmlns:p14="http://schemas.microsoft.com/office/powerpoint/2010/main" val="4246577536"/>
              </p:ext>
            </p:extLst>
          </p:nvPr>
        </p:nvGraphicFramePr>
        <p:xfrm>
          <a:off x="1408582" y="1752600"/>
          <a:ext cx="11813234" cy="1134380"/>
        </p:xfrm>
        <a:graphic>
          <a:graphicData uri="http://schemas.openxmlformats.org/drawingml/2006/table">
            <a:tbl>
              <a:tblPr firstRow="1" firstCol="1" bandRow="1"/>
              <a:tblGrid>
                <a:gridCol w="2836656">
                  <a:extLst>
                    <a:ext uri="{9D8B030D-6E8A-4147-A177-3AD203B41FA5}">
                      <a16:colId xmlns:a16="http://schemas.microsoft.com/office/drawing/2014/main" val="3461534132"/>
                    </a:ext>
                  </a:extLst>
                </a:gridCol>
                <a:gridCol w="2728977">
                  <a:extLst>
                    <a:ext uri="{9D8B030D-6E8A-4147-A177-3AD203B41FA5}">
                      <a16:colId xmlns:a16="http://schemas.microsoft.com/office/drawing/2014/main" val="1138711964"/>
                    </a:ext>
                  </a:extLst>
                </a:gridCol>
                <a:gridCol w="2842266">
                  <a:extLst>
                    <a:ext uri="{9D8B030D-6E8A-4147-A177-3AD203B41FA5}">
                      <a16:colId xmlns:a16="http://schemas.microsoft.com/office/drawing/2014/main" val="3092294141"/>
                    </a:ext>
                  </a:extLst>
                </a:gridCol>
                <a:gridCol w="3405335">
                  <a:extLst>
                    <a:ext uri="{9D8B030D-6E8A-4147-A177-3AD203B41FA5}">
                      <a16:colId xmlns:a16="http://schemas.microsoft.com/office/drawing/2014/main" val="2207770022"/>
                    </a:ext>
                  </a:extLst>
                </a:gridCol>
              </a:tblGrid>
              <a:tr h="1134380">
                <a:tc>
                  <a:txBody>
                    <a:bodyPr/>
                    <a:lstStyle/>
                    <a:p>
                      <a:pPr marL="0" marR="0">
                        <a:lnSpc>
                          <a:spcPct val="200000"/>
                        </a:lnSpc>
                        <a:spcBef>
                          <a:spcPts val="0"/>
                        </a:spcBef>
                        <a:spcAft>
                          <a:spcPts val="0"/>
                        </a:spcAft>
                      </a:pPr>
                      <a:endParaRPr lang="en-US" sz="200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a:effectLst/>
                          <a:latin typeface="Lub Dub Medium"/>
                          <a:ea typeface="Calibri" panose="020F0502020204030204" pitchFamily="34" charset="0"/>
                          <a:cs typeface="Times New Roman"/>
                        </a:rPr>
                        <a:t> </a:t>
                      </a:r>
                      <a:r>
                        <a:rPr lang="en-US" sz="2000" b="1">
                          <a:effectLst/>
                          <a:latin typeface="Lub Dub Medium"/>
                          <a:ea typeface="Calibri" panose="020F0502020204030204" pitchFamily="34" charset="0"/>
                          <a:cs typeface="Times New Roman"/>
                        </a:rPr>
                        <a:t>Population Group</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Prevalence, CHD,</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2015–2018, age </a:t>
                      </a:r>
                      <a:r>
                        <a:rPr lang="en-US" sz="2000" b="1" dirty="0">
                          <a:effectLst/>
                          <a:latin typeface="Lub Dub Medium" panose="020B0603030403020204" pitchFamily="34" charset="0"/>
                          <a:ea typeface="SymbolMT"/>
                          <a:cs typeface="Times New Roman" panose="02020603050405020304" pitchFamily="18" charset="0"/>
                        </a:rPr>
                        <a:t>≥</a:t>
                      </a: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20 y</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a:effectLst/>
                          <a:latin typeface="Lub Dub Medium"/>
                          <a:ea typeface="Calibri" panose="020F0502020204030204" pitchFamily="34" charset="0"/>
                          <a:cs typeface="Times New Roman"/>
                        </a:rPr>
                        <a:t>Prevalence, MI,</a:t>
                      </a:r>
                      <a:endParaRPr lang="en-US" sz="2000">
                        <a:effectLst/>
                        <a:latin typeface="Lub Dub Medium"/>
                        <a:ea typeface="Times New Roman" panose="02020603050405020304" pitchFamily="18" charset="0"/>
                        <a:cs typeface="Times New Roman"/>
                      </a:endParaRPr>
                    </a:p>
                    <a:p>
                      <a:pPr marL="0" marR="0">
                        <a:lnSpc>
                          <a:spcPct val="200000"/>
                        </a:lnSpc>
                        <a:spcBef>
                          <a:spcPts val="0"/>
                        </a:spcBef>
                        <a:spcAft>
                          <a:spcPts val="0"/>
                        </a:spcAft>
                      </a:pPr>
                      <a:r>
                        <a:rPr lang="en-US" sz="2000" b="1">
                          <a:effectLst/>
                          <a:latin typeface="Lub Dub Medium"/>
                          <a:ea typeface="Calibri" panose="020F0502020204030204" pitchFamily="34" charset="0"/>
                          <a:cs typeface="Times New Roman"/>
                        </a:rPr>
                        <a:t>2015–2018, age </a:t>
                      </a:r>
                      <a:r>
                        <a:rPr lang="en-US" sz="2000" b="1">
                          <a:effectLst/>
                          <a:latin typeface="Lub Dub Medium"/>
                          <a:ea typeface="SymbolMT"/>
                          <a:cs typeface="Times New Roman"/>
                        </a:rPr>
                        <a:t>≥</a:t>
                      </a:r>
                      <a:r>
                        <a:rPr lang="en-US" sz="2000" b="1">
                          <a:effectLst/>
                          <a:latin typeface="Lub Dub Medium"/>
                          <a:ea typeface="Calibri" panose="020F0502020204030204" pitchFamily="34" charset="0"/>
                          <a:cs typeface="Times New Roman"/>
                        </a:rPr>
                        <a:t>20 y</a:t>
                      </a:r>
                      <a:endParaRPr lang="en-US" sz="2000" dirty="0">
                        <a:effectLst/>
                        <a:latin typeface="Lub Dub Medium"/>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Prevalence, AP,* </a:t>
                      </a:r>
                    </a:p>
                    <a:p>
                      <a:pPr marL="0" marR="0">
                        <a:lnSpc>
                          <a:spcPct val="200000"/>
                        </a:lnSpc>
                        <a:spcBef>
                          <a:spcPts val="0"/>
                        </a:spcBef>
                        <a:spcAft>
                          <a:spcPts val="0"/>
                        </a:spcAft>
                      </a:pP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2015–2018, age </a:t>
                      </a:r>
                      <a:r>
                        <a:rPr lang="en-US" sz="2000" b="1" dirty="0">
                          <a:effectLst/>
                          <a:latin typeface="Lub Dub Medium" panose="020B0603030403020204" pitchFamily="34" charset="0"/>
                          <a:ea typeface="SymbolMT"/>
                          <a:cs typeface="Times New Roman" panose="02020603050405020304" pitchFamily="18" charset="0"/>
                        </a:rPr>
                        <a:t>≥</a:t>
                      </a:r>
                      <a:r>
                        <a:rPr lang="en-US" sz="2000" b="1" dirty="0">
                          <a:effectLst/>
                          <a:latin typeface="Lub Dub Medium" panose="020B0603030403020204" pitchFamily="34" charset="0"/>
                          <a:ea typeface="Calibri" panose="020F0502020204030204" pitchFamily="34" charset="0"/>
                          <a:cs typeface="Times New Roman" panose="02020603050405020304" pitchFamily="18" charset="0"/>
                        </a:rPr>
                        <a:t>20 y</a:t>
                      </a:r>
                      <a:endParaRPr lang="en-US" sz="2000" dirty="0">
                        <a:effectLst/>
                        <a:latin typeface="Lub Dub Medium" panose="020B0603030403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648401"/>
                  </a:ext>
                </a:extLst>
              </a:tr>
            </a:tbl>
          </a:graphicData>
        </a:graphic>
      </p:graphicFrame>
      <p:sp>
        <p:nvSpPr>
          <p:cNvPr id="9" name="TextBox 8">
            <a:extLst>
              <a:ext uri="{FF2B5EF4-FFF2-40B4-BE49-F238E27FC236}">
                <a16:creationId xmlns:a16="http://schemas.microsoft.com/office/drawing/2014/main" id="{D848C5D5-305F-0991-5CA0-8ED33DDD823C}"/>
              </a:ext>
            </a:extLst>
          </p:cNvPr>
          <p:cNvSpPr txBox="1"/>
          <p:nvPr/>
        </p:nvSpPr>
        <p:spPr>
          <a:xfrm>
            <a:off x="1408582" y="6781800"/>
            <a:ext cx="10001808" cy="276999"/>
          </a:xfrm>
          <a:prstGeom prst="rect">
            <a:avLst/>
          </a:prstGeom>
          <a:noFill/>
        </p:spPr>
        <p:txBody>
          <a:bodyPr wrap="square">
            <a:spAutoFit/>
          </a:bodyPr>
          <a:lstStyle/>
          <a:p>
            <a:r>
              <a:rPr lang="en-US" sz="1200" b="1" dirty="0">
                <a:latin typeface="Lub Dub Medium" panose="020B0603030403020204" pitchFamily="34" charset="0"/>
              </a:rPr>
              <a:t>AP indicates angina pectoris; CHD, coronary heart disease; CI, confidence interval; MI, myocardial infarction; and NH, non-Hispanic.</a:t>
            </a:r>
          </a:p>
        </p:txBody>
      </p:sp>
      <p:sp>
        <p:nvSpPr>
          <p:cNvPr id="10" name="TextBox 9">
            <a:extLst>
              <a:ext uri="{FF2B5EF4-FFF2-40B4-BE49-F238E27FC236}">
                <a16:creationId xmlns:a16="http://schemas.microsoft.com/office/drawing/2014/main" id="{FE17F3B2-9429-FC27-0D0B-5044E048F05E}"/>
              </a:ext>
            </a:extLst>
          </p:cNvPr>
          <p:cNvSpPr txBox="1"/>
          <p:nvPr/>
        </p:nvSpPr>
        <p:spPr>
          <a:xfrm>
            <a:off x="1380873" y="7058799"/>
            <a:ext cx="11697818" cy="461665"/>
          </a:xfrm>
          <a:prstGeom prst="rect">
            <a:avLst/>
          </a:prstGeom>
          <a:noFill/>
        </p:spPr>
        <p:txBody>
          <a:bodyPr wrap="square">
            <a:spAutoFit/>
          </a:bodyPr>
          <a:lstStyle/>
          <a:p>
            <a:r>
              <a:rPr lang="en-US" sz="1200" b="1" dirty="0">
                <a:latin typeface="Lub Dub Medium" panose="020B0603030403020204" pitchFamily="34" charset="0"/>
              </a:rPr>
              <a:t>*AP is chest pain or discomfort that results from insufficient blood flow to the heart muscle. Stable AP is predictable chest pain on exertion or under mental or emotional stress. The incidence estimate is for AP without MI.</a:t>
            </a:r>
          </a:p>
        </p:txBody>
      </p:sp>
    </p:spTree>
    <p:extLst>
      <p:ext uri="{BB962C8B-B14F-4D97-AF65-F5344CB8AC3E}">
        <p14:creationId xmlns:p14="http://schemas.microsoft.com/office/powerpoint/2010/main" val="331873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60DE03-99EF-F2A3-6ECE-98CE4B6827A4}"/>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7" name="Subtitle 5">
            <a:extLst>
              <a:ext uri="{FF2B5EF4-FFF2-40B4-BE49-F238E27FC236}">
                <a16:creationId xmlns:a16="http://schemas.microsoft.com/office/drawing/2014/main" id="{06E06D5D-F4E4-5B78-A4FF-01349E414ECD}"/>
              </a:ext>
            </a:extLst>
          </p:cNvPr>
          <p:cNvSpPr>
            <a:spLocks noGrp="1"/>
          </p:cNvSpPr>
          <p:nvPr>
            <p:ph type="subTitle" idx="1"/>
          </p:nvPr>
        </p:nvSpPr>
        <p:spPr>
          <a:xfrm>
            <a:off x="3276599" y="533400"/>
            <a:ext cx="8077200" cy="762000"/>
          </a:xfrm>
        </p:spPr>
        <p:txBody>
          <a:bodyPr/>
          <a:lstStyle/>
          <a:p>
            <a:r>
              <a:rPr lang="en-US" sz="2800" b="1" dirty="0"/>
              <a:t>Figure 1. US Prevalence of CHD per 100,000, by Age and Sex (NHANES 2015–2018)</a:t>
            </a:r>
          </a:p>
        </p:txBody>
      </p:sp>
      <p:pic>
        <p:nvPicPr>
          <p:cNvPr id="8" name="Picture 7" descr="Chart, bar chart&#10;&#10;Description automatically generated">
            <a:extLst>
              <a:ext uri="{FF2B5EF4-FFF2-40B4-BE49-F238E27FC236}">
                <a16:creationId xmlns:a16="http://schemas.microsoft.com/office/drawing/2014/main" id="{EA1FFF24-9543-DBB9-E273-FB7DFCFAF3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023" y="1524000"/>
            <a:ext cx="9456354" cy="5760720"/>
          </a:xfrm>
          <a:prstGeom prst="rect">
            <a:avLst/>
          </a:prstGeom>
          <a:noFill/>
        </p:spPr>
      </p:pic>
      <p:sp>
        <p:nvSpPr>
          <p:cNvPr id="10" name="TextBox 9">
            <a:extLst>
              <a:ext uri="{FF2B5EF4-FFF2-40B4-BE49-F238E27FC236}">
                <a16:creationId xmlns:a16="http://schemas.microsoft.com/office/drawing/2014/main" id="{DB3E6E64-9E1C-1E52-8225-4D33B1C9F82C}"/>
              </a:ext>
            </a:extLst>
          </p:cNvPr>
          <p:cNvSpPr txBox="1"/>
          <p:nvPr/>
        </p:nvSpPr>
        <p:spPr>
          <a:xfrm>
            <a:off x="304800" y="7146220"/>
            <a:ext cx="3200400" cy="276999"/>
          </a:xfrm>
          <a:prstGeom prst="rect">
            <a:avLst/>
          </a:prstGeom>
          <a:noFill/>
        </p:spPr>
        <p:txBody>
          <a:bodyPr wrap="square">
            <a:spAutoFit/>
          </a:bodyPr>
          <a:lstStyle/>
          <a:p>
            <a:r>
              <a:rPr lang="en-US" sz="1200" b="1" dirty="0">
                <a:latin typeface="Lub Dub Medium" panose="020B0603030403020204" pitchFamily="34" charset="0"/>
              </a:rPr>
              <a:t>CHD indicates coronary heart disease.</a:t>
            </a:r>
          </a:p>
        </p:txBody>
      </p:sp>
    </p:spTree>
    <p:extLst>
      <p:ext uri="{BB962C8B-B14F-4D97-AF65-F5344CB8AC3E}">
        <p14:creationId xmlns:p14="http://schemas.microsoft.com/office/powerpoint/2010/main" val="246812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A1B5EC-34B2-4FF3-8795-5030ADD10D30}"/>
              </a:ext>
            </a:extLst>
          </p:cNvPr>
          <p:cNvSpPr>
            <a:spLocks noGrp="1"/>
          </p:cNvSpPr>
          <p:nvPr>
            <p:ph type="subTitle" idx="1"/>
          </p:nvPr>
        </p:nvSpPr>
        <p:spPr>
          <a:xfrm>
            <a:off x="685800" y="2057400"/>
            <a:ext cx="13237028" cy="2590800"/>
          </a:xfrm>
        </p:spPr>
        <p:txBody>
          <a:bodyPr lIns="91440" tIns="45720" rIns="91440" bIns="45720" anchor="t"/>
          <a:lstStyle/>
          <a:p>
            <a:r>
              <a:rPr lang="en-US" dirty="0">
                <a:latin typeface="Lub Dub Medium"/>
              </a:rPr>
              <a:t>This slide set is adapted from the 2023 AHA/ACC Guideline for Chronic Coronary Disease. Published online ahead of print July 20, 2023, available at: Circulation. </a:t>
            </a:r>
            <a:r>
              <a:rPr lang="en-US" dirty="0">
                <a:latin typeface="Lub Dub Medium"/>
                <a:hlinkClick r:id="rId2"/>
              </a:rPr>
              <a:t>https://www.ahajournals.org/doi/10.1161/CIR.0000000000001168</a:t>
            </a:r>
            <a:r>
              <a:rPr lang="en-US" dirty="0">
                <a:latin typeface="Lub Dub Medium"/>
              </a:rPr>
              <a:t> And Journal of the American College of Cardiology published online ahead of print July 20, 2023. </a:t>
            </a:r>
            <a:r>
              <a:rPr lang="en-US" i="1" dirty="0">
                <a:latin typeface="Lub Dub Medium"/>
              </a:rPr>
              <a:t>J Am Coll </a:t>
            </a:r>
            <a:r>
              <a:rPr lang="en-US" i="1" dirty="0" err="1">
                <a:latin typeface="Lub Dub Medium"/>
              </a:rPr>
              <a:t>Cardiol</a:t>
            </a:r>
            <a:r>
              <a:rPr lang="en-US" i="1" dirty="0">
                <a:latin typeface="Lub Dub Medium"/>
              </a:rPr>
              <a:t>. </a:t>
            </a:r>
            <a:r>
              <a:rPr lang="en-US" i="1" dirty="0">
                <a:latin typeface="Lub Dub Medium"/>
                <a:hlinkClick r:id="rId3"/>
              </a:rPr>
              <a:t>https://www.jacc.org/doi/10.1016/j.jacc.2023.04.003</a:t>
            </a:r>
            <a:endParaRPr lang="en-US" dirty="0">
              <a:latin typeface="Lub Dub Medium"/>
            </a:endParaRPr>
          </a:p>
        </p:txBody>
      </p:sp>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sz="5000" dirty="0"/>
              <a:t>Citation</a:t>
            </a:r>
          </a:p>
        </p:txBody>
      </p:sp>
      <p:sp>
        <p:nvSpPr>
          <p:cNvPr id="2" name="TextBox 1">
            <a:extLst>
              <a:ext uri="{FF2B5EF4-FFF2-40B4-BE49-F238E27FC236}">
                <a16:creationId xmlns:a16="http://schemas.microsoft.com/office/drawing/2014/main" id="{0F32779B-A3F1-A353-AD83-8361C742F99F}"/>
              </a:ext>
            </a:extLst>
          </p:cNvPr>
          <p:cNvSpPr txBox="1"/>
          <p:nvPr/>
        </p:nvSpPr>
        <p:spPr>
          <a:xfrm>
            <a:off x="685800" y="6477000"/>
            <a:ext cx="11625263" cy="8402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ea typeface="+mn-ea"/>
                <a:cs typeface="+mn-cs"/>
              </a:rPr>
              <a:t>© 2023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32398E-DC15-B4B8-FCE0-54FBF6BAE81D}"/>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5" name="Subtitle 5">
            <a:extLst>
              <a:ext uri="{FF2B5EF4-FFF2-40B4-BE49-F238E27FC236}">
                <a16:creationId xmlns:a16="http://schemas.microsoft.com/office/drawing/2014/main" id="{019ADC34-17B8-51B1-64B0-E9BCD5005E69}"/>
              </a:ext>
            </a:extLst>
          </p:cNvPr>
          <p:cNvSpPr>
            <a:spLocks noGrp="1"/>
          </p:cNvSpPr>
          <p:nvPr>
            <p:ph type="subTitle" idx="1"/>
          </p:nvPr>
        </p:nvSpPr>
        <p:spPr>
          <a:xfrm>
            <a:off x="2743200" y="315685"/>
            <a:ext cx="9144001" cy="1143000"/>
          </a:xfrm>
        </p:spPr>
        <p:txBody>
          <a:bodyPr lIns="91440" tIns="45720" rIns="91440" bIns="45720" anchor="t"/>
          <a:lstStyle/>
          <a:p>
            <a:r>
              <a:rPr lang="en-US" sz="2800" b="1" dirty="0">
                <a:latin typeface="Lub Dub Medium"/>
              </a:rPr>
              <a:t>Figure 2.  “Ever Told You Had Angina or CHD?” Age-Adjusted US Prevalence, by State (BRFSS Prevalence and Trends Data, 2019) </a:t>
            </a:r>
            <a:endParaRPr lang="en-US" sz="2800" b="1" dirty="0"/>
          </a:p>
        </p:txBody>
      </p:sp>
      <p:pic>
        <p:nvPicPr>
          <p:cNvPr id="6" name="Picture 5" descr="Map&#10;&#10;Description automatically generated">
            <a:extLst>
              <a:ext uri="{FF2B5EF4-FFF2-40B4-BE49-F238E27FC236}">
                <a16:creationId xmlns:a16="http://schemas.microsoft.com/office/drawing/2014/main" id="{763A3220-255D-A61D-8E0E-03907F69E1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519" y="1752600"/>
            <a:ext cx="10965359" cy="5343525"/>
          </a:xfrm>
          <a:prstGeom prst="rect">
            <a:avLst/>
          </a:prstGeom>
          <a:noFill/>
        </p:spPr>
      </p:pic>
      <p:sp>
        <p:nvSpPr>
          <p:cNvPr id="8" name="TextBox 7">
            <a:extLst>
              <a:ext uri="{FF2B5EF4-FFF2-40B4-BE49-F238E27FC236}">
                <a16:creationId xmlns:a16="http://schemas.microsoft.com/office/drawing/2014/main" id="{C2E7B326-7E1A-54E1-6C0A-D197CC6D7948}"/>
              </a:ext>
            </a:extLst>
          </p:cNvPr>
          <p:cNvSpPr txBox="1"/>
          <p:nvPr/>
        </p:nvSpPr>
        <p:spPr>
          <a:xfrm>
            <a:off x="304800" y="7186225"/>
            <a:ext cx="7315200" cy="276999"/>
          </a:xfrm>
          <a:prstGeom prst="rect">
            <a:avLst/>
          </a:prstGeom>
          <a:noFill/>
        </p:spPr>
        <p:txBody>
          <a:bodyPr wrap="square">
            <a:spAutoFit/>
          </a:bodyPr>
          <a:lstStyle/>
          <a:p>
            <a:r>
              <a:rPr lang="en-US" sz="1200" b="1" dirty="0">
                <a:latin typeface="Lub Dub Medium" panose="020B0603030403020204" pitchFamily="34" charset="0"/>
              </a:rPr>
              <a:t>BRFSS indicates Behavioral Risk Factor Surveillance System; and CHD, coronary heart disease. </a:t>
            </a:r>
          </a:p>
        </p:txBody>
      </p:sp>
    </p:spTree>
    <p:extLst>
      <p:ext uri="{BB962C8B-B14F-4D97-AF65-F5344CB8AC3E}">
        <p14:creationId xmlns:p14="http://schemas.microsoft.com/office/powerpoint/2010/main" val="385847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60DE03-99EF-F2A3-6ECE-98CE4B6827A4}"/>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2" name="Subtitle 5">
            <a:extLst>
              <a:ext uri="{FF2B5EF4-FFF2-40B4-BE49-F238E27FC236}">
                <a16:creationId xmlns:a16="http://schemas.microsoft.com/office/drawing/2014/main" id="{EBE64EA7-2812-7A8B-A0B0-CAE840AA68AF}"/>
              </a:ext>
            </a:extLst>
          </p:cNvPr>
          <p:cNvSpPr>
            <a:spLocks noGrp="1"/>
          </p:cNvSpPr>
          <p:nvPr>
            <p:ph type="subTitle" idx="1"/>
          </p:nvPr>
        </p:nvSpPr>
        <p:spPr>
          <a:xfrm>
            <a:off x="2933700" y="228600"/>
            <a:ext cx="8763000" cy="838200"/>
          </a:xfrm>
        </p:spPr>
        <p:txBody>
          <a:bodyPr/>
          <a:lstStyle/>
          <a:p>
            <a:r>
              <a:rPr lang="en-US" sz="2800" b="1" dirty="0"/>
              <a:t>Figure 3.  Global Age-Adjusted Prevalence of CCD per 100,000, by Sex, 2020</a:t>
            </a:r>
          </a:p>
        </p:txBody>
      </p:sp>
      <p:pic>
        <p:nvPicPr>
          <p:cNvPr id="3" name="Picture 2" descr="Map&#10;&#10;Description automatically generated">
            <a:extLst>
              <a:ext uri="{FF2B5EF4-FFF2-40B4-BE49-F238E27FC236}">
                <a16:creationId xmlns:a16="http://schemas.microsoft.com/office/drawing/2014/main" id="{9DBC70AC-EC92-2678-49B9-A0F9F93E01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310512"/>
            <a:ext cx="10287000" cy="5608575"/>
          </a:xfrm>
          <a:prstGeom prst="rect">
            <a:avLst/>
          </a:prstGeom>
          <a:noFill/>
        </p:spPr>
      </p:pic>
      <p:sp>
        <p:nvSpPr>
          <p:cNvPr id="6" name="TextBox 5">
            <a:extLst>
              <a:ext uri="{FF2B5EF4-FFF2-40B4-BE49-F238E27FC236}">
                <a16:creationId xmlns:a16="http://schemas.microsoft.com/office/drawing/2014/main" id="{891AB10E-5391-CE8F-3B64-56A8483D3CFE}"/>
              </a:ext>
            </a:extLst>
          </p:cNvPr>
          <p:cNvSpPr txBox="1"/>
          <p:nvPr/>
        </p:nvSpPr>
        <p:spPr>
          <a:xfrm>
            <a:off x="2171700" y="7162799"/>
            <a:ext cx="3200400" cy="276999"/>
          </a:xfrm>
          <a:prstGeom prst="rect">
            <a:avLst/>
          </a:prstGeom>
          <a:noFill/>
        </p:spPr>
        <p:txBody>
          <a:bodyPr wrap="square">
            <a:spAutoFit/>
          </a:bodyPr>
          <a:lstStyle/>
          <a:p>
            <a:r>
              <a:rPr lang="en-US" sz="1200" b="1" dirty="0">
                <a:latin typeface="Lub Dub Medium" panose="020B0603030403020204" pitchFamily="34" charset="0"/>
              </a:rPr>
              <a:t>CCD indicates chronic coronary disease. </a:t>
            </a:r>
          </a:p>
        </p:txBody>
      </p:sp>
    </p:spTree>
    <p:extLst>
      <p:ext uri="{BB962C8B-B14F-4D97-AF65-F5344CB8AC3E}">
        <p14:creationId xmlns:p14="http://schemas.microsoft.com/office/powerpoint/2010/main" val="230597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A2941E-9F57-0798-79E2-65094F4F9FB5}"/>
              </a:ext>
            </a:extLst>
          </p:cNvPr>
          <p:cNvSpPr>
            <a:spLocks noGrp="1"/>
          </p:cNvSpPr>
          <p:nvPr>
            <p:ph type="sldNum" sz="quarter" idx="4"/>
          </p:nvPr>
        </p:nvSpPr>
        <p:spPr/>
        <p:txBody>
          <a:bodyPr/>
          <a:lstStyle/>
          <a:p>
            <a:fld id="{01CD3B2E-BC1C-6C4D-9D91-A67B950EE325}" type="slidenum">
              <a:rPr lang="en-US" smtClean="0"/>
              <a:pPr/>
              <a:t>22</a:t>
            </a:fld>
            <a:endParaRPr lang="en-US" dirty="0"/>
          </a:p>
        </p:txBody>
      </p:sp>
      <p:sp>
        <p:nvSpPr>
          <p:cNvPr id="6" name="TextBox 5">
            <a:extLst>
              <a:ext uri="{FF2B5EF4-FFF2-40B4-BE49-F238E27FC236}">
                <a16:creationId xmlns:a16="http://schemas.microsoft.com/office/drawing/2014/main" id="{23F8754F-BEFF-8E26-C592-2ADE716CBDD7}"/>
              </a:ext>
            </a:extLst>
          </p:cNvPr>
          <p:cNvSpPr txBox="1"/>
          <p:nvPr/>
        </p:nvSpPr>
        <p:spPr>
          <a:xfrm>
            <a:off x="3714750" y="3299192"/>
            <a:ext cx="7200900" cy="1631216"/>
          </a:xfrm>
          <a:prstGeom prst="rect">
            <a:avLst/>
          </a:prstGeom>
          <a:noFill/>
        </p:spPr>
        <p:txBody>
          <a:bodyPr wrap="square">
            <a:spAutoFit/>
          </a:bodyPr>
          <a:lstStyle/>
          <a:p>
            <a:r>
              <a:rPr lang="en-US" sz="5000" b="1" dirty="0">
                <a:latin typeface="Lub Dub Medium" panose="020B0603030403020204" pitchFamily="34" charset="0"/>
              </a:rPr>
              <a:t>Evaluation, Diagnosis, and Risk Stratification</a:t>
            </a:r>
          </a:p>
        </p:txBody>
      </p:sp>
    </p:spTree>
    <p:extLst>
      <p:ext uri="{BB962C8B-B14F-4D97-AF65-F5344CB8AC3E}">
        <p14:creationId xmlns:p14="http://schemas.microsoft.com/office/powerpoint/2010/main" val="3371730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6" name="TextBox 5">
            <a:extLst>
              <a:ext uri="{FF2B5EF4-FFF2-40B4-BE49-F238E27FC236}">
                <a16:creationId xmlns:a16="http://schemas.microsoft.com/office/drawing/2014/main" id="{70F8ECD3-16F6-0226-CB1A-73CD8B0AE40C}"/>
              </a:ext>
            </a:extLst>
          </p:cNvPr>
          <p:cNvSpPr txBox="1"/>
          <p:nvPr/>
        </p:nvSpPr>
        <p:spPr>
          <a:xfrm>
            <a:off x="4762499" y="1104138"/>
            <a:ext cx="5105400" cy="646331"/>
          </a:xfrm>
          <a:prstGeom prst="rect">
            <a:avLst/>
          </a:prstGeom>
          <a:noFill/>
        </p:spPr>
        <p:txBody>
          <a:bodyPr wrap="square">
            <a:spAutoFit/>
          </a:bodyPr>
          <a:lstStyle/>
          <a:p>
            <a:r>
              <a:rPr lang="en-US" sz="3600" b="1" dirty="0">
                <a:latin typeface="Lub Dub Medium" panose="020B0603030403020204" pitchFamily="34" charset="0"/>
              </a:rPr>
              <a:t>Diagnostic Evaluation </a:t>
            </a:r>
          </a:p>
        </p:txBody>
      </p:sp>
      <p:graphicFrame>
        <p:nvGraphicFramePr>
          <p:cNvPr id="8" name="Table 7">
            <a:extLst>
              <a:ext uri="{FF2B5EF4-FFF2-40B4-BE49-F238E27FC236}">
                <a16:creationId xmlns:a16="http://schemas.microsoft.com/office/drawing/2014/main" id="{0FA00825-CA10-378F-0CD9-2A1F4AB5C60D}"/>
              </a:ext>
            </a:extLst>
          </p:cNvPr>
          <p:cNvGraphicFramePr>
            <a:graphicFrameLocks noGrp="1"/>
          </p:cNvGraphicFramePr>
          <p:nvPr>
            <p:extLst>
              <p:ext uri="{D42A27DB-BD31-4B8C-83A1-F6EECF244321}">
                <p14:modId xmlns:p14="http://schemas.microsoft.com/office/powerpoint/2010/main" val="2318814435"/>
              </p:ext>
            </p:extLst>
          </p:nvPr>
        </p:nvGraphicFramePr>
        <p:xfrm>
          <a:off x="1295399" y="1981200"/>
          <a:ext cx="12039599" cy="4687062"/>
        </p:xfrm>
        <a:graphic>
          <a:graphicData uri="http://schemas.openxmlformats.org/drawingml/2006/table">
            <a:tbl>
              <a:tblPr firstRow="1" firstCol="1" bandRow="1"/>
              <a:tblGrid>
                <a:gridCol w="1750557">
                  <a:extLst>
                    <a:ext uri="{9D8B030D-6E8A-4147-A177-3AD203B41FA5}">
                      <a16:colId xmlns:a16="http://schemas.microsoft.com/office/drawing/2014/main" val="215100398"/>
                    </a:ext>
                  </a:extLst>
                </a:gridCol>
                <a:gridCol w="1618122">
                  <a:extLst>
                    <a:ext uri="{9D8B030D-6E8A-4147-A177-3AD203B41FA5}">
                      <a16:colId xmlns:a16="http://schemas.microsoft.com/office/drawing/2014/main" val="2561094676"/>
                    </a:ext>
                  </a:extLst>
                </a:gridCol>
                <a:gridCol w="8670920">
                  <a:extLst>
                    <a:ext uri="{9D8B030D-6E8A-4147-A177-3AD203B41FA5}">
                      <a16:colId xmlns:a16="http://schemas.microsoft.com/office/drawing/2014/main" val="690727003"/>
                    </a:ext>
                  </a:extLst>
                </a:gridCol>
              </a:tblGrid>
              <a:tr h="79669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Diagnostic Evaluation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171176"/>
                  </a:ext>
                </a:extLst>
              </a:tr>
              <a:tr h="3655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15565"/>
                  </a:ext>
                </a:extLst>
              </a:tr>
              <a:tr h="295260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and a change in symptoms or functional capacity that persists despite GDMT, stress positron emission tomography/single photon emission CT myocardial perfusion imaging (PET/SPECT MPI), cardiovascular magnetic resonance (CMR) imaging, or stress echocardiography is recommended to detect the presence and extent of myocardial ischemia, estimate risk of major adverse cardiovascular events (MACE), and guide therapeutic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845086"/>
                  </a:ext>
                </a:extLst>
              </a:tr>
            </a:tbl>
          </a:graphicData>
        </a:graphic>
      </p:graphicFrame>
      <p:sp>
        <p:nvSpPr>
          <p:cNvPr id="9" name="TextBox 8">
            <a:extLst>
              <a:ext uri="{FF2B5EF4-FFF2-40B4-BE49-F238E27FC236}">
                <a16:creationId xmlns:a16="http://schemas.microsoft.com/office/drawing/2014/main" id="{F5DA8DC7-9995-DD48-E713-6A67B4FCCD8A}"/>
              </a:ext>
            </a:extLst>
          </p:cNvPr>
          <p:cNvSpPr txBox="1"/>
          <p:nvPr/>
        </p:nvSpPr>
        <p:spPr>
          <a:xfrm>
            <a:off x="1616662" y="7197436"/>
            <a:ext cx="8458200" cy="276999"/>
          </a:xfrm>
          <a:prstGeom prst="rect">
            <a:avLst/>
          </a:prstGeom>
          <a:noFill/>
        </p:spPr>
        <p:txBody>
          <a:bodyPr wrap="square" lIns="91440" tIns="45720" rIns="91440" bIns="45720" anchor="t">
            <a:spAutoFit/>
          </a:bodyPr>
          <a:lstStyle/>
          <a:p>
            <a:r>
              <a:rPr lang="en-US" sz="1200" b="1" dirty="0">
                <a:latin typeface="Lub Dub Medium"/>
              </a:rPr>
              <a:t>*Modified from the recommendations in the 2021 AHA/ACC/</a:t>
            </a:r>
            <a:r>
              <a:rPr lang="en-US" sz="1200" b="1" dirty="0" err="1">
                <a:latin typeface="Lub Dub Medium"/>
              </a:rPr>
              <a:t>Multisociety</a:t>
            </a:r>
            <a:r>
              <a:rPr lang="en-US" sz="1200" b="1" dirty="0">
                <a:latin typeface="Lub Dub Medium"/>
              </a:rPr>
              <a:t> Chest Pain Guideline</a:t>
            </a:r>
          </a:p>
        </p:txBody>
      </p:sp>
    </p:spTree>
    <p:extLst>
      <p:ext uri="{BB962C8B-B14F-4D97-AF65-F5344CB8AC3E}">
        <p14:creationId xmlns:p14="http://schemas.microsoft.com/office/powerpoint/2010/main" val="3650886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24</a:t>
            </a:fld>
            <a:endParaRPr lang="en-US" dirty="0"/>
          </a:p>
        </p:txBody>
      </p:sp>
      <p:sp>
        <p:nvSpPr>
          <p:cNvPr id="7" name="TextBox 6">
            <a:extLst>
              <a:ext uri="{FF2B5EF4-FFF2-40B4-BE49-F238E27FC236}">
                <a16:creationId xmlns:a16="http://schemas.microsoft.com/office/drawing/2014/main" id="{6D4D0393-06FF-B649-C236-FD2AA6595ECD}"/>
              </a:ext>
            </a:extLst>
          </p:cNvPr>
          <p:cNvSpPr txBox="1"/>
          <p:nvPr/>
        </p:nvSpPr>
        <p:spPr>
          <a:xfrm>
            <a:off x="3976273" y="457200"/>
            <a:ext cx="6743700" cy="646331"/>
          </a:xfrm>
          <a:prstGeom prst="rect">
            <a:avLst/>
          </a:prstGeom>
          <a:noFill/>
        </p:spPr>
        <p:txBody>
          <a:bodyPr wrap="square">
            <a:spAutoFit/>
          </a:bodyPr>
          <a:lstStyle/>
          <a:p>
            <a:r>
              <a:rPr lang="en-US" sz="3600" b="1" dirty="0">
                <a:latin typeface="Lub Dub Medium" panose="020B0603030403020204" pitchFamily="34" charset="0"/>
              </a:rPr>
              <a:t>Diagnostic Evaluation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9" name="Table 8">
            <a:extLst>
              <a:ext uri="{FF2B5EF4-FFF2-40B4-BE49-F238E27FC236}">
                <a16:creationId xmlns:a16="http://schemas.microsoft.com/office/drawing/2014/main" id="{A1605E06-958C-3268-D35F-9368C7F6418F}"/>
              </a:ext>
            </a:extLst>
          </p:cNvPr>
          <p:cNvGraphicFramePr>
            <a:graphicFrameLocks noGrp="1"/>
          </p:cNvGraphicFramePr>
          <p:nvPr>
            <p:extLst>
              <p:ext uri="{D42A27DB-BD31-4B8C-83A1-F6EECF244321}">
                <p14:modId xmlns:p14="http://schemas.microsoft.com/office/powerpoint/2010/main" val="3237807499"/>
              </p:ext>
            </p:extLst>
          </p:nvPr>
        </p:nvGraphicFramePr>
        <p:xfrm>
          <a:off x="1132648" y="1222629"/>
          <a:ext cx="12430951" cy="5784342"/>
        </p:xfrm>
        <a:graphic>
          <a:graphicData uri="http://schemas.openxmlformats.org/drawingml/2006/table">
            <a:tbl>
              <a:tblPr firstRow="1" firstCol="1" bandRow="1"/>
              <a:tblGrid>
                <a:gridCol w="1807460">
                  <a:extLst>
                    <a:ext uri="{9D8B030D-6E8A-4147-A177-3AD203B41FA5}">
                      <a16:colId xmlns:a16="http://schemas.microsoft.com/office/drawing/2014/main" val="869190438"/>
                    </a:ext>
                  </a:extLst>
                </a:gridCol>
                <a:gridCol w="1670720">
                  <a:extLst>
                    <a:ext uri="{9D8B030D-6E8A-4147-A177-3AD203B41FA5}">
                      <a16:colId xmlns:a16="http://schemas.microsoft.com/office/drawing/2014/main" val="2186517892"/>
                    </a:ext>
                  </a:extLst>
                </a:gridCol>
                <a:gridCol w="8952771">
                  <a:extLst>
                    <a:ext uri="{9D8B030D-6E8A-4147-A177-3AD203B41FA5}">
                      <a16:colId xmlns:a16="http://schemas.microsoft.com/office/drawing/2014/main" val="2774870725"/>
                    </a:ext>
                  </a:extLst>
                </a:gridCol>
              </a:tblGrid>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and a change in symptoms or functional capacity that persists despite GDMT, invasive coronary angiography (ICA) is recommended for guiding therapeutic decision-making with the goal of improving anginal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116411"/>
                  </a:ext>
                </a:extLst>
              </a:tr>
              <a:tr h="93091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and a change in symptoms or functional capacity that persists</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despite GDMT, when selected for rest/stress nuclear MPI, PET is reasonable in preference to SPECT, if available, to improve diagnostic accuracy and decrease the rate of nondiagnostic test results.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924389"/>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and a change in symptoms or functional capacity that persists despite GDMT, exercise treadmill testing can be useful to determine whether the symptoms are consistent with angina pectoris, assess the severity of symptoms, evaluate functional capacity, and guide management.*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41729"/>
                  </a:ext>
                </a:extLst>
              </a:tr>
            </a:tbl>
          </a:graphicData>
        </a:graphic>
      </p:graphicFrame>
      <p:sp>
        <p:nvSpPr>
          <p:cNvPr id="10" name="TextBox 9">
            <a:extLst>
              <a:ext uri="{FF2B5EF4-FFF2-40B4-BE49-F238E27FC236}">
                <a16:creationId xmlns:a16="http://schemas.microsoft.com/office/drawing/2014/main" id="{3E21A8A7-6351-F858-60FD-304BB66CDC78}"/>
              </a:ext>
            </a:extLst>
          </p:cNvPr>
          <p:cNvSpPr txBox="1"/>
          <p:nvPr/>
        </p:nvSpPr>
        <p:spPr>
          <a:xfrm>
            <a:off x="1132648" y="7282148"/>
            <a:ext cx="8458200" cy="276999"/>
          </a:xfrm>
          <a:prstGeom prst="rect">
            <a:avLst/>
          </a:prstGeom>
          <a:noFill/>
        </p:spPr>
        <p:txBody>
          <a:bodyPr wrap="square" lIns="91440" tIns="45720" rIns="91440" bIns="45720" anchor="t">
            <a:spAutoFit/>
          </a:bodyPr>
          <a:lstStyle/>
          <a:p>
            <a:r>
              <a:rPr lang="en-US" sz="1200" b="1" dirty="0">
                <a:latin typeface="Lub Dub Medium"/>
              </a:rPr>
              <a:t>*Modified from the recommendations in the 2021 AHA/ACC/</a:t>
            </a:r>
            <a:r>
              <a:rPr lang="en-US" sz="1200" b="1" dirty="0" err="1">
                <a:latin typeface="Lub Dub Medium"/>
              </a:rPr>
              <a:t>Multisociety</a:t>
            </a:r>
            <a:r>
              <a:rPr lang="en-US" sz="1200" b="1" dirty="0">
                <a:latin typeface="Lub Dub Medium"/>
              </a:rPr>
              <a:t> Chest Pain Guideline</a:t>
            </a:r>
          </a:p>
        </p:txBody>
      </p:sp>
    </p:spTree>
    <p:extLst>
      <p:ext uri="{BB962C8B-B14F-4D97-AF65-F5344CB8AC3E}">
        <p14:creationId xmlns:p14="http://schemas.microsoft.com/office/powerpoint/2010/main" val="308938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extBox 1">
            <a:extLst>
              <a:ext uri="{FF2B5EF4-FFF2-40B4-BE49-F238E27FC236}">
                <a16:creationId xmlns:a16="http://schemas.microsoft.com/office/drawing/2014/main" id="{119746C3-BE52-1EB5-BBC7-7859C900F437}"/>
              </a:ext>
            </a:extLst>
          </p:cNvPr>
          <p:cNvSpPr txBox="1"/>
          <p:nvPr/>
        </p:nvSpPr>
        <p:spPr>
          <a:xfrm>
            <a:off x="3943350" y="1066800"/>
            <a:ext cx="6743700" cy="646331"/>
          </a:xfrm>
          <a:prstGeom prst="rect">
            <a:avLst/>
          </a:prstGeom>
          <a:noFill/>
        </p:spPr>
        <p:txBody>
          <a:bodyPr wrap="square">
            <a:spAutoFit/>
          </a:bodyPr>
          <a:lstStyle/>
          <a:p>
            <a:r>
              <a:rPr lang="en-US" sz="3600" b="1" dirty="0">
                <a:latin typeface="Lub Dub Medium" panose="020B0603030403020204" pitchFamily="34" charset="0"/>
              </a:rPr>
              <a:t>Diagnostic Evaluation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59F0412A-2243-8A3A-359E-0941B45798C1}"/>
              </a:ext>
            </a:extLst>
          </p:cNvPr>
          <p:cNvGraphicFramePr>
            <a:graphicFrameLocks noGrp="1"/>
          </p:cNvGraphicFramePr>
          <p:nvPr>
            <p:extLst>
              <p:ext uri="{D42A27DB-BD31-4B8C-83A1-F6EECF244321}">
                <p14:modId xmlns:p14="http://schemas.microsoft.com/office/powerpoint/2010/main" val="3654739642"/>
              </p:ext>
            </p:extLst>
          </p:nvPr>
        </p:nvGraphicFramePr>
        <p:xfrm>
          <a:off x="1616662" y="2133600"/>
          <a:ext cx="11397076" cy="4343400"/>
        </p:xfrm>
        <a:graphic>
          <a:graphicData uri="http://schemas.openxmlformats.org/drawingml/2006/table">
            <a:tbl>
              <a:tblPr firstRow="1" firstCol="1" bandRow="1"/>
              <a:tblGrid>
                <a:gridCol w="1657136">
                  <a:extLst>
                    <a:ext uri="{9D8B030D-6E8A-4147-A177-3AD203B41FA5}">
                      <a16:colId xmlns:a16="http://schemas.microsoft.com/office/drawing/2014/main" val="3330532988"/>
                    </a:ext>
                  </a:extLst>
                </a:gridCol>
                <a:gridCol w="1531767">
                  <a:extLst>
                    <a:ext uri="{9D8B030D-6E8A-4147-A177-3AD203B41FA5}">
                      <a16:colId xmlns:a16="http://schemas.microsoft.com/office/drawing/2014/main" val="1059111492"/>
                    </a:ext>
                  </a:extLst>
                </a:gridCol>
                <a:gridCol w="8208173">
                  <a:extLst>
                    <a:ext uri="{9D8B030D-6E8A-4147-A177-3AD203B41FA5}">
                      <a16:colId xmlns:a16="http://schemas.microsoft.com/office/drawing/2014/main" val="2281139630"/>
                    </a:ext>
                  </a:extLst>
                </a:gridCol>
              </a:tblGrid>
              <a:tr h="184734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undergoing stress PET MPI or stress CMR imaging, the addition of myocardial blood flow reserve (MBFR) can be useful to improve diagnostic accuracy and enhance risk stratification.*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703929"/>
                  </a:ext>
                </a:extLst>
              </a:tr>
              <a:tr h="249605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and a change in symptoms or functional capacity that persists despite GDMT, and who have had previous coronary revascularization, coronary CT angiography (CCTA) is reasonable to evaluate bypass graft or stent patency (for stents ≥3 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852703"/>
                  </a:ext>
                </a:extLst>
              </a:tr>
            </a:tbl>
          </a:graphicData>
        </a:graphic>
      </p:graphicFrame>
      <p:sp>
        <p:nvSpPr>
          <p:cNvPr id="6" name="TextBox 5">
            <a:extLst>
              <a:ext uri="{FF2B5EF4-FFF2-40B4-BE49-F238E27FC236}">
                <a16:creationId xmlns:a16="http://schemas.microsoft.com/office/drawing/2014/main" id="{58A81DED-1A42-4058-26A9-59BE320FB0A0}"/>
              </a:ext>
            </a:extLst>
          </p:cNvPr>
          <p:cNvSpPr txBox="1"/>
          <p:nvPr/>
        </p:nvSpPr>
        <p:spPr>
          <a:xfrm>
            <a:off x="1616662" y="7197436"/>
            <a:ext cx="8458200" cy="276999"/>
          </a:xfrm>
          <a:prstGeom prst="rect">
            <a:avLst/>
          </a:prstGeom>
          <a:noFill/>
        </p:spPr>
        <p:txBody>
          <a:bodyPr wrap="square" lIns="91440" tIns="45720" rIns="91440" bIns="45720" anchor="t">
            <a:spAutoFit/>
          </a:bodyPr>
          <a:lstStyle/>
          <a:p>
            <a:r>
              <a:rPr lang="en-US" sz="1200" b="1" dirty="0">
                <a:latin typeface="Lub Dub Medium"/>
              </a:rPr>
              <a:t>*Modified from the recommendations in the 2021 AHA/ACC/</a:t>
            </a:r>
            <a:r>
              <a:rPr lang="en-US" sz="1200" b="1" dirty="0" err="1">
                <a:latin typeface="Lub Dub Medium"/>
              </a:rPr>
              <a:t>Multisociety</a:t>
            </a:r>
            <a:r>
              <a:rPr lang="en-US" sz="1200" b="1" dirty="0">
                <a:latin typeface="Lub Dub Medium"/>
              </a:rPr>
              <a:t> Chest Pain Guideline</a:t>
            </a:r>
          </a:p>
        </p:txBody>
      </p:sp>
    </p:spTree>
    <p:extLst>
      <p:ext uri="{BB962C8B-B14F-4D97-AF65-F5344CB8AC3E}">
        <p14:creationId xmlns:p14="http://schemas.microsoft.com/office/powerpoint/2010/main" val="221394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26</a:t>
            </a:fld>
            <a:endParaRPr lang="en-US" dirty="0"/>
          </a:p>
        </p:txBody>
      </p:sp>
      <p:sp>
        <p:nvSpPr>
          <p:cNvPr id="2" name="TextBox 1">
            <a:extLst>
              <a:ext uri="{FF2B5EF4-FFF2-40B4-BE49-F238E27FC236}">
                <a16:creationId xmlns:a16="http://schemas.microsoft.com/office/drawing/2014/main" id="{3ACE638C-F4B6-DDE3-4D03-4C8FFF7EC507}"/>
              </a:ext>
            </a:extLst>
          </p:cNvPr>
          <p:cNvSpPr txBox="1"/>
          <p:nvPr/>
        </p:nvSpPr>
        <p:spPr>
          <a:xfrm>
            <a:off x="3000374" y="739939"/>
            <a:ext cx="8629650" cy="1200329"/>
          </a:xfrm>
          <a:prstGeom prst="rect">
            <a:avLst/>
          </a:prstGeom>
          <a:noFill/>
        </p:spPr>
        <p:txBody>
          <a:bodyPr wrap="square">
            <a:spAutoFit/>
          </a:bodyPr>
          <a:lstStyle/>
          <a:p>
            <a:r>
              <a:rPr lang="en-US" sz="3600" b="1" dirty="0">
                <a:latin typeface="Lub Dub Medium" panose="020B0603030403020204" pitchFamily="34" charset="0"/>
              </a:rPr>
              <a:t>Risk Stratification and Relationship to Treatment Selection</a:t>
            </a:r>
          </a:p>
        </p:txBody>
      </p:sp>
      <p:graphicFrame>
        <p:nvGraphicFramePr>
          <p:cNvPr id="3" name="Table 2">
            <a:extLst>
              <a:ext uri="{FF2B5EF4-FFF2-40B4-BE49-F238E27FC236}">
                <a16:creationId xmlns:a16="http://schemas.microsoft.com/office/drawing/2014/main" id="{E93C4923-C36D-1CF5-7851-F839942B4D17}"/>
              </a:ext>
            </a:extLst>
          </p:cNvPr>
          <p:cNvGraphicFramePr>
            <a:graphicFrameLocks noGrp="1"/>
          </p:cNvGraphicFramePr>
          <p:nvPr>
            <p:extLst>
              <p:ext uri="{D42A27DB-BD31-4B8C-83A1-F6EECF244321}">
                <p14:modId xmlns:p14="http://schemas.microsoft.com/office/powerpoint/2010/main" val="133642892"/>
              </p:ext>
            </p:extLst>
          </p:nvPr>
        </p:nvGraphicFramePr>
        <p:xfrm>
          <a:off x="1981200" y="2286000"/>
          <a:ext cx="10667999" cy="4603496"/>
        </p:xfrm>
        <a:graphic>
          <a:graphicData uri="http://schemas.openxmlformats.org/drawingml/2006/table">
            <a:tbl>
              <a:tblPr firstRow="1" firstCol="1" bandRow="1"/>
              <a:tblGrid>
                <a:gridCol w="1322832">
                  <a:extLst>
                    <a:ext uri="{9D8B030D-6E8A-4147-A177-3AD203B41FA5}">
                      <a16:colId xmlns:a16="http://schemas.microsoft.com/office/drawing/2014/main" val="2361385542"/>
                    </a:ext>
                  </a:extLst>
                </a:gridCol>
                <a:gridCol w="1292961">
                  <a:extLst>
                    <a:ext uri="{9D8B030D-6E8A-4147-A177-3AD203B41FA5}">
                      <a16:colId xmlns:a16="http://schemas.microsoft.com/office/drawing/2014/main" val="1658869358"/>
                    </a:ext>
                  </a:extLst>
                </a:gridCol>
                <a:gridCol w="8052206">
                  <a:extLst>
                    <a:ext uri="{9D8B030D-6E8A-4147-A177-3AD203B41FA5}">
                      <a16:colId xmlns:a16="http://schemas.microsoft.com/office/drawing/2014/main" val="1664075615"/>
                    </a:ext>
                  </a:extLst>
                </a:gridCol>
              </a:tblGrid>
              <a:tr h="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Risk Stratification and Relationship to Treatment Selection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4167147"/>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180277"/>
                  </a:ext>
                </a:extLst>
              </a:tr>
              <a:tr h="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Risk Stratification and Prognosis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823187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In patients with CCD, it is recommended that risk stratification incorporate all available information, including noninvasive, invasive, or both cardiovascular diagnostic testing results or use validated risk scores to classify patients as low (&lt;1%), intermediate (1%-3%), or high (&gt;3%) yearly risk for cardiovascular death or nonfatal MI.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230264"/>
                  </a:ext>
                </a:extLst>
              </a:tr>
            </a:tbl>
          </a:graphicData>
        </a:graphic>
      </p:graphicFrame>
    </p:spTree>
    <p:extLst>
      <p:ext uri="{BB962C8B-B14F-4D97-AF65-F5344CB8AC3E}">
        <p14:creationId xmlns:p14="http://schemas.microsoft.com/office/powerpoint/2010/main" val="274565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extBox 1">
            <a:extLst>
              <a:ext uri="{FF2B5EF4-FFF2-40B4-BE49-F238E27FC236}">
                <a16:creationId xmlns:a16="http://schemas.microsoft.com/office/drawing/2014/main" id="{AA8B994D-1D0B-8673-6C07-EDDB1A272759}"/>
              </a:ext>
            </a:extLst>
          </p:cNvPr>
          <p:cNvSpPr txBox="1"/>
          <p:nvPr/>
        </p:nvSpPr>
        <p:spPr>
          <a:xfrm>
            <a:off x="3000374" y="739939"/>
            <a:ext cx="8629650" cy="1200329"/>
          </a:xfrm>
          <a:prstGeom prst="rect">
            <a:avLst/>
          </a:prstGeom>
          <a:noFill/>
        </p:spPr>
        <p:txBody>
          <a:bodyPr wrap="square">
            <a:spAutoFit/>
          </a:bodyPr>
          <a:lstStyle/>
          <a:p>
            <a:r>
              <a:rPr lang="en-US" sz="3600" b="1" dirty="0">
                <a:latin typeface="Lub Dub Medium" panose="020B0603030403020204" pitchFamily="34" charset="0"/>
              </a:rPr>
              <a:t>Risk Stratification and Relationship to Treatment Selection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C804E4E-716A-F444-CFE3-84AA2748E389}"/>
              </a:ext>
            </a:extLst>
          </p:cNvPr>
          <p:cNvGraphicFramePr>
            <a:graphicFrameLocks noGrp="1"/>
          </p:cNvGraphicFramePr>
          <p:nvPr>
            <p:extLst>
              <p:ext uri="{D42A27DB-BD31-4B8C-83A1-F6EECF244321}">
                <p14:modId xmlns:p14="http://schemas.microsoft.com/office/powerpoint/2010/main" val="3838621668"/>
              </p:ext>
            </p:extLst>
          </p:nvPr>
        </p:nvGraphicFramePr>
        <p:xfrm>
          <a:off x="1447800" y="2286000"/>
          <a:ext cx="11734799" cy="4390651"/>
        </p:xfrm>
        <a:graphic>
          <a:graphicData uri="http://schemas.openxmlformats.org/drawingml/2006/table">
            <a:tbl>
              <a:tblPr firstRow="1" firstCol="1" bandRow="1"/>
              <a:tblGrid>
                <a:gridCol w="1455116">
                  <a:extLst>
                    <a:ext uri="{9D8B030D-6E8A-4147-A177-3AD203B41FA5}">
                      <a16:colId xmlns:a16="http://schemas.microsoft.com/office/drawing/2014/main" val="2726447227"/>
                    </a:ext>
                  </a:extLst>
                </a:gridCol>
                <a:gridCol w="1422257">
                  <a:extLst>
                    <a:ext uri="{9D8B030D-6E8A-4147-A177-3AD203B41FA5}">
                      <a16:colId xmlns:a16="http://schemas.microsoft.com/office/drawing/2014/main" val="2743405088"/>
                    </a:ext>
                  </a:extLst>
                </a:gridCol>
                <a:gridCol w="8857426">
                  <a:extLst>
                    <a:ext uri="{9D8B030D-6E8A-4147-A177-3AD203B41FA5}">
                      <a16:colId xmlns:a16="http://schemas.microsoft.com/office/drawing/2014/main" val="1041756562"/>
                    </a:ext>
                  </a:extLst>
                </a:gridCol>
              </a:tblGrid>
              <a:tr h="9175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 In patients with CCD, optimization of GDMT is recommended to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71810"/>
                  </a:ext>
                </a:extLst>
              </a:tr>
              <a:tr h="15342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3. In patients with CCD with newly reduced LV systolic function, clinical heart failure, or both, ICA is recommended to assess coronary anatomy and guide potential revascularization.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309632"/>
                  </a:ext>
                </a:extLst>
              </a:tr>
              <a:tr h="191074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4. In patients with CCD, ICA for risk stratification is not routinely recommended in patients without LV systolic dysfunction, heart failure, stable chest pain refractory to GDMT, and/or noninvasive testing suggestive of significant (&gt;50%) left main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206729"/>
                  </a:ext>
                </a:extLst>
              </a:tr>
            </a:tbl>
          </a:graphicData>
        </a:graphic>
      </p:graphicFrame>
      <p:sp>
        <p:nvSpPr>
          <p:cNvPr id="6" name="TextBox 5">
            <a:extLst>
              <a:ext uri="{FF2B5EF4-FFF2-40B4-BE49-F238E27FC236}">
                <a16:creationId xmlns:a16="http://schemas.microsoft.com/office/drawing/2014/main" id="{6A486360-69FD-759F-E625-0A303406D39D}"/>
              </a:ext>
            </a:extLst>
          </p:cNvPr>
          <p:cNvSpPr txBox="1"/>
          <p:nvPr/>
        </p:nvSpPr>
        <p:spPr>
          <a:xfrm>
            <a:off x="1447800" y="7182974"/>
            <a:ext cx="6629400" cy="276999"/>
          </a:xfrm>
          <a:prstGeom prst="rect">
            <a:avLst/>
          </a:prstGeom>
          <a:noFill/>
        </p:spPr>
        <p:txBody>
          <a:bodyPr wrap="square" lIns="91440" tIns="45720" rIns="91440" bIns="45720" anchor="t">
            <a:spAutoFit/>
          </a:bodyPr>
          <a:lstStyle/>
          <a:p>
            <a:r>
              <a:rPr lang="en-US" sz="1200" b="1" dirty="0">
                <a:latin typeface="Lub Dub Medium"/>
              </a:rPr>
              <a:t>*Modified from the 2021 AHA/ACC/</a:t>
            </a:r>
            <a:r>
              <a:rPr lang="en-US" sz="1200" b="1" dirty="0" err="1">
                <a:latin typeface="Lub Dub Medium"/>
              </a:rPr>
              <a:t>Multisociety</a:t>
            </a:r>
            <a:r>
              <a:rPr lang="en-US" sz="1200" b="1" dirty="0">
                <a:latin typeface="Lub Dub Medium"/>
              </a:rPr>
              <a:t> Chest Pain Guideline</a:t>
            </a:r>
          </a:p>
        </p:txBody>
      </p:sp>
    </p:spTree>
    <p:extLst>
      <p:ext uri="{BB962C8B-B14F-4D97-AF65-F5344CB8AC3E}">
        <p14:creationId xmlns:p14="http://schemas.microsoft.com/office/powerpoint/2010/main" val="109251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Subtitle 5">
            <a:extLst>
              <a:ext uri="{FF2B5EF4-FFF2-40B4-BE49-F238E27FC236}">
                <a16:creationId xmlns:a16="http://schemas.microsoft.com/office/drawing/2014/main" id="{8297D987-1243-3FE1-5CCA-20BF34B43B97}"/>
              </a:ext>
            </a:extLst>
          </p:cNvPr>
          <p:cNvSpPr>
            <a:spLocks noGrp="1"/>
          </p:cNvSpPr>
          <p:nvPr>
            <p:ph type="subTitle" idx="1"/>
          </p:nvPr>
        </p:nvSpPr>
        <p:spPr>
          <a:xfrm>
            <a:off x="2743199" y="457200"/>
            <a:ext cx="9144001" cy="838200"/>
          </a:xfrm>
        </p:spPr>
        <p:txBody>
          <a:bodyPr/>
          <a:lstStyle/>
          <a:p>
            <a:r>
              <a:rPr lang="en-US" sz="2800" b="1" dirty="0"/>
              <a:t>Table 5. Potential Features Associated With a Higher Risk of MACE Among Patients With Established CCD</a:t>
            </a:r>
          </a:p>
        </p:txBody>
      </p:sp>
      <p:graphicFrame>
        <p:nvGraphicFramePr>
          <p:cNvPr id="3" name="Table 2">
            <a:extLst>
              <a:ext uri="{FF2B5EF4-FFF2-40B4-BE49-F238E27FC236}">
                <a16:creationId xmlns:a16="http://schemas.microsoft.com/office/drawing/2014/main" id="{D5677F71-79EB-2E5B-0344-6D75830947F2}"/>
              </a:ext>
            </a:extLst>
          </p:cNvPr>
          <p:cNvGraphicFramePr>
            <a:graphicFrameLocks noGrp="1"/>
          </p:cNvGraphicFramePr>
          <p:nvPr>
            <p:extLst>
              <p:ext uri="{D42A27DB-BD31-4B8C-83A1-F6EECF244321}">
                <p14:modId xmlns:p14="http://schemas.microsoft.com/office/powerpoint/2010/main" val="4130086604"/>
              </p:ext>
            </p:extLst>
          </p:nvPr>
        </p:nvGraphicFramePr>
        <p:xfrm>
          <a:off x="1904999" y="1447800"/>
          <a:ext cx="10820400" cy="5818051"/>
        </p:xfrm>
        <a:graphic>
          <a:graphicData uri="http://schemas.openxmlformats.org/drawingml/2006/table">
            <a:tbl>
              <a:tblPr firstRow="1" firstCol="1" bandRow="1"/>
              <a:tblGrid>
                <a:gridCol w="10820400">
                  <a:extLst>
                    <a:ext uri="{9D8B030D-6E8A-4147-A177-3AD203B41FA5}">
                      <a16:colId xmlns:a16="http://schemas.microsoft.com/office/drawing/2014/main" val="4125411935"/>
                    </a:ext>
                  </a:extLst>
                </a:gridCol>
              </a:tblGrid>
              <a:tr h="651051">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Demographics and Socioeconomic Status (also see Section 4.1.4, “Social Determinants of Health”)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421482"/>
                  </a:ext>
                </a:extLst>
              </a:tr>
              <a:tr h="298675">
                <a:tc>
                  <a:txBody>
                    <a:bodyPr/>
                    <a:lstStyle/>
                    <a:p>
                      <a:pPr marL="0" marR="0">
                        <a:lnSpc>
                          <a:spcPct val="200000"/>
                        </a:lnSpc>
                        <a:spcBef>
                          <a:spcPts val="0"/>
                        </a:spcBef>
                        <a:spcAft>
                          <a:spcPts val="0"/>
                        </a:spcAft>
                      </a:pPr>
                      <a:r>
                        <a:rPr lang="en-US" sz="2000" dirty="0">
                          <a:effectLst/>
                          <a:latin typeface="Times New Roman"/>
                          <a:ea typeface="Times New Roman" panose="02020603050405020304" pitchFamily="18" charset="0"/>
                          <a:cs typeface="Times New Roman"/>
                        </a:rPr>
                        <a: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948432"/>
                  </a:ext>
                </a:extLst>
              </a:tr>
              <a:tr h="298675">
                <a:tc>
                  <a:txBody>
                    <a:bodyPr/>
                    <a:lstStyle/>
                    <a:p>
                      <a:pPr marL="0" marR="0">
                        <a:lnSpc>
                          <a:spcPct val="200000"/>
                        </a:lnSpc>
                        <a:spcBef>
                          <a:spcPts val="0"/>
                        </a:spcBef>
                        <a:spcAft>
                          <a:spcPts val="0"/>
                        </a:spcAft>
                      </a:pPr>
                      <a:r>
                        <a:rPr lang="en-US" sz="2000" dirty="0">
                          <a:effectLst/>
                          <a:latin typeface="Times New Roman"/>
                          <a:ea typeface="Times New Roman" panose="02020603050405020304" pitchFamily="18" charset="0"/>
                          <a:cs typeface="Times New Roman"/>
                        </a:rPr>
                        <a:t>Male </a:t>
                      </a:r>
                      <a:endParaRPr lang="en-US" sz="200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421418"/>
                  </a:ext>
                </a:extLst>
              </a:tr>
              <a:tr h="298675">
                <a:tc>
                  <a:txBody>
                    <a:bodyPr/>
                    <a:lstStyle/>
                    <a:p>
                      <a:pPr marL="0" marR="0">
                        <a:lnSpc>
                          <a:spcPct val="200000"/>
                        </a:lnSpc>
                        <a:spcBef>
                          <a:spcPts val="0"/>
                        </a:spcBef>
                        <a:spcAft>
                          <a:spcPts val="0"/>
                        </a:spcAft>
                      </a:pPr>
                      <a:r>
                        <a:rPr lang="en-US" sz="2000" dirty="0">
                          <a:effectLst/>
                          <a:latin typeface="Times New Roman"/>
                          <a:ea typeface="Times New Roman" panose="02020603050405020304" pitchFamily="18" charset="0"/>
                          <a:cs typeface="Times New Roman"/>
                        </a:rPr>
                        <a:t>Poor social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89249"/>
                  </a:ext>
                </a:extLst>
              </a:tr>
              <a:tr h="29867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Poverty or lack of health care access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331249"/>
                  </a:ext>
                </a:extLst>
              </a:tr>
              <a:tr h="298675">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Past or Concurrent Medical, Mental Health Conditions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80834"/>
                  </a:ext>
                </a:extLst>
              </a:tr>
              <a:tr h="29867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Elevated body mass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471921"/>
                  </a:ext>
                </a:extLst>
              </a:tr>
              <a:tr h="298675">
                <a:tc>
                  <a:txBody>
                    <a:bodyPr/>
                    <a:lstStyle/>
                    <a:p>
                      <a:pPr marL="0" marR="0">
                        <a:lnSpc>
                          <a:spcPct val="200000"/>
                        </a:lnSpc>
                        <a:spcBef>
                          <a:spcPts val="0"/>
                        </a:spcBef>
                        <a:spcAft>
                          <a:spcPts val="0"/>
                        </a:spcAft>
                      </a:pPr>
                      <a:r>
                        <a:rPr lang="en-US" sz="2000" dirty="0">
                          <a:effectLst/>
                          <a:latin typeface="Times New Roman"/>
                          <a:ea typeface="Times New Roman" panose="02020603050405020304" pitchFamily="18" charset="0"/>
                          <a:cs typeface="Times New Roman"/>
                        </a:rPr>
                        <a:t>Previous MI, PCI, or CABG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540113"/>
                  </a:ext>
                </a:extLst>
              </a:tr>
              <a:tr h="298675">
                <a:tc>
                  <a:txBody>
                    <a:bodyPr/>
                    <a:lstStyle/>
                    <a:p>
                      <a:pPr marL="0" marR="0">
                        <a:lnSpc>
                          <a:spcPct val="200000"/>
                        </a:lnSpc>
                        <a:spcBef>
                          <a:spcPts val="0"/>
                        </a:spcBef>
                        <a:spcAft>
                          <a:spcPts val="0"/>
                        </a:spcAft>
                      </a:pPr>
                      <a:r>
                        <a:rPr lang="en-US" sz="2000" dirty="0">
                          <a:effectLst/>
                          <a:latin typeface="Times New Roman"/>
                          <a:ea typeface="Times New Roman" panose="02020603050405020304" pitchFamily="18" charset="0"/>
                          <a:cs typeface="Times New Roman"/>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000073"/>
                  </a:ext>
                </a:extLst>
              </a:tr>
              <a:tr h="29867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Atrial fibrillation or flutter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083589"/>
                  </a:ext>
                </a:extLst>
              </a:tr>
              <a:tr h="29867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Diabetes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95824"/>
                  </a:ext>
                </a:extLst>
              </a:tr>
            </a:tbl>
          </a:graphicData>
        </a:graphic>
      </p:graphicFrame>
      <p:sp>
        <p:nvSpPr>
          <p:cNvPr id="5" name="TextBox 4">
            <a:extLst>
              <a:ext uri="{FF2B5EF4-FFF2-40B4-BE49-F238E27FC236}">
                <a16:creationId xmlns:a16="http://schemas.microsoft.com/office/drawing/2014/main" id="{5DB234EA-3980-DF4F-D049-0954AA94B3C6}"/>
              </a:ext>
            </a:extLst>
          </p:cNvPr>
          <p:cNvSpPr txBox="1"/>
          <p:nvPr/>
        </p:nvSpPr>
        <p:spPr>
          <a:xfrm>
            <a:off x="228599" y="5142193"/>
            <a:ext cx="1676400" cy="2123658"/>
          </a:xfrm>
          <a:prstGeom prst="rect">
            <a:avLst/>
          </a:prstGeom>
          <a:noFill/>
        </p:spPr>
        <p:txBody>
          <a:bodyPr wrap="square">
            <a:spAutoFit/>
          </a:bodyPr>
          <a:lstStyle/>
          <a:p>
            <a:r>
              <a:rPr lang="en-US" sz="1200" b="1" dirty="0">
                <a:latin typeface="Lub Dub Medium" panose="020B0603030403020204" pitchFamily="34" charset="0"/>
              </a:rPr>
              <a:t>CABG indicates coronary artery bypass graft; CCD, chronic coronary disease; HF, heart failure; MI, myocardial infarction; PCI, percutaneous coronary intervention.</a:t>
            </a:r>
          </a:p>
        </p:txBody>
      </p:sp>
    </p:spTree>
    <p:extLst>
      <p:ext uri="{BB962C8B-B14F-4D97-AF65-F5344CB8AC3E}">
        <p14:creationId xmlns:p14="http://schemas.microsoft.com/office/powerpoint/2010/main" val="641199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Subtitle 5">
            <a:extLst>
              <a:ext uri="{FF2B5EF4-FFF2-40B4-BE49-F238E27FC236}">
                <a16:creationId xmlns:a16="http://schemas.microsoft.com/office/drawing/2014/main" id="{8AA28CCE-17BC-C314-0011-807ED1FA99ED}"/>
              </a:ext>
            </a:extLst>
          </p:cNvPr>
          <p:cNvSpPr>
            <a:spLocks noGrp="1"/>
          </p:cNvSpPr>
          <p:nvPr>
            <p:ph type="subTitle" idx="1"/>
          </p:nvPr>
        </p:nvSpPr>
        <p:spPr>
          <a:xfrm>
            <a:off x="2743199" y="457200"/>
            <a:ext cx="9144001" cy="1219200"/>
          </a:xfrm>
        </p:spPr>
        <p:txBody>
          <a:bodyPr/>
          <a:lstStyle/>
          <a:p>
            <a:r>
              <a:rPr lang="en-US" sz="2800" b="1" dirty="0"/>
              <a:t>Table 5. Potential Features Associated With a Higher Risk of MACE Among Patients With Established CCD (</a:t>
            </a:r>
            <a:r>
              <a:rPr lang="en-US" sz="2800" b="1" dirty="0" err="1"/>
              <a:t>con’t</a:t>
            </a:r>
            <a:r>
              <a:rPr lang="en-US" sz="2800" b="1" dirty="0"/>
              <a:t>.)</a:t>
            </a:r>
          </a:p>
        </p:txBody>
      </p:sp>
      <p:graphicFrame>
        <p:nvGraphicFramePr>
          <p:cNvPr id="7" name="Table 6">
            <a:extLst>
              <a:ext uri="{FF2B5EF4-FFF2-40B4-BE49-F238E27FC236}">
                <a16:creationId xmlns:a16="http://schemas.microsoft.com/office/drawing/2014/main" id="{2E92DA26-63A5-F687-BB85-7DACA0FC8581}"/>
              </a:ext>
            </a:extLst>
          </p:cNvPr>
          <p:cNvGraphicFramePr>
            <a:graphicFrameLocks noGrp="1"/>
          </p:cNvGraphicFramePr>
          <p:nvPr>
            <p:extLst>
              <p:ext uri="{D42A27DB-BD31-4B8C-83A1-F6EECF244321}">
                <p14:modId xmlns:p14="http://schemas.microsoft.com/office/powerpoint/2010/main" val="1729544418"/>
              </p:ext>
            </p:extLst>
          </p:nvPr>
        </p:nvGraphicFramePr>
        <p:xfrm>
          <a:off x="3028948" y="1676400"/>
          <a:ext cx="8572501" cy="5656932"/>
        </p:xfrm>
        <a:graphic>
          <a:graphicData uri="http://schemas.openxmlformats.org/drawingml/2006/table">
            <a:tbl>
              <a:tblPr firstRow="1" firstCol="1" bandRow="1"/>
              <a:tblGrid>
                <a:gridCol w="8572501">
                  <a:extLst>
                    <a:ext uri="{9D8B030D-6E8A-4147-A177-3AD203B41FA5}">
                      <a16:colId xmlns:a16="http://schemas.microsoft.com/office/drawing/2014/main" val="4050631321"/>
                    </a:ext>
                  </a:extLst>
                </a:gridCol>
              </a:tblGrid>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Dyslipidemia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428008"/>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Chronic kidney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072659"/>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Current or former smoker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90744"/>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Peripheral artery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488862"/>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Depression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538210"/>
                  </a:ext>
                </a:extLst>
              </a:tr>
              <a:tr h="274136">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Poor adherence with goal-directed pharmacotherapy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407748"/>
                  </a:ext>
                </a:extLst>
              </a:tr>
              <a:tr h="274136">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Ancillary Cardiac Testing or Imaging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62057"/>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Inability to exercise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646510"/>
                  </a:ext>
                </a:extLst>
              </a:tr>
              <a:tr h="27413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Angina with 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288296"/>
                  </a:ext>
                </a:extLst>
              </a:tr>
              <a:tr h="490422">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ECG: left bundle branch block, left ventricular hypertrophy, higher resting heart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84434"/>
                  </a:ext>
                </a:extLst>
              </a:tr>
              <a:tr h="490422">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Echocardiography: reduced left ventricular ejection fraction, left ventricular hypertrophy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00637"/>
                  </a:ext>
                </a:extLst>
              </a:tr>
              <a:tr h="490422">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EST: higher DTS, higher resting heart rate, achieved heart rate &lt;85% predicted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45065"/>
                  </a:ext>
                </a:extLst>
              </a:tr>
            </a:tbl>
          </a:graphicData>
        </a:graphic>
      </p:graphicFrame>
      <p:sp>
        <p:nvSpPr>
          <p:cNvPr id="8" name="TextBox 7">
            <a:extLst>
              <a:ext uri="{FF2B5EF4-FFF2-40B4-BE49-F238E27FC236}">
                <a16:creationId xmlns:a16="http://schemas.microsoft.com/office/drawing/2014/main" id="{62D220BD-E33A-B4BF-CC21-3D4E567B57D8}"/>
              </a:ext>
            </a:extLst>
          </p:cNvPr>
          <p:cNvSpPr txBox="1"/>
          <p:nvPr/>
        </p:nvSpPr>
        <p:spPr>
          <a:xfrm>
            <a:off x="381000" y="6494418"/>
            <a:ext cx="1914526" cy="830997"/>
          </a:xfrm>
          <a:prstGeom prst="rect">
            <a:avLst/>
          </a:prstGeom>
          <a:noFill/>
        </p:spPr>
        <p:txBody>
          <a:bodyPr wrap="square">
            <a:spAutoFit/>
          </a:bodyPr>
          <a:lstStyle/>
          <a:p>
            <a:r>
              <a:rPr lang="en-US" sz="1200" b="1" dirty="0">
                <a:latin typeface="Lub Dub Medium" panose="020B0603030403020204" pitchFamily="34" charset="0"/>
              </a:rPr>
              <a:t>CCD, chronic coronary disease; ECG, electrocardiogram; EST, exercise stress test.</a:t>
            </a:r>
          </a:p>
        </p:txBody>
      </p:sp>
    </p:spTree>
    <p:extLst>
      <p:ext uri="{BB962C8B-B14F-4D97-AF65-F5344CB8AC3E}">
        <p14:creationId xmlns:p14="http://schemas.microsoft.com/office/powerpoint/2010/main" val="156266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7266AAB-FD27-969C-6D90-85EE0A338976}"/>
              </a:ext>
            </a:extLst>
          </p:cNvPr>
          <p:cNvSpPr>
            <a:spLocks noGrp="1"/>
          </p:cNvSpPr>
          <p:nvPr>
            <p:ph type="subTitle" idx="1"/>
          </p:nvPr>
        </p:nvSpPr>
        <p:spPr>
          <a:xfrm>
            <a:off x="3810000" y="1997959"/>
            <a:ext cx="6553200" cy="685800"/>
          </a:xfrm>
        </p:spPr>
        <p:txBody>
          <a:bodyPr/>
          <a:lstStyle/>
          <a:p>
            <a:r>
              <a:rPr lang="en-US" sz="2000" b="1" dirty="0"/>
              <a:t>Salim S. Virani, MD, PhD, FACC, FAHA, FASPC, Chair†</a:t>
            </a:r>
          </a:p>
          <a:p>
            <a:r>
              <a:rPr lang="en-US" sz="2000" b="1" dirty="0"/>
              <a:t>L. Kristin Newby, MD, MHS, FACC, FAHA, Vice Chair†</a:t>
            </a:r>
          </a:p>
        </p:txBody>
      </p:sp>
      <p:sp>
        <p:nvSpPr>
          <p:cNvPr id="6" name="Title 5">
            <a:extLst>
              <a:ext uri="{FF2B5EF4-FFF2-40B4-BE49-F238E27FC236}">
                <a16:creationId xmlns:a16="http://schemas.microsoft.com/office/drawing/2014/main" id="{C8DAD1DC-AB4C-4A1E-B9EF-DDC95E9A836F}"/>
              </a:ext>
            </a:extLst>
          </p:cNvPr>
          <p:cNvSpPr>
            <a:spLocks noGrp="1"/>
          </p:cNvSpPr>
          <p:nvPr>
            <p:ph type="ctrTitle"/>
          </p:nvPr>
        </p:nvSpPr>
        <p:spPr>
          <a:xfrm>
            <a:off x="1562100" y="968781"/>
            <a:ext cx="11506200" cy="914399"/>
          </a:xfrm>
        </p:spPr>
        <p:txBody>
          <a:bodyPr/>
          <a:lstStyle/>
          <a:p>
            <a:r>
              <a:rPr lang="en-US" dirty="0"/>
              <a:t>2023 Writing Committee Members*</a:t>
            </a:r>
          </a:p>
        </p:txBody>
      </p:sp>
      <p:sp>
        <p:nvSpPr>
          <p:cNvPr id="8" name="TextBox 7">
            <a:extLst>
              <a:ext uri="{FF2B5EF4-FFF2-40B4-BE49-F238E27FC236}">
                <a16:creationId xmlns:a16="http://schemas.microsoft.com/office/drawing/2014/main" id="{3F04F006-5EE7-DBCA-9E4D-015FDB327A2C}"/>
              </a:ext>
            </a:extLst>
          </p:cNvPr>
          <p:cNvSpPr txBox="1"/>
          <p:nvPr/>
        </p:nvSpPr>
        <p:spPr>
          <a:xfrm>
            <a:off x="1554183" y="2845004"/>
            <a:ext cx="6019800" cy="3693319"/>
          </a:xfrm>
          <a:prstGeom prst="rect">
            <a:avLst/>
          </a:prstGeom>
          <a:noFill/>
        </p:spPr>
        <p:txBody>
          <a:bodyPr wrap="square">
            <a:spAutoFit/>
          </a:bodyPr>
          <a:lstStyle/>
          <a:p>
            <a:r>
              <a:rPr lang="en-US" dirty="0">
                <a:latin typeface="Lub Dub Medium" panose="020B0603030403020204" pitchFamily="34" charset="0"/>
              </a:rPr>
              <a:t>Suzanne V. Arnold, MD, MHA, FAHA</a:t>
            </a:r>
          </a:p>
          <a:p>
            <a:r>
              <a:rPr lang="en-US" dirty="0">
                <a:latin typeface="Lub Dub Medium" panose="020B0603030403020204" pitchFamily="34" charset="0"/>
              </a:rPr>
              <a:t>Vera Bittner, MD, MSPH, FACC, FAHA, MNLA‡</a:t>
            </a:r>
          </a:p>
          <a:p>
            <a:r>
              <a:rPr lang="en-US" dirty="0" err="1">
                <a:latin typeface="Lub Dub Medium" panose="020B0603030403020204" pitchFamily="34" charset="0"/>
              </a:rPr>
              <a:t>LaPrincess</a:t>
            </a:r>
            <a:r>
              <a:rPr lang="en-US" dirty="0">
                <a:latin typeface="Lub Dub Medium" panose="020B0603030403020204" pitchFamily="34" charset="0"/>
              </a:rPr>
              <a:t> C. Brewer, MD, MPH, FACC, FASPC</a:t>
            </a:r>
          </a:p>
          <a:p>
            <a:r>
              <a:rPr lang="en-US" dirty="0">
                <a:latin typeface="Lub Dub Medium" panose="020B0603030403020204" pitchFamily="34" charset="0"/>
              </a:rPr>
              <a:t>Susan </a:t>
            </a:r>
            <a:r>
              <a:rPr lang="en-US" dirty="0" err="1">
                <a:latin typeface="Lub Dub Medium" panose="020B0603030403020204" pitchFamily="34" charset="0"/>
              </a:rPr>
              <a:t>Halli</a:t>
            </a:r>
            <a:r>
              <a:rPr lang="en-US" dirty="0">
                <a:latin typeface="Lub Dub Medium" panose="020B0603030403020204" pitchFamily="34" charset="0"/>
              </a:rPr>
              <a:t> Demeter, DNP, FNLA, FPCNA§</a:t>
            </a:r>
          </a:p>
          <a:p>
            <a:r>
              <a:rPr lang="en-US" dirty="0">
                <a:latin typeface="Lub Dub Medium" panose="020B0603030403020204" pitchFamily="34" charset="0"/>
              </a:rPr>
              <a:t>Dave L. Dixon, PharmD, FAHA, FACC, FCCP, FNLA║</a:t>
            </a:r>
          </a:p>
          <a:p>
            <a:r>
              <a:rPr lang="en-US" dirty="0">
                <a:latin typeface="Lub Dub Medium" panose="020B0603030403020204" pitchFamily="34" charset="0"/>
              </a:rPr>
              <a:t>William F. Fearon, MD, FAHA, FACC</a:t>
            </a:r>
          </a:p>
          <a:p>
            <a:r>
              <a:rPr lang="en-US" dirty="0">
                <a:latin typeface="Lub Dub Medium" panose="020B0603030403020204" pitchFamily="34" charset="0"/>
              </a:rPr>
              <a:t>Beverly Hess, MSW¶</a:t>
            </a:r>
          </a:p>
          <a:p>
            <a:r>
              <a:rPr lang="en-US" dirty="0">
                <a:latin typeface="Lub Dub Medium" panose="020B0603030403020204" pitchFamily="34" charset="0"/>
              </a:rPr>
              <a:t>Heather M. Johnson, MD, MS, FAHA, FACC, FASPC**#</a:t>
            </a:r>
          </a:p>
          <a:p>
            <a:r>
              <a:rPr lang="en-US" dirty="0">
                <a:latin typeface="Lub Dub Medium" panose="020B0603030403020204" pitchFamily="34" charset="0"/>
              </a:rPr>
              <a:t>Dhruv Kazi, MD, MSc, MS, FAHA, FACC</a:t>
            </a:r>
          </a:p>
          <a:p>
            <a:r>
              <a:rPr lang="en-US" dirty="0">
                <a:latin typeface="Lub Dub Medium" panose="020B0603030403020204" pitchFamily="34" charset="0"/>
              </a:rPr>
              <a:t>Dhaval Kolte, MD, PhD, FACC† †</a:t>
            </a:r>
          </a:p>
          <a:p>
            <a:r>
              <a:rPr lang="en-US" dirty="0">
                <a:latin typeface="Lub Dub Medium" panose="020B0603030403020204" pitchFamily="34" charset="0"/>
              </a:rPr>
              <a:t>Dharam J. Kumbhani, MD, SM, FAHA, FACC</a:t>
            </a:r>
          </a:p>
          <a:p>
            <a:r>
              <a:rPr lang="en-US" dirty="0">
                <a:latin typeface="Lub Dub Medium" panose="020B0603030403020204" pitchFamily="34" charset="0"/>
              </a:rPr>
              <a:t>Jim LoFaso¶</a:t>
            </a:r>
          </a:p>
          <a:p>
            <a:r>
              <a:rPr lang="de-DE" dirty="0">
                <a:latin typeface="Lub Dub Medium" panose="020B0603030403020204" pitchFamily="34" charset="0"/>
              </a:rPr>
              <a:t>Daniel B. Mark, MD, MPH, FACC, FAHA║ </a:t>
            </a:r>
            <a:endParaRPr lang="en-US" dirty="0">
              <a:latin typeface="Lub Dub Medium" panose="020B0603030403020204" pitchFamily="34" charset="0"/>
            </a:endParaRPr>
          </a:p>
        </p:txBody>
      </p:sp>
      <p:sp>
        <p:nvSpPr>
          <p:cNvPr id="10" name="TextBox 9">
            <a:extLst>
              <a:ext uri="{FF2B5EF4-FFF2-40B4-BE49-F238E27FC236}">
                <a16:creationId xmlns:a16="http://schemas.microsoft.com/office/drawing/2014/main" id="{46E82777-D2DC-365A-E0E6-9B3481B66F4C}"/>
              </a:ext>
            </a:extLst>
          </p:cNvPr>
          <p:cNvSpPr txBox="1"/>
          <p:nvPr/>
        </p:nvSpPr>
        <p:spPr>
          <a:xfrm>
            <a:off x="7573983" y="2845004"/>
            <a:ext cx="6161314" cy="3416320"/>
          </a:xfrm>
          <a:prstGeom prst="rect">
            <a:avLst/>
          </a:prstGeom>
          <a:noFill/>
        </p:spPr>
        <p:txBody>
          <a:bodyPr wrap="square">
            <a:spAutoFit/>
          </a:bodyPr>
          <a:lstStyle/>
          <a:p>
            <a:r>
              <a:rPr lang="en-US" dirty="0">
                <a:latin typeface="Lub Dub Medium" panose="020B0603030403020204" pitchFamily="34" charset="0"/>
              </a:rPr>
              <a:t>Dhruv </a:t>
            </a:r>
            <a:r>
              <a:rPr lang="en-US" dirty="0" err="1">
                <a:latin typeface="Lub Dub Medium" panose="020B0603030403020204" pitchFamily="34" charset="0"/>
              </a:rPr>
              <a:t>Mahtta</a:t>
            </a:r>
            <a:r>
              <a:rPr lang="en-US" dirty="0">
                <a:latin typeface="Lub Dub Medium" panose="020B0603030403020204" pitchFamily="34" charset="0"/>
              </a:rPr>
              <a:t>, DO, MBA</a:t>
            </a:r>
          </a:p>
          <a:p>
            <a:r>
              <a:rPr lang="it-IT" dirty="0">
                <a:latin typeface="Lub Dub Medium" panose="020B0603030403020204" pitchFamily="34" charset="0"/>
              </a:rPr>
              <a:t>Margo Minissian, PhD, ACNP, FAHA</a:t>
            </a:r>
          </a:p>
          <a:p>
            <a:r>
              <a:rPr lang="en-US" dirty="0">
                <a:latin typeface="Lub Dub Medium" panose="020B0603030403020204" pitchFamily="34" charset="0"/>
              </a:rPr>
              <a:t>Ann Marie Navar, MD, PhD, FAHA, FACC, FASCP </a:t>
            </a:r>
          </a:p>
          <a:p>
            <a:r>
              <a:rPr lang="en-US" dirty="0">
                <a:latin typeface="Lub Dub Medium" panose="020B0603030403020204" pitchFamily="34" charset="0"/>
              </a:rPr>
              <a:t>Amit R. Patel, MD, FACC</a:t>
            </a:r>
          </a:p>
          <a:p>
            <a:r>
              <a:rPr lang="it-IT" dirty="0">
                <a:latin typeface="Lub Dub Medium" panose="020B0603030403020204" pitchFamily="34" charset="0"/>
              </a:rPr>
              <a:t>Mariann R. Piano, RN, PhD, FAHA║</a:t>
            </a:r>
          </a:p>
          <a:p>
            <a:r>
              <a:rPr lang="en-US" dirty="0">
                <a:latin typeface="Lub Dub Medium" panose="020B0603030403020204" pitchFamily="34" charset="0"/>
              </a:rPr>
              <a:t>Fatima Rodriguez, MD, MPH, FACC, FAHA</a:t>
            </a:r>
          </a:p>
          <a:p>
            <a:r>
              <a:rPr lang="en-US" dirty="0">
                <a:latin typeface="Lub Dub Medium" panose="020B0603030403020204" pitchFamily="34" charset="0"/>
              </a:rPr>
              <a:t>Amy W. Talbot, MPH†</a:t>
            </a:r>
          </a:p>
          <a:p>
            <a:r>
              <a:rPr lang="en-US" dirty="0" err="1">
                <a:latin typeface="Lub Dub Medium" panose="020B0603030403020204" pitchFamily="34" charset="0"/>
              </a:rPr>
              <a:t>Viviany</a:t>
            </a:r>
            <a:r>
              <a:rPr lang="en-US" dirty="0">
                <a:latin typeface="Lub Dub Medium" panose="020B0603030403020204" pitchFamily="34" charset="0"/>
              </a:rPr>
              <a:t> R. </a:t>
            </a:r>
            <a:r>
              <a:rPr lang="en-US" dirty="0" err="1">
                <a:latin typeface="Lub Dub Medium" panose="020B0603030403020204" pitchFamily="34" charset="0"/>
              </a:rPr>
              <a:t>Taqueti</a:t>
            </a:r>
            <a:r>
              <a:rPr lang="en-US" dirty="0">
                <a:latin typeface="Lub Dub Medium" panose="020B0603030403020204" pitchFamily="34" charset="0"/>
              </a:rPr>
              <a:t>, MD, MPH, FACC, FAHA</a:t>
            </a:r>
          </a:p>
          <a:p>
            <a:r>
              <a:rPr lang="en-US" dirty="0">
                <a:latin typeface="Lub Dub Medium" panose="020B0603030403020204" pitchFamily="34" charset="0"/>
              </a:rPr>
              <a:t>Randal J. Thomas, MD, MS, FACC, FAHA</a:t>
            </a:r>
          </a:p>
          <a:p>
            <a:r>
              <a:rPr lang="nl-NL" dirty="0">
                <a:latin typeface="Lub Dub Medium" panose="020B0603030403020204" pitchFamily="34" charset="0"/>
              </a:rPr>
              <a:t>Sean van Diepen, MD, MSc, FAHA</a:t>
            </a:r>
          </a:p>
          <a:p>
            <a:r>
              <a:rPr lang="en-US" dirty="0">
                <a:latin typeface="Lub Dub Medium" panose="020B0603030403020204" pitchFamily="34" charset="0"/>
              </a:rPr>
              <a:t>Barbara Wiggins, PharmD, MBA, FACC, FNLA, FCCP‡‡</a:t>
            </a:r>
          </a:p>
          <a:p>
            <a:r>
              <a:rPr lang="en-US" dirty="0">
                <a:latin typeface="Lub Dub Medium" panose="020B0603030403020204" pitchFamily="34" charset="0"/>
              </a:rPr>
              <a:t>Marlene S. Williams, MD, FACC§§</a:t>
            </a:r>
          </a:p>
        </p:txBody>
      </p:sp>
      <p:sp>
        <p:nvSpPr>
          <p:cNvPr id="12" name="TextBox 11">
            <a:extLst>
              <a:ext uri="{FF2B5EF4-FFF2-40B4-BE49-F238E27FC236}">
                <a16:creationId xmlns:a16="http://schemas.microsoft.com/office/drawing/2014/main" id="{F98F7C65-A7C9-7528-6E65-2272648A8F15}"/>
              </a:ext>
            </a:extLst>
          </p:cNvPr>
          <p:cNvSpPr txBox="1"/>
          <p:nvPr/>
        </p:nvSpPr>
        <p:spPr>
          <a:xfrm>
            <a:off x="381000" y="6540208"/>
            <a:ext cx="14249400" cy="1015663"/>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representative. **AHA/ACC Joint Committee on Clinical Practice Guidelines. §§AHA/ACC Joint Committee on Performance Measures. ††AHA/ACC Joint Committee on Clinical Data Standards. ║Former Joint Committee on Clinical Practice Guideline member; current member during the writing effort. ‡‡American College of Clinical Pharmacy representative. #American Society for Preventive Cardiology representative. ‡National Lipid Association representative. ¶Patient representative/lay stakeholder. §Preventive Cardiovascular Nurses Association representative. </a:t>
            </a:r>
          </a:p>
        </p:txBody>
      </p:sp>
    </p:spTree>
    <p:extLst>
      <p:ext uri="{BB962C8B-B14F-4D97-AF65-F5344CB8AC3E}">
        <p14:creationId xmlns:p14="http://schemas.microsoft.com/office/powerpoint/2010/main" val="356089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Subtitle 5">
            <a:extLst>
              <a:ext uri="{FF2B5EF4-FFF2-40B4-BE49-F238E27FC236}">
                <a16:creationId xmlns:a16="http://schemas.microsoft.com/office/drawing/2014/main" id="{C6021067-831F-93C2-E8C5-634CA6A812E1}"/>
              </a:ext>
            </a:extLst>
          </p:cNvPr>
          <p:cNvSpPr>
            <a:spLocks noGrp="1"/>
          </p:cNvSpPr>
          <p:nvPr>
            <p:ph type="subTitle" idx="1"/>
          </p:nvPr>
        </p:nvSpPr>
        <p:spPr>
          <a:xfrm>
            <a:off x="2743199" y="166873"/>
            <a:ext cx="9144001" cy="1219200"/>
          </a:xfrm>
        </p:spPr>
        <p:txBody>
          <a:bodyPr/>
          <a:lstStyle/>
          <a:p>
            <a:r>
              <a:rPr lang="en-US" sz="2800" b="1" dirty="0"/>
              <a:t>Table 5. Potential Features Associated With a Higher Risk of MACE Among Patients With Established CCD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B710357A-21BD-4794-0E8E-DE4A7982A09C}"/>
              </a:ext>
            </a:extLst>
          </p:cNvPr>
          <p:cNvGraphicFramePr>
            <a:graphicFrameLocks noGrp="1"/>
          </p:cNvGraphicFramePr>
          <p:nvPr>
            <p:extLst>
              <p:ext uri="{D42A27DB-BD31-4B8C-83A1-F6EECF244321}">
                <p14:modId xmlns:p14="http://schemas.microsoft.com/office/powerpoint/2010/main" val="1559447658"/>
              </p:ext>
            </p:extLst>
          </p:nvPr>
        </p:nvGraphicFramePr>
        <p:xfrm>
          <a:off x="1905000" y="1386073"/>
          <a:ext cx="12446350" cy="5998718"/>
        </p:xfrm>
        <a:graphic>
          <a:graphicData uri="http://schemas.openxmlformats.org/drawingml/2006/table">
            <a:tbl>
              <a:tblPr firstRow="1" firstCol="1" bandRow="1"/>
              <a:tblGrid>
                <a:gridCol w="12446350">
                  <a:extLst>
                    <a:ext uri="{9D8B030D-6E8A-4147-A177-3AD203B41FA5}">
                      <a16:colId xmlns:a16="http://schemas.microsoft.com/office/drawing/2014/main" val="1387407824"/>
                    </a:ext>
                  </a:extLst>
                </a:gridCol>
              </a:tblGrid>
              <a:tr h="132067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Exercise or dobutamine stress echocardiography: higher DTS, lower exercise workload, peak rate-pressure product &lt;15,000, coronary flow reserve &lt;2, no change or increase in left ventricular end-systolic volume, reduced ejection fraction, ischemic electrocardiographic changes with 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536992"/>
                  </a:ext>
                </a:extLst>
              </a:tr>
              <a:tr h="856901">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SPECT or PET: Percentage fixed myocardium on SPECT, transient ischemic dilation with stress, reduced coronary flow reserve, ischemic electrocardiographic changes with 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439971"/>
                  </a:ext>
                </a:extLst>
              </a:tr>
              <a:tr h="393131">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Higher calcium score: alone and in addition to functional imaging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091016"/>
                  </a:ext>
                </a:extLst>
              </a:tr>
              <a:tr h="856901">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CCTA: total plaque burden, high-risk plaque (positive remodeling [remodeling index &gt;1.1], low attenuation [mean CT number &lt;30 HU], or napkin-ring sign), reduced CT-fractional flow reserve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438524"/>
                  </a:ext>
                </a:extLst>
              </a:tr>
              <a:tr h="856901">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CMR: reduced left and/or right ventricular ejection fraction, left ventricular hypertrophy, scar or infarct, reduced myocardial perfusion reserve, myocardial blood flow at 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467935"/>
                  </a:ext>
                </a:extLst>
              </a:tr>
              <a:tr h="393131">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Biomarkers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131326"/>
                  </a:ext>
                </a:extLst>
              </a:tr>
              <a:tr h="393131">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High-sensitivity troponin, 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40352"/>
                  </a:ext>
                </a:extLst>
              </a:tr>
            </a:tbl>
          </a:graphicData>
        </a:graphic>
      </p:graphicFrame>
      <p:sp>
        <p:nvSpPr>
          <p:cNvPr id="6" name="TextBox 5">
            <a:extLst>
              <a:ext uri="{FF2B5EF4-FFF2-40B4-BE49-F238E27FC236}">
                <a16:creationId xmlns:a16="http://schemas.microsoft.com/office/drawing/2014/main" id="{83B438D1-8718-C7B1-0B46-F0A15502780D}"/>
              </a:ext>
            </a:extLst>
          </p:cNvPr>
          <p:cNvSpPr txBox="1"/>
          <p:nvPr/>
        </p:nvSpPr>
        <p:spPr>
          <a:xfrm>
            <a:off x="228600" y="2491144"/>
            <a:ext cx="1676400" cy="4893647"/>
          </a:xfrm>
          <a:prstGeom prst="rect">
            <a:avLst/>
          </a:prstGeom>
          <a:noFill/>
        </p:spPr>
        <p:txBody>
          <a:bodyPr wrap="square">
            <a:spAutoFit/>
          </a:bodyPr>
          <a:lstStyle/>
          <a:p>
            <a:r>
              <a:rPr lang="en-US" sz="1200" b="1" dirty="0">
                <a:latin typeface="Lub Dub Medium" panose="020B0603030403020204" pitchFamily="34" charset="0"/>
              </a:rPr>
              <a:t>CCD, chronic coronary disease; CCTA, coronary computed tomography angiography; CMR, cardiovascular magnetic resonance imaging; CT, computed tomography; DTS, Duke Treadmill Score; HU, Hounsfield units; MACE, major adverse cardiovascular events; MI, myocardial infarction; PET, positron emission tomography; and SPECT, single-photon emission computed tomography.</a:t>
            </a:r>
          </a:p>
        </p:txBody>
      </p:sp>
    </p:spTree>
    <p:extLst>
      <p:ext uri="{BB962C8B-B14F-4D97-AF65-F5344CB8AC3E}">
        <p14:creationId xmlns:p14="http://schemas.microsoft.com/office/powerpoint/2010/main" val="3474447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99DE4-9D86-6970-9FFE-46E5D4A81772}"/>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5" name="TextBox 4">
            <a:extLst>
              <a:ext uri="{FF2B5EF4-FFF2-40B4-BE49-F238E27FC236}">
                <a16:creationId xmlns:a16="http://schemas.microsoft.com/office/drawing/2014/main" id="{D71E4EDC-F852-7649-D709-7A50B3057F61}"/>
              </a:ext>
            </a:extLst>
          </p:cNvPr>
          <p:cNvSpPr txBox="1"/>
          <p:nvPr/>
        </p:nvSpPr>
        <p:spPr>
          <a:xfrm>
            <a:off x="5619750" y="3683913"/>
            <a:ext cx="3390900" cy="861774"/>
          </a:xfrm>
          <a:prstGeom prst="rect">
            <a:avLst/>
          </a:prstGeom>
          <a:noFill/>
        </p:spPr>
        <p:txBody>
          <a:bodyPr wrap="square">
            <a:spAutoFit/>
          </a:bodyPr>
          <a:lstStyle/>
          <a:p>
            <a:r>
              <a:rPr lang="en-US" sz="5000" b="1" dirty="0">
                <a:latin typeface="Lub Dub Medium" panose="020B0603030403020204" pitchFamily="34" charset="0"/>
              </a:rPr>
              <a:t>Treatment</a:t>
            </a:r>
          </a:p>
        </p:txBody>
      </p:sp>
    </p:spTree>
    <p:extLst>
      <p:ext uri="{BB962C8B-B14F-4D97-AF65-F5344CB8AC3E}">
        <p14:creationId xmlns:p14="http://schemas.microsoft.com/office/powerpoint/2010/main" val="217470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extBox 1">
            <a:extLst>
              <a:ext uri="{FF2B5EF4-FFF2-40B4-BE49-F238E27FC236}">
                <a16:creationId xmlns:a16="http://schemas.microsoft.com/office/drawing/2014/main" id="{80B94452-5B21-04FE-ED02-43025D7DB8C7}"/>
              </a:ext>
            </a:extLst>
          </p:cNvPr>
          <p:cNvSpPr txBox="1"/>
          <p:nvPr/>
        </p:nvSpPr>
        <p:spPr>
          <a:xfrm>
            <a:off x="2605087" y="1066800"/>
            <a:ext cx="9420226" cy="646331"/>
          </a:xfrm>
          <a:prstGeom prst="rect">
            <a:avLst/>
          </a:prstGeom>
          <a:noFill/>
        </p:spPr>
        <p:txBody>
          <a:bodyPr wrap="square">
            <a:spAutoFit/>
          </a:bodyPr>
          <a:lstStyle/>
          <a:p>
            <a:r>
              <a:rPr lang="en-US" sz="3600" b="1" dirty="0">
                <a:latin typeface="Lub Dub Medium" panose="020B0603030403020204" pitchFamily="34" charset="0"/>
              </a:rPr>
              <a:t>General Approach to Treatment Decisions </a:t>
            </a:r>
          </a:p>
        </p:txBody>
      </p:sp>
      <p:graphicFrame>
        <p:nvGraphicFramePr>
          <p:cNvPr id="3" name="Table 2">
            <a:extLst>
              <a:ext uri="{FF2B5EF4-FFF2-40B4-BE49-F238E27FC236}">
                <a16:creationId xmlns:a16="http://schemas.microsoft.com/office/drawing/2014/main" id="{35C4DF05-48C1-7970-26C6-0960765B5917}"/>
              </a:ext>
            </a:extLst>
          </p:cNvPr>
          <p:cNvGraphicFramePr>
            <a:graphicFrameLocks noGrp="1"/>
          </p:cNvGraphicFramePr>
          <p:nvPr>
            <p:extLst>
              <p:ext uri="{D42A27DB-BD31-4B8C-83A1-F6EECF244321}">
                <p14:modId xmlns:p14="http://schemas.microsoft.com/office/powerpoint/2010/main" val="56675608"/>
              </p:ext>
            </p:extLst>
          </p:nvPr>
        </p:nvGraphicFramePr>
        <p:xfrm>
          <a:off x="2060673" y="2133600"/>
          <a:ext cx="10509054" cy="5152136"/>
        </p:xfrm>
        <a:graphic>
          <a:graphicData uri="http://schemas.openxmlformats.org/drawingml/2006/table">
            <a:tbl>
              <a:tblPr firstRow="1" firstCol="1" bandRow="1"/>
              <a:tblGrid>
                <a:gridCol w="992055">
                  <a:extLst>
                    <a:ext uri="{9D8B030D-6E8A-4147-A177-3AD203B41FA5}">
                      <a16:colId xmlns:a16="http://schemas.microsoft.com/office/drawing/2014/main" val="2283294684"/>
                    </a:ext>
                  </a:extLst>
                </a:gridCol>
                <a:gridCol w="1046702">
                  <a:extLst>
                    <a:ext uri="{9D8B030D-6E8A-4147-A177-3AD203B41FA5}">
                      <a16:colId xmlns:a16="http://schemas.microsoft.com/office/drawing/2014/main" val="2467163705"/>
                    </a:ext>
                  </a:extLst>
                </a:gridCol>
                <a:gridCol w="8470297">
                  <a:extLst>
                    <a:ext uri="{9D8B030D-6E8A-4147-A177-3AD203B41FA5}">
                      <a16:colId xmlns:a16="http://schemas.microsoft.com/office/drawing/2014/main" val="369172366"/>
                    </a:ext>
                  </a:extLst>
                </a:gridCol>
              </a:tblGrid>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General Approach to Treatment Decisions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43863320"/>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490127"/>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clinical follow-up at least annually is recommended to assess for symptoms, change in functional status, adherence to and adequacy of lifestyle and medical interventions, and monitoring for complications of CCD and its treatments.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350385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use of a validated CCD-specific patient-reported health status measure may be reasonable to assess symptoms, functional status, and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808324"/>
                  </a:ext>
                </a:extLst>
              </a:tr>
            </a:tbl>
          </a:graphicData>
        </a:graphic>
      </p:graphicFrame>
    </p:spTree>
    <p:extLst>
      <p:ext uri="{BB962C8B-B14F-4D97-AF65-F5344CB8AC3E}">
        <p14:creationId xmlns:p14="http://schemas.microsoft.com/office/powerpoint/2010/main" val="104626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2" name="Subtitle 5">
            <a:extLst>
              <a:ext uri="{FF2B5EF4-FFF2-40B4-BE49-F238E27FC236}">
                <a16:creationId xmlns:a16="http://schemas.microsoft.com/office/drawing/2014/main" id="{6B1045B3-AA1A-F162-6584-A293F7760403}"/>
              </a:ext>
            </a:extLst>
          </p:cNvPr>
          <p:cNvSpPr>
            <a:spLocks noGrp="1"/>
          </p:cNvSpPr>
          <p:nvPr>
            <p:ph type="subTitle" idx="1"/>
          </p:nvPr>
        </p:nvSpPr>
        <p:spPr>
          <a:xfrm>
            <a:off x="3333750" y="304800"/>
            <a:ext cx="7962900" cy="838200"/>
          </a:xfrm>
        </p:spPr>
        <p:txBody>
          <a:bodyPr/>
          <a:lstStyle/>
          <a:p>
            <a:r>
              <a:rPr lang="en-US" sz="2800" b="1" dirty="0"/>
              <a:t>Figure 4. Domains to Consider When Seeing a Patient With CCD</a:t>
            </a:r>
          </a:p>
        </p:txBody>
      </p:sp>
      <p:pic>
        <p:nvPicPr>
          <p:cNvPr id="3" name="Picture 2" descr="Diagram&#10;&#10;Description automatically generated">
            <a:extLst>
              <a:ext uri="{FF2B5EF4-FFF2-40B4-BE49-F238E27FC236}">
                <a16:creationId xmlns:a16="http://schemas.microsoft.com/office/drawing/2014/main" id="{4A4929DD-A56B-583D-A595-94B41BDAC9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4970" y="1143000"/>
            <a:ext cx="9860459" cy="6411233"/>
          </a:xfrm>
          <a:prstGeom prst="rect">
            <a:avLst/>
          </a:prstGeom>
          <a:noFill/>
        </p:spPr>
      </p:pic>
      <p:sp>
        <p:nvSpPr>
          <p:cNvPr id="6" name="TextBox 5">
            <a:extLst>
              <a:ext uri="{FF2B5EF4-FFF2-40B4-BE49-F238E27FC236}">
                <a16:creationId xmlns:a16="http://schemas.microsoft.com/office/drawing/2014/main" id="{5C3CFC9E-FA98-0737-3D47-D1D6C7F46887}"/>
              </a:ext>
            </a:extLst>
          </p:cNvPr>
          <p:cNvSpPr txBox="1"/>
          <p:nvPr/>
        </p:nvSpPr>
        <p:spPr>
          <a:xfrm>
            <a:off x="251370" y="6351925"/>
            <a:ext cx="2133600" cy="1200329"/>
          </a:xfrm>
          <a:prstGeom prst="rect">
            <a:avLst/>
          </a:prstGeom>
          <a:noFill/>
        </p:spPr>
        <p:txBody>
          <a:bodyPr wrap="square">
            <a:spAutoFit/>
          </a:bodyPr>
          <a:lstStyle/>
          <a:p>
            <a:r>
              <a:rPr lang="en-US" sz="1200" b="1" dirty="0">
                <a:latin typeface="Lub Dub Medium" panose="020B0603030403020204" pitchFamily="34" charset="0"/>
              </a:rPr>
              <a:t>CCD indicates chronic coronary disease; CV, cardiovascular; SDOH, social determinants of health; and QOL, quality of life.</a:t>
            </a:r>
          </a:p>
        </p:txBody>
      </p:sp>
    </p:spTree>
    <p:extLst>
      <p:ext uri="{BB962C8B-B14F-4D97-AF65-F5344CB8AC3E}">
        <p14:creationId xmlns:p14="http://schemas.microsoft.com/office/powerpoint/2010/main" val="111835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extBox 1">
            <a:extLst>
              <a:ext uri="{FF2B5EF4-FFF2-40B4-BE49-F238E27FC236}">
                <a16:creationId xmlns:a16="http://schemas.microsoft.com/office/drawing/2014/main" id="{46BB2EFB-DC80-8563-92EA-450ECCE9EAF0}"/>
              </a:ext>
            </a:extLst>
          </p:cNvPr>
          <p:cNvSpPr txBox="1"/>
          <p:nvPr/>
        </p:nvSpPr>
        <p:spPr>
          <a:xfrm>
            <a:off x="4693443" y="1371600"/>
            <a:ext cx="5243513" cy="646331"/>
          </a:xfrm>
          <a:prstGeom prst="rect">
            <a:avLst/>
          </a:prstGeom>
          <a:noFill/>
        </p:spPr>
        <p:txBody>
          <a:bodyPr wrap="square">
            <a:spAutoFit/>
          </a:bodyPr>
          <a:lstStyle/>
          <a:p>
            <a:r>
              <a:rPr lang="en-US" sz="3600" b="1" dirty="0">
                <a:latin typeface="Lub Dub Medium" panose="020B0603030403020204" pitchFamily="34" charset="0"/>
              </a:rPr>
              <a:t>Team-Based Approach </a:t>
            </a:r>
          </a:p>
        </p:txBody>
      </p:sp>
      <p:graphicFrame>
        <p:nvGraphicFramePr>
          <p:cNvPr id="3" name="Table 2">
            <a:extLst>
              <a:ext uri="{FF2B5EF4-FFF2-40B4-BE49-F238E27FC236}">
                <a16:creationId xmlns:a16="http://schemas.microsoft.com/office/drawing/2014/main" id="{60FC2E9C-BF03-68ED-0F0F-EDB86535AFD6}"/>
              </a:ext>
            </a:extLst>
          </p:cNvPr>
          <p:cNvGraphicFramePr>
            <a:graphicFrameLocks noGrp="1"/>
          </p:cNvGraphicFramePr>
          <p:nvPr>
            <p:extLst>
              <p:ext uri="{D42A27DB-BD31-4B8C-83A1-F6EECF244321}">
                <p14:modId xmlns:p14="http://schemas.microsoft.com/office/powerpoint/2010/main" val="3003880073"/>
              </p:ext>
            </p:extLst>
          </p:nvPr>
        </p:nvGraphicFramePr>
        <p:xfrm>
          <a:off x="2743200" y="2303228"/>
          <a:ext cx="9296400" cy="4034755"/>
        </p:xfrm>
        <a:graphic>
          <a:graphicData uri="http://schemas.openxmlformats.org/drawingml/2006/table">
            <a:tbl>
              <a:tblPr firstRow="1" firstCol="1" bandRow="1"/>
              <a:tblGrid>
                <a:gridCol w="979353">
                  <a:extLst>
                    <a:ext uri="{9D8B030D-6E8A-4147-A177-3AD203B41FA5}">
                      <a16:colId xmlns:a16="http://schemas.microsoft.com/office/drawing/2014/main" val="2157722801"/>
                    </a:ext>
                  </a:extLst>
                </a:gridCol>
                <a:gridCol w="1342261">
                  <a:extLst>
                    <a:ext uri="{9D8B030D-6E8A-4147-A177-3AD203B41FA5}">
                      <a16:colId xmlns:a16="http://schemas.microsoft.com/office/drawing/2014/main" val="1381850208"/>
                    </a:ext>
                  </a:extLst>
                </a:gridCol>
                <a:gridCol w="6974786">
                  <a:extLst>
                    <a:ext uri="{9D8B030D-6E8A-4147-A177-3AD203B41FA5}">
                      <a16:colId xmlns:a16="http://schemas.microsoft.com/office/drawing/2014/main" val="1725106864"/>
                    </a:ext>
                  </a:extLst>
                </a:gridCol>
              </a:tblGrid>
              <a:tr h="1454651">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Team-Based Approach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41330646"/>
                  </a:ext>
                </a:extLst>
              </a:tr>
              <a:tr h="50693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637952"/>
                  </a:ext>
                </a:extLst>
              </a:tr>
              <a:tr h="19654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 multidisciplinary team-based approach is recommended to improve health outcomes, facilitate modification of ASCVD risk factors, and improve health service utilization.*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156988"/>
                  </a:ext>
                </a:extLst>
              </a:tr>
            </a:tbl>
          </a:graphicData>
        </a:graphic>
      </p:graphicFrame>
      <p:sp>
        <p:nvSpPr>
          <p:cNvPr id="6" name="TextBox 5">
            <a:extLst>
              <a:ext uri="{FF2B5EF4-FFF2-40B4-BE49-F238E27FC236}">
                <a16:creationId xmlns:a16="http://schemas.microsoft.com/office/drawing/2014/main" id="{B9774A6A-9C57-9014-2475-6B0F2F22EFD5}"/>
              </a:ext>
            </a:extLst>
          </p:cNvPr>
          <p:cNvSpPr txBox="1"/>
          <p:nvPr/>
        </p:nvSpPr>
        <p:spPr>
          <a:xfrm>
            <a:off x="2743200" y="6934200"/>
            <a:ext cx="7315200" cy="276999"/>
          </a:xfrm>
          <a:prstGeom prst="rect">
            <a:avLst/>
          </a:prstGeom>
          <a:noFill/>
        </p:spPr>
        <p:txBody>
          <a:bodyPr wrap="square" lIns="91440" tIns="45720" rIns="91440" bIns="45720" anchor="t">
            <a:spAutoFit/>
          </a:bodyPr>
          <a:lstStyle/>
          <a:p>
            <a:r>
              <a:rPr lang="en-US" sz="1200" b="1" dirty="0">
                <a:latin typeface="Lub Dub Medium"/>
              </a:rPr>
              <a:t>*Modified from the 2019 ACC/AHA Primary Prevention of Cardiovascular Disease Guideline</a:t>
            </a:r>
          </a:p>
        </p:txBody>
      </p:sp>
    </p:spTree>
    <p:extLst>
      <p:ext uri="{BB962C8B-B14F-4D97-AF65-F5344CB8AC3E}">
        <p14:creationId xmlns:p14="http://schemas.microsoft.com/office/powerpoint/2010/main" val="3573264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Subtitle 5">
            <a:extLst>
              <a:ext uri="{FF2B5EF4-FFF2-40B4-BE49-F238E27FC236}">
                <a16:creationId xmlns:a16="http://schemas.microsoft.com/office/drawing/2014/main" id="{9E6DF805-7C1C-CC3E-F7B9-5AFBA3BCBB8B}"/>
              </a:ext>
            </a:extLst>
          </p:cNvPr>
          <p:cNvSpPr>
            <a:spLocks noGrp="1"/>
          </p:cNvSpPr>
          <p:nvPr>
            <p:ph type="subTitle" idx="1"/>
          </p:nvPr>
        </p:nvSpPr>
        <p:spPr>
          <a:xfrm>
            <a:off x="304800" y="1524000"/>
            <a:ext cx="2971800" cy="2362200"/>
          </a:xfrm>
        </p:spPr>
        <p:txBody>
          <a:bodyPr/>
          <a:lstStyle/>
          <a:p>
            <a:r>
              <a:rPr lang="en-US" sz="2800" b="1" dirty="0"/>
              <a:t>Figure 5. Team-Based Approach Reflective of Interconnectedness and Communication</a:t>
            </a:r>
          </a:p>
        </p:txBody>
      </p:sp>
      <p:pic>
        <p:nvPicPr>
          <p:cNvPr id="3" name="Picture 2" descr="Diagram&#10;&#10;Description automatically generated">
            <a:extLst>
              <a:ext uri="{FF2B5EF4-FFF2-40B4-BE49-F238E27FC236}">
                <a16:creationId xmlns:a16="http://schemas.microsoft.com/office/drawing/2014/main" id="{7710C9E9-3298-8D0B-88A2-D21952C0290A}"/>
              </a:ext>
            </a:extLst>
          </p:cNvPr>
          <p:cNvPicPr>
            <a:picLocks noChangeAspect="1"/>
          </p:cNvPicPr>
          <p:nvPr/>
        </p:nvPicPr>
        <p:blipFill rotWithShape="1">
          <a:blip r:embed="rId2"/>
          <a:srcRect l="408" r="408"/>
          <a:stretch/>
        </p:blipFill>
        <p:spPr bwMode="auto">
          <a:xfrm>
            <a:off x="3962400" y="16329"/>
            <a:ext cx="7706360" cy="7543800"/>
          </a:xfrm>
          <a:prstGeom prst="rect">
            <a:avLst/>
          </a:prstGeom>
          <a:noFill/>
        </p:spPr>
      </p:pic>
      <p:sp>
        <p:nvSpPr>
          <p:cNvPr id="6" name="TextBox 5">
            <a:extLst>
              <a:ext uri="{FF2B5EF4-FFF2-40B4-BE49-F238E27FC236}">
                <a16:creationId xmlns:a16="http://schemas.microsoft.com/office/drawing/2014/main" id="{D980A54C-162F-3413-C136-8650044C6FC1}"/>
              </a:ext>
            </a:extLst>
          </p:cNvPr>
          <p:cNvSpPr txBox="1"/>
          <p:nvPr/>
        </p:nvSpPr>
        <p:spPr>
          <a:xfrm>
            <a:off x="304800" y="7086600"/>
            <a:ext cx="2438400" cy="276999"/>
          </a:xfrm>
          <a:prstGeom prst="rect">
            <a:avLst/>
          </a:prstGeom>
          <a:noFill/>
        </p:spPr>
        <p:txBody>
          <a:bodyPr wrap="square">
            <a:spAutoFit/>
          </a:bodyPr>
          <a:lstStyle/>
          <a:p>
            <a:r>
              <a:rPr lang="en-US" sz="1200" b="1" dirty="0">
                <a:latin typeface="Lub Dub Medium" panose="020B0603030403020204" pitchFamily="34" charset="0"/>
              </a:rPr>
              <a:t>RN indicates registered nurse.</a:t>
            </a:r>
          </a:p>
        </p:txBody>
      </p:sp>
    </p:spTree>
    <p:extLst>
      <p:ext uri="{BB962C8B-B14F-4D97-AF65-F5344CB8AC3E}">
        <p14:creationId xmlns:p14="http://schemas.microsoft.com/office/powerpoint/2010/main" val="3651395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extBox 1">
            <a:extLst>
              <a:ext uri="{FF2B5EF4-FFF2-40B4-BE49-F238E27FC236}">
                <a16:creationId xmlns:a16="http://schemas.microsoft.com/office/drawing/2014/main" id="{FD46B4F6-FC96-F314-31CB-6BD7B0D09841}"/>
              </a:ext>
            </a:extLst>
          </p:cNvPr>
          <p:cNvSpPr txBox="1"/>
          <p:nvPr/>
        </p:nvSpPr>
        <p:spPr>
          <a:xfrm>
            <a:off x="5204221" y="925498"/>
            <a:ext cx="4221957" cy="646331"/>
          </a:xfrm>
          <a:prstGeom prst="rect">
            <a:avLst/>
          </a:prstGeom>
          <a:noFill/>
        </p:spPr>
        <p:txBody>
          <a:bodyPr wrap="square">
            <a:spAutoFit/>
          </a:bodyPr>
          <a:lstStyle/>
          <a:p>
            <a:r>
              <a:rPr lang="en-US" sz="3600" b="1" dirty="0">
                <a:latin typeface="Lub Dub Medium" panose="020B0603030403020204" pitchFamily="34" charset="0"/>
              </a:rPr>
              <a:t>Patient Education </a:t>
            </a:r>
          </a:p>
        </p:txBody>
      </p:sp>
      <p:graphicFrame>
        <p:nvGraphicFramePr>
          <p:cNvPr id="3" name="Table 2">
            <a:extLst>
              <a:ext uri="{FF2B5EF4-FFF2-40B4-BE49-F238E27FC236}">
                <a16:creationId xmlns:a16="http://schemas.microsoft.com/office/drawing/2014/main" id="{A811F0EC-AFA7-5B77-A96F-2714E22666F1}"/>
              </a:ext>
            </a:extLst>
          </p:cNvPr>
          <p:cNvGraphicFramePr>
            <a:graphicFrameLocks noGrp="1"/>
          </p:cNvGraphicFramePr>
          <p:nvPr>
            <p:extLst>
              <p:ext uri="{D42A27DB-BD31-4B8C-83A1-F6EECF244321}">
                <p14:modId xmlns:p14="http://schemas.microsoft.com/office/powerpoint/2010/main" val="757604280"/>
              </p:ext>
            </p:extLst>
          </p:nvPr>
        </p:nvGraphicFramePr>
        <p:xfrm>
          <a:off x="2400300" y="1828800"/>
          <a:ext cx="9829800" cy="5152136"/>
        </p:xfrm>
        <a:graphic>
          <a:graphicData uri="http://schemas.openxmlformats.org/drawingml/2006/table">
            <a:tbl>
              <a:tblPr firstRow="1" firstCol="1" bandRow="1"/>
              <a:tblGrid>
                <a:gridCol w="1130164">
                  <a:extLst>
                    <a:ext uri="{9D8B030D-6E8A-4147-A177-3AD203B41FA5}">
                      <a16:colId xmlns:a16="http://schemas.microsoft.com/office/drawing/2014/main" val="1670411249"/>
                    </a:ext>
                  </a:extLst>
                </a:gridCol>
                <a:gridCol w="1135421">
                  <a:extLst>
                    <a:ext uri="{9D8B030D-6E8A-4147-A177-3AD203B41FA5}">
                      <a16:colId xmlns:a16="http://schemas.microsoft.com/office/drawing/2014/main" val="1983547766"/>
                    </a:ext>
                  </a:extLst>
                </a:gridCol>
                <a:gridCol w="7564215">
                  <a:extLst>
                    <a:ext uri="{9D8B030D-6E8A-4147-A177-3AD203B41FA5}">
                      <a16:colId xmlns:a16="http://schemas.microsoft.com/office/drawing/2014/main" val="1930136"/>
                    </a:ext>
                  </a:extLst>
                </a:gridCol>
              </a:tblGrid>
              <a:tr h="1220718">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Patient Education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1413780"/>
                  </a:ext>
                </a:extLst>
              </a:tr>
              <a:tr h="3633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429555"/>
                  </a:ext>
                </a:extLst>
              </a:tr>
              <a:tr h="150632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should receive ongoing individualized education on symptom management, lifestyle changes, and SDOH risk factors to improve knowledge and facilitate behavior change.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794458"/>
                  </a:ext>
                </a:extLst>
              </a:tr>
              <a:tr h="150632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should receive ongoing individualized education on medication adherence to improve knowledge and facilitate behavior change.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090533"/>
                  </a:ext>
                </a:extLst>
              </a:tr>
            </a:tbl>
          </a:graphicData>
        </a:graphic>
      </p:graphicFrame>
    </p:spTree>
    <p:extLst>
      <p:ext uri="{BB962C8B-B14F-4D97-AF65-F5344CB8AC3E}">
        <p14:creationId xmlns:p14="http://schemas.microsoft.com/office/powerpoint/2010/main" val="301568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extBox 1">
            <a:extLst>
              <a:ext uri="{FF2B5EF4-FFF2-40B4-BE49-F238E27FC236}">
                <a16:creationId xmlns:a16="http://schemas.microsoft.com/office/drawing/2014/main" id="{629EF26B-F425-7FA9-F21C-CDAC1293CEA0}"/>
              </a:ext>
            </a:extLst>
          </p:cNvPr>
          <p:cNvSpPr txBox="1"/>
          <p:nvPr/>
        </p:nvSpPr>
        <p:spPr>
          <a:xfrm>
            <a:off x="4469010" y="762000"/>
            <a:ext cx="5692379" cy="646331"/>
          </a:xfrm>
          <a:prstGeom prst="rect">
            <a:avLst/>
          </a:prstGeom>
          <a:noFill/>
        </p:spPr>
        <p:txBody>
          <a:bodyPr wrap="square">
            <a:spAutoFit/>
          </a:bodyPr>
          <a:lstStyle/>
          <a:p>
            <a:r>
              <a:rPr lang="en-US" sz="3600" b="1" dirty="0">
                <a:latin typeface="Lub Dub Medium" panose="020B0603030403020204" pitchFamily="34" charset="0"/>
              </a:rPr>
              <a:t>Shared Decision-Making </a:t>
            </a:r>
          </a:p>
        </p:txBody>
      </p:sp>
      <p:graphicFrame>
        <p:nvGraphicFramePr>
          <p:cNvPr id="3" name="Table 2">
            <a:extLst>
              <a:ext uri="{FF2B5EF4-FFF2-40B4-BE49-F238E27FC236}">
                <a16:creationId xmlns:a16="http://schemas.microsoft.com/office/drawing/2014/main" id="{99146D0E-545D-A790-719C-AEB03DD97CBB}"/>
              </a:ext>
            </a:extLst>
          </p:cNvPr>
          <p:cNvGraphicFramePr>
            <a:graphicFrameLocks noGrp="1"/>
          </p:cNvGraphicFramePr>
          <p:nvPr>
            <p:extLst>
              <p:ext uri="{D42A27DB-BD31-4B8C-83A1-F6EECF244321}">
                <p14:modId xmlns:p14="http://schemas.microsoft.com/office/powerpoint/2010/main" val="1404413334"/>
              </p:ext>
            </p:extLst>
          </p:nvPr>
        </p:nvGraphicFramePr>
        <p:xfrm>
          <a:off x="1870173" y="1752600"/>
          <a:ext cx="10890054" cy="5433364"/>
        </p:xfrm>
        <a:graphic>
          <a:graphicData uri="http://schemas.openxmlformats.org/drawingml/2006/table">
            <a:tbl>
              <a:tblPr firstRow="1" firstCol="1" bandRow="1"/>
              <a:tblGrid>
                <a:gridCol w="1265425">
                  <a:extLst>
                    <a:ext uri="{9D8B030D-6E8A-4147-A177-3AD203B41FA5}">
                      <a16:colId xmlns:a16="http://schemas.microsoft.com/office/drawing/2014/main" val="289282954"/>
                    </a:ext>
                  </a:extLst>
                </a:gridCol>
                <a:gridCol w="1149990">
                  <a:extLst>
                    <a:ext uri="{9D8B030D-6E8A-4147-A177-3AD203B41FA5}">
                      <a16:colId xmlns:a16="http://schemas.microsoft.com/office/drawing/2014/main" val="3224801476"/>
                    </a:ext>
                  </a:extLst>
                </a:gridCol>
                <a:gridCol w="8474639">
                  <a:extLst>
                    <a:ext uri="{9D8B030D-6E8A-4147-A177-3AD203B41FA5}">
                      <a16:colId xmlns:a16="http://schemas.microsoft.com/office/drawing/2014/main" val="236045605"/>
                    </a:ext>
                  </a:extLst>
                </a:gridCol>
              </a:tblGrid>
              <a:tr h="110745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Shared Decision-Making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61443368"/>
                  </a:ext>
                </a:extLst>
              </a:tr>
              <a:tr h="50808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042016"/>
                  </a:ext>
                </a:extLst>
              </a:tr>
              <a:tr h="17068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and their clinicians should engage in shared decision-making particularly when evidence is unclear on the optimal diagnostic or treatment strategy, or when a significant risk or benefit tradeoff exists.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949611"/>
                  </a:ext>
                </a:extLst>
              </a:tr>
              <a:tr h="17068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CCD and angina on GDMT who are engaged in shared decision-making regarding revascularization, a validated decision aid may be considered to improve patient understanding and knowledge about treatment options.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681044"/>
                  </a:ext>
                </a:extLst>
              </a:tr>
            </a:tbl>
          </a:graphicData>
        </a:graphic>
      </p:graphicFrame>
    </p:spTree>
    <p:extLst>
      <p:ext uri="{BB962C8B-B14F-4D97-AF65-F5344CB8AC3E}">
        <p14:creationId xmlns:p14="http://schemas.microsoft.com/office/powerpoint/2010/main" val="803856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2" name="TextBox 1">
            <a:extLst>
              <a:ext uri="{FF2B5EF4-FFF2-40B4-BE49-F238E27FC236}">
                <a16:creationId xmlns:a16="http://schemas.microsoft.com/office/drawing/2014/main" id="{4FF4C343-915D-7E1F-37FD-33765F9DEE9C}"/>
              </a:ext>
            </a:extLst>
          </p:cNvPr>
          <p:cNvSpPr txBox="1"/>
          <p:nvPr/>
        </p:nvSpPr>
        <p:spPr>
          <a:xfrm>
            <a:off x="2996505" y="914400"/>
            <a:ext cx="8637390" cy="646331"/>
          </a:xfrm>
          <a:prstGeom prst="rect">
            <a:avLst/>
          </a:prstGeom>
          <a:noFill/>
        </p:spPr>
        <p:txBody>
          <a:bodyPr wrap="square">
            <a:spAutoFit/>
          </a:bodyPr>
          <a:lstStyle/>
          <a:p>
            <a:r>
              <a:rPr lang="en-US" sz="3600" b="1" dirty="0">
                <a:latin typeface="Lub Dub Medium" panose="020B0603030403020204" pitchFamily="34" charset="0"/>
              </a:rPr>
              <a:t>Social Determinants of Health (SDOH) </a:t>
            </a:r>
          </a:p>
        </p:txBody>
      </p:sp>
      <p:graphicFrame>
        <p:nvGraphicFramePr>
          <p:cNvPr id="3" name="Table 2">
            <a:extLst>
              <a:ext uri="{FF2B5EF4-FFF2-40B4-BE49-F238E27FC236}">
                <a16:creationId xmlns:a16="http://schemas.microsoft.com/office/drawing/2014/main" id="{A233DA8B-A960-4164-6C6E-7A5C011DA687}"/>
              </a:ext>
            </a:extLst>
          </p:cNvPr>
          <p:cNvGraphicFramePr>
            <a:graphicFrameLocks noGrp="1"/>
          </p:cNvGraphicFramePr>
          <p:nvPr>
            <p:extLst>
              <p:ext uri="{D42A27DB-BD31-4B8C-83A1-F6EECF244321}">
                <p14:modId xmlns:p14="http://schemas.microsoft.com/office/powerpoint/2010/main" val="2515348983"/>
              </p:ext>
            </p:extLst>
          </p:nvPr>
        </p:nvGraphicFramePr>
        <p:xfrm>
          <a:off x="2895600" y="2045589"/>
          <a:ext cx="8839199" cy="4138422"/>
        </p:xfrm>
        <a:graphic>
          <a:graphicData uri="http://schemas.openxmlformats.org/drawingml/2006/table">
            <a:tbl>
              <a:tblPr firstRow="1" firstCol="1" bandRow="1"/>
              <a:tblGrid>
                <a:gridCol w="1016272">
                  <a:extLst>
                    <a:ext uri="{9D8B030D-6E8A-4147-A177-3AD203B41FA5}">
                      <a16:colId xmlns:a16="http://schemas.microsoft.com/office/drawing/2014/main" val="2523936874"/>
                    </a:ext>
                  </a:extLst>
                </a:gridCol>
                <a:gridCol w="1020998">
                  <a:extLst>
                    <a:ext uri="{9D8B030D-6E8A-4147-A177-3AD203B41FA5}">
                      <a16:colId xmlns:a16="http://schemas.microsoft.com/office/drawing/2014/main" val="2100496877"/>
                    </a:ext>
                  </a:extLst>
                </a:gridCol>
                <a:gridCol w="6801929">
                  <a:extLst>
                    <a:ext uri="{9D8B030D-6E8A-4147-A177-3AD203B41FA5}">
                      <a16:colId xmlns:a16="http://schemas.microsoft.com/office/drawing/2014/main" val="1451074306"/>
                    </a:ext>
                  </a:extLst>
                </a:gridCol>
              </a:tblGrid>
              <a:tr h="1467134">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SDOH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75893961"/>
                  </a:ext>
                </a:extLst>
              </a:tr>
              <a:tr h="43672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959248"/>
                  </a:ext>
                </a:extLst>
              </a:tr>
              <a:tr h="19823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routine assessment by clinicians and the care team for SDOH is recommended to inform patient-centered treatment decisions and lifestyle change 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616510"/>
                  </a:ext>
                </a:extLst>
              </a:tr>
            </a:tbl>
          </a:graphicData>
        </a:graphic>
      </p:graphicFrame>
      <p:sp>
        <p:nvSpPr>
          <p:cNvPr id="6" name="TextBox 5">
            <a:extLst>
              <a:ext uri="{FF2B5EF4-FFF2-40B4-BE49-F238E27FC236}">
                <a16:creationId xmlns:a16="http://schemas.microsoft.com/office/drawing/2014/main" id="{0C33A2C7-9577-067A-5CED-DA5D6CCFC6F9}"/>
              </a:ext>
            </a:extLst>
          </p:cNvPr>
          <p:cNvSpPr txBox="1"/>
          <p:nvPr/>
        </p:nvSpPr>
        <p:spPr>
          <a:xfrm>
            <a:off x="2895600" y="6530369"/>
            <a:ext cx="5729514" cy="276999"/>
          </a:xfrm>
          <a:prstGeom prst="rect">
            <a:avLst/>
          </a:prstGeom>
          <a:noFill/>
        </p:spPr>
        <p:txBody>
          <a:bodyPr wrap="square" lIns="91440" tIns="45720" rIns="91440" bIns="45720" anchor="t">
            <a:spAutoFit/>
          </a:bodyPr>
          <a:lstStyle/>
          <a:p>
            <a:r>
              <a:rPr lang="en-US" sz="1200" b="1" dirty="0">
                <a:latin typeface="Lub Dub Medium"/>
              </a:rPr>
              <a:t>*Modified from the 2019 ACC/AHA Primary Prevention of CVD Guideline</a:t>
            </a:r>
          </a:p>
        </p:txBody>
      </p:sp>
    </p:spTree>
    <p:extLst>
      <p:ext uri="{BB962C8B-B14F-4D97-AF65-F5344CB8AC3E}">
        <p14:creationId xmlns:p14="http://schemas.microsoft.com/office/powerpoint/2010/main" val="796699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39</a:t>
            </a:fld>
            <a:endParaRPr lang="en-US" dirty="0"/>
          </a:p>
        </p:txBody>
      </p:sp>
      <p:pic>
        <p:nvPicPr>
          <p:cNvPr id="2" name="Picture 1">
            <a:extLst>
              <a:ext uri="{FF2B5EF4-FFF2-40B4-BE49-F238E27FC236}">
                <a16:creationId xmlns:a16="http://schemas.microsoft.com/office/drawing/2014/main" id="{47E53146-11C6-73A5-8D57-2DCA9E1338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88302" y="-7918"/>
            <a:ext cx="4989098" cy="7533191"/>
          </a:xfrm>
          <a:prstGeom prst="rect">
            <a:avLst/>
          </a:prstGeom>
        </p:spPr>
      </p:pic>
      <p:sp>
        <p:nvSpPr>
          <p:cNvPr id="3" name="Subtitle 5">
            <a:extLst>
              <a:ext uri="{FF2B5EF4-FFF2-40B4-BE49-F238E27FC236}">
                <a16:creationId xmlns:a16="http://schemas.microsoft.com/office/drawing/2014/main" id="{E2F8B1E6-9140-AE90-9910-E99462D51857}"/>
              </a:ext>
            </a:extLst>
          </p:cNvPr>
          <p:cNvSpPr>
            <a:spLocks noGrp="1"/>
          </p:cNvSpPr>
          <p:nvPr>
            <p:ph type="subTitle" idx="1"/>
          </p:nvPr>
        </p:nvSpPr>
        <p:spPr>
          <a:xfrm>
            <a:off x="304800" y="1524000"/>
            <a:ext cx="3200400" cy="2743200"/>
          </a:xfrm>
        </p:spPr>
        <p:txBody>
          <a:bodyPr/>
          <a:lstStyle/>
          <a:p>
            <a:r>
              <a:rPr lang="en-US" sz="2800" b="1" dirty="0"/>
              <a:t>Figure 6. Social Determinants of Health and Cardiovascular Care for Patients With CCD</a:t>
            </a:r>
          </a:p>
        </p:txBody>
      </p:sp>
      <p:sp>
        <p:nvSpPr>
          <p:cNvPr id="6" name="TextBox 5">
            <a:extLst>
              <a:ext uri="{FF2B5EF4-FFF2-40B4-BE49-F238E27FC236}">
                <a16:creationId xmlns:a16="http://schemas.microsoft.com/office/drawing/2014/main" id="{CB23699D-61CF-17BF-2DEA-AEA89B5FBEBB}"/>
              </a:ext>
            </a:extLst>
          </p:cNvPr>
          <p:cNvSpPr txBox="1"/>
          <p:nvPr/>
        </p:nvSpPr>
        <p:spPr>
          <a:xfrm>
            <a:off x="304800" y="6172200"/>
            <a:ext cx="3657600" cy="457200"/>
          </a:xfrm>
          <a:prstGeom prst="rect">
            <a:avLst/>
          </a:prstGeom>
          <a:noFill/>
        </p:spPr>
        <p:txBody>
          <a:bodyPr wrap="square">
            <a:spAutoFit/>
          </a:bodyPr>
          <a:lstStyle/>
          <a:p>
            <a:pPr marL="171450" indent="-171450">
              <a:buFont typeface="Arial" panose="020B0604020202020204" pitchFamily="34" charset="0"/>
              <a:buChar char="•"/>
            </a:pPr>
            <a:r>
              <a:rPr lang="en-US" sz="1200" b="1" dirty="0">
                <a:latin typeface="Lub Dub Medium" panose="020B0603030403020204" pitchFamily="34" charset="0"/>
              </a:rPr>
              <a:t>Identifies SDOH issue.</a:t>
            </a:r>
          </a:p>
          <a:p>
            <a:pPr marL="171450" indent="-171450">
              <a:buFont typeface="Wingdings" panose="05000000000000000000" pitchFamily="2" charset="2"/>
              <a:buChar char="ü"/>
            </a:pPr>
            <a:r>
              <a:rPr lang="en-US" sz="1200" b="1" dirty="0">
                <a:latin typeface="Lub Dub Medium" panose="020B0603030403020204" pitchFamily="34" charset="0"/>
              </a:rPr>
              <a:t>Considerations for clinicians and care teams</a:t>
            </a:r>
          </a:p>
        </p:txBody>
      </p:sp>
      <p:sp>
        <p:nvSpPr>
          <p:cNvPr id="8" name="TextBox 7">
            <a:extLst>
              <a:ext uri="{FF2B5EF4-FFF2-40B4-BE49-F238E27FC236}">
                <a16:creationId xmlns:a16="http://schemas.microsoft.com/office/drawing/2014/main" id="{021BE5CA-78F1-30B9-1BA5-B05862803B66}"/>
              </a:ext>
            </a:extLst>
          </p:cNvPr>
          <p:cNvSpPr txBox="1"/>
          <p:nvPr/>
        </p:nvSpPr>
        <p:spPr>
          <a:xfrm>
            <a:off x="304800" y="7003056"/>
            <a:ext cx="3820886" cy="461665"/>
          </a:xfrm>
          <a:prstGeom prst="rect">
            <a:avLst/>
          </a:prstGeom>
          <a:noFill/>
        </p:spPr>
        <p:txBody>
          <a:bodyPr wrap="square">
            <a:spAutoFit/>
          </a:bodyPr>
          <a:lstStyle/>
          <a:p>
            <a:r>
              <a:rPr lang="en-US" sz="1200" b="1" dirty="0">
                <a:latin typeface="Lub Dub Medium" panose="020B0603030403020204" pitchFamily="34" charset="0"/>
              </a:rPr>
              <a:t>CCD indicates chronic coronary disease, and SDOH, social determinants of health.</a:t>
            </a:r>
          </a:p>
        </p:txBody>
      </p:sp>
    </p:spTree>
    <p:extLst>
      <p:ext uri="{BB962C8B-B14F-4D97-AF65-F5344CB8AC3E}">
        <p14:creationId xmlns:p14="http://schemas.microsoft.com/office/powerpoint/2010/main" val="342729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3619500" y="4114800"/>
            <a:ext cx="7391400" cy="572937"/>
          </a:xfrm>
        </p:spPr>
        <p:txBody>
          <a:bodyPr/>
          <a:lstStyle/>
          <a:p>
            <a:r>
              <a:rPr lang="en-US" dirty="0"/>
              <a:t>2023 Guideline for Chronic Coronary Disease</a:t>
            </a: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2705100" y="3200401"/>
            <a:ext cx="9220200" cy="914399"/>
          </a:xfrm>
        </p:spPr>
        <p:txBody>
          <a:bodyPr/>
          <a:lstStyle/>
          <a:p>
            <a:r>
              <a:rPr lang="en-US" dirty="0"/>
              <a:t>Top 10 Take-Home Messages</a:t>
            </a:r>
          </a:p>
        </p:txBody>
      </p:sp>
    </p:spTree>
    <p:extLst>
      <p:ext uri="{BB962C8B-B14F-4D97-AF65-F5344CB8AC3E}">
        <p14:creationId xmlns:p14="http://schemas.microsoft.com/office/powerpoint/2010/main" val="1109741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2" name="TextBox 1">
            <a:extLst>
              <a:ext uri="{FF2B5EF4-FFF2-40B4-BE49-F238E27FC236}">
                <a16:creationId xmlns:a16="http://schemas.microsoft.com/office/drawing/2014/main" id="{A251CBAA-4145-79F8-0EE5-BACB0F81DC80}"/>
              </a:ext>
            </a:extLst>
          </p:cNvPr>
          <p:cNvSpPr txBox="1"/>
          <p:nvPr/>
        </p:nvSpPr>
        <p:spPr>
          <a:xfrm>
            <a:off x="3517552" y="690929"/>
            <a:ext cx="7595295" cy="646331"/>
          </a:xfrm>
          <a:prstGeom prst="rect">
            <a:avLst/>
          </a:prstGeom>
          <a:noFill/>
        </p:spPr>
        <p:txBody>
          <a:bodyPr wrap="square">
            <a:spAutoFit/>
          </a:bodyPr>
          <a:lstStyle/>
          <a:p>
            <a:r>
              <a:rPr lang="en-US" sz="3600" b="1" dirty="0">
                <a:latin typeface="Lub Dub Medium" panose="020B0603030403020204" pitchFamily="34" charset="0"/>
              </a:rPr>
              <a:t>Nutrition, Including Supplements</a:t>
            </a:r>
          </a:p>
        </p:txBody>
      </p:sp>
      <p:graphicFrame>
        <p:nvGraphicFramePr>
          <p:cNvPr id="3" name="Table 2">
            <a:extLst>
              <a:ext uri="{FF2B5EF4-FFF2-40B4-BE49-F238E27FC236}">
                <a16:creationId xmlns:a16="http://schemas.microsoft.com/office/drawing/2014/main" id="{A44E86A9-6E59-2F00-2A94-095775B7136F}"/>
              </a:ext>
            </a:extLst>
          </p:cNvPr>
          <p:cNvGraphicFramePr>
            <a:graphicFrameLocks noGrp="1"/>
          </p:cNvGraphicFramePr>
          <p:nvPr>
            <p:extLst>
              <p:ext uri="{D42A27DB-BD31-4B8C-83A1-F6EECF244321}">
                <p14:modId xmlns:p14="http://schemas.microsoft.com/office/powerpoint/2010/main" val="3074082295"/>
              </p:ext>
            </p:extLst>
          </p:nvPr>
        </p:nvGraphicFramePr>
        <p:xfrm>
          <a:off x="1676400" y="1371600"/>
          <a:ext cx="12108859" cy="6096807"/>
        </p:xfrm>
        <a:graphic>
          <a:graphicData uri="http://schemas.openxmlformats.org/drawingml/2006/table">
            <a:tbl>
              <a:tblPr firstRow="1" firstCol="1" bandRow="1"/>
              <a:tblGrid>
                <a:gridCol w="1351877">
                  <a:extLst>
                    <a:ext uri="{9D8B030D-6E8A-4147-A177-3AD203B41FA5}">
                      <a16:colId xmlns:a16="http://schemas.microsoft.com/office/drawing/2014/main" val="482250823"/>
                    </a:ext>
                  </a:extLst>
                </a:gridCol>
                <a:gridCol w="1357677">
                  <a:extLst>
                    <a:ext uri="{9D8B030D-6E8A-4147-A177-3AD203B41FA5}">
                      <a16:colId xmlns:a16="http://schemas.microsoft.com/office/drawing/2014/main" val="325512154"/>
                    </a:ext>
                  </a:extLst>
                </a:gridCol>
                <a:gridCol w="9399305">
                  <a:extLst>
                    <a:ext uri="{9D8B030D-6E8A-4147-A177-3AD203B41FA5}">
                      <a16:colId xmlns:a16="http://schemas.microsoft.com/office/drawing/2014/main" val="731855512"/>
                    </a:ext>
                  </a:extLst>
                </a:gridCol>
              </a:tblGrid>
              <a:tr h="928083">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Nutrition, Including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49011219"/>
                  </a:ext>
                </a:extLst>
              </a:tr>
              <a:tr h="425788">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7958396"/>
                  </a:ext>
                </a:extLst>
              </a:tr>
              <a:tr h="42578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Nutrition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362586"/>
                  </a:ext>
                </a:extLst>
              </a:tr>
              <a:tr h="92808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CCD, a diet emphasizing vegetables, fruits, legumes, nuts, whole grains, and lean protein is recommended to reduce the risk of CVD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529718"/>
                  </a:ext>
                </a:extLst>
              </a:tr>
              <a:tr h="15768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patients with CCD, reducing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percentage of calories from saturated fat (&lt;6% of total calories) and replacing with dietary monounsaturated and polyunsaturated fat, complex carbohydrates, and dietary fiber </a:t>
                      </a:r>
                      <a:r>
                        <a:rPr lang="en-US" sz="1800" b="1" dirty="0">
                          <a:effectLst/>
                          <a:latin typeface="Times New Roman" panose="02020603050405020304" pitchFamily="18" charset="0"/>
                          <a:ea typeface="FrutigerLTStd-Light"/>
                          <a:cs typeface="Times New Roman" panose="02020603050405020304" pitchFamily="18" charset="0"/>
                        </a:rPr>
                        <a:t>can be beneficial to reduce the risk of CVD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594533"/>
                  </a:ext>
                </a:extLst>
              </a:tr>
              <a:tr h="143037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CCD, minimization of sodium (&lt;2,300 mg/d; optimally 1,500 mg/d) and minimization of processed meats (</a:t>
                      </a:r>
                      <a:r>
                        <a:rPr lang="en-US" sz="1800" b="1" dirty="0" err="1">
                          <a:effectLst/>
                          <a:latin typeface="Times New Roman" panose="02020603050405020304" pitchFamily="18" charset="0"/>
                          <a:ea typeface="FrutigerLTStd-Light"/>
                          <a:cs typeface="Times New Roman" panose="02020603050405020304" pitchFamily="18" charset="0"/>
                        </a:rPr>
                        <a:t>eg</a:t>
                      </a:r>
                      <a:r>
                        <a:rPr lang="en-US" sz="1800" b="1" dirty="0">
                          <a:effectLst/>
                          <a:latin typeface="Times New Roman" panose="02020603050405020304" pitchFamily="18" charset="0"/>
                          <a:ea typeface="FrutigerLTStd-Light"/>
                          <a:cs typeface="Times New Roman" panose="02020603050405020304" pitchFamily="18" charset="0"/>
                        </a:rPr>
                        <a:t>, cured bacon, hot dogs) can be beneficial to reduce the risk of CVD events.*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856183"/>
                  </a:ext>
                </a:extLst>
              </a:tr>
            </a:tbl>
          </a:graphicData>
        </a:graphic>
      </p:graphicFrame>
      <p:sp>
        <p:nvSpPr>
          <p:cNvPr id="6" name="TextBox 5">
            <a:extLst>
              <a:ext uri="{FF2B5EF4-FFF2-40B4-BE49-F238E27FC236}">
                <a16:creationId xmlns:a16="http://schemas.microsoft.com/office/drawing/2014/main" id="{6C8F086A-A703-678C-76CD-9018C3635B25}"/>
              </a:ext>
            </a:extLst>
          </p:cNvPr>
          <p:cNvSpPr txBox="1"/>
          <p:nvPr/>
        </p:nvSpPr>
        <p:spPr>
          <a:xfrm>
            <a:off x="162811" y="6268078"/>
            <a:ext cx="1364659" cy="1015663"/>
          </a:xfrm>
          <a:prstGeom prst="rect">
            <a:avLst/>
          </a:prstGeom>
          <a:noFill/>
        </p:spPr>
        <p:txBody>
          <a:bodyPr wrap="square" lIns="91440" tIns="45720" rIns="91440" bIns="45720" anchor="t">
            <a:spAutoFit/>
          </a:bodyPr>
          <a:lstStyle/>
          <a:p>
            <a:r>
              <a:rPr lang="en-US" sz="1200" b="1" dirty="0">
                <a:latin typeface="Lub Dub Medium"/>
              </a:rPr>
              <a:t>*Modified from the 2019 ACC/AHA Primary Prevention of CVD Guideline</a:t>
            </a:r>
          </a:p>
        </p:txBody>
      </p:sp>
      <p:sp>
        <p:nvSpPr>
          <p:cNvPr id="5" name="TextBox 4">
            <a:extLst>
              <a:ext uri="{FF2B5EF4-FFF2-40B4-BE49-F238E27FC236}">
                <a16:creationId xmlns:a16="http://schemas.microsoft.com/office/drawing/2014/main" id="{5673B7D3-F471-AC8B-B883-94A380E6A54A}"/>
              </a:ext>
            </a:extLst>
          </p:cNvPr>
          <p:cNvSpPr txBox="1"/>
          <p:nvPr/>
        </p:nvSpPr>
        <p:spPr>
          <a:xfrm>
            <a:off x="4324348" y="54791"/>
            <a:ext cx="5981702" cy="400110"/>
          </a:xfrm>
          <a:prstGeom prst="rect">
            <a:avLst/>
          </a:prstGeom>
          <a:noFill/>
        </p:spPr>
        <p:txBody>
          <a:bodyPr wrap="square">
            <a:spAutoFit/>
          </a:bodyPr>
          <a:lstStyle/>
          <a:p>
            <a:r>
              <a:rPr lang="en-US" sz="2000" dirty="0">
                <a:latin typeface="Lub Dub Bold" panose="020B0803030403020204" pitchFamily="34" charset="0"/>
              </a:rPr>
              <a:t>Guideline-Directed Management and Therapy</a:t>
            </a:r>
          </a:p>
        </p:txBody>
      </p:sp>
    </p:spTree>
    <p:extLst>
      <p:ext uri="{BB962C8B-B14F-4D97-AF65-F5344CB8AC3E}">
        <p14:creationId xmlns:p14="http://schemas.microsoft.com/office/powerpoint/2010/main" val="866026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2" name="TextBox 1">
            <a:extLst>
              <a:ext uri="{FF2B5EF4-FFF2-40B4-BE49-F238E27FC236}">
                <a16:creationId xmlns:a16="http://schemas.microsoft.com/office/drawing/2014/main" id="{6335DF56-B35E-31EE-F4CF-DB5E0D334E1E}"/>
              </a:ext>
            </a:extLst>
          </p:cNvPr>
          <p:cNvSpPr txBox="1"/>
          <p:nvPr/>
        </p:nvSpPr>
        <p:spPr>
          <a:xfrm>
            <a:off x="2749374" y="609600"/>
            <a:ext cx="9131649" cy="646331"/>
          </a:xfrm>
          <a:prstGeom prst="rect">
            <a:avLst/>
          </a:prstGeom>
          <a:noFill/>
        </p:spPr>
        <p:txBody>
          <a:bodyPr wrap="square">
            <a:spAutoFit/>
          </a:bodyPr>
          <a:lstStyle/>
          <a:p>
            <a:r>
              <a:rPr lang="en-US" sz="3600" b="1" dirty="0">
                <a:latin typeface="Lub Dub Medium" panose="020B0603030403020204" pitchFamily="34" charset="0"/>
              </a:rPr>
              <a:t>Nutrition, Including Supplements (</a:t>
            </a:r>
            <a:r>
              <a:rPr lang="en-US" sz="3600" b="1" dirty="0" err="1">
                <a:latin typeface="Lub Dub Medium" panose="020B0603030403020204" pitchFamily="34" charset="0"/>
              </a:rPr>
              <a:t>con’t</a:t>
            </a:r>
            <a:r>
              <a:rPr lang="en-US" sz="3600" b="1"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CAF3856-19A9-C855-8BDF-1D80BF0F4F39}"/>
              </a:ext>
            </a:extLst>
          </p:cNvPr>
          <p:cNvGraphicFramePr>
            <a:graphicFrameLocks noGrp="1"/>
          </p:cNvGraphicFramePr>
          <p:nvPr>
            <p:extLst>
              <p:ext uri="{D42A27DB-BD31-4B8C-83A1-F6EECF244321}">
                <p14:modId xmlns:p14="http://schemas.microsoft.com/office/powerpoint/2010/main" val="3346688439"/>
              </p:ext>
            </p:extLst>
          </p:nvPr>
        </p:nvGraphicFramePr>
        <p:xfrm>
          <a:off x="1447799" y="1538732"/>
          <a:ext cx="11734800" cy="5152136"/>
        </p:xfrm>
        <a:graphic>
          <a:graphicData uri="http://schemas.openxmlformats.org/drawingml/2006/table">
            <a:tbl>
              <a:tblPr firstRow="1" firstCol="1" bandRow="1"/>
              <a:tblGrid>
                <a:gridCol w="1310114">
                  <a:extLst>
                    <a:ext uri="{9D8B030D-6E8A-4147-A177-3AD203B41FA5}">
                      <a16:colId xmlns:a16="http://schemas.microsoft.com/office/drawing/2014/main" val="3972077197"/>
                    </a:ext>
                  </a:extLst>
                </a:gridCol>
                <a:gridCol w="1315737">
                  <a:extLst>
                    <a:ext uri="{9D8B030D-6E8A-4147-A177-3AD203B41FA5}">
                      <a16:colId xmlns:a16="http://schemas.microsoft.com/office/drawing/2014/main" val="1273637696"/>
                    </a:ext>
                  </a:extLst>
                </a:gridCol>
                <a:gridCol w="9108949">
                  <a:extLst>
                    <a:ext uri="{9D8B030D-6E8A-4147-A177-3AD203B41FA5}">
                      <a16:colId xmlns:a16="http://schemas.microsoft.com/office/drawing/2014/main" val="2943069978"/>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In patients with CCD, limiting refined carbohydrates (</a:t>
                      </a:r>
                      <a:r>
                        <a:rPr lang="en-US" sz="1800" b="1" dirty="0" err="1">
                          <a:effectLst/>
                          <a:latin typeface="Times New Roman" panose="02020603050405020304" pitchFamily="18" charset="0"/>
                          <a:ea typeface="FrutigerLTStd-Light"/>
                          <a:cs typeface="Times New Roman" panose="02020603050405020304" pitchFamily="18" charset="0"/>
                        </a:rPr>
                        <a:t>eg</a:t>
                      </a:r>
                      <a:r>
                        <a:rPr lang="en-US" sz="1800" b="1" dirty="0">
                          <a:effectLst/>
                          <a:latin typeface="Times New Roman" panose="02020603050405020304" pitchFamily="18" charset="0"/>
                          <a:ea typeface="FrutigerLTStd-Light"/>
                          <a:cs typeface="Times New Roman" panose="02020603050405020304" pitchFamily="18" charset="0"/>
                        </a:rPr>
                        <a:t>, containing &lt;25% whole grain by weight, including refined cold ready-to-eat breakfast cereal, white bread, white rice), and sugar-sweetened beverages (</a:t>
                      </a:r>
                      <a:r>
                        <a:rPr lang="en-US" sz="1800" b="1" dirty="0" err="1">
                          <a:effectLst/>
                          <a:latin typeface="Times New Roman" panose="02020603050405020304" pitchFamily="18" charset="0"/>
                          <a:ea typeface="FrutigerLTStd-Light"/>
                          <a:cs typeface="Times New Roman" panose="02020603050405020304" pitchFamily="18" charset="0"/>
                        </a:rPr>
                        <a:t>eg</a:t>
                      </a:r>
                      <a:r>
                        <a:rPr lang="en-US" sz="1800" b="1" dirty="0">
                          <a:effectLst/>
                          <a:latin typeface="Times New Roman" panose="02020603050405020304" pitchFamily="18" charset="0"/>
                          <a:ea typeface="FrutigerLTStd-Light"/>
                          <a:cs typeface="Times New Roman" panose="02020603050405020304" pitchFamily="18" charset="0"/>
                        </a:rPr>
                        <a:t>,</a:t>
                      </a:r>
                      <a:r>
                        <a:rPr lang="en-US" sz="1800" b="1" i="1" dirty="0">
                          <a:effectLst/>
                          <a:latin typeface="Times New Roman" panose="02020603050405020304" pitchFamily="18" charset="0"/>
                          <a:ea typeface="FrutigerLTStd-Light"/>
                          <a:cs typeface="Times New Roman" panose="02020603050405020304" pitchFamily="18" charset="0"/>
                        </a:rPr>
                        <a:t> </a:t>
                      </a:r>
                      <a:r>
                        <a:rPr lang="en-US" sz="1800" b="1" dirty="0">
                          <a:effectLst/>
                          <a:latin typeface="Times New Roman" panose="02020603050405020304" pitchFamily="18" charset="0"/>
                          <a:ea typeface="FrutigerLTStd-Light"/>
                          <a:cs typeface="Times New Roman" panose="02020603050405020304" pitchFamily="18" charset="0"/>
                        </a:rPr>
                        <a:t>soft drinks, energy drinks, fruit drinks with added sugars) can be beneficial to reduce the risk of CVD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686196"/>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FrutigerLTStd-Light"/>
                          <a:cs typeface="Times New Roman" panose="02020603050405020304" pitchFamily="18" charset="0"/>
                        </a:rPr>
                        <a:t>In patients with CCD, the intake of </a:t>
                      </a:r>
                      <a:r>
                        <a:rPr lang="en-US" sz="1800" b="1" i="1" dirty="0">
                          <a:effectLst/>
                          <a:latin typeface="Times New Roman" panose="02020603050405020304" pitchFamily="18" charset="0"/>
                          <a:ea typeface="FrutigerLTStd-Light"/>
                          <a:cs typeface="Times New Roman" panose="02020603050405020304" pitchFamily="18" charset="0"/>
                        </a:rPr>
                        <a:t>trans</a:t>
                      </a:r>
                      <a:r>
                        <a:rPr lang="en-US" sz="1800" b="1" dirty="0">
                          <a:effectLst/>
                          <a:latin typeface="Times New Roman" panose="02020603050405020304" pitchFamily="18" charset="0"/>
                          <a:ea typeface="FrutigerLTStd-Light"/>
                          <a:cs typeface="Times New Roman" panose="02020603050405020304" pitchFamily="18" charset="0"/>
                        </a:rPr>
                        <a:t> fat should be avoided because </a:t>
                      </a:r>
                      <a:r>
                        <a:rPr lang="en-US" sz="1800" b="1" i="1" dirty="0">
                          <a:effectLst/>
                          <a:latin typeface="Times New Roman" panose="02020603050405020304" pitchFamily="18" charset="0"/>
                          <a:ea typeface="FrutigerLTStd-Light"/>
                          <a:cs typeface="Times New Roman" panose="02020603050405020304" pitchFamily="18" charset="0"/>
                        </a:rPr>
                        <a:t>trans</a:t>
                      </a:r>
                      <a:r>
                        <a:rPr lang="en-US" sz="1800" b="1" dirty="0">
                          <a:effectLst/>
                          <a:latin typeface="Times New Roman" panose="02020603050405020304" pitchFamily="18" charset="0"/>
                          <a:ea typeface="FrutigerLTStd-Light"/>
                          <a:cs typeface="Times New Roman" panose="02020603050405020304" pitchFamily="18" charset="0"/>
                        </a:rPr>
                        <a:t> fat is associated with increased morbidity and mortality rates.*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00068"/>
                  </a:ext>
                </a:extLst>
              </a:tr>
              <a:tr h="216535">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Nutrition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5192485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patients with CCD, the use of nonprescription or dietary supplements, including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omega-3 fatty acid, vitamins C, D, E, beta</a:t>
                      </a:r>
                      <a:r>
                        <a:rPr lang="en-US" sz="1800" b="1" dirty="0">
                          <a:effectLst/>
                          <a:latin typeface="Times New Roman" panose="02020603050405020304" pitchFamily="18" charset="0"/>
                          <a:ea typeface="FrutigerLTStd-Light"/>
                          <a:cs typeface="Times New Roman" panose="02020603050405020304" pitchFamily="18" charset="0"/>
                        </a:rPr>
                        <a:t>-carotene, and calcium, is not beneficial </a:t>
                      </a:r>
                      <a:r>
                        <a:rPr lang="en-US" sz="1800" b="1" dirty="0">
                          <a:solidFill>
                            <a:srgbClr val="201F1E"/>
                          </a:solidFill>
                          <a:effectLst/>
                          <a:latin typeface="Times New Roman" panose="02020603050405020304" pitchFamily="18" charset="0"/>
                          <a:ea typeface="Calibri" panose="020F0502020204030204" pitchFamily="34" charset="0"/>
                          <a:cs typeface="Times New Roman" panose="02020603050405020304" pitchFamily="18" charset="0"/>
                        </a:rPr>
                        <a:t>to reduce the risk of acute CVD events</a:t>
                      </a:r>
                      <a:r>
                        <a:rPr lang="en-US" sz="1800" b="1" dirty="0">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50427"/>
                  </a:ext>
                </a:extLst>
              </a:tr>
            </a:tbl>
          </a:graphicData>
        </a:graphic>
      </p:graphicFrame>
      <p:sp>
        <p:nvSpPr>
          <p:cNvPr id="5" name="TextBox 4">
            <a:extLst>
              <a:ext uri="{FF2B5EF4-FFF2-40B4-BE49-F238E27FC236}">
                <a16:creationId xmlns:a16="http://schemas.microsoft.com/office/drawing/2014/main" id="{BFE10133-E7C8-CF66-AD4A-3E3231BE4B84}"/>
              </a:ext>
            </a:extLst>
          </p:cNvPr>
          <p:cNvSpPr txBox="1"/>
          <p:nvPr/>
        </p:nvSpPr>
        <p:spPr>
          <a:xfrm>
            <a:off x="1447799" y="7184571"/>
            <a:ext cx="5598885" cy="276999"/>
          </a:xfrm>
          <a:prstGeom prst="rect">
            <a:avLst/>
          </a:prstGeom>
          <a:noFill/>
        </p:spPr>
        <p:txBody>
          <a:bodyPr wrap="square" lIns="91440" tIns="45720" rIns="91440" bIns="45720" anchor="t">
            <a:spAutoFit/>
          </a:bodyPr>
          <a:lstStyle/>
          <a:p>
            <a:r>
              <a:rPr lang="en-US" sz="1200" b="1" dirty="0">
                <a:latin typeface="Lub Dub Medium"/>
              </a:rPr>
              <a:t>*Modified from the 2019 ACC/AHA Primary Prevention of CVD Guideline</a:t>
            </a:r>
          </a:p>
        </p:txBody>
      </p:sp>
    </p:spTree>
    <p:extLst>
      <p:ext uri="{BB962C8B-B14F-4D97-AF65-F5344CB8AC3E}">
        <p14:creationId xmlns:p14="http://schemas.microsoft.com/office/powerpoint/2010/main" val="3255653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2" name="Subtitle 5">
            <a:extLst>
              <a:ext uri="{FF2B5EF4-FFF2-40B4-BE49-F238E27FC236}">
                <a16:creationId xmlns:a16="http://schemas.microsoft.com/office/drawing/2014/main" id="{4FAA1CD0-F22B-DABD-BB98-F846D0459DDD}"/>
              </a:ext>
            </a:extLst>
          </p:cNvPr>
          <p:cNvSpPr>
            <a:spLocks noGrp="1"/>
          </p:cNvSpPr>
          <p:nvPr>
            <p:ph type="subTitle" idx="1"/>
          </p:nvPr>
        </p:nvSpPr>
        <p:spPr>
          <a:xfrm>
            <a:off x="4267200" y="1066800"/>
            <a:ext cx="6096000" cy="533400"/>
          </a:xfrm>
        </p:spPr>
        <p:txBody>
          <a:bodyPr/>
          <a:lstStyle/>
          <a:p>
            <a:r>
              <a:rPr lang="en-US" sz="2800" b="1" dirty="0"/>
              <a:t>Figure 7. Recommended Nutrition</a:t>
            </a:r>
          </a:p>
        </p:txBody>
      </p:sp>
      <p:pic>
        <p:nvPicPr>
          <p:cNvPr id="3" name="Picture 2">
            <a:extLst>
              <a:ext uri="{FF2B5EF4-FFF2-40B4-BE49-F238E27FC236}">
                <a16:creationId xmlns:a16="http://schemas.microsoft.com/office/drawing/2014/main" id="{8AF4FCB7-8CAB-DAF8-DEA3-DB050EB5C816}"/>
              </a:ext>
            </a:extLst>
          </p:cNvPr>
          <p:cNvPicPr>
            <a:picLocks noChangeAspect="1"/>
          </p:cNvPicPr>
          <p:nvPr/>
        </p:nvPicPr>
        <p:blipFill rotWithShape="1">
          <a:blip r:embed="rId2">
            <a:extLst>
              <a:ext uri="{28A0092B-C50C-407E-A947-70E740481C1C}">
                <a14:useLocalDpi xmlns:a14="http://schemas.microsoft.com/office/drawing/2010/main" val="0"/>
              </a:ext>
            </a:extLst>
          </a:blip>
          <a:srcRect l="2091" t="-3819" r="3293" b="8541"/>
          <a:stretch/>
        </p:blipFill>
        <p:spPr>
          <a:xfrm>
            <a:off x="228600" y="1808797"/>
            <a:ext cx="14401800" cy="4612005"/>
          </a:xfrm>
          <a:prstGeom prst="rect">
            <a:avLst/>
          </a:prstGeom>
        </p:spPr>
      </p:pic>
    </p:spTree>
    <p:extLst>
      <p:ext uri="{BB962C8B-B14F-4D97-AF65-F5344CB8AC3E}">
        <p14:creationId xmlns:p14="http://schemas.microsoft.com/office/powerpoint/2010/main" val="131085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extBox 1">
            <a:extLst>
              <a:ext uri="{FF2B5EF4-FFF2-40B4-BE49-F238E27FC236}">
                <a16:creationId xmlns:a16="http://schemas.microsoft.com/office/drawing/2014/main" id="{A29434B8-FF9E-7413-02C3-A7A184D48D24}"/>
              </a:ext>
            </a:extLst>
          </p:cNvPr>
          <p:cNvSpPr txBox="1"/>
          <p:nvPr/>
        </p:nvSpPr>
        <p:spPr>
          <a:xfrm>
            <a:off x="4349575" y="762000"/>
            <a:ext cx="5931249" cy="646331"/>
          </a:xfrm>
          <a:prstGeom prst="rect">
            <a:avLst/>
          </a:prstGeom>
          <a:noFill/>
        </p:spPr>
        <p:txBody>
          <a:bodyPr wrap="square">
            <a:spAutoFit/>
          </a:bodyPr>
          <a:lstStyle/>
          <a:p>
            <a:r>
              <a:rPr lang="en-US" sz="3600" b="1" dirty="0">
                <a:latin typeface="Lub Dub Medium" panose="020B0603030403020204" pitchFamily="34" charset="0"/>
              </a:rPr>
              <a:t>Mental Health Conditions</a:t>
            </a:r>
          </a:p>
        </p:txBody>
      </p:sp>
      <p:graphicFrame>
        <p:nvGraphicFramePr>
          <p:cNvPr id="3" name="Table 2">
            <a:extLst>
              <a:ext uri="{FF2B5EF4-FFF2-40B4-BE49-F238E27FC236}">
                <a16:creationId xmlns:a16="http://schemas.microsoft.com/office/drawing/2014/main" id="{43D335B3-4ABF-2B3C-31F8-E907A4F41A20}"/>
              </a:ext>
            </a:extLst>
          </p:cNvPr>
          <p:cNvGraphicFramePr>
            <a:graphicFrameLocks noGrp="1"/>
          </p:cNvGraphicFramePr>
          <p:nvPr>
            <p:extLst>
              <p:ext uri="{D42A27DB-BD31-4B8C-83A1-F6EECF244321}">
                <p14:modId xmlns:p14="http://schemas.microsoft.com/office/powerpoint/2010/main" val="866344267"/>
              </p:ext>
            </p:extLst>
          </p:nvPr>
        </p:nvGraphicFramePr>
        <p:xfrm>
          <a:off x="1984472" y="1676400"/>
          <a:ext cx="10661453" cy="5265468"/>
        </p:xfrm>
        <a:graphic>
          <a:graphicData uri="http://schemas.openxmlformats.org/drawingml/2006/table">
            <a:tbl>
              <a:tblPr firstRow="1" firstCol="1" bandRow="1"/>
              <a:tblGrid>
                <a:gridCol w="1051219">
                  <a:extLst>
                    <a:ext uri="{9D8B030D-6E8A-4147-A177-3AD203B41FA5}">
                      <a16:colId xmlns:a16="http://schemas.microsoft.com/office/drawing/2014/main" val="4017354724"/>
                    </a:ext>
                  </a:extLst>
                </a:gridCol>
                <a:gridCol w="974457">
                  <a:extLst>
                    <a:ext uri="{9D8B030D-6E8A-4147-A177-3AD203B41FA5}">
                      <a16:colId xmlns:a16="http://schemas.microsoft.com/office/drawing/2014/main" val="206297807"/>
                    </a:ext>
                  </a:extLst>
                </a:gridCol>
                <a:gridCol w="8635777">
                  <a:extLst>
                    <a:ext uri="{9D8B030D-6E8A-4147-A177-3AD203B41FA5}">
                      <a16:colId xmlns:a16="http://schemas.microsoft.com/office/drawing/2014/main" val="3725985446"/>
                    </a:ext>
                  </a:extLst>
                </a:gridCol>
              </a:tblGrid>
              <a:tr h="158529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Mental Health Conditions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89658835"/>
                  </a:ext>
                </a:extLst>
              </a:tr>
              <a:tr h="50958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542798"/>
                  </a:ext>
                </a:extLst>
              </a:tr>
              <a:tr h="158529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targeted discussions and screening for mental health is reasonable for clinicians to assess and to refer for additional mental health evaluation and management.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953076"/>
                  </a:ext>
                </a:extLst>
              </a:tr>
              <a:tr h="158529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treatment for mental health conditions with either pharmacologic or nonpharmacologic therapies, or both, is reasonable to improve cardiovascular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908514"/>
                  </a:ext>
                </a:extLst>
              </a:tr>
            </a:tbl>
          </a:graphicData>
        </a:graphic>
      </p:graphicFrame>
    </p:spTree>
    <p:extLst>
      <p:ext uri="{BB962C8B-B14F-4D97-AF65-F5344CB8AC3E}">
        <p14:creationId xmlns:p14="http://schemas.microsoft.com/office/powerpoint/2010/main" val="398138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2" name="Subtitle 5">
            <a:extLst>
              <a:ext uri="{FF2B5EF4-FFF2-40B4-BE49-F238E27FC236}">
                <a16:creationId xmlns:a16="http://schemas.microsoft.com/office/drawing/2014/main" id="{C562AB60-F264-A607-4E4B-DD5B872BB8D9}"/>
              </a:ext>
            </a:extLst>
          </p:cNvPr>
          <p:cNvSpPr>
            <a:spLocks noGrp="1"/>
          </p:cNvSpPr>
          <p:nvPr>
            <p:ph type="subTitle" idx="1"/>
          </p:nvPr>
        </p:nvSpPr>
        <p:spPr>
          <a:xfrm>
            <a:off x="3505200" y="914400"/>
            <a:ext cx="7620000" cy="990600"/>
          </a:xfrm>
        </p:spPr>
        <p:txBody>
          <a:bodyPr/>
          <a:lstStyle/>
          <a:p>
            <a:r>
              <a:rPr lang="en-US" sz="2800" b="1" dirty="0"/>
              <a:t>Table 6. Suggested Screening Tool to Assess Psychological Distress: Patient Health </a:t>
            </a:r>
          </a:p>
        </p:txBody>
      </p:sp>
      <p:graphicFrame>
        <p:nvGraphicFramePr>
          <p:cNvPr id="3" name="Table 2">
            <a:extLst>
              <a:ext uri="{FF2B5EF4-FFF2-40B4-BE49-F238E27FC236}">
                <a16:creationId xmlns:a16="http://schemas.microsoft.com/office/drawing/2014/main" id="{ECFC92F8-78DA-D122-25ED-B1847B33FD0A}"/>
              </a:ext>
            </a:extLst>
          </p:cNvPr>
          <p:cNvGraphicFramePr>
            <a:graphicFrameLocks noGrp="1"/>
          </p:cNvGraphicFramePr>
          <p:nvPr>
            <p:extLst>
              <p:ext uri="{D42A27DB-BD31-4B8C-83A1-F6EECF244321}">
                <p14:modId xmlns:p14="http://schemas.microsoft.com/office/powerpoint/2010/main" val="3213255731"/>
              </p:ext>
            </p:extLst>
          </p:nvPr>
        </p:nvGraphicFramePr>
        <p:xfrm>
          <a:off x="1409700" y="2776600"/>
          <a:ext cx="11811000" cy="2676400"/>
        </p:xfrm>
        <a:graphic>
          <a:graphicData uri="http://schemas.openxmlformats.org/drawingml/2006/table">
            <a:tbl>
              <a:tblPr firstRow="1" firstCol="1" bandRow="1"/>
              <a:tblGrid>
                <a:gridCol w="6246565">
                  <a:extLst>
                    <a:ext uri="{9D8B030D-6E8A-4147-A177-3AD203B41FA5}">
                      <a16:colId xmlns:a16="http://schemas.microsoft.com/office/drawing/2014/main" val="486198773"/>
                    </a:ext>
                  </a:extLst>
                </a:gridCol>
                <a:gridCol w="909510">
                  <a:extLst>
                    <a:ext uri="{9D8B030D-6E8A-4147-A177-3AD203B41FA5}">
                      <a16:colId xmlns:a16="http://schemas.microsoft.com/office/drawing/2014/main" val="3040462537"/>
                    </a:ext>
                  </a:extLst>
                </a:gridCol>
                <a:gridCol w="1364266">
                  <a:extLst>
                    <a:ext uri="{9D8B030D-6E8A-4147-A177-3AD203B41FA5}">
                      <a16:colId xmlns:a16="http://schemas.microsoft.com/office/drawing/2014/main" val="3229061147"/>
                    </a:ext>
                  </a:extLst>
                </a:gridCol>
                <a:gridCol w="1819021">
                  <a:extLst>
                    <a:ext uri="{9D8B030D-6E8A-4147-A177-3AD203B41FA5}">
                      <a16:colId xmlns:a16="http://schemas.microsoft.com/office/drawing/2014/main" val="429817102"/>
                    </a:ext>
                  </a:extLst>
                </a:gridCol>
                <a:gridCol w="1471638">
                  <a:extLst>
                    <a:ext uri="{9D8B030D-6E8A-4147-A177-3AD203B41FA5}">
                      <a16:colId xmlns:a16="http://schemas.microsoft.com/office/drawing/2014/main" val="1723400495"/>
                    </a:ext>
                  </a:extLst>
                </a:gridCol>
              </a:tblGrid>
              <a:tr h="347980">
                <a:tc>
                  <a:txBody>
                    <a:bodyPr/>
                    <a:lstStyle/>
                    <a:p>
                      <a:pPr marL="219710" marR="0" indent="-22860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Over the past 2 weeks, how often have you been bothered by the following problems?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at all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Several days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More than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half the days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Nearly every day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78853831"/>
                  </a:ext>
                </a:extLst>
              </a:tr>
              <a:tr h="0">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Little interest or pleasure in doing things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843514"/>
                  </a:ext>
                </a:extLst>
              </a:tr>
              <a:tr h="0">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Feeling down, depressed, or hopeless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872768"/>
                  </a:ext>
                </a:extLst>
              </a:tr>
              <a:tr h="0">
                <a:tc gridSpan="5">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Total score of ≥3 warrants further assessment for depression.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5646676"/>
                  </a:ext>
                </a:extLst>
              </a:tr>
            </a:tbl>
          </a:graphicData>
        </a:graphic>
      </p:graphicFrame>
      <p:sp>
        <p:nvSpPr>
          <p:cNvPr id="6" name="TextBox 5">
            <a:extLst>
              <a:ext uri="{FF2B5EF4-FFF2-40B4-BE49-F238E27FC236}">
                <a16:creationId xmlns:a16="http://schemas.microsoft.com/office/drawing/2014/main" id="{92E1A72C-1595-E4CB-4663-C3F0F734913A}"/>
              </a:ext>
            </a:extLst>
          </p:cNvPr>
          <p:cNvSpPr txBox="1"/>
          <p:nvPr/>
        </p:nvSpPr>
        <p:spPr>
          <a:xfrm>
            <a:off x="1409700" y="2079190"/>
            <a:ext cx="5295900" cy="461665"/>
          </a:xfrm>
          <a:prstGeom prst="rect">
            <a:avLst/>
          </a:prstGeom>
          <a:noFill/>
        </p:spPr>
        <p:txBody>
          <a:bodyPr wrap="square">
            <a:spAutoFit/>
          </a:bodyPr>
          <a:lstStyle/>
          <a:p>
            <a:r>
              <a:rPr lang="en-US" sz="2400" b="1" dirty="0">
                <a:latin typeface="Lub Dub Medium" panose="020B0603030403020204" pitchFamily="34" charset="0"/>
              </a:rPr>
              <a:t>Questionnaire-2 Depression Screen </a:t>
            </a:r>
          </a:p>
        </p:txBody>
      </p:sp>
    </p:spTree>
    <p:extLst>
      <p:ext uri="{BB962C8B-B14F-4D97-AF65-F5344CB8AC3E}">
        <p14:creationId xmlns:p14="http://schemas.microsoft.com/office/powerpoint/2010/main" val="1766840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2" name="Subtitle 5">
            <a:extLst>
              <a:ext uri="{FF2B5EF4-FFF2-40B4-BE49-F238E27FC236}">
                <a16:creationId xmlns:a16="http://schemas.microsoft.com/office/drawing/2014/main" id="{9C836A69-0824-35CD-7534-BDFCD9FD3877}"/>
              </a:ext>
            </a:extLst>
          </p:cNvPr>
          <p:cNvSpPr>
            <a:spLocks noGrp="1"/>
          </p:cNvSpPr>
          <p:nvPr>
            <p:ph type="subTitle" idx="1"/>
          </p:nvPr>
        </p:nvSpPr>
        <p:spPr>
          <a:xfrm>
            <a:off x="3505200" y="914400"/>
            <a:ext cx="7620000" cy="990600"/>
          </a:xfrm>
        </p:spPr>
        <p:txBody>
          <a:bodyPr/>
          <a:lstStyle/>
          <a:p>
            <a:r>
              <a:rPr lang="en-US" sz="2800" b="1" dirty="0"/>
              <a:t>Table 7. Suggested Screening Questions to Assess Psychological Health </a:t>
            </a:r>
          </a:p>
        </p:txBody>
      </p:sp>
      <p:graphicFrame>
        <p:nvGraphicFramePr>
          <p:cNvPr id="3" name="Table 2">
            <a:extLst>
              <a:ext uri="{FF2B5EF4-FFF2-40B4-BE49-F238E27FC236}">
                <a16:creationId xmlns:a16="http://schemas.microsoft.com/office/drawing/2014/main" id="{6AC32C46-A7F2-B810-8593-98CCB0084E91}"/>
              </a:ext>
            </a:extLst>
          </p:cNvPr>
          <p:cNvGraphicFramePr>
            <a:graphicFrameLocks noGrp="1"/>
          </p:cNvGraphicFramePr>
          <p:nvPr>
            <p:extLst>
              <p:ext uri="{D42A27DB-BD31-4B8C-83A1-F6EECF244321}">
                <p14:modId xmlns:p14="http://schemas.microsoft.com/office/powerpoint/2010/main" val="2367160463"/>
              </p:ext>
            </p:extLst>
          </p:nvPr>
        </p:nvGraphicFramePr>
        <p:xfrm>
          <a:off x="2209800" y="2118989"/>
          <a:ext cx="10210800" cy="3991621"/>
        </p:xfrm>
        <a:graphic>
          <a:graphicData uri="http://schemas.openxmlformats.org/drawingml/2006/table">
            <a:tbl>
              <a:tblPr firstRow="1" firstCol="1" bandRow="1"/>
              <a:tblGrid>
                <a:gridCol w="2235168">
                  <a:extLst>
                    <a:ext uri="{9D8B030D-6E8A-4147-A177-3AD203B41FA5}">
                      <a16:colId xmlns:a16="http://schemas.microsoft.com/office/drawing/2014/main" val="421985405"/>
                    </a:ext>
                  </a:extLst>
                </a:gridCol>
                <a:gridCol w="7975632">
                  <a:extLst>
                    <a:ext uri="{9D8B030D-6E8A-4147-A177-3AD203B41FA5}">
                      <a16:colId xmlns:a16="http://schemas.microsoft.com/office/drawing/2014/main" val="720781413"/>
                    </a:ext>
                  </a:extLst>
                </a:gridCol>
              </a:tblGrid>
              <a:tr h="1116559">
                <a:tc>
                  <a:txBody>
                    <a:bodyPr/>
                    <a:lstStyle/>
                    <a:p>
                      <a:pPr marL="219710" marR="0" indent="-22860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Well-being parameter</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219710" marR="0" indent="-22860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Question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9382246"/>
                  </a:ext>
                </a:extLst>
              </a:tr>
              <a:tr h="1116559">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Health-related optimism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you think things will go with your health moving forward?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238702"/>
                  </a:ext>
                </a:extLst>
              </a:tr>
              <a:tr h="612721">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Positive affect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How often do you experience pleasure or happiness in your life?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913391"/>
                  </a:ext>
                </a:extLst>
              </a:tr>
              <a:tr h="1116559">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Gratitude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Do you ever feel grateful about your health? Do you ever feel grateful about other things in your life?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553953"/>
                  </a:ext>
                </a:extLst>
              </a:tr>
            </a:tbl>
          </a:graphicData>
        </a:graphic>
      </p:graphicFrame>
    </p:spTree>
    <p:extLst>
      <p:ext uri="{BB962C8B-B14F-4D97-AF65-F5344CB8AC3E}">
        <p14:creationId xmlns:p14="http://schemas.microsoft.com/office/powerpoint/2010/main" val="420048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46</a:t>
            </a:fld>
            <a:endParaRPr lang="en-US" dirty="0"/>
          </a:p>
        </p:txBody>
      </p:sp>
      <p:sp>
        <p:nvSpPr>
          <p:cNvPr id="2" name="TextBox 1">
            <a:extLst>
              <a:ext uri="{FF2B5EF4-FFF2-40B4-BE49-F238E27FC236}">
                <a16:creationId xmlns:a16="http://schemas.microsoft.com/office/drawing/2014/main" id="{05281DBF-9713-A9FE-02DE-CE8E97CC0473}"/>
              </a:ext>
            </a:extLst>
          </p:cNvPr>
          <p:cNvSpPr txBox="1"/>
          <p:nvPr/>
        </p:nvSpPr>
        <p:spPr>
          <a:xfrm>
            <a:off x="5260885" y="457200"/>
            <a:ext cx="4108625" cy="646331"/>
          </a:xfrm>
          <a:prstGeom prst="rect">
            <a:avLst/>
          </a:prstGeom>
          <a:noFill/>
        </p:spPr>
        <p:txBody>
          <a:bodyPr wrap="square">
            <a:spAutoFit/>
          </a:bodyPr>
          <a:lstStyle/>
          <a:p>
            <a:r>
              <a:rPr lang="en-US" sz="3600" b="1" dirty="0">
                <a:latin typeface="Lub Dub Medium" panose="020B0603030403020204" pitchFamily="34" charset="0"/>
              </a:rPr>
              <a:t>Tobacco Products </a:t>
            </a:r>
          </a:p>
        </p:txBody>
      </p:sp>
      <p:graphicFrame>
        <p:nvGraphicFramePr>
          <p:cNvPr id="3" name="Table 2">
            <a:extLst>
              <a:ext uri="{FF2B5EF4-FFF2-40B4-BE49-F238E27FC236}">
                <a16:creationId xmlns:a16="http://schemas.microsoft.com/office/drawing/2014/main" id="{F324307A-DE4C-564B-93AB-AE15654DBB3F}"/>
              </a:ext>
            </a:extLst>
          </p:cNvPr>
          <p:cNvGraphicFramePr>
            <a:graphicFrameLocks noGrp="1"/>
          </p:cNvGraphicFramePr>
          <p:nvPr>
            <p:extLst>
              <p:ext uri="{D42A27DB-BD31-4B8C-83A1-F6EECF244321}">
                <p14:modId xmlns:p14="http://schemas.microsoft.com/office/powerpoint/2010/main" val="2972910780"/>
              </p:ext>
            </p:extLst>
          </p:nvPr>
        </p:nvGraphicFramePr>
        <p:xfrm>
          <a:off x="1256565" y="1261495"/>
          <a:ext cx="12117264" cy="5706609"/>
        </p:xfrm>
        <a:graphic>
          <a:graphicData uri="http://schemas.openxmlformats.org/drawingml/2006/table">
            <a:tbl>
              <a:tblPr firstRow="1" firstCol="1" bandRow="1"/>
              <a:tblGrid>
                <a:gridCol w="1355044">
                  <a:extLst>
                    <a:ext uri="{9D8B030D-6E8A-4147-A177-3AD203B41FA5}">
                      <a16:colId xmlns:a16="http://schemas.microsoft.com/office/drawing/2014/main" val="4060205522"/>
                    </a:ext>
                  </a:extLst>
                </a:gridCol>
                <a:gridCol w="1495431">
                  <a:extLst>
                    <a:ext uri="{9D8B030D-6E8A-4147-A177-3AD203B41FA5}">
                      <a16:colId xmlns:a16="http://schemas.microsoft.com/office/drawing/2014/main" val="301718927"/>
                    </a:ext>
                  </a:extLst>
                </a:gridCol>
                <a:gridCol w="9266789">
                  <a:extLst>
                    <a:ext uri="{9D8B030D-6E8A-4147-A177-3AD203B41FA5}">
                      <a16:colId xmlns:a16="http://schemas.microsoft.com/office/drawing/2014/main" val="2512440692"/>
                    </a:ext>
                  </a:extLst>
                </a:gridCol>
              </a:tblGrid>
              <a:tr h="90800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Tobacco Products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58266"/>
                  </a:ext>
                </a:extLst>
              </a:tr>
              <a:tr h="682324">
                <a:tc>
                  <a:txBody>
                    <a:bodyPr/>
                    <a:lstStyle/>
                    <a:p>
                      <a:pPr marL="22860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886346"/>
                  </a:ext>
                </a:extLst>
              </a:tr>
              <a:tr h="1217253">
                <a:tc>
                  <a:txBody>
                    <a:bodyPr/>
                    <a:lstStyle/>
                    <a:p>
                      <a:pPr marL="22860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2860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tobacco use should be assessed at every health care visit to facilitate identification of those who may benefit from behavioral or pharmacologic interventions.*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206899"/>
                  </a:ext>
                </a:extLst>
              </a:tr>
              <a:tr h="682324">
                <a:tc>
                  <a:txBody>
                    <a:bodyPr/>
                    <a:lstStyle/>
                    <a:p>
                      <a:pPr marL="22860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2860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who regularly smoke tobacco should be advised to quit at every visit.*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035544"/>
                  </a:ext>
                </a:extLst>
              </a:tr>
              <a:tr h="1890866">
                <a:tc>
                  <a:txBody>
                    <a:bodyPr/>
                    <a:lstStyle/>
                    <a:p>
                      <a:pPr marL="22860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28600" marR="0" algn="ctr">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regularly smoke tobacco, behavioral interventions are recommended to maximize cessation rates in combination with pharmacotherapy, including bupropion, varenicline, or combination long- and short-acting nicotine replacement therapy (NRT).*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734944"/>
                  </a:ext>
                </a:extLst>
              </a:tr>
            </a:tbl>
          </a:graphicData>
        </a:graphic>
      </p:graphicFrame>
      <p:sp>
        <p:nvSpPr>
          <p:cNvPr id="5" name="TextBox 4">
            <a:extLst>
              <a:ext uri="{FF2B5EF4-FFF2-40B4-BE49-F238E27FC236}">
                <a16:creationId xmlns:a16="http://schemas.microsoft.com/office/drawing/2014/main" id="{C3683DA6-EDCF-8D13-1F06-504734A40A89}"/>
              </a:ext>
            </a:extLst>
          </p:cNvPr>
          <p:cNvSpPr txBox="1"/>
          <p:nvPr/>
        </p:nvSpPr>
        <p:spPr>
          <a:xfrm>
            <a:off x="1256565" y="7126068"/>
            <a:ext cx="5679667" cy="276999"/>
          </a:xfrm>
          <a:prstGeom prst="rect">
            <a:avLst/>
          </a:prstGeom>
          <a:noFill/>
        </p:spPr>
        <p:txBody>
          <a:bodyPr wrap="square" lIns="91440" tIns="45720" rIns="91440" bIns="45720" anchor="t">
            <a:spAutoFit/>
          </a:bodyPr>
          <a:lstStyle/>
          <a:p>
            <a:r>
              <a:rPr lang="en-US" sz="1200" b="1" dirty="0">
                <a:latin typeface="Lub Dub Medium"/>
              </a:rPr>
              <a:t>*Modified from the 2019 AHA/ACC Primary Prevention of CVD Guideline</a:t>
            </a:r>
          </a:p>
        </p:txBody>
      </p:sp>
    </p:spTree>
    <p:extLst>
      <p:ext uri="{BB962C8B-B14F-4D97-AF65-F5344CB8AC3E}">
        <p14:creationId xmlns:p14="http://schemas.microsoft.com/office/powerpoint/2010/main" val="135320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2" name="TextBox 1">
            <a:extLst>
              <a:ext uri="{FF2B5EF4-FFF2-40B4-BE49-F238E27FC236}">
                <a16:creationId xmlns:a16="http://schemas.microsoft.com/office/drawing/2014/main" id="{22DFE229-FADF-98F1-71F3-9B22015AC7C5}"/>
              </a:ext>
            </a:extLst>
          </p:cNvPr>
          <p:cNvSpPr txBox="1"/>
          <p:nvPr/>
        </p:nvSpPr>
        <p:spPr>
          <a:xfrm>
            <a:off x="4421142" y="794583"/>
            <a:ext cx="5788114" cy="646331"/>
          </a:xfrm>
          <a:prstGeom prst="rect">
            <a:avLst/>
          </a:prstGeom>
          <a:noFill/>
        </p:spPr>
        <p:txBody>
          <a:bodyPr wrap="square">
            <a:spAutoFit/>
          </a:bodyPr>
          <a:lstStyle/>
          <a:p>
            <a:r>
              <a:rPr lang="en-US" sz="3600" b="1" dirty="0">
                <a:latin typeface="Lub Dub Medium" panose="020B0603030403020204" pitchFamily="34" charset="0"/>
              </a:rPr>
              <a:t>Tobacco Products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00D21710-FC27-B05D-DD1E-E0DE3450CAF3}"/>
              </a:ext>
            </a:extLst>
          </p:cNvPr>
          <p:cNvGraphicFramePr>
            <a:graphicFrameLocks noGrp="1"/>
          </p:cNvGraphicFramePr>
          <p:nvPr>
            <p:extLst>
              <p:ext uri="{D42A27DB-BD31-4B8C-83A1-F6EECF244321}">
                <p14:modId xmlns:p14="http://schemas.microsoft.com/office/powerpoint/2010/main" val="893465461"/>
              </p:ext>
            </p:extLst>
          </p:nvPr>
        </p:nvGraphicFramePr>
        <p:xfrm>
          <a:off x="2081847" y="1676400"/>
          <a:ext cx="10466705" cy="5167725"/>
        </p:xfrm>
        <a:graphic>
          <a:graphicData uri="http://schemas.openxmlformats.org/drawingml/2006/table">
            <a:tbl>
              <a:tblPr firstRow="1" firstCol="1" bandRow="1"/>
              <a:tblGrid>
                <a:gridCol w="1170466">
                  <a:extLst>
                    <a:ext uri="{9D8B030D-6E8A-4147-A177-3AD203B41FA5}">
                      <a16:colId xmlns:a16="http://schemas.microsoft.com/office/drawing/2014/main" val="3700821083"/>
                    </a:ext>
                  </a:extLst>
                </a:gridCol>
                <a:gridCol w="1291730">
                  <a:extLst>
                    <a:ext uri="{9D8B030D-6E8A-4147-A177-3AD203B41FA5}">
                      <a16:colId xmlns:a16="http://schemas.microsoft.com/office/drawing/2014/main" val="4045611826"/>
                    </a:ext>
                  </a:extLst>
                </a:gridCol>
                <a:gridCol w="8004509">
                  <a:extLst>
                    <a:ext uri="{9D8B030D-6E8A-4147-A177-3AD203B41FA5}">
                      <a16:colId xmlns:a16="http://schemas.microsoft.com/office/drawing/2014/main" val="3826717073"/>
                    </a:ext>
                  </a:extLst>
                </a:gridCol>
              </a:tblGrid>
              <a:tr h="1585242">
                <a:tc>
                  <a:txBody>
                    <a:bodyPr/>
                    <a:lstStyle/>
                    <a:p>
                      <a:pPr marL="22860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regularly smoke tobacco, varenicline may be considered versus bupropion or NRT to increase cessation rates.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174147"/>
                  </a:ext>
                </a:extLst>
              </a:tr>
              <a:tr h="2409240">
                <a:tc>
                  <a:txBody>
                    <a:bodyPr/>
                    <a:lstStyle/>
                    <a:p>
                      <a:pPr marL="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regularly smoke tobacco, the short-term use of nicotine-containing e-cigarettes may be considered to aid smoking cessation, although the risk of sustained use and unknown long-term safety may outweigh the benefits.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307567"/>
                  </a:ext>
                </a:extLst>
              </a:tr>
              <a:tr h="1173243">
                <a:tc>
                  <a:txBody>
                    <a:bodyPr/>
                    <a:lstStyle/>
                    <a:p>
                      <a:pPr marL="0" marR="0" algn="ctr">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should avoid secondhand smoke exposure to reduce risk of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312570"/>
                  </a:ext>
                </a:extLst>
              </a:tr>
            </a:tbl>
          </a:graphicData>
        </a:graphic>
      </p:graphicFrame>
      <p:sp>
        <p:nvSpPr>
          <p:cNvPr id="6" name="TextBox 5">
            <a:extLst>
              <a:ext uri="{FF2B5EF4-FFF2-40B4-BE49-F238E27FC236}">
                <a16:creationId xmlns:a16="http://schemas.microsoft.com/office/drawing/2014/main" id="{5D0B9B42-5058-1261-6219-A9B01AA32C0D}"/>
              </a:ext>
            </a:extLst>
          </p:cNvPr>
          <p:cNvSpPr txBox="1"/>
          <p:nvPr/>
        </p:nvSpPr>
        <p:spPr>
          <a:xfrm>
            <a:off x="2081847" y="7050583"/>
            <a:ext cx="5636124" cy="276999"/>
          </a:xfrm>
          <a:prstGeom prst="rect">
            <a:avLst/>
          </a:prstGeom>
          <a:noFill/>
        </p:spPr>
        <p:txBody>
          <a:bodyPr wrap="square" lIns="91440" tIns="45720" rIns="91440" bIns="45720" anchor="t">
            <a:spAutoFit/>
          </a:bodyPr>
          <a:lstStyle/>
          <a:p>
            <a:r>
              <a:rPr lang="en-US" sz="1200" b="1" dirty="0">
                <a:latin typeface="Lub Dub Medium"/>
              </a:rPr>
              <a:t>*Modified from the 2019 AHA/ACC Primary Prevention of CVD Guideline</a:t>
            </a:r>
          </a:p>
        </p:txBody>
      </p:sp>
    </p:spTree>
    <p:extLst>
      <p:ext uri="{BB962C8B-B14F-4D97-AF65-F5344CB8AC3E}">
        <p14:creationId xmlns:p14="http://schemas.microsoft.com/office/powerpoint/2010/main" val="1747175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2" name="Subtitle 5">
            <a:extLst>
              <a:ext uri="{FF2B5EF4-FFF2-40B4-BE49-F238E27FC236}">
                <a16:creationId xmlns:a16="http://schemas.microsoft.com/office/drawing/2014/main" id="{560F885E-2FBA-3C71-196A-00D5E37D6CA9}"/>
              </a:ext>
            </a:extLst>
          </p:cNvPr>
          <p:cNvSpPr>
            <a:spLocks noGrp="1"/>
          </p:cNvSpPr>
          <p:nvPr>
            <p:ph type="subTitle" idx="1"/>
          </p:nvPr>
        </p:nvSpPr>
        <p:spPr>
          <a:xfrm>
            <a:off x="3619500" y="838200"/>
            <a:ext cx="7391400" cy="990600"/>
          </a:xfrm>
        </p:spPr>
        <p:txBody>
          <a:bodyPr/>
          <a:lstStyle/>
          <a:p>
            <a:r>
              <a:rPr lang="en-US" sz="2800" b="1" dirty="0"/>
              <a:t>Table 8. Behavioral Resources for Smoking Cessation </a:t>
            </a:r>
          </a:p>
        </p:txBody>
      </p:sp>
      <p:graphicFrame>
        <p:nvGraphicFramePr>
          <p:cNvPr id="9" name="Table 8">
            <a:extLst>
              <a:ext uri="{FF2B5EF4-FFF2-40B4-BE49-F238E27FC236}">
                <a16:creationId xmlns:a16="http://schemas.microsoft.com/office/drawing/2014/main" id="{A03882A5-7551-7A1D-9366-91BCF06D2E23}"/>
              </a:ext>
            </a:extLst>
          </p:cNvPr>
          <p:cNvGraphicFramePr>
            <a:graphicFrameLocks noGrp="1"/>
          </p:cNvGraphicFramePr>
          <p:nvPr>
            <p:extLst>
              <p:ext uri="{D42A27DB-BD31-4B8C-83A1-F6EECF244321}">
                <p14:modId xmlns:p14="http://schemas.microsoft.com/office/powerpoint/2010/main" val="821552885"/>
              </p:ext>
            </p:extLst>
          </p:nvPr>
        </p:nvGraphicFramePr>
        <p:xfrm>
          <a:off x="634206" y="1997900"/>
          <a:ext cx="13361988" cy="4233800"/>
        </p:xfrm>
        <a:graphic>
          <a:graphicData uri="http://schemas.openxmlformats.org/drawingml/2006/table">
            <a:tbl>
              <a:tblPr firstRow="1" firstCol="1" bandRow="1"/>
              <a:tblGrid>
                <a:gridCol w="4996938">
                  <a:extLst>
                    <a:ext uri="{9D8B030D-6E8A-4147-A177-3AD203B41FA5}">
                      <a16:colId xmlns:a16="http://schemas.microsoft.com/office/drawing/2014/main" val="4163979532"/>
                    </a:ext>
                  </a:extLst>
                </a:gridCol>
                <a:gridCol w="8365050">
                  <a:extLst>
                    <a:ext uri="{9D8B030D-6E8A-4147-A177-3AD203B41FA5}">
                      <a16:colId xmlns:a16="http://schemas.microsoft.com/office/drawing/2014/main" val="2878052997"/>
                    </a:ext>
                  </a:extLst>
                </a:gridCol>
              </a:tblGrid>
              <a:tr h="462941">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Resource</a:t>
                      </a:r>
                      <a:endParaRPr lang="en-US" sz="2000">
                        <a:effectLst/>
                        <a:latin typeface="Times New Roman" panose="02020603050405020304" pitchFamily="18" charset="0"/>
                        <a:ea typeface="Times New Roman" panose="02020603050405020304" pitchFamily="18" charset="0"/>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Description</a:t>
                      </a:r>
                      <a:endParaRPr lang="en-US" sz="2000">
                        <a:effectLst/>
                        <a:latin typeface="Times New Roman" panose="02020603050405020304" pitchFamily="18" charset="0"/>
                        <a:ea typeface="Times New Roman" panose="02020603050405020304" pitchFamily="18" charset="0"/>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393174"/>
                  </a:ext>
                </a:extLst>
              </a:tr>
              <a:tr h="3330359">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Telephone-based: Quitline</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English: 1-800-QUIT-NOW (1-800-784-8669) </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Spanish: 1-855-DÉJELO-YA (1-855-335-3569) </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Mandarin and Cantonese: 1-800-838-8917</a:t>
                      </a: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Korean: 1-800-556-5564</a:t>
                      </a: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Vietnamese: 1-800-778-8440</a:t>
                      </a:r>
                    </a:p>
                    <a:p>
                      <a:pPr marL="0" marR="0">
                        <a:lnSpc>
                          <a:spcPct val="2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Counseling by telephone from a trained tobacco coach who offers support via a series of scheduled telephone calls before and after a smoker’s quit date.</a:t>
                      </a: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Patients can self-refer to the Quitline, or providers can refer patients, with their consent, proactively. </a:t>
                      </a:r>
                    </a:p>
                    <a:p>
                      <a:pPr marL="0" marR="0">
                        <a:lnSpc>
                          <a:spcPct val="100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Quitline services vary by state, can include text messaging and web coaching support, and may provide free samples of nicotine replacement therapy.</a:t>
                      </a:r>
                    </a:p>
                    <a:p>
                      <a:pPr marL="0" marR="0">
                        <a:lnSpc>
                          <a:spcPct val="100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State-by-state information about Quitline services is available at https://www.cdc.gov/tobacco/patient-care/quitlines-other/index.html </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230396026"/>
                  </a:ext>
                </a:extLst>
              </a:tr>
            </a:tbl>
          </a:graphicData>
        </a:graphic>
      </p:graphicFrame>
    </p:spTree>
    <p:extLst>
      <p:ext uri="{BB962C8B-B14F-4D97-AF65-F5344CB8AC3E}">
        <p14:creationId xmlns:p14="http://schemas.microsoft.com/office/powerpoint/2010/main" val="3764534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
        <p:nvSpPr>
          <p:cNvPr id="2" name="Subtitle 5">
            <a:extLst>
              <a:ext uri="{FF2B5EF4-FFF2-40B4-BE49-F238E27FC236}">
                <a16:creationId xmlns:a16="http://schemas.microsoft.com/office/drawing/2014/main" id="{C07B0966-AADF-AACB-6B40-E3CA3C84B4CA}"/>
              </a:ext>
            </a:extLst>
          </p:cNvPr>
          <p:cNvSpPr>
            <a:spLocks noGrp="1"/>
          </p:cNvSpPr>
          <p:nvPr>
            <p:ph type="subTitle" idx="1"/>
          </p:nvPr>
        </p:nvSpPr>
        <p:spPr>
          <a:xfrm>
            <a:off x="3619500" y="762000"/>
            <a:ext cx="7391400" cy="990600"/>
          </a:xfrm>
        </p:spPr>
        <p:txBody>
          <a:bodyPr/>
          <a:lstStyle/>
          <a:p>
            <a:r>
              <a:rPr lang="en-US" sz="2800" b="1" dirty="0"/>
              <a:t>Table 8. Behavioral Resources for Smoking Cessation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E8B7BDF1-2C6F-3E2A-B3C2-AC245573A443}"/>
              </a:ext>
            </a:extLst>
          </p:cNvPr>
          <p:cNvGraphicFramePr>
            <a:graphicFrameLocks noGrp="1"/>
          </p:cNvGraphicFramePr>
          <p:nvPr>
            <p:extLst>
              <p:ext uri="{D42A27DB-BD31-4B8C-83A1-F6EECF244321}">
                <p14:modId xmlns:p14="http://schemas.microsoft.com/office/powerpoint/2010/main" val="2439441617"/>
              </p:ext>
            </p:extLst>
          </p:nvPr>
        </p:nvGraphicFramePr>
        <p:xfrm>
          <a:off x="1333500" y="1897053"/>
          <a:ext cx="11963400" cy="5570547"/>
        </p:xfrm>
        <a:graphic>
          <a:graphicData uri="http://schemas.openxmlformats.org/drawingml/2006/table">
            <a:tbl>
              <a:tblPr firstRow="1" firstCol="1" bandRow="1"/>
              <a:tblGrid>
                <a:gridCol w="4473914">
                  <a:extLst>
                    <a:ext uri="{9D8B030D-6E8A-4147-A177-3AD203B41FA5}">
                      <a16:colId xmlns:a16="http://schemas.microsoft.com/office/drawing/2014/main" val="903930254"/>
                    </a:ext>
                  </a:extLst>
                </a:gridCol>
                <a:gridCol w="7489486">
                  <a:extLst>
                    <a:ext uri="{9D8B030D-6E8A-4147-A177-3AD203B41FA5}">
                      <a16:colId xmlns:a16="http://schemas.microsoft.com/office/drawing/2014/main" val="3553616705"/>
                    </a:ext>
                  </a:extLst>
                </a:gridCol>
              </a:tblGrid>
              <a:tr h="2468553">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Web-based: American Lung Association Freedom From Smoking</a:t>
                      </a:r>
                    </a:p>
                    <a:p>
                      <a:pPr marL="0" marR="0" lvl="0">
                        <a:lnSpc>
                          <a:spcPct val="150000"/>
                        </a:lnSpc>
                        <a:spcBef>
                          <a:spcPts val="0"/>
                        </a:spcBef>
                        <a:spcAft>
                          <a:spcPts val="0"/>
                        </a:spcAft>
                        <a:buNone/>
                      </a:pPr>
                      <a:r>
                        <a:rPr lang="en-US" sz="2000" b="0" i="0" u="none" strike="noStrike" baseline="0" noProof="0" dirty="0">
                          <a:solidFill>
                            <a:srgbClr val="000000"/>
                          </a:solidFill>
                          <a:effectLst/>
                          <a:latin typeface="Times New Roman"/>
                        </a:rPr>
                        <a:t>https://www.lung.org/quit-smoking/join-freedom-from-smoking</a:t>
                      </a:r>
                      <a:endParaRPr lang="en-US" b="0" i="0" u="none" strike="noStrike" baseline="0" noProof="0" dirty="0">
                        <a:solidFill>
                          <a:srgbClr val="000000"/>
                        </a:solidFill>
                        <a:latin typeface="Times New Roman"/>
                      </a:endParaRP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Created by the American Lung Association to support smoking        cessation in persons who want to quit. The program also provides information about NRT and pharmacotherapy. </a:t>
                      </a:r>
                    </a:p>
                    <a:p>
                      <a:pPr marL="0" marR="0">
                        <a:lnSpc>
                          <a:spcPct val="100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Multiple modes of support available to patients, including group clinics, a telephone-based “Lung </a:t>
                      </a:r>
                      <a:r>
                        <a:rPr lang="en-US" sz="2000" dirty="0" err="1">
                          <a:effectLst/>
                          <a:latin typeface="Times New Roman" panose="02020603050405020304" pitchFamily="18" charset="0"/>
                          <a:ea typeface="Times New Roman" panose="02020603050405020304" pitchFamily="18" charset="0"/>
                        </a:rPr>
                        <a:t>HelpLine</a:t>
                      </a:r>
                      <a:r>
                        <a:rPr lang="en-US" sz="2000" dirty="0">
                          <a:effectLst/>
                          <a:latin typeface="Times New Roman" panose="02020603050405020304" pitchFamily="18" charset="0"/>
                          <a:ea typeface="Times New Roman" panose="02020603050405020304" pitchFamily="18" charset="0"/>
                        </a:rPr>
                        <a:t>”, a self-help guide, and a   web-based interactive customized program.</a:t>
                      </a: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Interactive program available for computer, tablet, or smartphone interface. </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777190"/>
                  </a:ext>
                </a:extLst>
              </a:tr>
              <a:tr h="2827347">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Web-based: National Cancer Institute</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English: Smokefree.gov </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Spanish: https://espanol.smokefree.gov/</a:t>
                      </a:r>
                      <a:r>
                        <a:rPr lang="en-US" sz="2000" i="1" dirty="0">
                          <a:effectLst/>
                          <a:latin typeface="Times New Roman" panose="02020603050405020304" pitchFamily="18" charset="0"/>
                          <a:ea typeface="Times New Roman" panose="02020603050405020304" pitchFamily="18" charset="0"/>
                        </a:rPr>
                        <a:t>Spanish</a:t>
                      </a:r>
                      <a:endParaRPr lang="en-US" sz="20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2000" i="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Supported by the US Department of Health and Human Services and National Institutes of Health, created by the National Cancer Institute.</a:t>
                      </a: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Website contains information about quitting and resources for quitting and allows users to create a personalized quit plan.</a:t>
                      </a: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Specific websites are also available for women, teens, Veterans, and those &gt;60 y of age.</a:t>
                      </a: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Programs available through the website include: </a:t>
                      </a:r>
                    </a:p>
                    <a:p>
                      <a:pPr marL="0" marR="0">
                        <a:lnSpc>
                          <a:spcPct val="100000"/>
                        </a:lnSpc>
                        <a:spcBef>
                          <a:spcPts val="0"/>
                        </a:spcBef>
                        <a:spcAft>
                          <a:spcPts val="0"/>
                        </a:spcAft>
                      </a:pPr>
                      <a:r>
                        <a:rPr lang="en-US" sz="2000" dirty="0" err="1">
                          <a:effectLst/>
                          <a:latin typeface="Times New Roman"/>
                          <a:cs typeface="Times New Roman"/>
                        </a:rPr>
                        <a:t>SmokefreeTXT</a:t>
                      </a:r>
                      <a:r>
                        <a:rPr lang="en-US" sz="2000" dirty="0">
                          <a:effectLst/>
                          <a:latin typeface="Times New Roman"/>
                          <a:cs typeface="Times New Roman"/>
                        </a:rPr>
                        <a:t> (text messaging program), </a:t>
                      </a:r>
                      <a:r>
                        <a:rPr lang="en-US" sz="2000" dirty="0" err="1">
                          <a:effectLst/>
                          <a:latin typeface="Times New Roman"/>
                          <a:cs typeface="Times New Roman"/>
                        </a:rPr>
                        <a:t>QuitGuide</a:t>
                      </a:r>
                      <a:r>
                        <a:rPr lang="en-US" sz="2000" dirty="0">
                          <a:effectLst/>
                          <a:latin typeface="Times New Roman"/>
                          <a:cs typeface="Times New Roman"/>
                        </a:rPr>
                        <a:t>, and </a:t>
                      </a:r>
                      <a:r>
                        <a:rPr lang="en-US" sz="2000" dirty="0" err="1">
                          <a:effectLst/>
                          <a:latin typeface="Times New Roman"/>
                          <a:cs typeface="Times New Roman"/>
                        </a:rPr>
                        <a:t>quitSTART</a:t>
                      </a:r>
                      <a:r>
                        <a:rPr lang="en-US" sz="2000" dirty="0">
                          <a:effectLst/>
                          <a:latin typeface="Times New Roman"/>
                          <a:cs typeface="Times New Roman"/>
                        </a:rPr>
                        <a:t> (mobile phone apps).</a:t>
                      </a:r>
                    </a:p>
                  </a:txBody>
                  <a:tcPr marL="62777" marR="62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520541"/>
                  </a:ext>
                </a:extLst>
              </a:tr>
            </a:tbl>
          </a:graphicData>
        </a:graphic>
      </p:graphicFrame>
    </p:spTree>
    <p:extLst>
      <p:ext uri="{BB962C8B-B14F-4D97-AF65-F5344CB8AC3E}">
        <p14:creationId xmlns:p14="http://schemas.microsoft.com/office/powerpoint/2010/main" val="87425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076700" y="1066800"/>
            <a:ext cx="6477000" cy="572937"/>
          </a:xfrm>
        </p:spPr>
        <p:txBody>
          <a:bodyPr/>
          <a:lstStyle/>
          <a:p>
            <a:r>
              <a:rPr lang="en-US" sz="3600" b="1" dirty="0"/>
              <a:t>Top 10 Take Home Messages</a:t>
            </a:r>
          </a:p>
        </p:txBody>
      </p:sp>
      <p:sp>
        <p:nvSpPr>
          <p:cNvPr id="4" name="TextBox 3">
            <a:extLst>
              <a:ext uri="{FF2B5EF4-FFF2-40B4-BE49-F238E27FC236}">
                <a16:creationId xmlns:a16="http://schemas.microsoft.com/office/drawing/2014/main" id="{21CCFD4B-1601-3304-9A86-310A746D9495}"/>
              </a:ext>
            </a:extLst>
          </p:cNvPr>
          <p:cNvSpPr txBox="1"/>
          <p:nvPr/>
        </p:nvSpPr>
        <p:spPr>
          <a:xfrm>
            <a:off x="1981200" y="2837527"/>
            <a:ext cx="10668000" cy="2554545"/>
          </a:xfrm>
          <a:prstGeom prst="rect">
            <a:avLst/>
          </a:prstGeom>
          <a:noFill/>
        </p:spPr>
        <p:txBody>
          <a:bodyPr wrap="square">
            <a:spAutoFit/>
          </a:bodyPr>
          <a:lstStyle/>
          <a:p>
            <a:r>
              <a:rPr lang="en-US" sz="3200" dirty="0">
                <a:latin typeface="Lub Dub Medium" panose="020B0603030403020204" pitchFamily="34" charset="0"/>
              </a:rPr>
              <a:t>1. Emphasis is on team-based, patient-centered care that considers social determinants of health along with associated costs while incorporating shared decision-making in risk assessment, testing, and treatment. </a:t>
            </a:r>
          </a:p>
        </p:txBody>
      </p:sp>
    </p:spTree>
    <p:extLst>
      <p:ext uri="{BB962C8B-B14F-4D97-AF65-F5344CB8AC3E}">
        <p14:creationId xmlns:p14="http://schemas.microsoft.com/office/powerpoint/2010/main" val="512226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50</a:t>
            </a:fld>
            <a:endParaRPr lang="en-US" dirty="0"/>
          </a:p>
        </p:txBody>
      </p:sp>
      <p:sp>
        <p:nvSpPr>
          <p:cNvPr id="2" name="Subtitle 5">
            <a:extLst>
              <a:ext uri="{FF2B5EF4-FFF2-40B4-BE49-F238E27FC236}">
                <a16:creationId xmlns:a16="http://schemas.microsoft.com/office/drawing/2014/main" id="{DFF7DAAD-EB97-8A1C-3424-A3517C73D78E}"/>
              </a:ext>
            </a:extLst>
          </p:cNvPr>
          <p:cNvSpPr>
            <a:spLocks noGrp="1"/>
          </p:cNvSpPr>
          <p:nvPr>
            <p:ph type="subTitle" idx="1"/>
          </p:nvPr>
        </p:nvSpPr>
        <p:spPr>
          <a:xfrm>
            <a:off x="3619499" y="1219200"/>
            <a:ext cx="7391400" cy="990600"/>
          </a:xfrm>
        </p:spPr>
        <p:txBody>
          <a:bodyPr/>
          <a:lstStyle/>
          <a:p>
            <a:r>
              <a:rPr lang="en-US" sz="2800" b="1" dirty="0"/>
              <a:t>Table 8. Behavioral Resources for Smoking Cessation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FECE1E1A-0E99-1F9F-BAFA-5248276AFC24}"/>
              </a:ext>
            </a:extLst>
          </p:cNvPr>
          <p:cNvGraphicFramePr>
            <a:graphicFrameLocks noGrp="1"/>
          </p:cNvGraphicFramePr>
          <p:nvPr>
            <p:extLst>
              <p:ext uri="{D42A27DB-BD31-4B8C-83A1-F6EECF244321}">
                <p14:modId xmlns:p14="http://schemas.microsoft.com/office/powerpoint/2010/main" val="2641756979"/>
              </p:ext>
            </p:extLst>
          </p:nvPr>
        </p:nvGraphicFramePr>
        <p:xfrm>
          <a:off x="1558646" y="2438400"/>
          <a:ext cx="11513107" cy="3717100"/>
        </p:xfrm>
        <a:graphic>
          <a:graphicData uri="http://schemas.openxmlformats.org/drawingml/2006/table">
            <a:tbl>
              <a:tblPr firstRow="1" firstCol="1" bandRow="1"/>
              <a:tblGrid>
                <a:gridCol w="4305519">
                  <a:extLst>
                    <a:ext uri="{9D8B030D-6E8A-4147-A177-3AD203B41FA5}">
                      <a16:colId xmlns:a16="http://schemas.microsoft.com/office/drawing/2014/main" val="2788616068"/>
                    </a:ext>
                  </a:extLst>
                </a:gridCol>
                <a:gridCol w="7207588">
                  <a:extLst>
                    <a:ext uri="{9D8B030D-6E8A-4147-A177-3AD203B41FA5}">
                      <a16:colId xmlns:a16="http://schemas.microsoft.com/office/drawing/2014/main" val="821579555"/>
                    </a:ext>
                  </a:extLst>
                </a:gridCol>
              </a:tblGrid>
              <a:tr h="3717100">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Web-based: Asian Smokers’ Quitline</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Mandarin, Cantonese, Korean, and Vietnamese Speakers </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https://www.asiansmokersquitline.org/ </a:t>
                      </a:r>
                    </a:p>
                    <a:p>
                      <a:pPr marL="0" marR="0">
                        <a:lnSpc>
                          <a:spcPct val="200000"/>
                        </a:lnSpc>
                        <a:spcBef>
                          <a:spcPts val="0"/>
                        </a:spcBef>
                        <a:spcAft>
                          <a:spcPts val="0"/>
                        </a:spcAft>
                      </a:pPr>
                      <a:r>
                        <a:rPr lang="en-US" sz="2000" i="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Operated by the </a:t>
                      </a:r>
                      <a:r>
                        <a:rPr lang="en-US" sz="2000" dirty="0" err="1">
                          <a:effectLst/>
                          <a:latin typeface="Times New Roman" panose="02020603050405020304" pitchFamily="18" charset="0"/>
                          <a:ea typeface="Times New Roman" panose="02020603050405020304" pitchFamily="18" charset="0"/>
                        </a:rPr>
                        <a:t>Moores</a:t>
                      </a:r>
                      <a:r>
                        <a:rPr lang="en-US" sz="2000" dirty="0">
                          <a:effectLst/>
                          <a:latin typeface="Times New Roman" panose="02020603050405020304" pitchFamily="18" charset="0"/>
                          <a:ea typeface="Times New Roman" panose="02020603050405020304" pitchFamily="18" charset="0"/>
                        </a:rPr>
                        <a:t> Cancer Center at the University of California, San Diego, funded by a grant from the US Centers for Disease Control and Prevention.</a:t>
                      </a:r>
                    </a:p>
                    <a:p>
                      <a:pPr marL="0" marR="0">
                        <a:lnSpc>
                          <a:spcPct val="100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Created to support tobacco cessation for persons who speak Mandarin, Cantonese, Korean, and Vietnamese across the United States.</a:t>
                      </a:r>
                    </a:p>
                    <a:p>
                      <a:pPr marL="0" marR="0">
                        <a:lnSpc>
                          <a:spcPct val="100000"/>
                        </a:lnSpc>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Some participants may be eligible for a 2-wk starter kit of nicotine patches.</a:t>
                      </a: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Telephone counseling developed to deliver a quit plan and support quitting, and printed self-help materials sent to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328908"/>
                  </a:ext>
                </a:extLst>
              </a:tr>
            </a:tbl>
          </a:graphicData>
        </a:graphic>
      </p:graphicFrame>
    </p:spTree>
    <p:extLst>
      <p:ext uri="{BB962C8B-B14F-4D97-AF65-F5344CB8AC3E}">
        <p14:creationId xmlns:p14="http://schemas.microsoft.com/office/powerpoint/2010/main" val="239550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2" name="Subtitle 5">
            <a:extLst>
              <a:ext uri="{FF2B5EF4-FFF2-40B4-BE49-F238E27FC236}">
                <a16:creationId xmlns:a16="http://schemas.microsoft.com/office/drawing/2014/main" id="{1AF09882-E63E-0714-EE06-11D1B9C85C47}"/>
              </a:ext>
            </a:extLst>
          </p:cNvPr>
          <p:cNvSpPr>
            <a:spLocks noGrp="1"/>
          </p:cNvSpPr>
          <p:nvPr>
            <p:ph type="subTitle" idx="1"/>
          </p:nvPr>
        </p:nvSpPr>
        <p:spPr>
          <a:xfrm>
            <a:off x="3619499" y="1219200"/>
            <a:ext cx="7391400" cy="990600"/>
          </a:xfrm>
        </p:spPr>
        <p:txBody>
          <a:bodyPr/>
          <a:lstStyle/>
          <a:p>
            <a:r>
              <a:rPr lang="en-US" sz="2800" b="1" dirty="0"/>
              <a:t>Table 8. Behavioral Resources for Smoking Cessation (</a:t>
            </a:r>
            <a:r>
              <a:rPr lang="en-US" sz="2800" b="1" dirty="0" err="1"/>
              <a:t>con’t</a:t>
            </a:r>
            <a:r>
              <a:rPr lang="en-US" sz="2800" b="1" dirty="0"/>
              <a:t>.)</a:t>
            </a:r>
          </a:p>
        </p:txBody>
      </p:sp>
      <p:graphicFrame>
        <p:nvGraphicFramePr>
          <p:cNvPr id="5" name="Table 4">
            <a:extLst>
              <a:ext uri="{FF2B5EF4-FFF2-40B4-BE49-F238E27FC236}">
                <a16:creationId xmlns:a16="http://schemas.microsoft.com/office/drawing/2014/main" id="{D6632BAB-B762-E3C0-6BDC-05B5323652CC}"/>
              </a:ext>
            </a:extLst>
          </p:cNvPr>
          <p:cNvGraphicFramePr>
            <a:graphicFrameLocks noGrp="1"/>
          </p:cNvGraphicFramePr>
          <p:nvPr>
            <p:extLst>
              <p:ext uri="{D42A27DB-BD31-4B8C-83A1-F6EECF244321}">
                <p14:modId xmlns:p14="http://schemas.microsoft.com/office/powerpoint/2010/main" val="413959624"/>
              </p:ext>
            </p:extLst>
          </p:nvPr>
        </p:nvGraphicFramePr>
        <p:xfrm>
          <a:off x="1620530" y="2514600"/>
          <a:ext cx="11389339" cy="4174300"/>
        </p:xfrm>
        <a:graphic>
          <a:graphicData uri="http://schemas.openxmlformats.org/drawingml/2006/table">
            <a:tbl>
              <a:tblPr firstRow="1" firstCol="1" bandRow="1"/>
              <a:tblGrid>
                <a:gridCol w="4259235">
                  <a:extLst>
                    <a:ext uri="{9D8B030D-6E8A-4147-A177-3AD203B41FA5}">
                      <a16:colId xmlns:a16="http://schemas.microsoft.com/office/drawing/2014/main" val="255918438"/>
                    </a:ext>
                  </a:extLst>
                </a:gridCol>
                <a:gridCol w="7130104">
                  <a:extLst>
                    <a:ext uri="{9D8B030D-6E8A-4147-A177-3AD203B41FA5}">
                      <a16:colId xmlns:a16="http://schemas.microsoft.com/office/drawing/2014/main" val="2703612947"/>
                    </a:ext>
                  </a:extLst>
                </a:gridCol>
              </a:tblGrid>
              <a:tr h="3854418">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Web-based: </a:t>
                      </a:r>
                      <a:r>
                        <a:rPr lang="en-US" sz="2000" dirty="0" err="1">
                          <a:effectLst/>
                          <a:latin typeface="Times New Roman" panose="02020603050405020304" pitchFamily="18" charset="0"/>
                          <a:ea typeface="Times New Roman" panose="02020603050405020304" pitchFamily="18" charset="0"/>
                        </a:rPr>
                        <a:t>BecomeAnEX</a:t>
                      </a:r>
                      <a:endParaRPr lang="en-US" sz="20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Available in English and Spanish</a:t>
                      </a:r>
                    </a:p>
                    <a:p>
                      <a:pPr marL="0" marR="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https://www.becomeanex.org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Created by the Truth Initiative, a nonprofit public education in partnership with the Mayo Clinic Nicotine Dependence Center.</a:t>
                      </a:r>
                    </a:p>
                    <a:p>
                      <a:pPr marL="0" marR="0">
                        <a:lnSpc>
                          <a:spcPct val="100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Website with information about cessation of smoking, vaping, or use of smokeless tobacco, with resources to build an individualized quit plan.</a:t>
                      </a:r>
                    </a:p>
                    <a:p>
                      <a:pPr marL="0" marR="0">
                        <a:lnSpc>
                          <a:spcPct val="100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Includes support from experts and an online community, and a text message–based program for quitting vaping focused on teens and young adults, “This is Quitting.” </a:t>
                      </a:r>
                    </a:p>
                    <a:p>
                      <a:pPr marL="0" marR="0">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An employer-based program, the EX Program, is also available through the Truth Initiative.</a:t>
                      </a:r>
                    </a:p>
                    <a:p>
                      <a:pPr marL="0" marR="0">
                        <a:lnSpc>
                          <a:spcPct val="20000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28719"/>
                  </a:ext>
                </a:extLst>
              </a:tr>
            </a:tbl>
          </a:graphicData>
        </a:graphic>
      </p:graphicFrame>
    </p:spTree>
    <p:extLst>
      <p:ext uri="{BB962C8B-B14F-4D97-AF65-F5344CB8AC3E}">
        <p14:creationId xmlns:p14="http://schemas.microsoft.com/office/powerpoint/2010/main" val="809456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2" name="TextBox 1">
            <a:extLst>
              <a:ext uri="{FF2B5EF4-FFF2-40B4-BE49-F238E27FC236}">
                <a16:creationId xmlns:a16="http://schemas.microsoft.com/office/drawing/2014/main" id="{099ADB79-B175-C162-5985-C720199BB7C7}"/>
              </a:ext>
            </a:extLst>
          </p:cNvPr>
          <p:cNvSpPr txBox="1"/>
          <p:nvPr/>
        </p:nvSpPr>
        <p:spPr>
          <a:xfrm>
            <a:off x="4191771" y="685800"/>
            <a:ext cx="6246858" cy="646331"/>
          </a:xfrm>
          <a:prstGeom prst="rect">
            <a:avLst/>
          </a:prstGeom>
          <a:noFill/>
        </p:spPr>
        <p:txBody>
          <a:bodyPr wrap="square">
            <a:spAutoFit/>
          </a:bodyPr>
          <a:lstStyle/>
          <a:p>
            <a:r>
              <a:rPr lang="en-US" sz="3600" b="1" dirty="0">
                <a:latin typeface="Lub Dub Medium" panose="020B0603030403020204" pitchFamily="34" charset="0"/>
              </a:rPr>
              <a:t>Alcohol and Substance Use </a:t>
            </a:r>
          </a:p>
        </p:txBody>
      </p:sp>
      <p:graphicFrame>
        <p:nvGraphicFramePr>
          <p:cNvPr id="3" name="Table 2">
            <a:extLst>
              <a:ext uri="{FF2B5EF4-FFF2-40B4-BE49-F238E27FC236}">
                <a16:creationId xmlns:a16="http://schemas.microsoft.com/office/drawing/2014/main" id="{8DE275A9-5345-C3E3-530F-B17DE74F50A6}"/>
              </a:ext>
            </a:extLst>
          </p:cNvPr>
          <p:cNvGraphicFramePr>
            <a:graphicFrameLocks noGrp="1"/>
          </p:cNvGraphicFramePr>
          <p:nvPr>
            <p:extLst>
              <p:ext uri="{D42A27DB-BD31-4B8C-83A1-F6EECF244321}">
                <p14:modId xmlns:p14="http://schemas.microsoft.com/office/powerpoint/2010/main" val="1730818270"/>
              </p:ext>
            </p:extLst>
          </p:nvPr>
        </p:nvGraphicFramePr>
        <p:xfrm>
          <a:off x="1866899" y="1600200"/>
          <a:ext cx="10896601" cy="5659431"/>
        </p:xfrm>
        <a:graphic>
          <a:graphicData uri="http://schemas.openxmlformats.org/drawingml/2006/table">
            <a:tbl>
              <a:tblPr firstRow="1" firstCol="1" bandRow="1"/>
              <a:tblGrid>
                <a:gridCol w="1055227">
                  <a:extLst>
                    <a:ext uri="{9D8B030D-6E8A-4147-A177-3AD203B41FA5}">
                      <a16:colId xmlns:a16="http://schemas.microsoft.com/office/drawing/2014/main" val="3505922064"/>
                    </a:ext>
                  </a:extLst>
                </a:gridCol>
                <a:gridCol w="1270715">
                  <a:extLst>
                    <a:ext uri="{9D8B030D-6E8A-4147-A177-3AD203B41FA5}">
                      <a16:colId xmlns:a16="http://schemas.microsoft.com/office/drawing/2014/main" val="2238433027"/>
                    </a:ext>
                  </a:extLst>
                </a:gridCol>
                <a:gridCol w="8570659">
                  <a:extLst>
                    <a:ext uri="{9D8B030D-6E8A-4147-A177-3AD203B41FA5}">
                      <a16:colId xmlns:a16="http://schemas.microsoft.com/office/drawing/2014/main" val="3883592922"/>
                    </a:ext>
                  </a:extLst>
                </a:gridCol>
              </a:tblGrid>
              <a:tr h="999385">
                <a:tc>
                  <a:txBody>
                    <a:bodyPr/>
                    <a:lstStyle/>
                    <a:p>
                      <a:pPr marL="219710" marR="0" indent="-22860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1971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Alcohol and Substance Use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2860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4438412"/>
                  </a:ext>
                </a:extLst>
              </a:tr>
              <a:tr h="496930">
                <a:tc>
                  <a:txBody>
                    <a:bodyPr/>
                    <a:lstStyle/>
                    <a:p>
                      <a:pPr marL="21971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690549"/>
                  </a:ext>
                </a:extLst>
              </a:tr>
              <a:tr h="765877">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Patients with CCD should be routinely asked and counseled about substance use to reduce ASCVD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923557"/>
                  </a:ext>
                </a:extLst>
              </a:tr>
              <a:tr h="1034825">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consume alcohol, it is reasonable to limit alcohol intake (≤1 drink/d for women, ≤2 drinks/d for men) to reduce cardiovascular and all-cause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219038"/>
                  </a:ext>
                </a:extLst>
              </a:tr>
              <a:tr h="1572719">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21971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Patients with CCD should not be advised to consume alcohol for the purpose of cardiovascular protection.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980912"/>
                  </a:ext>
                </a:extLst>
              </a:tr>
            </a:tbl>
          </a:graphicData>
        </a:graphic>
      </p:graphicFrame>
    </p:spTree>
    <p:extLst>
      <p:ext uri="{BB962C8B-B14F-4D97-AF65-F5344CB8AC3E}">
        <p14:creationId xmlns:p14="http://schemas.microsoft.com/office/powerpoint/2010/main" val="1168701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2" name="Subtitle 5">
            <a:extLst>
              <a:ext uri="{FF2B5EF4-FFF2-40B4-BE49-F238E27FC236}">
                <a16:creationId xmlns:a16="http://schemas.microsoft.com/office/drawing/2014/main" id="{FE56BA60-1E79-FDF1-3DEF-D3083CD9C05E}"/>
              </a:ext>
            </a:extLst>
          </p:cNvPr>
          <p:cNvSpPr>
            <a:spLocks noGrp="1"/>
          </p:cNvSpPr>
          <p:nvPr>
            <p:ph type="subTitle" idx="1"/>
          </p:nvPr>
        </p:nvSpPr>
        <p:spPr>
          <a:xfrm>
            <a:off x="2971800" y="152400"/>
            <a:ext cx="8420101" cy="1066800"/>
          </a:xfrm>
        </p:spPr>
        <p:txBody>
          <a:bodyPr/>
          <a:lstStyle/>
          <a:p>
            <a:r>
              <a:rPr lang="en-US" sz="2800" b="1" dirty="0"/>
              <a:t>Table 9. Substances With Abuse Potential and Adverse Cardiovascular Effects for Patients With CCD*</a:t>
            </a:r>
          </a:p>
        </p:txBody>
      </p:sp>
      <p:graphicFrame>
        <p:nvGraphicFramePr>
          <p:cNvPr id="3" name="Table 2">
            <a:extLst>
              <a:ext uri="{FF2B5EF4-FFF2-40B4-BE49-F238E27FC236}">
                <a16:creationId xmlns:a16="http://schemas.microsoft.com/office/drawing/2014/main" id="{37964ED5-982C-9C37-FFFA-5AAF518DD2E4}"/>
              </a:ext>
            </a:extLst>
          </p:cNvPr>
          <p:cNvGraphicFramePr>
            <a:graphicFrameLocks noGrp="1"/>
          </p:cNvGraphicFramePr>
          <p:nvPr>
            <p:extLst>
              <p:ext uri="{D42A27DB-BD31-4B8C-83A1-F6EECF244321}">
                <p14:modId xmlns:p14="http://schemas.microsoft.com/office/powerpoint/2010/main" val="1239792450"/>
              </p:ext>
            </p:extLst>
          </p:nvPr>
        </p:nvGraphicFramePr>
        <p:xfrm>
          <a:off x="2052637" y="1524000"/>
          <a:ext cx="10525125" cy="5809539"/>
        </p:xfrm>
        <a:graphic>
          <a:graphicData uri="http://schemas.openxmlformats.org/drawingml/2006/table">
            <a:tbl>
              <a:tblPr firstRow="1" firstCol="1" bandRow="1"/>
              <a:tblGrid>
                <a:gridCol w="3337646">
                  <a:extLst>
                    <a:ext uri="{9D8B030D-6E8A-4147-A177-3AD203B41FA5}">
                      <a16:colId xmlns:a16="http://schemas.microsoft.com/office/drawing/2014/main" val="1206496194"/>
                    </a:ext>
                  </a:extLst>
                </a:gridCol>
                <a:gridCol w="7187479">
                  <a:extLst>
                    <a:ext uri="{9D8B030D-6E8A-4147-A177-3AD203B41FA5}">
                      <a16:colId xmlns:a16="http://schemas.microsoft.com/office/drawing/2014/main" val="2249752641"/>
                    </a:ext>
                  </a:extLst>
                </a:gridCol>
              </a:tblGrid>
              <a:tr h="498360">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Substance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219710" marR="0" indent="-228600" algn="ctr">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Adverse Cardiovascular Effects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577163186"/>
                  </a:ext>
                </a:extLst>
              </a:tr>
              <a:tr h="2906428">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Alcohol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J-shaped relationship between alcohol intake and cardiovascular risk in observational studies but limited by confounding.</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Heavy alcohol use and binge drinking associated with increased morbidity and mortality rates.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May increase serum triglycerides.</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Potential drug-drug interactions with cardiovascular therapies.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390815"/>
                  </a:ext>
                </a:extLst>
              </a:tr>
              <a:tr h="2386411">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Cocaine, methamphetamine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Stimulation of the sympathetic nervous system.</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Platelet activation and aggregation.</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Increased myocardial oxygen demand.</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Can present with cocaine-associated chest pain. </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MI risk independent of route of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537096"/>
                  </a:ext>
                </a:extLst>
              </a:tr>
            </a:tbl>
          </a:graphicData>
        </a:graphic>
      </p:graphicFrame>
    </p:spTree>
    <p:extLst>
      <p:ext uri="{BB962C8B-B14F-4D97-AF65-F5344CB8AC3E}">
        <p14:creationId xmlns:p14="http://schemas.microsoft.com/office/powerpoint/2010/main" val="3094551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2" name="Subtitle 5">
            <a:extLst>
              <a:ext uri="{FF2B5EF4-FFF2-40B4-BE49-F238E27FC236}">
                <a16:creationId xmlns:a16="http://schemas.microsoft.com/office/drawing/2014/main" id="{67028652-9F27-DEF9-88BA-9C883FDBCD2A}"/>
              </a:ext>
            </a:extLst>
          </p:cNvPr>
          <p:cNvSpPr>
            <a:spLocks noGrp="1"/>
          </p:cNvSpPr>
          <p:nvPr>
            <p:ph type="subTitle" idx="1"/>
          </p:nvPr>
        </p:nvSpPr>
        <p:spPr>
          <a:xfrm>
            <a:off x="3076571" y="533400"/>
            <a:ext cx="8477253" cy="1219200"/>
          </a:xfrm>
        </p:spPr>
        <p:txBody>
          <a:bodyPr/>
          <a:lstStyle/>
          <a:p>
            <a:r>
              <a:rPr lang="en-US" sz="2800" b="1" dirty="0"/>
              <a:t>Table 9. Substances With Abuse Potential and Adverse Cardiovascular Effects for Patients With CCD*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71F6692E-25D4-24FF-6677-97EFA88307C7}"/>
              </a:ext>
            </a:extLst>
          </p:cNvPr>
          <p:cNvGraphicFramePr>
            <a:graphicFrameLocks noGrp="1"/>
          </p:cNvGraphicFramePr>
          <p:nvPr>
            <p:extLst>
              <p:ext uri="{D42A27DB-BD31-4B8C-83A1-F6EECF244321}">
                <p14:modId xmlns:p14="http://schemas.microsoft.com/office/powerpoint/2010/main" val="3059708843"/>
              </p:ext>
            </p:extLst>
          </p:nvPr>
        </p:nvGraphicFramePr>
        <p:xfrm>
          <a:off x="1919443" y="1905000"/>
          <a:ext cx="10791508" cy="5417552"/>
        </p:xfrm>
        <a:graphic>
          <a:graphicData uri="http://schemas.openxmlformats.org/drawingml/2006/table">
            <a:tbl>
              <a:tblPr firstRow="1" firstCol="1" bandRow="1"/>
              <a:tblGrid>
                <a:gridCol w="3422120">
                  <a:extLst>
                    <a:ext uri="{9D8B030D-6E8A-4147-A177-3AD203B41FA5}">
                      <a16:colId xmlns:a16="http://schemas.microsoft.com/office/drawing/2014/main" val="3274187991"/>
                    </a:ext>
                  </a:extLst>
                </a:gridCol>
                <a:gridCol w="7369388">
                  <a:extLst>
                    <a:ext uri="{9D8B030D-6E8A-4147-A177-3AD203B41FA5}">
                      <a16:colId xmlns:a16="http://schemas.microsoft.com/office/drawing/2014/main" val="1654307107"/>
                    </a:ext>
                  </a:extLst>
                </a:gridCol>
              </a:tblGrid>
              <a:tr h="1740429">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Opioids</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Possible association with risk of MI in chronic use.</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High potential for dependence and abuse with chronic use.</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Potential for drug-drug interactions with cardiovascular therapies. </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929158"/>
                  </a:ext>
                </a:extLst>
              </a:tr>
              <a:tr h="2817523">
                <a:tc>
                  <a:txBody>
                    <a:bodyPr/>
                    <a:lstStyle/>
                    <a:p>
                      <a:pPr marL="219710" marR="0" indent="-22860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Marijuana</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Stimulation of the sympathetic nervous system.</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Platelet activation. </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Endothelial dysfunction.</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Carbon monoxide toxicity from smoking and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inhalatation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Route of administration may impact toxicity, with edible products associated with fewer acute cardiovascular symptoms.</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121135"/>
                  </a:ext>
                </a:extLst>
              </a:tr>
              <a:tr h="663335">
                <a:tc gridSpan="2">
                  <a:txBody>
                    <a:bodyPr/>
                    <a:lstStyle/>
                    <a:p>
                      <a:pPr marL="219710" marR="0" indent="-228600">
                        <a:lnSpc>
                          <a:spcPct val="150000"/>
                        </a:lnSpc>
                        <a:spcBef>
                          <a:spcPts val="0"/>
                        </a:spcBef>
                        <a:spcAft>
                          <a:spcPts val="0"/>
                        </a:spcAft>
                      </a:pP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CCD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indicates</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chronic</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coronary</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disease</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 and MI,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myocardial</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_tradnl" sz="2000" dirty="0" err="1">
                          <a:effectLst/>
                          <a:latin typeface="Times New Roman" panose="02020603050405020304" pitchFamily="18" charset="0"/>
                          <a:ea typeface="Times New Roman" panose="02020603050405020304" pitchFamily="18" charset="0"/>
                          <a:cs typeface="Times New Roman" panose="02020603050405020304" pitchFamily="18" charset="0"/>
                        </a:rPr>
                        <a:t>infarction</a:t>
                      </a:r>
                      <a:r>
                        <a:rPr lang="es-ES_tradnl"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28600">
                        <a:lnSpc>
                          <a:spcPct val="15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*List is not all inclusive. </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55317563"/>
                  </a:ext>
                </a:extLst>
              </a:tr>
            </a:tbl>
          </a:graphicData>
        </a:graphic>
      </p:graphicFrame>
    </p:spTree>
    <p:extLst>
      <p:ext uri="{BB962C8B-B14F-4D97-AF65-F5344CB8AC3E}">
        <p14:creationId xmlns:p14="http://schemas.microsoft.com/office/powerpoint/2010/main" val="3756599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
        <p:nvSpPr>
          <p:cNvPr id="6" name="TextBox 5">
            <a:extLst>
              <a:ext uri="{FF2B5EF4-FFF2-40B4-BE49-F238E27FC236}">
                <a16:creationId xmlns:a16="http://schemas.microsoft.com/office/drawing/2014/main" id="{7055172E-0543-2516-1F72-B890D212781F}"/>
              </a:ext>
            </a:extLst>
          </p:cNvPr>
          <p:cNvSpPr txBox="1"/>
          <p:nvPr/>
        </p:nvSpPr>
        <p:spPr>
          <a:xfrm>
            <a:off x="4305685" y="685800"/>
            <a:ext cx="6019029" cy="646331"/>
          </a:xfrm>
          <a:prstGeom prst="rect">
            <a:avLst/>
          </a:prstGeom>
          <a:noFill/>
        </p:spPr>
        <p:txBody>
          <a:bodyPr wrap="square">
            <a:spAutoFit/>
          </a:bodyPr>
          <a:lstStyle/>
          <a:p>
            <a:r>
              <a:rPr lang="en-US" sz="3600" b="1" dirty="0">
                <a:latin typeface="Lub Dub Medium" panose="020B0603030403020204" pitchFamily="34" charset="0"/>
              </a:rPr>
              <a:t>Sexual Health and Activity </a:t>
            </a:r>
          </a:p>
        </p:txBody>
      </p:sp>
      <p:graphicFrame>
        <p:nvGraphicFramePr>
          <p:cNvPr id="7" name="Table 6">
            <a:extLst>
              <a:ext uri="{FF2B5EF4-FFF2-40B4-BE49-F238E27FC236}">
                <a16:creationId xmlns:a16="http://schemas.microsoft.com/office/drawing/2014/main" id="{BF732A47-0C3A-95A5-EFB7-E8632B6E0833}"/>
              </a:ext>
            </a:extLst>
          </p:cNvPr>
          <p:cNvGraphicFramePr>
            <a:graphicFrameLocks noGrp="1"/>
          </p:cNvGraphicFramePr>
          <p:nvPr>
            <p:extLst>
              <p:ext uri="{D42A27DB-BD31-4B8C-83A1-F6EECF244321}">
                <p14:modId xmlns:p14="http://schemas.microsoft.com/office/powerpoint/2010/main" val="2030923508"/>
              </p:ext>
            </p:extLst>
          </p:nvPr>
        </p:nvGraphicFramePr>
        <p:xfrm>
          <a:off x="1752599" y="1447800"/>
          <a:ext cx="11125200" cy="5686582"/>
        </p:xfrm>
        <a:graphic>
          <a:graphicData uri="http://schemas.openxmlformats.org/drawingml/2006/table">
            <a:tbl>
              <a:tblPr firstRow="1" firstCol="1" bandRow="1"/>
              <a:tblGrid>
                <a:gridCol w="1242057">
                  <a:extLst>
                    <a:ext uri="{9D8B030D-6E8A-4147-A177-3AD203B41FA5}">
                      <a16:colId xmlns:a16="http://schemas.microsoft.com/office/drawing/2014/main" val="1070142633"/>
                    </a:ext>
                  </a:extLst>
                </a:gridCol>
                <a:gridCol w="1247388">
                  <a:extLst>
                    <a:ext uri="{9D8B030D-6E8A-4147-A177-3AD203B41FA5}">
                      <a16:colId xmlns:a16="http://schemas.microsoft.com/office/drawing/2014/main" val="3446955257"/>
                    </a:ext>
                  </a:extLst>
                </a:gridCol>
                <a:gridCol w="8635755">
                  <a:extLst>
                    <a:ext uri="{9D8B030D-6E8A-4147-A177-3AD203B41FA5}">
                      <a16:colId xmlns:a16="http://schemas.microsoft.com/office/drawing/2014/main" val="1262146589"/>
                    </a:ext>
                  </a:extLst>
                </a:gridCol>
              </a:tblGrid>
              <a:tr h="1305377">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Sexual Health and Activity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a:t>
                      </a:r>
                      <a:r>
                        <a:rPr lang="es-ES_tradnl" sz="1800">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1800">
                          <a:effectLst/>
                          <a:latin typeface="Times New Roman" panose="02020603050405020304" pitchFamily="18" charset="0"/>
                          <a:ea typeface="Calibri" panose="020F0502020204030204" pitchFamily="34" charset="0"/>
                          <a:cs typeface="Times New Roman" panose="02020603050405020304" pitchFamily="18" charset="0"/>
                        </a:rPr>
                        <a:t>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0633019"/>
                  </a:ext>
                </a:extLst>
              </a:tr>
              <a:tr h="3885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645080"/>
                  </a:ext>
                </a:extLst>
              </a:tr>
              <a:tr h="13053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it is reasonable to individualize resumption of sexual activity based on type of sexual activity, exercise capacity, and postprocedural healing.*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012588"/>
                  </a:ext>
                </a:extLst>
              </a:tr>
              <a:tr h="13053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CA"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cardiac rehabilitation and regular exercise can be useful to reduce the risk of cardiovascular complications with sexual activity.*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523863"/>
                  </a:ext>
                </a:extLst>
              </a:tr>
              <a:tr h="13053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phosphodiesterase type 5 inhibitors should not be used concomitantly with nitrate medications because of risk for severe hypotension.*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581084"/>
                  </a:ext>
                </a:extLst>
              </a:tr>
            </a:tbl>
          </a:graphicData>
        </a:graphic>
      </p:graphicFrame>
      <p:sp>
        <p:nvSpPr>
          <p:cNvPr id="9" name="TextBox 8">
            <a:extLst>
              <a:ext uri="{FF2B5EF4-FFF2-40B4-BE49-F238E27FC236}">
                <a16:creationId xmlns:a16="http://schemas.microsoft.com/office/drawing/2014/main" id="{F069F0BC-543F-48F1-FB5B-5CB64EC57773}"/>
              </a:ext>
            </a:extLst>
          </p:cNvPr>
          <p:cNvSpPr txBox="1"/>
          <p:nvPr/>
        </p:nvSpPr>
        <p:spPr>
          <a:xfrm>
            <a:off x="1752599" y="7242794"/>
            <a:ext cx="6404428" cy="284256"/>
          </a:xfrm>
          <a:prstGeom prst="rect">
            <a:avLst/>
          </a:prstGeom>
          <a:noFill/>
        </p:spPr>
        <p:txBody>
          <a:bodyPr wrap="square" lIns="91440" tIns="45720" rIns="91440" bIns="45720" anchor="t">
            <a:spAutoFit/>
          </a:bodyPr>
          <a:lstStyle/>
          <a:p>
            <a:r>
              <a:rPr lang="en-US" sz="1200" b="1" dirty="0">
                <a:latin typeface="Lub Dub Medium"/>
              </a:rPr>
              <a:t>*Modified from the 2012 AHA Scientific Statement on Sexual Activity and CVD</a:t>
            </a:r>
          </a:p>
        </p:txBody>
      </p:sp>
    </p:spTree>
    <p:extLst>
      <p:ext uri="{BB962C8B-B14F-4D97-AF65-F5344CB8AC3E}">
        <p14:creationId xmlns:p14="http://schemas.microsoft.com/office/powerpoint/2010/main" val="596673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56</a:t>
            </a:fld>
            <a:endParaRPr lang="en-US" dirty="0"/>
          </a:p>
        </p:txBody>
      </p:sp>
      <p:sp>
        <p:nvSpPr>
          <p:cNvPr id="2" name="TextBox 1">
            <a:extLst>
              <a:ext uri="{FF2B5EF4-FFF2-40B4-BE49-F238E27FC236}">
                <a16:creationId xmlns:a16="http://schemas.microsoft.com/office/drawing/2014/main" id="{2CDE08E7-32A1-2D33-9E98-ACFCB725F49A}"/>
              </a:ext>
            </a:extLst>
          </p:cNvPr>
          <p:cNvSpPr txBox="1"/>
          <p:nvPr/>
        </p:nvSpPr>
        <p:spPr>
          <a:xfrm>
            <a:off x="5086542" y="533400"/>
            <a:ext cx="4457315" cy="646331"/>
          </a:xfrm>
          <a:prstGeom prst="rect">
            <a:avLst/>
          </a:prstGeom>
          <a:noFill/>
        </p:spPr>
        <p:txBody>
          <a:bodyPr wrap="square">
            <a:spAutoFit/>
          </a:bodyPr>
          <a:lstStyle/>
          <a:p>
            <a:r>
              <a:rPr lang="en-US" sz="3600" b="1" dirty="0">
                <a:latin typeface="Lub Dub Medium" panose="020B0603030403020204" pitchFamily="34" charset="0"/>
              </a:rPr>
              <a:t>Lipid Management </a:t>
            </a:r>
          </a:p>
        </p:txBody>
      </p:sp>
      <p:graphicFrame>
        <p:nvGraphicFramePr>
          <p:cNvPr id="3" name="Table 2">
            <a:extLst>
              <a:ext uri="{FF2B5EF4-FFF2-40B4-BE49-F238E27FC236}">
                <a16:creationId xmlns:a16="http://schemas.microsoft.com/office/drawing/2014/main" id="{4050BDEB-03CB-D0E2-3F76-7CC22AF48203}"/>
              </a:ext>
            </a:extLst>
          </p:cNvPr>
          <p:cNvGraphicFramePr>
            <a:graphicFrameLocks noGrp="1"/>
          </p:cNvGraphicFramePr>
          <p:nvPr>
            <p:extLst>
              <p:ext uri="{D42A27DB-BD31-4B8C-83A1-F6EECF244321}">
                <p14:modId xmlns:p14="http://schemas.microsoft.com/office/powerpoint/2010/main" val="2064514767"/>
              </p:ext>
            </p:extLst>
          </p:nvPr>
        </p:nvGraphicFramePr>
        <p:xfrm>
          <a:off x="1073346" y="1524000"/>
          <a:ext cx="12483705" cy="5582920"/>
        </p:xfrm>
        <a:graphic>
          <a:graphicData uri="http://schemas.openxmlformats.org/drawingml/2006/table">
            <a:tbl>
              <a:tblPr firstRow="1" firstCol="1" bandRow="1"/>
              <a:tblGrid>
                <a:gridCol w="1697784">
                  <a:extLst>
                    <a:ext uri="{9D8B030D-6E8A-4147-A177-3AD203B41FA5}">
                      <a16:colId xmlns:a16="http://schemas.microsoft.com/office/drawing/2014/main" val="2940555173"/>
                    </a:ext>
                  </a:extLst>
                </a:gridCol>
                <a:gridCol w="1752712">
                  <a:extLst>
                    <a:ext uri="{9D8B030D-6E8A-4147-A177-3AD203B41FA5}">
                      <a16:colId xmlns:a16="http://schemas.microsoft.com/office/drawing/2014/main" val="1996809661"/>
                    </a:ext>
                  </a:extLst>
                </a:gridCol>
                <a:gridCol w="9033209">
                  <a:extLst>
                    <a:ext uri="{9D8B030D-6E8A-4147-A177-3AD203B41FA5}">
                      <a16:colId xmlns:a16="http://schemas.microsoft.com/office/drawing/2014/main" val="2777928635"/>
                    </a:ext>
                  </a:extLst>
                </a:gridCol>
              </a:tblGrid>
              <a:tr h="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Lipid Management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76409020"/>
                  </a:ext>
                </a:extLst>
              </a:tr>
              <a:tr h="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282909"/>
                  </a:ext>
                </a:extLst>
              </a:tr>
              <a:tr h="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high-intensity statin therapy is recommended with the aim of achieving a ≥50% reduction in LDL-C levels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68355"/>
                  </a:ext>
                </a:extLst>
              </a:tr>
              <a:tr h="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in whom high-intensity statin therapy is contraindicated or not tolerated, moderate-intensity statin therapy is recommended with the aim of achieving a 30% to 49% reduction in LDL-C levels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705796"/>
                  </a:ext>
                </a:extLst>
              </a:tr>
              <a:tr h="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adherence to changes in lifestyle and effects of lipid-lowering medication should be assessed by measurement of fasting lipids in 4 to 12 weeks after statin initiation or dose adjustment and then every 3 to 12 months thereafter based on need to assess response or adherence to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7782757"/>
                  </a:ext>
                </a:extLst>
              </a:tr>
            </a:tbl>
          </a:graphicData>
        </a:graphic>
      </p:graphicFrame>
      <p:sp>
        <p:nvSpPr>
          <p:cNvPr id="6" name="TextBox 5">
            <a:extLst>
              <a:ext uri="{FF2B5EF4-FFF2-40B4-BE49-F238E27FC236}">
                <a16:creationId xmlns:a16="http://schemas.microsoft.com/office/drawing/2014/main" id="{4463F88C-24F3-5A59-25EC-76B85FA9B630}"/>
              </a:ext>
            </a:extLst>
          </p:cNvPr>
          <p:cNvSpPr txBox="1"/>
          <p:nvPr/>
        </p:nvSpPr>
        <p:spPr>
          <a:xfrm>
            <a:off x="1057512" y="7130648"/>
            <a:ext cx="5196114" cy="276999"/>
          </a:xfrm>
          <a:prstGeom prst="rect">
            <a:avLst/>
          </a:prstGeom>
          <a:noFill/>
        </p:spPr>
        <p:txBody>
          <a:bodyPr wrap="square" lIns="91440" tIns="45720" rIns="91440" bIns="45720" anchor="t">
            <a:spAutoFit/>
          </a:bodyPr>
          <a:lstStyle/>
          <a:p>
            <a:r>
              <a:rPr lang="en-US" sz="1200" b="1" dirty="0">
                <a:latin typeface="Lub Dub Medium"/>
              </a:rPr>
              <a:t>*Modified from the 2018 AHA/ACC Cholesterol Guideline</a:t>
            </a:r>
          </a:p>
        </p:txBody>
      </p:sp>
    </p:spTree>
    <p:extLst>
      <p:ext uri="{BB962C8B-B14F-4D97-AF65-F5344CB8AC3E}">
        <p14:creationId xmlns:p14="http://schemas.microsoft.com/office/powerpoint/2010/main" val="246949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57</a:t>
            </a:fld>
            <a:endParaRPr lang="en-US" dirty="0"/>
          </a:p>
        </p:txBody>
      </p:sp>
      <p:sp>
        <p:nvSpPr>
          <p:cNvPr id="2" name="TextBox 1">
            <a:extLst>
              <a:ext uri="{FF2B5EF4-FFF2-40B4-BE49-F238E27FC236}">
                <a16:creationId xmlns:a16="http://schemas.microsoft.com/office/drawing/2014/main" id="{3AF2C9A9-FC63-D0AF-2472-0AA0D0B5E880}"/>
              </a:ext>
            </a:extLst>
          </p:cNvPr>
          <p:cNvSpPr txBox="1"/>
          <p:nvPr/>
        </p:nvSpPr>
        <p:spPr>
          <a:xfrm>
            <a:off x="4295870" y="838200"/>
            <a:ext cx="6038658" cy="646331"/>
          </a:xfrm>
          <a:prstGeom prst="rect">
            <a:avLst/>
          </a:prstGeom>
          <a:noFill/>
        </p:spPr>
        <p:txBody>
          <a:bodyPr wrap="square">
            <a:spAutoFit/>
          </a:bodyPr>
          <a:lstStyle/>
          <a:p>
            <a:r>
              <a:rPr lang="en-US" sz="3600" b="1" dirty="0">
                <a:latin typeface="Lub Dub Medium" panose="020B0603030403020204" pitchFamily="34" charset="0"/>
              </a:rPr>
              <a:t>Lipid Management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5" name="Table 4">
            <a:extLst>
              <a:ext uri="{FF2B5EF4-FFF2-40B4-BE49-F238E27FC236}">
                <a16:creationId xmlns:a16="http://schemas.microsoft.com/office/drawing/2014/main" id="{A64746A1-1A61-5BCD-BD67-DE1973C7A420}"/>
              </a:ext>
            </a:extLst>
          </p:cNvPr>
          <p:cNvGraphicFramePr>
            <a:graphicFrameLocks noGrp="1"/>
          </p:cNvGraphicFramePr>
          <p:nvPr>
            <p:extLst>
              <p:ext uri="{D42A27DB-BD31-4B8C-83A1-F6EECF244321}">
                <p14:modId xmlns:p14="http://schemas.microsoft.com/office/powerpoint/2010/main" val="3978323070"/>
              </p:ext>
            </p:extLst>
          </p:nvPr>
        </p:nvGraphicFramePr>
        <p:xfrm>
          <a:off x="1336772" y="1905000"/>
          <a:ext cx="11956853" cy="4785581"/>
        </p:xfrm>
        <a:graphic>
          <a:graphicData uri="http://schemas.openxmlformats.org/drawingml/2006/table">
            <a:tbl>
              <a:tblPr firstRow="1" firstCol="1" bandRow="1"/>
              <a:tblGrid>
                <a:gridCol w="1626132">
                  <a:extLst>
                    <a:ext uri="{9D8B030D-6E8A-4147-A177-3AD203B41FA5}">
                      <a16:colId xmlns:a16="http://schemas.microsoft.com/office/drawing/2014/main" val="636446614"/>
                    </a:ext>
                  </a:extLst>
                </a:gridCol>
                <a:gridCol w="1678742">
                  <a:extLst>
                    <a:ext uri="{9D8B030D-6E8A-4147-A177-3AD203B41FA5}">
                      <a16:colId xmlns:a16="http://schemas.microsoft.com/office/drawing/2014/main" val="2309262571"/>
                    </a:ext>
                  </a:extLst>
                </a:gridCol>
                <a:gridCol w="8651979">
                  <a:extLst>
                    <a:ext uri="{9D8B030D-6E8A-4147-A177-3AD203B41FA5}">
                      <a16:colId xmlns:a16="http://schemas.microsoft.com/office/drawing/2014/main" val="2594360935"/>
                    </a:ext>
                  </a:extLst>
                </a:gridCol>
              </a:tblGrid>
              <a:tr h="1172237">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High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the use of generic formulations of maximally tolerated statin therapy is projected to be cost saving.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792759"/>
                  </a:ext>
                </a:extLst>
              </a:tr>
              <a:tr h="180667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are judged to be at very high risk (</a:t>
                      </a: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Table 1</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 and on maximally tolerated statin therapy with an LDL-C level ≥70 mg/dL (≥1.8 mmol/L), ezetimibe can be beneficial to further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07879"/>
                  </a:ext>
                </a:extLst>
              </a:tr>
              <a:tr h="180667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High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addition of generic ezetimibe to maximally tolerated statin therapy in appropriately selected patients is projected to be of high economic value at US prices.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65526"/>
                  </a:ext>
                </a:extLst>
              </a:tr>
            </a:tbl>
          </a:graphicData>
        </a:graphic>
      </p:graphicFrame>
      <p:sp>
        <p:nvSpPr>
          <p:cNvPr id="6" name="TextBox 5">
            <a:extLst>
              <a:ext uri="{FF2B5EF4-FFF2-40B4-BE49-F238E27FC236}">
                <a16:creationId xmlns:a16="http://schemas.microsoft.com/office/drawing/2014/main" id="{C9CC39FB-698F-CD4D-043B-2B10F6B0D0C2}"/>
              </a:ext>
            </a:extLst>
          </p:cNvPr>
          <p:cNvSpPr txBox="1"/>
          <p:nvPr/>
        </p:nvSpPr>
        <p:spPr>
          <a:xfrm>
            <a:off x="1333802" y="6834051"/>
            <a:ext cx="4381197" cy="276999"/>
          </a:xfrm>
          <a:prstGeom prst="rect">
            <a:avLst/>
          </a:prstGeom>
          <a:noFill/>
        </p:spPr>
        <p:txBody>
          <a:bodyPr wrap="square">
            <a:spAutoFit/>
          </a:bodyPr>
          <a:lstStyle/>
          <a:p>
            <a:r>
              <a:rPr lang="en-US" sz="1200" b="1" dirty="0">
                <a:latin typeface="Lub Dub Medium" panose="020B0603030403020204" pitchFamily="34" charset="0"/>
              </a:rPr>
              <a:t>*Modified from the 2018 AHA/ACC Cholesterol Guideline</a:t>
            </a:r>
          </a:p>
        </p:txBody>
      </p:sp>
    </p:spTree>
    <p:extLst>
      <p:ext uri="{BB962C8B-B14F-4D97-AF65-F5344CB8AC3E}">
        <p14:creationId xmlns:p14="http://schemas.microsoft.com/office/powerpoint/2010/main" val="1897594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2" name="TextBox 1">
            <a:extLst>
              <a:ext uri="{FF2B5EF4-FFF2-40B4-BE49-F238E27FC236}">
                <a16:creationId xmlns:a16="http://schemas.microsoft.com/office/drawing/2014/main" id="{6FE2AA1C-A35A-76D7-CAD7-177F23A86183}"/>
              </a:ext>
            </a:extLst>
          </p:cNvPr>
          <p:cNvSpPr txBox="1"/>
          <p:nvPr/>
        </p:nvSpPr>
        <p:spPr>
          <a:xfrm>
            <a:off x="4295871" y="457200"/>
            <a:ext cx="6038658" cy="646331"/>
          </a:xfrm>
          <a:prstGeom prst="rect">
            <a:avLst/>
          </a:prstGeom>
          <a:noFill/>
        </p:spPr>
        <p:txBody>
          <a:bodyPr wrap="square">
            <a:spAutoFit/>
          </a:bodyPr>
          <a:lstStyle/>
          <a:p>
            <a:r>
              <a:rPr lang="en-US" sz="3600" b="1" dirty="0">
                <a:latin typeface="Lub Dub Medium" panose="020B0603030403020204" pitchFamily="34" charset="0"/>
              </a:rPr>
              <a:t>Lipid Management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83ECE4D9-C24E-957F-A04B-23DCA2C6259B}"/>
              </a:ext>
            </a:extLst>
          </p:cNvPr>
          <p:cNvGraphicFramePr>
            <a:graphicFrameLocks noGrp="1"/>
          </p:cNvGraphicFramePr>
          <p:nvPr>
            <p:extLst>
              <p:ext uri="{D42A27DB-BD31-4B8C-83A1-F6EECF244321}">
                <p14:modId xmlns:p14="http://schemas.microsoft.com/office/powerpoint/2010/main" val="2903118126"/>
              </p:ext>
            </p:extLst>
          </p:nvPr>
        </p:nvGraphicFramePr>
        <p:xfrm>
          <a:off x="1073347" y="1371600"/>
          <a:ext cx="12483705" cy="5784342"/>
        </p:xfrm>
        <a:graphic>
          <a:graphicData uri="http://schemas.openxmlformats.org/drawingml/2006/table">
            <a:tbl>
              <a:tblPr firstRow="1" firstCol="1" bandRow="1"/>
              <a:tblGrid>
                <a:gridCol w="1697784">
                  <a:extLst>
                    <a:ext uri="{9D8B030D-6E8A-4147-A177-3AD203B41FA5}">
                      <a16:colId xmlns:a16="http://schemas.microsoft.com/office/drawing/2014/main" val="3418413006"/>
                    </a:ext>
                  </a:extLst>
                </a:gridCol>
                <a:gridCol w="1752712">
                  <a:extLst>
                    <a:ext uri="{9D8B030D-6E8A-4147-A177-3AD203B41FA5}">
                      <a16:colId xmlns:a16="http://schemas.microsoft.com/office/drawing/2014/main" val="1708942709"/>
                    </a:ext>
                  </a:extLst>
                </a:gridCol>
                <a:gridCol w="9033209">
                  <a:extLst>
                    <a:ext uri="{9D8B030D-6E8A-4147-A177-3AD203B41FA5}">
                      <a16:colId xmlns:a16="http://schemas.microsoft.com/office/drawing/2014/main" val="183603957"/>
                    </a:ext>
                  </a:extLst>
                </a:gridCol>
              </a:tblGrid>
              <a:tr h="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are judged to be at very high risk (</a:t>
                      </a:r>
                      <a:r>
                        <a:rPr lang="en-US" sz="1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Table 1</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0) and who have an LDL-C level ≥70 mg/dL  (≥1.8 mmol/L), or a non–high-density lipoprotein cholesterol (HDL-C) level ≥100 mg/dL  (≥2.6 mmol/L), on maximally tolerated statin and ezetimibe, a PCSK9 monoclonal antibody can be beneficial to further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208150"/>
                  </a:ext>
                </a:extLst>
              </a:tr>
              <a:tr h="0">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Uncertain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are very high risk, the use of PCSK9 monoclonal antibodies is projected to be of uncertain economic value at US prices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118980"/>
                  </a:ext>
                </a:extLst>
              </a:tr>
              <a:tr h="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9"/>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on maximally tolerated statin therapy with an LDL-C level  &lt;100 mg/dL (&lt;2.6 mmol/L) and a persistent fasting triglyceride level of 150 to 499 mg/dL (1.7–5.6 mmol/L) after addressing secondary causes,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icosapent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ethyl may be considered to further reduce the risk of MACE and cardiovascular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709624"/>
                  </a:ext>
                </a:extLst>
              </a:tr>
            </a:tbl>
          </a:graphicData>
        </a:graphic>
      </p:graphicFrame>
      <p:sp>
        <p:nvSpPr>
          <p:cNvPr id="5" name="TextBox 4">
            <a:extLst>
              <a:ext uri="{FF2B5EF4-FFF2-40B4-BE49-F238E27FC236}">
                <a16:creationId xmlns:a16="http://schemas.microsoft.com/office/drawing/2014/main" id="{EB8A0E2D-2933-DEC4-B09F-7871116E284E}"/>
              </a:ext>
            </a:extLst>
          </p:cNvPr>
          <p:cNvSpPr txBox="1"/>
          <p:nvPr/>
        </p:nvSpPr>
        <p:spPr>
          <a:xfrm>
            <a:off x="1073346" y="7285511"/>
            <a:ext cx="4413053" cy="276999"/>
          </a:xfrm>
          <a:prstGeom prst="rect">
            <a:avLst/>
          </a:prstGeom>
          <a:noFill/>
        </p:spPr>
        <p:txBody>
          <a:bodyPr wrap="square">
            <a:spAutoFit/>
          </a:bodyPr>
          <a:lstStyle/>
          <a:p>
            <a:r>
              <a:rPr lang="en-US" sz="1200" b="1" dirty="0">
                <a:latin typeface="Lub Dub Medium" panose="020B0603030403020204" pitchFamily="34" charset="0"/>
              </a:rPr>
              <a:t>*Modified from the 2018 AHA/ACC Cholesterol Guideline</a:t>
            </a:r>
          </a:p>
        </p:txBody>
      </p:sp>
    </p:spTree>
    <p:extLst>
      <p:ext uri="{BB962C8B-B14F-4D97-AF65-F5344CB8AC3E}">
        <p14:creationId xmlns:p14="http://schemas.microsoft.com/office/powerpoint/2010/main" val="34549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2" name="TextBox 1">
            <a:extLst>
              <a:ext uri="{FF2B5EF4-FFF2-40B4-BE49-F238E27FC236}">
                <a16:creationId xmlns:a16="http://schemas.microsoft.com/office/drawing/2014/main" id="{D8E01CD5-FBD4-C9BB-B391-EB6AFFDDB3CA}"/>
              </a:ext>
            </a:extLst>
          </p:cNvPr>
          <p:cNvSpPr txBox="1"/>
          <p:nvPr/>
        </p:nvSpPr>
        <p:spPr>
          <a:xfrm>
            <a:off x="4295871" y="457200"/>
            <a:ext cx="6038658" cy="646331"/>
          </a:xfrm>
          <a:prstGeom prst="rect">
            <a:avLst/>
          </a:prstGeom>
          <a:noFill/>
        </p:spPr>
        <p:txBody>
          <a:bodyPr wrap="square">
            <a:spAutoFit/>
          </a:bodyPr>
          <a:lstStyle/>
          <a:p>
            <a:r>
              <a:rPr lang="en-US" sz="3600" b="1" dirty="0">
                <a:latin typeface="Lub Dub Medium" panose="020B0603030403020204" pitchFamily="34" charset="0"/>
              </a:rPr>
              <a:t>Lipid Management (</a:t>
            </a:r>
            <a:r>
              <a:rPr lang="en-US" sz="3600" b="1" dirty="0" err="1">
                <a:latin typeface="Lub Dub Medium" panose="020B0603030403020204" pitchFamily="34" charset="0"/>
              </a:rPr>
              <a:t>con’t</a:t>
            </a:r>
            <a:r>
              <a:rPr lang="en-US" sz="3600" b="1"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DA2A6F2D-E067-0CF8-1CBF-685EDCAC0F50}"/>
              </a:ext>
            </a:extLst>
          </p:cNvPr>
          <p:cNvGraphicFramePr>
            <a:graphicFrameLocks noGrp="1"/>
          </p:cNvGraphicFramePr>
          <p:nvPr>
            <p:extLst>
              <p:ext uri="{D42A27DB-BD31-4B8C-83A1-F6EECF244321}">
                <p14:modId xmlns:p14="http://schemas.microsoft.com/office/powerpoint/2010/main" val="2830752008"/>
              </p:ext>
            </p:extLst>
          </p:nvPr>
        </p:nvGraphicFramePr>
        <p:xfrm>
          <a:off x="1451073" y="1170558"/>
          <a:ext cx="11728254" cy="5888484"/>
        </p:xfrm>
        <a:graphic>
          <a:graphicData uri="http://schemas.openxmlformats.org/drawingml/2006/table">
            <a:tbl>
              <a:tblPr firstRow="1" firstCol="1" bandRow="1"/>
              <a:tblGrid>
                <a:gridCol w="1595043">
                  <a:extLst>
                    <a:ext uri="{9D8B030D-6E8A-4147-A177-3AD203B41FA5}">
                      <a16:colId xmlns:a16="http://schemas.microsoft.com/office/drawing/2014/main" val="3227818708"/>
                    </a:ext>
                  </a:extLst>
                </a:gridCol>
                <a:gridCol w="1646647">
                  <a:extLst>
                    <a:ext uri="{9D8B030D-6E8A-4147-A177-3AD203B41FA5}">
                      <a16:colId xmlns:a16="http://schemas.microsoft.com/office/drawing/2014/main" val="2677503817"/>
                    </a:ext>
                  </a:extLst>
                </a:gridCol>
                <a:gridCol w="8486564">
                  <a:extLst>
                    <a:ext uri="{9D8B030D-6E8A-4147-A177-3AD203B41FA5}">
                      <a16:colId xmlns:a16="http://schemas.microsoft.com/office/drawing/2014/main" val="2820286056"/>
                    </a:ext>
                  </a:extLst>
                </a:gridCol>
              </a:tblGrid>
              <a:tr h="161442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10"/>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are not at very high risk and on maximally tolerated statin therapy with an LDL-C level ≥70 mg/dL (≥1.8 mmol/L), it may be reasonable to add ezetimibe to further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566187"/>
                  </a:ext>
                </a:extLst>
              </a:tr>
              <a:tr h="218135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11"/>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on maximally tolerated statin therapy who have an LDL-C level ≥70 mg/dL  (≥1.8 mmol/L), and in whom ezetimibe and PCSK9 monoclonal antibody are deemed insufficient or not tolerated, it may be reasonable to add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bempedoic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acid or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inclisiran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(in place of PCSK9 monoclonal antibody) to further reduce LDL-C levels.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031175"/>
                  </a:ext>
                </a:extLst>
              </a:tr>
              <a:tr h="16144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1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receiving statin therapy, adding niacin, or fenofibrate or dietary supplements containing omega-3 fatty acids, are not beneficial in reducing cardiovascular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383817"/>
                  </a:ext>
                </a:extLst>
              </a:tr>
            </a:tbl>
          </a:graphicData>
        </a:graphic>
      </p:graphicFrame>
      <p:sp>
        <p:nvSpPr>
          <p:cNvPr id="5" name="TextBox 4">
            <a:extLst>
              <a:ext uri="{FF2B5EF4-FFF2-40B4-BE49-F238E27FC236}">
                <a16:creationId xmlns:a16="http://schemas.microsoft.com/office/drawing/2014/main" id="{C61FC7E6-185A-F30F-90A4-BD603F851956}"/>
              </a:ext>
            </a:extLst>
          </p:cNvPr>
          <p:cNvSpPr txBox="1"/>
          <p:nvPr/>
        </p:nvSpPr>
        <p:spPr>
          <a:xfrm>
            <a:off x="1451072" y="7239000"/>
            <a:ext cx="5940327" cy="276999"/>
          </a:xfrm>
          <a:prstGeom prst="rect">
            <a:avLst/>
          </a:prstGeom>
          <a:noFill/>
        </p:spPr>
        <p:txBody>
          <a:bodyPr wrap="square">
            <a:spAutoFit/>
          </a:bodyPr>
          <a:lstStyle/>
          <a:p>
            <a:r>
              <a:rPr lang="en-US" sz="1200" b="1" dirty="0">
                <a:latin typeface="Lub Dub Medium" panose="020B0603030403020204" pitchFamily="34" charset="0"/>
              </a:rPr>
              <a:t>*Modified from the 2018 AHA/ACC/</a:t>
            </a:r>
            <a:r>
              <a:rPr lang="en-US" sz="1200" b="1" dirty="0" err="1">
                <a:latin typeface="Lub Dub Medium" panose="020B0603030403020204" pitchFamily="34" charset="0"/>
              </a:rPr>
              <a:t>Multisociety</a:t>
            </a:r>
            <a:r>
              <a:rPr lang="en-US" sz="1200" b="1" dirty="0">
                <a:latin typeface="Lub Dub Medium" panose="020B0603030403020204" pitchFamily="34" charset="0"/>
              </a:rPr>
              <a:t> Blood Cholesterol Guideline</a:t>
            </a:r>
          </a:p>
        </p:txBody>
      </p:sp>
    </p:spTree>
    <p:extLst>
      <p:ext uri="{BB962C8B-B14F-4D97-AF65-F5344CB8AC3E}">
        <p14:creationId xmlns:p14="http://schemas.microsoft.com/office/powerpoint/2010/main" val="89616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114800" y="1219200"/>
            <a:ext cx="6400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6" name="TextBox 5">
            <a:extLst>
              <a:ext uri="{FF2B5EF4-FFF2-40B4-BE49-F238E27FC236}">
                <a16:creationId xmlns:a16="http://schemas.microsoft.com/office/drawing/2014/main" id="{DE0FC8A7-934D-3F86-BDA6-0FF7308A634D}"/>
              </a:ext>
            </a:extLst>
          </p:cNvPr>
          <p:cNvSpPr txBox="1"/>
          <p:nvPr/>
        </p:nvSpPr>
        <p:spPr>
          <a:xfrm>
            <a:off x="1981200" y="2837527"/>
            <a:ext cx="10668000" cy="1569660"/>
          </a:xfrm>
          <a:prstGeom prst="rect">
            <a:avLst/>
          </a:prstGeom>
          <a:noFill/>
        </p:spPr>
        <p:txBody>
          <a:bodyPr wrap="square">
            <a:spAutoFit/>
          </a:bodyPr>
          <a:lstStyle/>
          <a:p>
            <a:r>
              <a:rPr lang="en-US" sz="3200" dirty="0">
                <a:latin typeface="Lub Dub Medium" panose="020B0603030403020204" pitchFamily="34" charset="0"/>
              </a:rPr>
              <a:t>2. Nonpharmacologic therapies, including healthy dietary habits and exercise, are recommended for all patients with chronic coronary disease (CCD).</a:t>
            </a:r>
          </a:p>
        </p:txBody>
      </p:sp>
    </p:spTree>
    <p:extLst>
      <p:ext uri="{BB962C8B-B14F-4D97-AF65-F5344CB8AC3E}">
        <p14:creationId xmlns:p14="http://schemas.microsoft.com/office/powerpoint/2010/main" val="3857924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60</a:t>
            </a:fld>
            <a:endParaRPr lang="en-US" dirty="0"/>
          </a:p>
        </p:txBody>
      </p:sp>
      <p:sp>
        <p:nvSpPr>
          <p:cNvPr id="2" name="Subtitle 5">
            <a:extLst>
              <a:ext uri="{FF2B5EF4-FFF2-40B4-BE49-F238E27FC236}">
                <a16:creationId xmlns:a16="http://schemas.microsoft.com/office/drawing/2014/main" id="{19A557D0-090D-A5B3-0095-9D80CBF05F6E}"/>
              </a:ext>
            </a:extLst>
          </p:cNvPr>
          <p:cNvSpPr>
            <a:spLocks noGrp="1"/>
          </p:cNvSpPr>
          <p:nvPr>
            <p:ph type="subTitle" idx="1"/>
          </p:nvPr>
        </p:nvSpPr>
        <p:spPr>
          <a:xfrm>
            <a:off x="3059876" y="486566"/>
            <a:ext cx="8534400" cy="533400"/>
          </a:xfrm>
        </p:spPr>
        <p:txBody>
          <a:bodyPr/>
          <a:lstStyle/>
          <a:p>
            <a:r>
              <a:rPr lang="en-US" sz="2800" b="1" dirty="0"/>
              <a:t>Table 10. Very High-Risk* of Future ASCVD Events</a:t>
            </a:r>
          </a:p>
        </p:txBody>
      </p:sp>
      <p:graphicFrame>
        <p:nvGraphicFramePr>
          <p:cNvPr id="3" name="Table 2">
            <a:extLst>
              <a:ext uri="{FF2B5EF4-FFF2-40B4-BE49-F238E27FC236}">
                <a16:creationId xmlns:a16="http://schemas.microsoft.com/office/drawing/2014/main" id="{C5D4A40E-3470-0071-014B-539EC77194BA}"/>
              </a:ext>
            </a:extLst>
          </p:cNvPr>
          <p:cNvGraphicFramePr>
            <a:graphicFrameLocks noGrp="1"/>
          </p:cNvGraphicFramePr>
          <p:nvPr>
            <p:extLst>
              <p:ext uri="{D42A27DB-BD31-4B8C-83A1-F6EECF244321}">
                <p14:modId xmlns:p14="http://schemas.microsoft.com/office/powerpoint/2010/main" val="2157377590"/>
              </p:ext>
            </p:extLst>
          </p:nvPr>
        </p:nvGraphicFramePr>
        <p:xfrm>
          <a:off x="3026229" y="1164422"/>
          <a:ext cx="8534400" cy="6023441"/>
        </p:xfrm>
        <a:graphic>
          <a:graphicData uri="http://schemas.openxmlformats.org/drawingml/2006/table">
            <a:tbl>
              <a:tblPr firstRow="1" firstCol="1" bandRow="1"/>
              <a:tblGrid>
                <a:gridCol w="8534400">
                  <a:extLst>
                    <a:ext uri="{9D8B030D-6E8A-4147-A177-3AD203B41FA5}">
                      <a16:colId xmlns:a16="http://schemas.microsoft.com/office/drawing/2014/main" val="3820364137"/>
                    </a:ext>
                  </a:extLst>
                </a:gridCol>
              </a:tblGrid>
              <a:tr h="523000">
                <a:tc>
                  <a:txBody>
                    <a:bodyPr/>
                    <a:lstStyle/>
                    <a:p>
                      <a:pPr marL="0" marR="0" algn="just">
                        <a:lnSpc>
                          <a:spcPct val="200000"/>
                        </a:lnSpc>
                        <a:spcBef>
                          <a:spcPts val="60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 of Very High-Risk*</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86884818"/>
                  </a:ext>
                </a:extLst>
              </a:tr>
              <a:tr h="1757066">
                <a:tc>
                  <a:txBody>
                    <a:bodyPr/>
                    <a:lstStyle/>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History of multiple major ASCVD events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One major ASCVD event </a:t>
                      </a:r>
                      <a:r>
                        <a:rPr lang="en-US" sz="20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high-risk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7360777"/>
                  </a:ext>
                </a:extLst>
              </a:tr>
              <a:tr h="523000">
                <a:tc>
                  <a:txBody>
                    <a:bodyPr/>
                    <a:lstStyle/>
                    <a:p>
                      <a:pPr marL="0" marR="0">
                        <a:lnSpc>
                          <a:spcPct val="200000"/>
                        </a:lnSpc>
                        <a:spcBef>
                          <a:spcPts val="0"/>
                        </a:spcBef>
                        <a:spcAft>
                          <a:spcPts val="0"/>
                        </a:spcAft>
                      </a:pPr>
                      <a:r>
                        <a:rPr lang="en-US" sz="2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Major ASCVD Events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15631245"/>
                  </a:ext>
                </a:extLst>
              </a:tr>
              <a:tr h="5230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Recent ACS (within the past 12 mo)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46172"/>
                  </a:ext>
                </a:extLst>
              </a:tr>
              <a:tr h="5230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History of MI (other than recent ACS events listed above)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857954"/>
                  </a:ext>
                </a:extLst>
              </a:tr>
              <a:tr h="52300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History of ischemic stroke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354463"/>
                  </a:ext>
                </a:extLst>
              </a:tr>
              <a:tr h="165137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Symptomatic peripheral artery disease (history of claudication with ABI &lt;0.85, or previous revascularization or amputation)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92265"/>
                  </a:ext>
                </a:extLst>
              </a:tr>
            </a:tbl>
          </a:graphicData>
        </a:graphic>
      </p:graphicFrame>
      <p:sp>
        <p:nvSpPr>
          <p:cNvPr id="6" name="TextBox 5">
            <a:extLst>
              <a:ext uri="{FF2B5EF4-FFF2-40B4-BE49-F238E27FC236}">
                <a16:creationId xmlns:a16="http://schemas.microsoft.com/office/drawing/2014/main" id="{D9FE8A86-16C2-94EB-A926-8A3F19712B78}"/>
              </a:ext>
            </a:extLst>
          </p:cNvPr>
          <p:cNvSpPr txBox="1"/>
          <p:nvPr/>
        </p:nvSpPr>
        <p:spPr>
          <a:xfrm>
            <a:off x="11897096" y="6172200"/>
            <a:ext cx="2131642" cy="1015663"/>
          </a:xfrm>
          <a:prstGeom prst="rect">
            <a:avLst/>
          </a:prstGeom>
          <a:noFill/>
        </p:spPr>
        <p:txBody>
          <a:bodyPr wrap="square">
            <a:spAutoFit/>
          </a:bodyPr>
          <a:lstStyle/>
          <a:p>
            <a:r>
              <a:rPr lang="en-US" sz="1200" b="1" dirty="0">
                <a:latin typeface="Lub Dub Medium" panose="020B0603030403020204" pitchFamily="34" charset="0"/>
              </a:rPr>
              <a:t>*Very high-risk includes a history of multiple major ASCVD events or 1 major ASCVD event and multiple high-risk conditions.</a:t>
            </a:r>
          </a:p>
        </p:txBody>
      </p:sp>
      <p:sp>
        <p:nvSpPr>
          <p:cNvPr id="8" name="TextBox 7">
            <a:extLst>
              <a:ext uri="{FF2B5EF4-FFF2-40B4-BE49-F238E27FC236}">
                <a16:creationId xmlns:a16="http://schemas.microsoft.com/office/drawing/2014/main" id="{1DDA6F9E-1ABB-7F8D-BCB2-11038BE9D624}"/>
              </a:ext>
            </a:extLst>
          </p:cNvPr>
          <p:cNvSpPr txBox="1"/>
          <p:nvPr/>
        </p:nvSpPr>
        <p:spPr>
          <a:xfrm>
            <a:off x="228600" y="5248871"/>
            <a:ext cx="2590800" cy="1938992"/>
          </a:xfrm>
          <a:prstGeom prst="rect">
            <a:avLst/>
          </a:prstGeom>
          <a:noFill/>
        </p:spPr>
        <p:txBody>
          <a:bodyPr wrap="square">
            <a:spAutoFit/>
          </a:bodyPr>
          <a:lstStyle/>
          <a:p>
            <a:r>
              <a:rPr lang="en-US" sz="1200" b="1" dirty="0">
                <a:latin typeface="Lub Dub Medium" panose="020B0603030403020204" pitchFamily="34" charset="0"/>
              </a:rPr>
              <a:t>ABI indicates ankle brachial index; ACS, acute coronary syndrome; ASCVD, atherosclerotic cardiovascular disease; CKD, chronic kidney disease; eGFR, estimated glomerular filtration rate; LDL-C, low-density lipoprotein cholesterol; and MI, myocardial infarction.</a:t>
            </a:r>
          </a:p>
        </p:txBody>
      </p:sp>
    </p:spTree>
    <p:extLst>
      <p:ext uri="{BB962C8B-B14F-4D97-AF65-F5344CB8AC3E}">
        <p14:creationId xmlns:p14="http://schemas.microsoft.com/office/powerpoint/2010/main" val="2963666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2" name="Subtitle 5">
            <a:extLst>
              <a:ext uri="{FF2B5EF4-FFF2-40B4-BE49-F238E27FC236}">
                <a16:creationId xmlns:a16="http://schemas.microsoft.com/office/drawing/2014/main" id="{74ACA97C-1313-48CD-9C84-5842B07E9282}"/>
              </a:ext>
            </a:extLst>
          </p:cNvPr>
          <p:cNvSpPr>
            <a:spLocks noGrp="1"/>
          </p:cNvSpPr>
          <p:nvPr>
            <p:ph type="subTitle" idx="1"/>
          </p:nvPr>
        </p:nvSpPr>
        <p:spPr>
          <a:xfrm>
            <a:off x="3048000" y="302750"/>
            <a:ext cx="8534400" cy="533400"/>
          </a:xfrm>
        </p:spPr>
        <p:txBody>
          <a:bodyPr/>
          <a:lstStyle/>
          <a:p>
            <a:r>
              <a:rPr lang="en-US" sz="2800" b="1" dirty="0"/>
              <a:t>Table 10. Very High-Risk* of Future ASCVD Events</a:t>
            </a:r>
          </a:p>
        </p:txBody>
      </p:sp>
      <p:graphicFrame>
        <p:nvGraphicFramePr>
          <p:cNvPr id="3" name="Table 2">
            <a:extLst>
              <a:ext uri="{FF2B5EF4-FFF2-40B4-BE49-F238E27FC236}">
                <a16:creationId xmlns:a16="http://schemas.microsoft.com/office/drawing/2014/main" id="{C0424246-E5CA-ACCD-20B7-5E4BBA15F1F8}"/>
              </a:ext>
            </a:extLst>
          </p:cNvPr>
          <p:cNvGraphicFramePr>
            <a:graphicFrameLocks noGrp="1"/>
          </p:cNvGraphicFramePr>
          <p:nvPr>
            <p:extLst>
              <p:ext uri="{D42A27DB-BD31-4B8C-83A1-F6EECF244321}">
                <p14:modId xmlns:p14="http://schemas.microsoft.com/office/powerpoint/2010/main" val="1108912707"/>
              </p:ext>
            </p:extLst>
          </p:nvPr>
        </p:nvGraphicFramePr>
        <p:xfrm>
          <a:off x="3211780" y="836150"/>
          <a:ext cx="8206840" cy="6557300"/>
        </p:xfrm>
        <a:graphic>
          <a:graphicData uri="http://schemas.openxmlformats.org/drawingml/2006/table">
            <a:tbl>
              <a:tblPr firstRow="1" firstCol="1" bandRow="1"/>
              <a:tblGrid>
                <a:gridCol w="8206840">
                  <a:extLst>
                    <a:ext uri="{9D8B030D-6E8A-4147-A177-3AD203B41FA5}">
                      <a16:colId xmlns:a16="http://schemas.microsoft.com/office/drawing/2014/main" val="353876533"/>
                    </a:ext>
                  </a:extLst>
                </a:gridCol>
              </a:tblGrid>
              <a:tr h="445570">
                <a:tc>
                  <a:txBody>
                    <a:bodyPr/>
                    <a:lstStyle/>
                    <a:p>
                      <a:pPr marL="0" marR="0" algn="just">
                        <a:lnSpc>
                          <a:spcPct val="200000"/>
                        </a:lnSpc>
                        <a:spcBef>
                          <a:spcPts val="600"/>
                        </a:spcBef>
                        <a:spcAft>
                          <a:spcPts val="0"/>
                        </a:spcAft>
                      </a:pPr>
                      <a:r>
                        <a:rPr lang="en-US" sz="20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High-Risk Conditions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26650581"/>
                  </a:ext>
                </a:extLst>
              </a:tr>
              <a:tr h="44557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Age ≥65 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516051"/>
                  </a:ext>
                </a:extLst>
              </a:tr>
              <a:tr h="44557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Familial hypercholesterolemia</a:t>
                      </a:r>
                      <a:r>
                        <a:rPr lang="en-US" sz="2000">
                          <a:solidFill>
                            <a:srgbClr val="231F20"/>
                          </a:solidFill>
                          <a:effectLst/>
                          <a:latin typeface="Times New Roman" panose="02020603050405020304" pitchFamily="18" charset="0"/>
                          <a:ea typeface="Gill Sans MT" panose="020B0502020104020203"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193639"/>
                  </a:ext>
                </a:extLst>
              </a:tr>
              <a:tr h="1174315">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History of previous coronary artery bypass graft surgery or percutaneous coronary intervention outside of the major ASCVD event(s)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807343"/>
                  </a:ext>
                </a:extLst>
              </a:tr>
              <a:tr h="44557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Diabetes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416430"/>
                  </a:ext>
                </a:extLst>
              </a:tr>
              <a:tr h="44557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889880"/>
                  </a:ext>
                </a:extLst>
              </a:tr>
              <a:tr h="639785">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Chronic kidney disease (eGFR, 15–59 mL/min/1.73m</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173681"/>
                  </a:ext>
                </a:extLst>
              </a:tr>
              <a:tr h="445570">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Current tobacco smoking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096699"/>
                  </a:ext>
                </a:extLst>
              </a:tr>
              <a:tr h="971252">
                <a:tc>
                  <a:txBody>
                    <a:bodyPr/>
                    <a:lstStyle/>
                    <a:p>
                      <a:pPr marL="0" marR="0">
                        <a:lnSpc>
                          <a:spcPct val="2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Persistently elevated LDL-C ≥100 mg/dL despite maximally tolerated statin therapy and ezetimibe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113131"/>
                  </a:ext>
                </a:extLst>
              </a:tr>
              <a:tr h="445570">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History of congestive heart failure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158270"/>
                  </a:ext>
                </a:extLst>
              </a:tr>
            </a:tbl>
          </a:graphicData>
        </a:graphic>
      </p:graphicFrame>
      <p:sp>
        <p:nvSpPr>
          <p:cNvPr id="6" name="TextBox 5">
            <a:extLst>
              <a:ext uri="{FF2B5EF4-FFF2-40B4-BE49-F238E27FC236}">
                <a16:creationId xmlns:a16="http://schemas.microsoft.com/office/drawing/2014/main" id="{1F159052-B43F-8042-07C5-C67CDA28B8F1}"/>
              </a:ext>
            </a:extLst>
          </p:cNvPr>
          <p:cNvSpPr txBox="1"/>
          <p:nvPr/>
        </p:nvSpPr>
        <p:spPr>
          <a:xfrm>
            <a:off x="11897096" y="6172200"/>
            <a:ext cx="2131642" cy="1015663"/>
          </a:xfrm>
          <a:prstGeom prst="rect">
            <a:avLst/>
          </a:prstGeom>
          <a:noFill/>
        </p:spPr>
        <p:txBody>
          <a:bodyPr wrap="square">
            <a:spAutoFit/>
          </a:bodyPr>
          <a:lstStyle/>
          <a:p>
            <a:r>
              <a:rPr lang="en-US" sz="1200" b="1" dirty="0">
                <a:latin typeface="Lub Dub Medium" panose="020B0603030403020204" pitchFamily="34" charset="0"/>
              </a:rPr>
              <a:t>*Very high-risk includes a history of multiple major ASCVD events or 1 major ASCVD event and multiple high-risk conditions.</a:t>
            </a:r>
          </a:p>
        </p:txBody>
      </p:sp>
      <p:sp>
        <p:nvSpPr>
          <p:cNvPr id="8" name="TextBox 7">
            <a:extLst>
              <a:ext uri="{FF2B5EF4-FFF2-40B4-BE49-F238E27FC236}">
                <a16:creationId xmlns:a16="http://schemas.microsoft.com/office/drawing/2014/main" id="{00D68361-6D3C-069E-D8F9-EDC85B4B9F1D}"/>
              </a:ext>
            </a:extLst>
          </p:cNvPr>
          <p:cNvSpPr txBox="1"/>
          <p:nvPr/>
        </p:nvSpPr>
        <p:spPr>
          <a:xfrm>
            <a:off x="11894127" y="4004911"/>
            <a:ext cx="2131641" cy="1754326"/>
          </a:xfrm>
          <a:prstGeom prst="rect">
            <a:avLst/>
          </a:prstGeom>
          <a:noFill/>
        </p:spPr>
        <p:txBody>
          <a:bodyPr wrap="square">
            <a:spAutoFit/>
          </a:bodyPr>
          <a:lstStyle/>
          <a:p>
            <a:r>
              <a:rPr lang="en-US" sz="1200" b="1" dirty="0">
                <a:latin typeface="Lub Dub Medium" panose="020B0603030403020204" pitchFamily="34" charset="0"/>
              </a:rPr>
              <a:t>†Management of patients with familial hypercholesterolemia often requires combination lipid lowering therapy and referral to a lipid specialist, and possibly lipoprotein apheresis.</a:t>
            </a:r>
          </a:p>
        </p:txBody>
      </p:sp>
      <p:sp>
        <p:nvSpPr>
          <p:cNvPr id="9" name="TextBox 8">
            <a:extLst>
              <a:ext uri="{FF2B5EF4-FFF2-40B4-BE49-F238E27FC236}">
                <a16:creationId xmlns:a16="http://schemas.microsoft.com/office/drawing/2014/main" id="{B21163B4-23FB-A74F-EBB6-34A4EEB54D60}"/>
              </a:ext>
            </a:extLst>
          </p:cNvPr>
          <p:cNvSpPr txBox="1"/>
          <p:nvPr/>
        </p:nvSpPr>
        <p:spPr>
          <a:xfrm>
            <a:off x="228600" y="5248871"/>
            <a:ext cx="2590800" cy="1938992"/>
          </a:xfrm>
          <a:prstGeom prst="rect">
            <a:avLst/>
          </a:prstGeom>
          <a:noFill/>
        </p:spPr>
        <p:txBody>
          <a:bodyPr wrap="square">
            <a:spAutoFit/>
          </a:bodyPr>
          <a:lstStyle/>
          <a:p>
            <a:r>
              <a:rPr lang="en-US" sz="1200" b="1" dirty="0">
                <a:latin typeface="Lub Dub Medium" panose="020B0603030403020204" pitchFamily="34" charset="0"/>
              </a:rPr>
              <a:t>ABI indicates ankle brachial index; ACS, acute coronary syndrome; ASCVD, atherosclerotic cardiovascular disease; CKD, chronic kidney disease; eGFR, estimated glomerular filtration rate; LDL-C, low-density lipoprotein cholesterol; and MI, myocardial infarction.</a:t>
            </a:r>
          </a:p>
        </p:txBody>
      </p:sp>
    </p:spTree>
    <p:extLst>
      <p:ext uri="{BB962C8B-B14F-4D97-AF65-F5344CB8AC3E}">
        <p14:creationId xmlns:p14="http://schemas.microsoft.com/office/powerpoint/2010/main" val="1087817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62</a:t>
            </a:fld>
            <a:endParaRPr lang="en-US" dirty="0"/>
          </a:p>
        </p:txBody>
      </p:sp>
      <p:sp>
        <p:nvSpPr>
          <p:cNvPr id="2" name="Subtitle 5">
            <a:extLst>
              <a:ext uri="{FF2B5EF4-FFF2-40B4-BE49-F238E27FC236}">
                <a16:creationId xmlns:a16="http://schemas.microsoft.com/office/drawing/2014/main" id="{74095B5B-5D3C-3365-19B4-3336CACC0B12}"/>
              </a:ext>
            </a:extLst>
          </p:cNvPr>
          <p:cNvSpPr>
            <a:spLocks noGrp="1"/>
          </p:cNvSpPr>
          <p:nvPr>
            <p:ph type="subTitle" idx="1"/>
          </p:nvPr>
        </p:nvSpPr>
        <p:spPr>
          <a:xfrm>
            <a:off x="3086100" y="457200"/>
            <a:ext cx="8458200" cy="916450"/>
          </a:xfrm>
        </p:spPr>
        <p:txBody>
          <a:bodyPr/>
          <a:lstStyle/>
          <a:p>
            <a:r>
              <a:rPr lang="en-US" sz="2800" b="1" dirty="0"/>
              <a:t>Table 11. High-, Moderate-, and Low-Intensity Statin Therapy* </a:t>
            </a:r>
          </a:p>
        </p:txBody>
      </p:sp>
      <p:graphicFrame>
        <p:nvGraphicFramePr>
          <p:cNvPr id="3" name="Table 2">
            <a:extLst>
              <a:ext uri="{FF2B5EF4-FFF2-40B4-BE49-F238E27FC236}">
                <a16:creationId xmlns:a16="http://schemas.microsoft.com/office/drawing/2014/main" id="{FCDB259B-A921-EF75-A003-A14C93A0E15A}"/>
              </a:ext>
            </a:extLst>
          </p:cNvPr>
          <p:cNvGraphicFramePr>
            <a:graphicFrameLocks noGrp="1"/>
          </p:cNvGraphicFramePr>
          <p:nvPr>
            <p:extLst>
              <p:ext uri="{D42A27DB-BD31-4B8C-83A1-F6EECF244321}">
                <p14:modId xmlns:p14="http://schemas.microsoft.com/office/powerpoint/2010/main" val="706155395"/>
              </p:ext>
            </p:extLst>
          </p:nvPr>
        </p:nvGraphicFramePr>
        <p:xfrm>
          <a:off x="2018309" y="1590800"/>
          <a:ext cx="10630891" cy="5343400"/>
        </p:xfrm>
        <a:graphic>
          <a:graphicData uri="http://schemas.openxmlformats.org/drawingml/2006/table">
            <a:tbl>
              <a:tblPr firstRow="1" firstCol="1" bandRow="1"/>
              <a:tblGrid>
                <a:gridCol w="1485017">
                  <a:extLst>
                    <a:ext uri="{9D8B030D-6E8A-4147-A177-3AD203B41FA5}">
                      <a16:colId xmlns:a16="http://schemas.microsoft.com/office/drawing/2014/main" val="2394664008"/>
                    </a:ext>
                  </a:extLst>
                </a:gridCol>
                <a:gridCol w="3218097">
                  <a:extLst>
                    <a:ext uri="{9D8B030D-6E8A-4147-A177-3AD203B41FA5}">
                      <a16:colId xmlns:a16="http://schemas.microsoft.com/office/drawing/2014/main" val="2957491080"/>
                    </a:ext>
                  </a:extLst>
                </a:gridCol>
                <a:gridCol w="3315309">
                  <a:extLst>
                    <a:ext uri="{9D8B030D-6E8A-4147-A177-3AD203B41FA5}">
                      <a16:colId xmlns:a16="http://schemas.microsoft.com/office/drawing/2014/main" val="559262592"/>
                    </a:ext>
                  </a:extLst>
                </a:gridCol>
                <a:gridCol w="2612468">
                  <a:extLst>
                    <a:ext uri="{9D8B030D-6E8A-4147-A177-3AD203B41FA5}">
                      <a16:colId xmlns:a16="http://schemas.microsoft.com/office/drawing/2014/main" val="2331125655"/>
                    </a:ext>
                  </a:extLst>
                </a:gridCol>
              </a:tblGrid>
              <a:tr h="408221">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High Intensity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Moderate Intensity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Low Intensity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084884"/>
                  </a:ext>
                </a:extLst>
              </a:tr>
              <a:tr h="872036">
                <a:tc>
                  <a:txBody>
                    <a:bodyPr/>
                    <a:lstStyle/>
                    <a:p>
                      <a:pPr marL="0" marR="0">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LDL-C Lowering</a:t>
                      </a:r>
                      <a:r>
                        <a:rPr lang="en-US" sz="2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30%-49%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&lt;30%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268143"/>
                  </a:ext>
                </a:extLst>
              </a:tr>
              <a:tr h="1799664">
                <a:tc>
                  <a:txBody>
                    <a:bodyPr/>
                    <a:lstStyle/>
                    <a:p>
                      <a:pPr marL="0" marR="0">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Statins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Atorvastatin (40 mg</a:t>
                      </a:r>
                      <a:r>
                        <a:rPr lang="en-US" sz="2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80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Rosuvastatin 20 mg (40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Atorvastatin 10 mg</a:t>
                      </a:r>
                      <a:r>
                        <a:rPr lang="en-US" sz="2000">
                          <a:effectLst/>
                          <a:latin typeface="Times New Roman" panose="02020603050405020304" pitchFamily="18" charset="0"/>
                          <a:ea typeface="Calibri" panose="020F0502020204030204" pitchFamily="34" charset="0"/>
                          <a:cs typeface="Times New Roman" panose="02020603050405020304" pitchFamily="18" charset="0"/>
                        </a:rPr>
                        <a:t> (20 mg)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Rosuvastatin</a:t>
                      </a:r>
                      <a:r>
                        <a:rPr lang="en-US" sz="2000">
                          <a:effectLst/>
                          <a:latin typeface="Times New Roman" panose="02020603050405020304" pitchFamily="18" charset="0"/>
                          <a:ea typeface="Calibri" panose="020F0502020204030204" pitchFamily="34" charset="0"/>
                          <a:cs typeface="Times New Roman" panose="02020603050405020304" pitchFamily="18" charset="0"/>
                        </a:rPr>
                        <a:t> (5 mg) </a:t>
                      </a:r>
                      <a:r>
                        <a:rPr lang="en-US" sz="2000" b="1">
                          <a:effectLst/>
                          <a:latin typeface="Times New Roman" panose="02020603050405020304" pitchFamily="18" charset="0"/>
                          <a:ea typeface="Calibri" panose="020F0502020204030204" pitchFamily="34" charset="0"/>
                          <a:cs typeface="Times New Roman" panose="02020603050405020304" pitchFamily="18" charset="0"/>
                        </a:rPr>
                        <a:t>10 mg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Simvastatin 20-40 mg</a:t>
                      </a:r>
                      <a:r>
                        <a:rPr lang="en-US" sz="2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Simvastatin 10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392748"/>
                  </a:ext>
                </a:extLst>
              </a:tr>
              <a:tr h="2263479">
                <a:tc>
                  <a:txBody>
                    <a:bodyPr/>
                    <a:lstStyle/>
                    <a:p>
                      <a:pPr marL="0" marR="0">
                        <a:lnSpc>
                          <a:spcPct val="15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Pravastatin 40 mg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(80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Lovastatin 40 mg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(80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Fluvastatin XL 80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Fluvastatin 40 mg BID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Pitavastatin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1-4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Pravastatin 10-20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Lovastatin 20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Fluvastatin 20-40 mg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014270"/>
                  </a:ext>
                </a:extLst>
              </a:tr>
            </a:tbl>
          </a:graphicData>
        </a:graphic>
      </p:graphicFrame>
    </p:spTree>
    <p:extLst>
      <p:ext uri="{BB962C8B-B14F-4D97-AF65-F5344CB8AC3E}">
        <p14:creationId xmlns:p14="http://schemas.microsoft.com/office/powerpoint/2010/main" val="3388348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7F34D-534C-9FDE-CD66-E42BAED1F666}"/>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7" name="Subtitle 5">
            <a:extLst>
              <a:ext uri="{FF2B5EF4-FFF2-40B4-BE49-F238E27FC236}">
                <a16:creationId xmlns:a16="http://schemas.microsoft.com/office/drawing/2014/main" id="{40F765F4-E776-6AEF-C118-06A4D3B9364E}"/>
              </a:ext>
            </a:extLst>
          </p:cNvPr>
          <p:cNvSpPr>
            <a:spLocks noGrp="1"/>
          </p:cNvSpPr>
          <p:nvPr>
            <p:ph type="subTitle" idx="1"/>
          </p:nvPr>
        </p:nvSpPr>
        <p:spPr>
          <a:xfrm>
            <a:off x="3333750" y="836150"/>
            <a:ext cx="7962900" cy="916450"/>
          </a:xfrm>
        </p:spPr>
        <p:txBody>
          <a:bodyPr/>
          <a:lstStyle/>
          <a:p>
            <a:r>
              <a:rPr lang="en-US" sz="2800" b="1" dirty="0"/>
              <a:t>Table 11. High-, Moderate-, and Low-Intensity Statin Therapy* (</a:t>
            </a:r>
            <a:r>
              <a:rPr lang="en-US" sz="2800" b="1" dirty="0" err="1"/>
              <a:t>con’t</a:t>
            </a:r>
            <a:r>
              <a:rPr lang="en-US" sz="2800" b="1" dirty="0"/>
              <a:t>.)</a:t>
            </a:r>
          </a:p>
        </p:txBody>
      </p:sp>
      <p:sp>
        <p:nvSpPr>
          <p:cNvPr id="9" name="TextBox 8">
            <a:extLst>
              <a:ext uri="{FF2B5EF4-FFF2-40B4-BE49-F238E27FC236}">
                <a16:creationId xmlns:a16="http://schemas.microsoft.com/office/drawing/2014/main" id="{8FE2AA02-8DA2-A38E-9B87-FC8B04CA472C}"/>
              </a:ext>
            </a:extLst>
          </p:cNvPr>
          <p:cNvSpPr txBox="1"/>
          <p:nvPr/>
        </p:nvSpPr>
        <p:spPr>
          <a:xfrm>
            <a:off x="3162300" y="2068086"/>
            <a:ext cx="8305800" cy="40934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Percent LDL-C reductions with the primary statin medications used in clinical practice (atorvastatin, rosuvastatin, simvastatin) were estimated using the median reduction in LDL-C from the VOYAGER database. Reductions in LDL-C for other statin medications (</a:t>
            </a:r>
            <a:r>
              <a:rPr kumimoji="0" lang="en-US" sz="20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fluvastatin</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lovastatin, </a:t>
            </a:r>
            <a:r>
              <a:rPr kumimoji="0" lang="en-US" sz="20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pitavastatin</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pravastatin) were identified according to FDA-approved product labeling in adults with hyperlipidemia, primary hypercholesterolemia, and mixed dyslipidemia.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Boldface type indicates specific statins and doses that were evaluated in RCTs and the Cholesterol Treatment Trialists’ 2010 meta-analysis. These RCTs demonstrated a reduction in major cardiovascular events.</a:t>
            </a:r>
          </a:p>
        </p:txBody>
      </p:sp>
    </p:spTree>
    <p:extLst>
      <p:ext uri="{BB962C8B-B14F-4D97-AF65-F5344CB8AC3E}">
        <p14:creationId xmlns:p14="http://schemas.microsoft.com/office/powerpoint/2010/main" val="3871543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9BFD3-001C-BB7F-8EFF-EB05200BE0D9}"/>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extBox 5">
            <a:extLst>
              <a:ext uri="{FF2B5EF4-FFF2-40B4-BE49-F238E27FC236}">
                <a16:creationId xmlns:a16="http://schemas.microsoft.com/office/drawing/2014/main" id="{3F8124D3-E989-A41B-A203-D5BB363CF399}"/>
              </a:ext>
            </a:extLst>
          </p:cNvPr>
          <p:cNvSpPr txBox="1"/>
          <p:nvPr/>
        </p:nvSpPr>
        <p:spPr>
          <a:xfrm>
            <a:off x="2343150" y="1499083"/>
            <a:ext cx="9944100" cy="59400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*Percent reductions are estimates from data across large populations. Individual responses to statin therapy varied in the RCTs and should be expected to vary in clinical practice.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†LDL-C lowering that should occur with the dosage listed below each intensity.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‡Evidence from 1 RCT only: down titration if unable to tolerate atorvastatin 80 mg in the IDEAL (Incremental Decrease through Aggressive Lipid Lowering) study.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§Although simvastatin 80 mg was evaluated in RCTs, initiation of simvastatin 80 mg or titration to 80 mg is not recommended by the FDA because of the increased risk of myopathy, including rhabdomyolysis.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FDA indicates US Food and Drug Administration; LDL-C, low-density lipoprotein cholesterol; RCT, randomized controlled trial; VOYAGER, an </a:t>
            </a:r>
            <a:r>
              <a:rPr kumimoji="0" lang="en-US" sz="20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indiVidual</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patient data meta-analysis Of statin </a:t>
            </a:r>
            <a:r>
              <a:rPr kumimoji="0" lang="en-US" sz="2000" b="0" i="0" u="none" strike="noStrike" kern="1200" cap="none" spc="0" normalizeH="0" baseline="0" noProof="0" dirty="0" err="1">
                <a:ln>
                  <a:noFill/>
                </a:ln>
                <a:solidFill>
                  <a:prstClr val="black"/>
                </a:solidFill>
                <a:effectLst/>
                <a:uLnTx/>
                <a:uFillTx/>
                <a:latin typeface="Lub Dub Medium" panose="020B0603030403020204" pitchFamily="34" charset="0"/>
                <a:ea typeface="+mn-ea"/>
                <a:cs typeface="+mn-cs"/>
              </a:rPr>
              <a:t>therapY</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in At risk Groups: Effects of Rosuvastatin, atorvastatin and simvastatin; and XL, extended release.</a:t>
            </a:r>
          </a:p>
        </p:txBody>
      </p:sp>
      <p:sp>
        <p:nvSpPr>
          <p:cNvPr id="2" name="Subtitle 5">
            <a:extLst>
              <a:ext uri="{FF2B5EF4-FFF2-40B4-BE49-F238E27FC236}">
                <a16:creationId xmlns:a16="http://schemas.microsoft.com/office/drawing/2014/main" id="{D26802A8-33EF-4ADC-0253-4CEFA2F9983D}"/>
              </a:ext>
            </a:extLst>
          </p:cNvPr>
          <p:cNvSpPr>
            <a:spLocks noGrp="1"/>
          </p:cNvSpPr>
          <p:nvPr>
            <p:ph type="subTitle" idx="1"/>
          </p:nvPr>
        </p:nvSpPr>
        <p:spPr>
          <a:xfrm>
            <a:off x="3333750" y="332204"/>
            <a:ext cx="7962900" cy="916450"/>
          </a:xfrm>
        </p:spPr>
        <p:txBody>
          <a:bodyPr/>
          <a:lstStyle/>
          <a:p>
            <a:r>
              <a:rPr lang="en-US" sz="2800" b="1" dirty="0"/>
              <a:t>Table 11. High-, Moderate-, and Low-Intensity Statin Therapy* (</a:t>
            </a:r>
            <a:r>
              <a:rPr lang="en-US" sz="2800" b="1" dirty="0" err="1"/>
              <a:t>con’t</a:t>
            </a:r>
            <a:r>
              <a:rPr lang="en-US" sz="2800" b="1" dirty="0"/>
              <a:t>.)</a:t>
            </a:r>
          </a:p>
        </p:txBody>
      </p:sp>
    </p:spTree>
    <p:extLst>
      <p:ext uri="{BB962C8B-B14F-4D97-AF65-F5344CB8AC3E}">
        <p14:creationId xmlns:p14="http://schemas.microsoft.com/office/powerpoint/2010/main" val="1695285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2" name="Subtitle 5">
            <a:extLst>
              <a:ext uri="{FF2B5EF4-FFF2-40B4-BE49-F238E27FC236}">
                <a16:creationId xmlns:a16="http://schemas.microsoft.com/office/drawing/2014/main" id="{8EDAC2CF-6D26-F0D6-2323-7C813A29C467}"/>
              </a:ext>
            </a:extLst>
          </p:cNvPr>
          <p:cNvSpPr>
            <a:spLocks noGrp="1"/>
          </p:cNvSpPr>
          <p:nvPr>
            <p:ph type="subTitle" idx="1"/>
          </p:nvPr>
        </p:nvSpPr>
        <p:spPr>
          <a:xfrm>
            <a:off x="304800" y="1366540"/>
            <a:ext cx="2819400" cy="1600200"/>
          </a:xfrm>
        </p:spPr>
        <p:txBody>
          <a:bodyPr/>
          <a:lstStyle/>
          <a:p>
            <a:r>
              <a:rPr lang="en-US" sz="2800" b="1" dirty="0"/>
              <a:t>Figure 8. Lipid Management in Patients With CCD</a:t>
            </a:r>
          </a:p>
        </p:txBody>
      </p:sp>
      <p:pic>
        <p:nvPicPr>
          <p:cNvPr id="3" name="Picture 2">
            <a:extLst>
              <a:ext uri="{FF2B5EF4-FFF2-40B4-BE49-F238E27FC236}">
                <a16:creationId xmlns:a16="http://schemas.microsoft.com/office/drawing/2014/main" id="{B0F0CD4E-D5A1-F600-60F1-CB21BD3615F4}"/>
              </a:ext>
            </a:extLst>
          </p:cNvPr>
          <p:cNvPicPr>
            <a:picLocks noChangeAspect="1"/>
          </p:cNvPicPr>
          <p:nvPr/>
        </p:nvPicPr>
        <p:blipFill rotWithShape="1">
          <a:blip r:embed="rId2">
            <a:extLst>
              <a:ext uri="{28A0092B-C50C-407E-A947-70E740481C1C}">
                <a14:useLocalDpi xmlns:a14="http://schemas.microsoft.com/office/drawing/2010/main" val="0"/>
              </a:ext>
            </a:extLst>
          </a:blip>
          <a:srcRect l="15936" t="8284" r="15502" b="14811"/>
          <a:stretch/>
        </p:blipFill>
        <p:spPr bwMode="auto">
          <a:xfrm>
            <a:off x="2971800" y="19380"/>
            <a:ext cx="9448800" cy="7516091"/>
          </a:xfrm>
          <a:prstGeom prst="rect">
            <a:avLst/>
          </a:prstGeom>
          <a:noFill/>
        </p:spPr>
      </p:pic>
      <p:sp>
        <p:nvSpPr>
          <p:cNvPr id="6" name="TextBox 5">
            <a:extLst>
              <a:ext uri="{FF2B5EF4-FFF2-40B4-BE49-F238E27FC236}">
                <a16:creationId xmlns:a16="http://schemas.microsoft.com/office/drawing/2014/main" id="{706C8FBF-805E-DF53-1B60-170242997A53}"/>
              </a:ext>
            </a:extLst>
          </p:cNvPr>
          <p:cNvSpPr txBox="1"/>
          <p:nvPr/>
        </p:nvSpPr>
        <p:spPr>
          <a:xfrm>
            <a:off x="12894644" y="6639318"/>
            <a:ext cx="1570449" cy="830997"/>
          </a:xfrm>
          <a:prstGeom prst="rect">
            <a:avLst/>
          </a:prstGeom>
          <a:noFill/>
        </p:spPr>
        <p:txBody>
          <a:bodyPr wrap="square">
            <a:spAutoFit/>
          </a:bodyPr>
          <a:lstStyle/>
          <a:p>
            <a:r>
              <a:rPr lang="en-US" sz="1200" b="1" dirty="0">
                <a:latin typeface="Lub Dub Medium" panose="020B0603030403020204" pitchFamily="34" charset="0"/>
              </a:rPr>
              <a:t>Colors correspond to Class of Recommendation in Table 3. </a:t>
            </a:r>
          </a:p>
        </p:txBody>
      </p:sp>
      <p:sp>
        <p:nvSpPr>
          <p:cNvPr id="8" name="TextBox 7">
            <a:extLst>
              <a:ext uri="{FF2B5EF4-FFF2-40B4-BE49-F238E27FC236}">
                <a16:creationId xmlns:a16="http://schemas.microsoft.com/office/drawing/2014/main" id="{2F1CF103-A928-D593-72CD-AD983F61FB2C}"/>
              </a:ext>
            </a:extLst>
          </p:cNvPr>
          <p:cNvSpPr txBox="1"/>
          <p:nvPr/>
        </p:nvSpPr>
        <p:spPr>
          <a:xfrm>
            <a:off x="165307" y="5474637"/>
            <a:ext cx="1828800" cy="2138065"/>
          </a:xfrm>
          <a:prstGeom prst="rect">
            <a:avLst/>
          </a:prstGeom>
          <a:noFill/>
        </p:spPr>
        <p:txBody>
          <a:bodyPr wrap="square">
            <a:spAutoFit/>
          </a:bodyPr>
          <a:lstStyle/>
          <a:p>
            <a:r>
              <a:rPr lang="en-US" sz="1200" b="1" dirty="0">
                <a:latin typeface="Lub Dub Medium" panose="020B0603030403020204" pitchFamily="34" charset="0"/>
              </a:rPr>
              <a:t>LDL-C indicates low-density lipoprotein cholesterol; HDL-C, high-density lipoprotein cholesterol; PCSK9 </a:t>
            </a:r>
            <a:r>
              <a:rPr lang="en-US" sz="1200" b="1" dirty="0" err="1">
                <a:latin typeface="Lub Dub Medium" panose="020B0603030403020204" pitchFamily="34" charset="0"/>
              </a:rPr>
              <a:t>mAb</a:t>
            </a:r>
            <a:r>
              <a:rPr lang="en-US" sz="1200" b="1" dirty="0">
                <a:latin typeface="Lub Dub Medium" panose="020B0603030403020204" pitchFamily="34" charset="0"/>
              </a:rPr>
              <a:t>, PCSK9 monoclonal antibody; RCT, randomized controlled trial; and TG, triglycerides.</a:t>
            </a:r>
          </a:p>
        </p:txBody>
      </p:sp>
      <p:sp>
        <p:nvSpPr>
          <p:cNvPr id="7" name="TextBox 6">
            <a:extLst>
              <a:ext uri="{FF2B5EF4-FFF2-40B4-BE49-F238E27FC236}">
                <a16:creationId xmlns:a16="http://schemas.microsoft.com/office/drawing/2014/main" id="{4311CC30-695E-AF71-CC55-868819F5F759}"/>
              </a:ext>
            </a:extLst>
          </p:cNvPr>
          <p:cNvSpPr txBox="1"/>
          <p:nvPr/>
        </p:nvSpPr>
        <p:spPr>
          <a:xfrm>
            <a:off x="165307" y="3066526"/>
            <a:ext cx="2010909" cy="2308324"/>
          </a:xfrm>
          <a:prstGeom prst="rect">
            <a:avLst/>
          </a:prstGeom>
          <a:noFill/>
        </p:spPr>
        <p:txBody>
          <a:bodyPr wrap="square">
            <a:spAutoFit/>
          </a:bodyPr>
          <a:lstStyle/>
          <a:p>
            <a:r>
              <a:rPr lang="en-US" sz="1200" b="1" dirty="0">
                <a:latin typeface="Lub Dub Medium" panose="020B0603030403020204" pitchFamily="34" charset="0"/>
              </a:rPr>
              <a:t>*Only when ezetimibe and PCSK9 </a:t>
            </a:r>
            <a:r>
              <a:rPr lang="en-US" sz="1200" b="1" dirty="0" err="1">
                <a:latin typeface="Lub Dub Medium" panose="020B0603030403020204" pitchFamily="34" charset="0"/>
              </a:rPr>
              <a:t>mAb</a:t>
            </a:r>
            <a:r>
              <a:rPr lang="en-US" sz="1200" b="1" dirty="0">
                <a:latin typeface="Lub Dub Medium" panose="020B0603030403020204" pitchFamily="34" charset="0"/>
              </a:rPr>
              <a:t> are deemed insufficient or not tolerated should </a:t>
            </a:r>
            <a:r>
              <a:rPr lang="en-US" sz="1200" b="1" dirty="0" err="1">
                <a:latin typeface="Lub Dub Medium" panose="020B0603030403020204" pitchFamily="34" charset="0"/>
              </a:rPr>
              <a:t>bempedoic</a:t>
            </a:r>
            <a:r>
              <a:rPr lang="en-US" sz="1200" b="1" dirty="0">
                <a:latin typeface="Lub Dub Medium" panose="020B0603030403020204" pitchFamily="34" charset="0"/>
              </a:rPr>
              <a:t> acid or </a:t>
            </a:r>
            <a:r>
              <a:rPr lang="en-US" sz="1200" b="1" dirty="0" err="1">
                <a:latin typeface="Lub Dub Medium" panose="020B0603030403020204" pitchFamily="34" charset="0"/>
              </a:rPr>
              <a:t>inclisiran</a:t>
            </a:r>
            <a:r>
              <a:rPr lang="en-US" sz="1200" b="1" dirty="0">
                <a:latin typeface="Lub Dub Medium" panose="020B0603030403020204" pitchFamily="34" charset="0"/>
              </a:rPr>
              <a:t> (in place of PCSK9 </a:t>
            </a:r>
            <a:r>
              <a:rPr lang="en-US" sz="1200" b="1" dirty="0" err="1">
                <a:latin typeface="Lub Dub Medium" panose="020B0603030403020204" pitchFamily="34" charset="0"/>
              </a:rPr>
              <a:t>mAb</a:t>
            </a:r>
            <a:r>
              <a:rPr lang="en-US" sz="1200" b="1" dirty="0">
                <a:latin typeface="Lub Dub Medium" panose="020B0603030403020204" pitchFamily="34" charset="0"/>
              </a:rPr>
              <a:t>) be considered to further reduce LDL-C levels. The effect of </a:t>
            </a:r>
            <a:r>
              <a:rPr lang="en-US" sz="1200" b="1" dirty="0" err="1">
                <a:latin typeface="Lub Dub Medium" panose="020B0603030403020204" pitchFamily="34" charset="0"/>
              </a:rPr>
              <a:t>bempedoic</a:t>
            </a:r>
            <a:r>
              <a:rPr lang="en-US" sz="1200" b="1" dirty="0">
                <a:latin typeface="Lub Dub Medium" panose="020B0603030403020204" pitchFamily="34" charset="0"/>
              </a:rPr>
              <a:t> acid and </a:t>
            </a:r>
            <a:r>
              <a:rPr lang="en-US" sz="1200" b="1" dirty="0" err="1">
                <a:latin typeface="Lub Dub Medium" panose="020B0603030403020204" pitchFamily="34" charset="0"/>
              </a:rPr>
              <a:t>inclisiran</a:t>
            </a:r>
            <a:r>
              <a:rPr lang="en-US" sz="1200" b="1" dirty="0">
                <a:latin typeface="Lub Dub Medium" panose="020B0603030403020204" pitchFamily="34" charset="0"/>
              </a:rPr>
              <a:t> on MACE is being evaluated.</a:t>
            </a:r>
          </a:p>
        </p:txBody>
      </p:sp>
      <p:sp>
        <p:nvSpPr>
          <p:cNvPr id="10" name="TextBox 9">
            <a:extLst>
              <a:ext uri="{FF2B5EF4-FFF2-40B4-BE49-F238E27FC236}">
                <a16:creationId xmlns:a16="http://schemas.microsoft.com/office/drawing/2014/main" id="{76817BD9-457D-2A55-ADA0-2DEDA505173A}"/>
              </a:ext>
            </a:extLst>
          </p:cNvPr>
          <p:cNvSpPr txBox="1"/>
          <p:nvPr/>
        </p:nvSpPr>
        <p:spPr>
          <a:xfrm>
            <a:off x="12894644" y="4953000"/>
            <a:ext cx="1752600" cy="1384995"/>
          </a:xfrm>
          <a:prstGeom prst="rect">
            <a:avLst/>
          </a:prstGeom>
          <a:noFill/>
        </p:spPr>
        <p:txBody>
          <a:bodyPr wrap="square">
            <a:spAutoFit/>
          </a:bodyPr>
          <a:lstStyle/>
          <a:p>
            <a:r>
              <a:rPr lang="en-US" sz="1200" b="1" dirty="0">
                <a:latin typeface="Lub Dub Medium" panose="020B0603030403020204" pitchFamily="34" charset="0"/>
              </a:rPr>
              <a:t>Very high-risk includes a history of multiple major ASCVD events or 1 major ASCVD event and multiple high-risk conditions. </a:t>
            </a:r>
          </a:p>
        </p:txBody>
      </p:sp>
    </p:spTree>
    <p:extLst>
      <p:ext uri="{BB962C8B-B14F-4D97-AF65-F5344CB8AC3E}">
        <p14:creationId xmlns:p14="http://schemas.microsoft.com/office/powerpoint/2010/main" val="1139620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66</a:t>
            </a:fld>
            <a:endParaRPr lang="en-US" dirty="0"/>
          </a:p>
        </p:txBody>
      </p:sp>
      <p:sp>
        <p:nvSpPr>
          <p:cNvPr id="2" name="Subtitle 5">
            <a:extLst>
              <a:ext uri="{FF2B5EF4-FFF2-40B4-BE49-F238E27FC236}">
                <a16:creationId xmlns:a16="http://schemas.microsoft.com/office/drawing/2014/main" id="{1C6E16E6-CF2E-FC00-2D75-DE78D05C7D44}"/>
              </a:ext>
            </a:extLst>
          </p:cNvPr>
          <p:cNvSpPr>
            <a:spLocks noGrp="1"/>
          </p:cNvSpPr>
          <p:nvPr>
            <p:ph type="subTitle" idx="1"/>
          </p:nvPr>
        </p:nvSpPr>
        <p:spPr>
          <a:xfrm>
            <a:off x="4743450" y="914400"/>
            <a:ext cx="5143500" cy="533400"/>
          </a:xfrm>
        </p:spPr>
        <p:txBody>
          <a:bodyPr/>
          <a:lstStyle/>
          <a:p>
            <a:r>
              <a:rPr lang="en-US" sz="2800" b="1" dirty="0"/>
              <a:t>Blood Pressure Management </a:t>
            </a:r>
          </a:p>
        </p:txBody>
      </p:sp>
      <p:graphicFrame>
        <p:nvGraphicFramePr>
          <p:cNvPr id="5" name="Table 4">
            <a:extLst>
              <a:ext uri="{FF2B5EF4-FFF2-40B4-BE49-F238E27FC236}">
                <a16:creationId xmlns:a16="http://schemas.microsoft.com/office/drawing/2014/main" id="{150F85F0-33AC-D69B-DA75-D543EC2A2062}"/>
              </a:ext>
            </a:extLst>
          </p:cNvPr>
          <p:cNvGraphicFramePr>
            <a:graphicFrameLocks noGrp="1"/>
          </p:cNvGraphicFramePr>
          <p:nvPr>
            <p:extLst>
              <p:ext uri="{D42A27DB-BD31-4B8C-83A1-F6EECF244321}">
                <p14:modId xmlns:p14="http://schemas.microsoft.com/office/powerpoint/2010/main" val="2402918397"/>
              </p:ext>
            </p:extLst>
          </p:nvPr>
        </p:nvGraphicFramePr>
        <p:xfrm>
          <a:off x="1905001" y="1827608"/>
          <a:ext cx="10820398" cy="4572000"/>
        </p:xfrm>
        <a:graphic>
          <a:graphicData uri="http://schemas.openxmlformats.org/drawingml/2006/table">
            <a:tbl>
              <a:tblPr firstRow="1" firstCol="1" bandRow="1"/>
              <a:tblGrid>
                <a:gridCol w="1012789">
                  <a:extLst>
                    <a:ext uri="{9D8B030D-6E8A-4147-A177-3AD203B41FA5}">
                      <a16:colId xmlns:a16="http://schemas.microsoft.com/office/drawing/2014/main" val="1083855156"/>
                    </a:ext>
                  </a:extLst>
                </a:gridCol>
                <a:gridCol w="1044611">
                  <a:extLst>
                    <a:ext uri="{9D8B030D-6E8A-4147-A177-3AD203B41FA5}">
                      <a16:colId xmlns:a16="http://schemas.microsoft.com/office/drawing/2014/main" val="2286985718"/>
                    </a:ext>
                  </a:extLst>
                </a:gridCol>
                <a:gridCol w="8762998">
                  <a:extLst>
                    <a:ext uri="{9D8B030D-6E8A-4147-A177-3AD203B41FA5}">
                      <a16:colId xmlns:a16="http://schemas.microsoft.com/office/drawing/2014/main" val="1051932780"/>
                    </a:ext>
                  </a:extLst>
                </a:gridCol>
              </a:tblGrid>
              <a:tr h="919726">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Blood Pressure Management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64786826"/>
                  </a:ext>
                </a:extLst>
              </a:tr>
              <a:tr h="78254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111373"/>
                  </a:ext>
                </a:extLst>
              </a:tr>
              <a:tr h="15599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adults with CCD, nonpharmacologic strategies are recommended as first-line therapy to lower BP in those with elevated BP (120-129/&lt;80 mm Hg) (see Table 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443537"/>
                  </a:ext>
                </a:extLst>
              </a:tr>
              <a:tr h="130976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CCD who have hypertension, a BP target of &lt;130/&lt;80 mm Hg is recommended to reduce CVD events and all-cause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431241"/>
                  </a:ext>
                </a:extLst>
              </a:tr>
            </a:tbl>
          </a:graphicData>
        </a:graphic>
      </p:graphicFrame>
      <p:sp>
        <p:nvSpPr>
          <p:cNvPr id="7" name="TextBox 6">
            <a:extLst>
              <a:ext uri="{FF2B5EF4-FFF2-40B4-BE49-F238E27FC236}">
                <a16:creationId xmlns:a16="http://schemas.microsoft.com/office/drawing/2014/main" id="{2E786F06-7EE4-AAC1-5329-B813979D5BB5}"/>
              </a:ext>
            </a:extLst>
          </p:cNvPr>
          <p:cNvSpPr txBox="1"/>
          <p:nvPr/>
        </p:nvSpPr>
        <p:spPr>
          <a:xfrm>
            <a:off x="1905001" y="6640916"/>
            <a:ext cx="6781800" cy="276999"/>
          </a:xfrm>
          <a:prstGeom prst="rect">
            <a:avLst/>
          </a:prstGeom>
          <a:noFill/>
        </p:spPr>
        <p:txBody>
          <a:bodyPr wrap="square">
            <a:spAutoFit/>
          </a:bodyPr>
          <a:lstStyle/>
          <a:p>
            <a:r>
              <a:rPr lang="en-US" sz="1200" b="1" dirty="0">
                <a:latin typeface="Lub Dub Medium" panose="020B0603030403020204" pitchFamily="34" charset="0"/>
              </a:rPr>
              <a:t>*Modified from the 2017 ACC/AHA/</a:t>
            </a:r>
            <a:r>
              <a:rPr lang="en-US" sz="1200" b="1" dirty="0" err="1">
                <a:latin typeface="Lub Dub Medium" panose="020B0603030403020204" pitchFamily="34" charset="0"/>
              </a:rPr>
              <a:t>Multisociety</a:t>
            </a:r>
            <a:r>
              <a:rPr lang="en-US" sz="1200" b="1" dirty="0">
                <a:latin typeface="Lub Dub Medium" panose="020B0603030403020204" pitchFamily="34" charset="0"/>
              </a:rPr>
              <a:t> High Blood Pressure in Adults Guideline.</a:t>
            </a:r>
          </a:p>
        </p:txBody>
      </p:sp>
    </p:spTree>
    <p:extLst>
      <p:ext uri="{BB962C8B-B14F-4D97-AF65-F5344CB8AC3E}">
        <p14:creationId xmlns:p14="http://schemas.microsoft.com/office/powerpoint/2010/main" val="6687295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2" name="Subtitle 5">
            <a:extLst>
              <a:ext uri="{FF2B5EF4-FFF2-40B4-BE49-F238E27FC236}">
                <a16:creationId xmlns:a16="http://schemas.microsoft.com/office/drawing/2014/main" id="{A4250AB3-7B15-690D-77F1-E39E06D3F702}"/>
              </a:ext>
            </a:extLst>
          </p:cNvPr>
          <p:cNvSpPr>
            <a:spLocks noGrp="1"/>
          </p:cNvSpPr>
          <p:nvPr>
            <p:ph type="subTitle" idx="1"/>
          </p:nvPr>
        </p:nvSpPr>
        <p:spPr>
          <a:xfrm>
            <a:off x="4124324" y="1364320"/>
            <a:ext cx="6381750" cy="609600"/>
          </a:xfrm>
        </p:spPr>
        <p:txBody>
          <a:bodyPr/>
          <a:lstStyle/>
          <a:p>
            <a:r>
              <a:rPr lang="en-US" sz="2800" b="1" dirty="0"/>
              <a:t>Blood Pressure Management (</a:t>
            </a:r>
            <a:r>
              <a:rPr lang="en-US" sz="2800" b="1" dirty="0" err="1"/>
              <a:t>con’t</a:t>
            </a:r>
            <a:r>
              <a:rPr lang="en-US" sz="2800" b="1" dirty="0"/>
              <a:t>.) </a:t>
            </a:r>
          </a:p>
        </p:txBody>
      </p:sp>
      <p:graphicFrame>
        <p:nvGraphicFramePr>
          <p:cNvPr id="5" name="Table 4">
            <a:extLst>
              <a:ext uri="{FF2B5EF4-FFF2-40B4-BE49-F238E27FC236}">
                <a16:creationId xmlns:a16="http://schemas.microsoft.com/office/drawing/2014/main" id="{594524FF-6682-AE7D-ACE3-7D33A6DD3E25}"/>
              </a:ext>
            </a:extLst>
          </p:cNvPr>
          <p:cNvGraphicFramePr>
            <a:graphicFrameLocks noGrp="1"/>
          </p:cNvGraphicFramePr>
          <p:nvPr>
            <p:extLst>
              <p:ext uri="{D42A27DB-BD31-4B8C-83A1-F6EECF244321}">
                <p14:modId xmlns:p14="http://schemas.microsoft.com/office/powerpoint/2010/main" val="3296981477"/>
              </p:ext>
            </p:extLst>
          </p:nvPr>
        </p:nvGraphicFramePr>
        <p:xfrm>
          <a:off x="895349" y="2133600"/>
          <a:ext cx="12839700" cy="3962400"/>
        </p:xfrm>
        <a:graphic>
          <a:graphicData uri="http://schemas.openxmlformats.org/drawingml/2006/table">
            <a:tbl>
              <a:tblPr firstRow="1" firstCol="1" bandRow="1"/>
              <a:tblGrid>
                <a:gridCol w="1201795">
                  <a:extLst>
                    <a:ext uri="{9D8B030D-6E8A-4147-A177-3AD203B41FA5}">
                      <a16:colId xmlns:a16="http://schemas.microsoft.com/office/drawing/2014/main" val="1643511678"/>
                    </a:ext>
                  </a:extLst>
                </a:gridCol>
                <a:gridCol w="934730">
                  <a:extLst>
                    <a:ext uri="{9D8B030D-6E8A-4147-A177-3AD203B41FA5}">
                      <a16:colId xmlns:a16="http://schemas.microsoft.com/office/drawing/2014/main" val="3740606660"/>
                    </a:ext>
                  </a:extLst>
                </a:gridCol>
                <a:gridCol w="10703175">
                  <a:extLst>
                    <a:ext uri="{9D8B030D-6E8A-4147-A177-3AD203B41FA5}">
                      <a16:colId xmlns:a16="http://schemas.microsoft.com/office/drawing/2014/main" val="3542459883"/>
                    </a:ext>
                  </a:extLst>
                </a:gridCol>
              </a:tblGrid>
              <a:tr h="396240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adults with CCD and hypertension (systolic BP ≥130 and/or diastolic BP ≥80 mm Hg), in addition to nonpharmacological strategies,  GDMT angiotensin-converting enzyme (ACE) inhibitors, angiotensin-receptor blockers (ARB), or beta blockers are recommended as first-line therapy for compelling indications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recent MI or angina), with additional  antihypertensive medications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dihydropyridine calcium channel blockers [CCB], long-acting thiazide diuretics, and/or mineralocorticoid receptor antagonists) added as needed to optimize BP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732642"/>
                  </a:ext>
                </a:extLst>
              </a:tr>
            </a:tbl>
          </a:graphicData>
        </a:graphic>
      </p:graphicFrame>
      <p:sp>
        <p:nvSpPr>
          <p:cNvPr id="6" name="TextBox 5">
            <a:extLst>
              <a:ext uri="{FF2B5EF4-FFF2-40B4-BE49-F238E27FC236}">
                <a16:creationId xmlns:a16="http://schemas.microsoft.com/office/drawing/2014/main" id="{8240A998-244F-EB54-2986-3A8F1AF76FE5}"/>
              </a:ext>
            </a:extLst>
          </p:cNvPr>
          <p:cNvSpPr txBox="1"/>
          <p:nvPr/>
        </p:nvSpPr>
        <p:spPr>
          <a:xfrm>
            <a:off x="895349" y="6477000"/>
            <a:ext cx="10896599" cy="276999"/>
          </a:xfrm>
          <a:prstGeom prst="rect">
            <a:avLst/>
          </a:prstGeom>
          <a:noFill/>
        </p:spPr>
        <p:txBody>
          <a:bodyPr wrap="square">
            <a:spAutoFit/>
          </a:bodyPr>
          <a:lstStyle/>
          <a:p>
            <a:r>
              <a:rPr lang="en-US" sz="1200" b="1" dirty="0">
                <a:latin typeface="Lub Dub Medium" panose="020B0603030403020204" pitchFamily="34" charset="0"/>
              </a:rPr>
              <a:t>*Modified from the 2017 ACC/AHA/</a:t>
            </a:r>
            <a:r>
              <a:rPr lang="en-US" sz="1200" b="1" dirty="0" err="1">
                <a:latin typeface="Lub Dub Medium" panose="020B0603030403020204" pitchFamily="34" charset="0"/>
              </a:rPr>
              <a:t>Multisociety</a:t>
            </a:r>
            <a:r>
              <a:rPr lang="en-US" sz="1200" b="1" dirty="0">
                <a:latin typeface="Lub Dub Medium" panose="020B0603030403020204" pitchFamily="34" charset="0"/>
              </a:rPr>
              <a:t> High Blood Pressure in Adults Guideline.</a:t>
            </a:r>
          </a:p>
        </p:txBody>
      </p:sp>
    </p:spTree>
    <p:extLst>
      <p:ext uri="{BB962C8B-B14F-4D97-AF65-F5344CB8AC3E}">
        <p14:creationId xmlns:p14="http://schemas.microsoft.com/office/powerpoint/2010/main" val="3322770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2" name="Subtitle 5">
            <a:extLst>
              <a:ext uri="{FF2B5EF4-FFF2-40B4-BE49-F238E27FC236}">
                <a16:creationId xmlns:a16="http://schemas.microsoft.com/office/drawing/2014/main" id="{3CE4BC75-9855-7652-480A-EA35071C027A}"/>
              </a:ext>
            </a:extLst>
          </p:cNvPr>
          <p:cNvSpPr>
            <a:spLocks noGrp="1"/>
          </p:cNvSpPr>
          <p:nvPr>
            <p:ph type="subTitle" idx="1"/>
          </p:nvPr>
        </p:nvSpPr>
        <p:spPr>
          <a:xfrm>
            <a:off x="2952750" y="482366"/>
            <a:ext cx="8724900" cy="916450"/>
          </a:xfrm>
        </p:spPr>
        <p:txBody>
          <a:bodyPr/>
          <a:lstStyle/>
          <a:p>
            <a:r>
              <a:rPr lang="en-US" sz="2800" b="1" dirty="0"/>
              <a:t>Table 12. Nonpharmacologic Strategies for Blood Pressure Management</a:t>
            </a:r>
          </a:p>
        </p:txBody>
      </p:sp>
      <p:graphicFrame>
        <p:nvGraphicFramePr>
          <p:cNvPr id="3" name="Table 2">
            <a:extLst>
              <a:ext uri="{FF2B5EF4-FFF2-40B4-BE49-F238E27FC236}">
                <a16:creationId xmlns:a16="http://schemas.microsoft.com/office/drawing/2014/main" id="{14D24F9A-01CB-03CC-C4F3-D3B2664124FD}"/>
              </a:ext>
            </a:extLst>
          </p:cNvPr>
          <p:cNvGraphicFramePr>
            <a:graphicFrameLocks noGrp="1"/>
          </p:cNvGraphicFramePr>
          <p:nvPr>
            <p:extLst>
              <p:ext uri="{D42A27DB-BD31-4B8C-83A1-F6EECF244321}">
                <p14:modId xmlns:p14="http://schemas.microsoft.com/office/powerpoint/2010/main" val="2260351589"/>
              </p:ext>
            </p:extLst>
          </p:nvPr>
        </p:nvGraphicFramePr>
        <p:xfrm>
          <a:off x="1695450" y="1398816"/>
          <a:ext cx="11239500" cy="5300600"/>
        </p:xfrm>
        <a:graphic>
          <a:graphicData uri="http://schemas.openxmlformats.org/drawingml/2006/table">
            <a:tbl>
              <a:tblPr firstRow="1" firstCol="1" bandRow="1"/>
              <a:tblGrid>
                <a:gridCol w="1740356">
                  <a:extLst>
                    <a:ext uri="{9D8B030D-6E8A-4147-A177-3AD203B41FA5}">
                      <a16:colId xmlns:a16="http://schemas.microsoft.com/office/drawing/2014/main" val="4093848502"/>
                    </a:ext>
                  </a:extLst>
                </a:gridCol>
                <a:gridCol w="1907010">
                  <a:extLst>
                    <a:ext uri="{9D8B030D-6E8A-4147-A177-3AD203B41FA5}">
                      <a16:colId xmlns:a16="http://schemas.microsoft.com/office/drawing/2014/main" val="2165044824"/>
                    </a:ext>
                  </a:extLst>
                </a:gridCol>
                <a:gridCol w="3522374">
                  <a:extLst>
                    <a:ext uri="{9D8B030D-6E8A-4147-A177-3AD203B41FA5}">
                      <a16:colId xmlns:a16="http://schemas.microsoft.com/office/drawing/2014/main" val="2405852134"/>
                    </a:ext>
                  </a:extLst>
                </a:gridCol>
                <a:gridCol w="1820114">
                  <a:extLst>
                    <a:ext uri="{9D8B030D-6E8A-4147-A177-3AD203B41FA5}">
                      <a16:colId xmlns:a16="http://schemas.microsoft.com/office/drawing/2014/main" val="1487311528"/>
                    </a:ext>
                  </a:extLst>
                </a:gridCol>
                <a:gridCol w="2249646">
                  <a:extLst>
                    <a:ext uri="{9D8B030D-6E8A-4147-A177-3AD203B41FA5}">
                      <a16:colId xmlns:a16="http://schemas.microsoft.com/office/drawing/2014/main" val="444289120"/>
                    </a:ext>
                  </a:extLst>
                </a:gridCol>
              </a:tblGrid>
              <a:tr h="445676">
                <a:tc rowSpan="2" gridSpan="2">
                  <a:txBody>
                    <a:bodyPr/>
                    <a:lstStyle/>
                    <a:p>
                      <a:pPr marL="0" marR="0" algn="ctr" fontAlgn="base">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Nonpharmacologic Intervention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2" hMerge="1">
                  <a:txBody>
                    <a:bodyPr/>
                    <a:lstStyle/>
                    <a:p>
                      <a:endParaRPr lang="en-US"/>
                    </a:p>
                  </a:txBody>
                  <a:tcPr/>
                </a:tc>
                <a:tc rowSpan="2">
                  <a:txBody>
                    <a:bodyPr/>
                    <a:lstStyle/>
                    <a:p>
                      <a:pPr marL="0" marR="0" algn="ctr" fontAlgn="base">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2">
                  <a:txBody>
                    <a:bodyPr/>
                    <a:lstStyle/>
                    <a:p>
                      <a:pPr marL="0" marR="0" algn="ctr" fontAlgn="base">
                        <a:lnSpc>
                          <a:spcPct val="200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Approximate Impact on SBP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extLst>
                  <a:ext uri="{0D108BD9-81ED-4DB2-BD59-A6C34878D82A}">
                    <a16:rowId xmlns:a16="http://schemas.microsoft.com/office/drawing/2014/main" val="991966420"/>
                  </a:ext>
                </a:extLst>
              </a:tr>
              <a:tr h="44567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algn="ctr" fontAlgn="base">
                        <a:lnSpc>
                          <a:spcPct val="200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Hypertension</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fontAlgn="base">
                        <a:lnSpc>
                          <a:spcPct val="200000"/>
                        </a:lnSpc>
                        <a:spcBef>
                          <a:spcPts val="0"/>
                        </a:spcBef>
                        <a:spcAft>
                          <a:spcPts val="0"/>
                        </a:spcAft>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Normotension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48762875"/>
                  </a:ext>
                </a:extLst>
              </a:tr>
              <a:tr h="1577420">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Weight loss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Weight/body fat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Best goal is ideal body weight but aim for at least a 1-kg reduction in body weight for most adults who are overweight. Expect about 1 mm Hg for every 1-kg reduction in body weight.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-2–3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885419"/>
                  </a:ext>
                </a:extLst>
              </a:tr>
              <a:tr h="1314517">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Healthy diet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DASH dietary pattern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Consume a diet rich in fruits, vegetables, whole grains, and low-fat dairy products, with reduced content of saturated and total fat.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-11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140448"/>
                  </a:ext>
                </a:extLst>
              </a:tr>
              <a:tr h="788710">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Reduced intake of dietary sodium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Dietary sodium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Optimal goal is &lt;1,500 mg/d but aim for at least a 1,000-mg/d reduction in most adults.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-5/6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-2–3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648245"/>
                  </a:ext>
                </a:extLst>
              </a:tr>
            </a:tbl>
          </a:graphicData>
        </a:graphic>
      </p:graphicFrame>
      <p:sp>
        <p:nvSpPr>
          <p:cNvPr id="5" name="TextBox 4">
            <a:extLst>
              <a:ext uri="{FF2B5EF4-FFF2-40B4-BE49-F238E27FC236}">
                <a16:creationId xmlns:a16="http://schemas.microsoft.com/office/drawing/2014/main" id="{CE1DE8CD-15C3-9478-435D-2B63FEC4DC55}"/>
              </a:ext>
            </a:extLst>
          </p:cNvPr>
          <p:cNvSpPr txBox="1"/>
          <p:nvPr/>
        </p:nvSpPr>
        <p:spPr>
          <a:xfrm>
            <a:off x="1695450" y="6830784"/>
            <a:ext cx="11239500" cy="646331"/>
          </a:xfrm>
          <a:prstGeom prst="rect">
            <a:avLst/>
          </a:prstGeom>
          <a:noFill/>
        </p:spPr>
        <p:txBody>
          <a:bodyPr wrap="square">
            <a:spAutoFit/>
          </a:bodyPr>
          <a:lstStyle/>
          <a:p>
            <a:r>
              <a:rPr lang="en-US" sz="1200" b="1" dirty="0">
                <a:latin typeface="Lub Dub Medium" panose="020B0603030403020204" pitchFamily="34" charset="0"/>
              </a:rPr>
              <a:t>*Type, dose, and expected impact on BP in adults with a normal BP and with hypertension. †In the United States, 1 “standard” drink contains roughly 14 g of pure alcohol, which is typically found in 12 oz of regular beer (usually about 5% alcohol), 5 oz of wine (usually about 12% alcohol), and 1.5 oz of distilled spirits (usually about 40% alcohol).</a:t>
            </a:r>
          </a:p>
        </p:txBody>
      </p:sp>
    </p:spTree>
    <p:extLst>
      <p:ext uri="{BB962C8B-B14F-4D97-AF65-F5344CB8AC3E}">
        <p14:creationId xmlns:p14="http://schemas.microsoft.com/office/powerpoint/2010/main" val="2082430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2" name="Subtitle 5">
            <a:extLst>
              <a:ext uri="{FF2B5EF4-FFF2-40B4-BE49-F238E27FC236}">
                <a16:creationId xmlns:a16="http://schemas.microsoft.com/office/drawing/2014/main" id="{18A1B197-D891-719F-7CCC-60EF7DFCECEA}"/>
              </a:ext>
            </a:extLst>
          </p:cNvPr>
          <p:cNvSpPr>
            <a:spLocks noGrp="1"/>
          </p:cNvSpPr>
          <p:nvPr>
            <p:ph type="subTitle" idx="1"/>
          </p:nvPr>
        </p:nvSpPr>
        <p:spPr>
          <a:xfrm>
            <a:off x="2952750" y="228600"/>
            <a:ext cx="8724900" cy="916450"/>
          </a:xfrm>
        </p:spPr>
        <p:txBody>
          <a:bodyPr/>
          <a:lstStyle/>
          <a:p>
            <a:r>
              <a:rPr lang="en-US" sz="2800" b="1" dirty="0"/>
              <a:t>Table 12. Nonpharmacologic Strategies for Blood Pressure Management (</a:t>
            </a:r>
            <a:r>
              <a:rPr lang="en-US" sz="2800" b="1" dirty="0" err="1"/>
              <a:t>con’t</a:t>
            </a:r>
            <a:r>
              <a:rPr lang="en-US" sz="2800" b="1" dirty="0"/>
              <a:t>.)</a:t>
            </a:r>
          </a:p>
        </p:txBody>
      </p:sp>
      <p:graphicFrame>
        <p:nvGraphicFramePr>
          <p:cNvPr id="6" name="Table 5">
            <a:extLst>
              <a:ext uri="{FF2B5EF4-FFF2-40B4-BE49-F238E27FC236}">
                <a16:creationId xmlns:a16="http://schemas.microsoft.com/office/drawing/2014/main" id="{AB2ED7BC-6630-5D79-B1EA-A68A43A45B41}"/>
              </a:ext>
            </a:extLst>
          </p:cNvPr>
          <p:cNvGraphicFramePr>
            <a:graphicFrameLocks noGrp="1"/>
          </p:cNvGraphicFramePr>
          <p:nvPr>
            <p:extLst>
              <p:ext uri="{D42A27DB-BD31-4B8C-83A1-F6EECF244321}">
                <p14:modId xmlns:p14="http://schemas.microsoft.com/office/powerpoint/2010/main" val="633103496"/>
              </p:ext>
            </p:extLst>
          </p:nvPr>
        </p:nvGraphicFramePr>
        <p:xfrm>
          <a:off x="1409700" y="1431970"/>
          <a:ext cx="11811000" cy="5873904"/>
        </p:xfrm>
        <a:graphic>
          <a:graphicData uri="http://schemas.openxmlformats.org/drawingml/2006/table">
            <a:tbl>
              <a:tblPr firstRow="1" firstCol="1" bandRow="1"/>
              <a:tblGrid>
                <a:gridCol w="1541088">
                  <a:extLst>
                    <a:ext uri="{9D8B030D-6E8A-4147-A177-3AD203B41FA5}">
                      <a16:colId xmlns:a16="http://schemas.microsoft.com/office/drawing/2014/main" val="3871152540"/>
                    </a:ext>
                  </a:extLst>
                </a:gridCol>
                <a:gridCol w="2175174">
                  <a:extLst>
                    <a:ext uri="{9D8B030D-6E8A-4147-A177-3AD203B41FA5}">
                      <a16:colId xmlns:a16="http://schemas.microsoft.com/office/drawing/2014/main" val="3483510579"/>
                    </a:ext>
                  </a:extLst>
                </a:gridCol>
                <a:gridCol w="4017690">
                  <a:extLst>
                    <a:ext uri="{9D8B030D-6E8A-4147-A177-3AD203B41FA5}">
                      <a16:colId xmlns:a16="http://schemas.microsoft.com/office/drawing/2014/main" val="2105307946"/>
                    </a:ext>
                  </a:extLst>
                </a:gridCol>
                <a:gridCol w="1985085">
                  <a:extLst>
                    <a:ext uri="{9D8B030D-6E8A-4147-A177-3AD203B41FA5}">
                      <a16:colId xmlns:a16="http://schemas.microsoft.com/office/drawing/2014/main" val="335473786"/>
                    </a:ext>
                  </a:extLst>
                </a:gridCol>
                <a:gridCol w="2091963">
                  <a:extLst>
                    <a:ext uri="{9D8B030D-6E8A-4147-A177-3AD203B41FA5}">
                      <a16:colId xmlns:a16="http://schemas.microsoft.com/office/drawing/2014/main" val="3017914440"/>
                    </a:ext>
                  </a:extLst>
                </a:gridCol>
              </a:tblGrid>
              <a:tr h="1029630">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Enhanced intake of dietary potassium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Dietary potassium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Aim for 3,500–5,000 mg/d, preferably by consumption of a diet rich in potassium.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-4–5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mm Hg </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141568"/>
                  </a:ext>
                </a:extLst>
              </a:tr>
              <a:tr h="624467">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Physical activity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Aerobic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90–150 min/wk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65%–75% heart rate reserve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-5–8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-2–4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931527"/>
                  </a:ext>
                </a:extLst>
              </a:tr>
              <a:tr h="1287037">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Dynamic resistance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90–150 min/wk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50%–80% of 1 repetition maximum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6 exercises, 3 sets/exercise, 10 repetitions/set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768216"/>
                  </a:ext>
                </a:extLst>
              </a:tr>
              <a:tr h="1287037">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Isometric resistance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4 × 2 min (hand grip), 1 min rest between exercises, 30%–40% maximum voluntary contraction, 3 sessions/wk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8–10 wk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413472"/>
                  </a:ext>
                </a:extLst>
              </a:tr>
              <a:tr h="1029630">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Moderation in alcohol intake </a:t>
                      </a: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Alcohol consumption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In individuals who drink alcohol, limit alcohol† to: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Men: ≤2 drinks daily </a:t>
                      </a:r>
                    </a:p>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Women: ≤1 drink daily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 mm Hg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mm Hg </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598493"/>
                  </a:ext>
                </a:extLst>
              </a:tr>
            </a:tbl>
          </a:graphicData>
        </a:graphic>
      </p:graphicFrame>
      <p:sp>
        <p:nvSpPr>
          <p:cNvPr id="8" name="TextBox 7">
            <a:extLst>
              <a:ext uri="{FF2B5EF4-FFF2-40B4-BE49-F238E27FC236}">
                <a16:creationId xmlns:a16="http://schemas.microsoft.com/office/drawing/2014/main" id="{0737C22D-7D94-9C29-8CC9-7D34DB28F988}"/>
              </a:ext>
            </a:extLst>
          </p:cNvPr>
          <p:cNvSpPr txBox="1"/>
          <p:nvPr/>
        </p:nvSpPr>
        <p:spPr>
          <a:xfrm>
            <a:off x="1409700" y="7315795"/>
            <a:ext cx="6934200" cy="276999"/>
          </a:xfrm>
          <a:prstGeom prst="rect">
            <a:avLst/>
          </a:prstGeom>
          <a:noFill/>
        </p:spPr>
        <p:txBody>
          <a:bodyPr wrap="square">
            <a:spAutoFit/>
          </a:bodyPr>
          <a:lstStyle/>
          <a:p>
            <a:r>
              <a:rPr lang="en-US" sz="1200" b="1" dirty="0">
                <a:latin typeface="Lub Dub Medium" panose="020B0603030403020204" pitchFamily="34" charset="0"/>
              </a:rPr>
              <a:t>*Type, dose, and expected impact on BP in adults with a normal BP and with hypertension. </a:t>
            </a:r>
          </a:p>
        </p:txBody>
      </p:sp>
    </p:spTree>
    <p:extLst>
      <p:ext uri="{BB962C8B-B14F-4D97-AF65-F5344CB8AC3E}">
        <p14:creationId xmlns:p14="http://schemas.microsoft.com/office/powerpoint/2010/main" val="98036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076700" y="1066800"/>
            <a:ext cx="6477000" cy="572937"/>
          </a:xfrm>
        </p:spPr>
        <p:txBody>
          <a:bodyPr/>
          <a:lstStyle/>
          <a:p>
            <a:r>
              <a:rPr lang="en-US" sz="3600" b="1" dirty="0"/>
              <a:t>Top 10 Take Home Messages</a:t>
            </a:r>
          </a:p>
        </p:txBody>
      </p:sp>
      <p:sp>
        <p:nvSpPr>
          <p:cNvPr id="3" name="TextBox 2">
            <a:extLst>
              <a:ext uri="{FF2B5EF4-FFF2-40B4-BE49-F238E27FC236}">
                <a16:creationId xmlns:a16="http://schemas.microsoft.com/office/drawing/2014/main" id="{2A1D4512-93E1-7018-F53F-D761D6E9C948}"/>
              </a:ext>
            </a:extLst>
          </p:cNvPr>
          <p:cNvSpPr txBox="1"/>
          <p:nvPr/>
        </p:nvSpPr>
        <p:spPr>
          <a:xfrm>
            <a:off x="1981200" y="2837527"/>
            <a:ext cx="10668000" cy="4031873"/>
          </a:xfrm>
          <a:prstGeom prst="rect">
            <a:avLst/>
          </a:prstGeom>
          <a:noFill/>
        </p:spPr>
        <p:txBody>
          <a:bodyPr wrap="square">
            <a:spAutoFit/>
          </a:bodyPr>
          <a:lstStyle/>
          <a:p>
            <a:r>
              <a:rPr lang="en-US" sz="3200" dirty="0">
                <a:latin typeface="Lub Dub Medium" panose="020B0603030403020204" pitchFamily="34" charset="0"/>
              </a:rPr>
              <a:t>3. Patients with CCD who are free from contraindications are encouraged to participate in habitual physical activity, including activities to reduce sitting time and to increase aerobic and resistance exercise. Cardiac rehabilitation for eligible patients provides significant cardiovascular benefits, including decreased morbidity and mortality outcomes. </a:t>
            </a:r>
          </a:p>
        </p:txBody>
      </p:sp>
    </p:spTree>
    <p:extLst>
      <p:ext uri="{BB962C8B-B14F-4D97-AF65-F5344CB8AC3E}">
        <p14:creationId xmlns:p14="http://schemas.microsoft.com/office/powerpoint/2010/main" val="1745167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70</a:t>
            </a:fld>
            <a:endParaRPr lang="en-US" dirty="0"/>
          </a:p>
        </p:txBody>
      </p:sp>
      <p:sp>
        <p:nvSpPr>
          <p:cNvPr id="2" name="Subtitle 5">
            <a:extLst>
              <a:ext uri="{FF2B5EF4-FFF2-40B4-BE49-F238E27FC236}">
                <a16:creationId xmlns:a16="http://schemas.microsoft.com/office/drawing/2014/main" id="{FB813BCE-876C-C0B4-00C4-BFE755910784}"/>
              </a:ext>
            </a:extLst>
          </p:cNvPr>
          <p:cNvSpPr>
            <a:spLocks noGrp="1"/>
          </p:cNvSpPr>
          <p:nvPr>
            <p:ph type="subTitle" idx="1"/>
          </p:nvPr>
        </p:nvSpPr>
        <p:spPr>
          <a:xfrm>
            <a:off x="3267075" y="457200"/>
            <a:ext cx="8096250" cy="533400"/>
          </a:xfrm>
        </p:spPr>
        <p:txBody>
          <a:bodyPr/>
          <a:lstStyle/>
          <a:p>
            <a:r>
              <a:rPr lang="en-US" sz="2800" b="1" dirty="0"/>
              <a:t>SGLT2 Inhibitors and GLP-1 Receptor Agonists </a:t>
            </a:r>
          </a:p>
        </p:txBody>
      </p:sp>
      <p:graphicFrame>
        <p:nvGraphicFramePr>
          <p:cNvPr id="3" name="Table 2">
            <a:extLst>
              <a:ext uri="{FF2B5EF4-FFF2-40B4-BE49-F238E27FC236}">
                <a16:creationId xmlns:a16="http://schemas.microsoft.com/office/drawing/2014/main" id="{0A545CB2-8DE2-1960-2C92-0C2E7B78A98D}"/>
              </a:ext>
            </a:extLst>
          </p:cNvPr>
          <p:cNvGraphicFramePr>
            <a:graphicFrameLocks noGrp="1"/>
          </p:cNvGraphicFramePr>
          <p:nvPr>
            <p:extLst>
              <p:ext uri="{D42A27DB-BD31-4B8C-83A1-F6EECF244321}">
                <p14:modId xmlns:p14="http://schemas.microsoft.com/office/powerpoint/2010/main" val="940701915"/>
              </p:ext>
            </p:extLst>
          </p:nvPr>
        </p:nvGraphicFramePr>
        <p:xfrm>
          <a:off x="838200" y="1189512"/>
          <a:ext cx="12496800" cy="6165850"/>
        </p:xfrm>
        <a:graphic>
          <a:graphicData uri="http://schemas.openxmlformats.org/drawingml/2006/table">
            <a:tbl>
              <a:tblPr firstRow="1" firstCol="1" bandRow="1"/>
              <a:tblGrid>
                <a:gridCol w="2146689">
                  <a:extLst>
                    <a:ext uri="{9D8B030D-6E8A-4147-A177-3AD203B41FA5}">
                      <a16:colId xmlns:a16="http://schemas.microsoft.com/office/drawing/2014/main" val="2407834548"/>
                    </a:ext>
                  </a:extLst>
                </a:gridCol>
                <a:gridCol w="1207452">
                  <a:extLst>
                    <a:ext uri="{9D8B030D-6E8A-4147-A177-3AD203B41FA5}">
                      <a16:colId xmlns:a16="http://schemas.microsoft.com/office/drawing/2014/main" val="492265843"/>
                    </a:ext>
                  </a:extLst>
                </a:gridCol>
                <a:gridCol w="9142659">
                  <a:extLst>
                    <a:ext uri="{9D8B030D-6E8A-4147-A177-3AD203B41FA5}">
                      <a16:colId xmlns:a16="http://schemas.microsoft.com/office/drawing/2014/main" val="838152718"/>
                    </a:ext>
                  </a:extLst>
                </a:gridCol>
              </a:tblGrid>
              <a:tr h="914535">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Use of SGLT2 Inhibitors and GLP-1 Receptor Agonists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07998031"/>
                  </a:ext>
                </a:extLst>
              </a:tr>
              <a:tr h="419572">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503139"/>
                  </a:ext>
                </a:extLst>
              </a:tr>
              <a:tr h="14094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type 2 diabetes, the use of either an SGLT2 inhibitor or a GLP-1 receptor agonist with proven cardiovascular benefit is recommended to reduce the risk of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888759"/>
                  </a:ext>
                </a:extLst>
              </a:tr>
              <a:tr h="14094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 Value Statement: High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and type 2 diabetes, addition of a GLP-1 receptor agonist at US prices is projected to be of high value compared with standard of 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3057154"/>
                  </a:ext>
                </a:extLst>
              </a:tr>
              <a:tr h="14094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 Value Statement: Intermediate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and type 2 diabetes, addition of an SGLT2 inhibitor at US prices is projected to be of intermediate value compared with standard of 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7612703"/>
                  </a:ext>
                </a:extLst>
              </a:tr>
            </a:tbl>
          </a:graphicData>
        </a:graphic>
      </p:graphicFrame>
    </p:spTree>
    <p:extLst>
      <p:ext uri="{BB962C8B-B14F-4D97-AF65-F5344CB8AC3E}">
        <p14:creationId xmlns:p14="http://schemas.microsoft.com/office/powerpoint/2010/main" val="2512042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71</a:t>
            </a:fld>
            <a:endParaRPr lang="en-US" dirty="0"/>
          </a:p>
        </p:txBody>
      </p:sp>
      <p:graphicFrame>
        <p:nvGraphicFramePr>
          <p:cNvPr id="2" name="Table 1">
            <a:extLst>
              <a:ext uri="{FF2B5EF4-FFF2-40B4-BE49-F238E27FC236}">
                <a16:creationId xmlns:a16="http://schemas.microsoft.com/office/drawing/2014/main" id="{07367D30-03B4-987F-3806-B4EDB98A2359}"/>
              </a:ext>
            </a:extLst>
          </p:cNvPr>
          <p:cNvGraphicFramePr>
            <a:graphicFrameLocks noGrp="1"/>
          </p:cNvGraphicFramePr>
          <p:nvPr>
            <p:extLst>
              <p:ext uri="{D42A27DB-BD31-4B8C-83A1-F6EECF244321}">
                <p14:modId xmlns:p14="http://schemas.microsoft.com/office/powerpoint/2010/main" val="4009013061"/>
              </p:ext>
            </p:extLst>
          </p:nvPr>
        </p:nvGraphicFramePr>
        <p:xfrm>
          <a:off x="1073347" y="1219200"/>
          <a:ext cx="12483705" cy="6249416"/>
        </p:xfrm>
        <a:graphic>
          <a:graphicData uri="http://schemas.openxmlformats.org/drawingml/2006/table">
            <a:tbl>
              <a:tblPr firstRow="1" firstCol="1" bandRow="1"/>
              <a:tblGrid>
                <a:gridCol w="2089772">
                  <a:extLst>
                    <a:ext uri="{9D8B030D-6E8A-4147-A177-3AD203B41FA5}">
                      <a16:colId xmlns:a16="http://schemas.microsoft.com/office/drawing/2014/main" val="2510370349"/>
                    </a:ext>
                  </a:extLst>
                </a:gridCol>
                <a:gridCol w="1260854">
                  <a:extLst>
                    <a:ext uri="{9D8B030D-6E8A-4147-A177-3AD203B41FA5}">
                      <a16:colId xmlns:a16="http://schemas.microsoft.com/office/drawing/2014/main" val="1448796320"/>
                    </a:ext>
                  </a:extLst>
                </a:gridCol>
                <a:gridCol w="9133079">
                  <a:extLst>
                    <a:ext uri="{9D8B030D-6E8A-4147-A177-3AD203B41FA5}">
                      <a16:colId xmlns:a16="http://schemas.microsoft.com/office/drawing/2014/main" val="1706596628"/>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heart failure with LVEF ≤40%, use of an SGLT2 inhibitor is recommended to reduce the risk of cardiovascular death and heart failure hospitalization</a:t>
                      </a:r>
                      <a:r>
                        <a:rPr lang="en-US" sz="18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and to improve QOL,</a:t>
                      </a:r>
                      <a:r>
                        <a:rPr lang="en-US" sz="1800" b="1"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irrespective of diabetes status.*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67706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 Value Statement: Intermediate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and heart failure with LVEF ≤40%, addition of an SGLT2 inhibitor to GDMT, irrespective of diabetes status,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projected to be of intermediate value at US prices</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456707"/>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heart failure with LVEF &gt;40%, use of an SGLT2 inhibitor can be beneficial in decreasing heart failure hospitalizations and to improve QOL, irrespective of diabetes status.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608249"/>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Cost Value Statement: Intermediate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heart failure with LVEF &gt;40%, addition of an SGLT2 inhibitor to GDMT, irrespective of diabetes status,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projected to be of uncertain value at US prices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650697"/>
                  </a:ext>
                </a:extLst>
              </a:tr>
            </a:tbl>
          </a:graphicData>
        </a:graphic>
      </p:graphicFrame>
      <p:sp>
        <p:nvSpPr>
          <p:cNvPr id="3" name="Subtitle 5">
            <a:extLst>
              <a:ext uri="{FF2B5EF4-FFF2-40B4-BE49-F238E27FC236}">
                <a16:creationId xmlns:a16="http://schemas.microsoft.com/office/drawing/2014/main" id="{F8E8446A-80C1-1591-3FDF-7D7ADB9CC10B}"/>
              </a:ext>
            </a:extLst>
          </p:cNvPr>
          <p:cNvSpPr>
            <a:spLocks noGrp="1"/>
          </p:cNvSpPr>
          <p:nvPr>
            <p:ph type="subTitle" idx="1"/>
          </p:nvPr>
        </p:nvSpPr>
        <p:spPr>
          <a:xfrm>
            <a:off x="2628899" y="494284"/>
            <a:ext cx="9372600" cy="533400"/>
          </a:xfrm>
        </p:spPr>
        <p:txBody>
          <a:bodyPr/>
          <a:lstStyle/>
          <a:p>
            <a:r>
              <a:rPr lang="en-US" sz="2800" b="1" dirty="0"/>
              <a:t>SGLT2 Inhibitors and GLP-1 Receptor Agonists (</a:t>
            </a:r>
            <a:r>
              <a:rPr lang="en-US" sz="2800" b="1" dirty="0" err="1"/>
              <a:t>con’t</a:t>
            </a:r>
            <a:r>
              <a:rPr lang="en-US" sz="2800" b="1" dirty="0"/>
              <a:t>.) </a:t>
            </a:r>
          </a:p>
        </p:txBody>
      </p:sp>
      <p:sp>
        <p:nvSpPr>
          <p:cNvPr id="6" name="TextBox 5">
            <a:extLst>
              <a:ext uri="{FF2B5EF4-FFF2-40B4-BE49-F238E27FC236}">
                <a16:creationId xmlns:a16="http://schemas.microsoft.com/office/drawing/2014/main" id="{EB392356-ED76-1DB3-AD9B-53DB5772C9E2}"/>
              </a:ext>
            </a:extLst>
          </p:cNvPr>
          <p:cNvSpPr txBox="1"/>
          <p:nvPr/>
        </p:nvSpPr>
        <p:spPr>
          <a:xfrm>
            <a:off x="13557052" y="5943600"/>
            <a:ext cx="1146959" cy="1384995"/>
          </a:xfrm>
          <a:prstGeom prst="rect">
            <a:avLst/>
          </a:prstGeom>
          <a:noFill/>
        </p:spPr>
        <p:txBody>
          <a:bodyPr wrap="square">
            <a:spAutoFit/>
          </a:bodyPr>
          <a:lstStyle/>
          <a:p>
            <a:r>
              <a:rPr lang="en-US" sz="1200" b="1" dirty="0">
                <a:latin typeface="Lub Dub Medium" panose="020B0603030403020204" pitchFamily="34" charset="0"/>
              </a:rPr>
              <a:t>*Modified from the 2022 AHA/ACC/HFSA Heart Failure Guideline</a:t>
            </a:r>
          </a:p>
        </p:txBody>
      </p:sp>
    </p:spTree>
    <p:extLst>
      <p:ext uri="{BB962C8B-B14F-4D97-AF65-F5344CB8AC3E}">
        <p14:creationId xmlns:p14="http://schemas.microsoft.com/office/powerpoint/2010/main" val="3357015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
        <p:nvSpPr>
          <p:cNvPr id="2" name="Subtitle 5">
            <a:extLst>
              <a:ext uri="{FF2B5EF4-FFF2-40B4-BE49-F238E27FC236}">
                <a16:creationId xmlns:a16="http://schemas.microsoft.com/office/drawing/2014/main" id="{6F9C00F2-A5BD-2089-9812-81A912E4468C}"/>
              </a:ext>
            </a:extLst>
          </p:cNvPr>
          <p:cNvSpPr>
            <a:spLocks noGrp="1"/>
          </p:cNvSpPr>
          <p:nvPr>
            <p:ph type="subTitle" idx="1"/>
          </p:nvPr>
        </p:nvSpPr>
        <p:spPr>
          <a:xfrm>
            <a:off x="5367337" y="609600"/>
            <a:ext cx="3895725" cy="381000"/>
          </a:xfrm>
        </p:spPr>
        <p:txBody>
          <a:bodyPr/>
          <a:lstStyle/>
          <a:p>
            <a:r>
              <a:rPr lang="en-US" sz="2800" b="1" dirty="0"/>
              <a:t>Weight Management </a:t>
            </a:r>
          </a:p>
        </p:txBody>
      </p:sp>
      <p:graphicFrame>
        <p:nvGraphicFramePr>
          <p:cNvPr id="3" name="Table 2">
            <a:extLst>
              <a:ext uri="{FF2B5EF4-FFF2-40B4-BE49-F238E27FC236}">
                <a16:creationId xmlns:a16="http://schemas.microsoft.com/office/drawing/2014/main" id="{500B6789-49B0-EF1D-CE9B-55C3F8F6DC78}"/>
              </a:ext>
            </a:extLst>
          </p:cNvPr>
          <p:cNvGraphicFramePr>
            <a:graphicFrameLocks noGrp="1"/>
          </p:cNvGraphicFramePr>
          <p:nvPr>
            <p:extLst>
              <p:ext uri="{D42A27DB-BD31-4B8C-83A1-F6EECF244321}">
                <p14:modId xmlns:p14="http://schemas.microsoft.com/office/powerpoint/2010/main" val="842449862"/>
              </p:ext>
            </p:extLst>
          </p:nvPr>
        </p:nvGraphicFramePr>
        <p:xfrm>
          <a:off x="2019298" y="1295400"/>
          <a:ext cx="10591801" cy="5884168"/>
        </p:xfrm>
        <a:graphic>
          <a:graphicData uri="http://schemas.openxmlformats.org/drawingml/2006/table">
            <a:tbl>
              <a:tblPr firstRow="1" firstCol="1" bandRow="1"/>
              <a:tblGrid>
                <a:gridCol w="1093165">
                  <a:extLst>
                    <a:ext uri="{9D8B030D-6E8A-4147-A177-3AD203B41FA5}">
                      <a16:colId xmlns:a16="http://schemas.microsoft.com/office/drawing/2014/main" val="2769263510"/>
                    </a:ext>
                  </a:extLst>
                </a:gridCol>
                <a:gridCol w="1144141">
                  <a:extLst>
                    <a:ext uri="{9D8B030D-6E8A-4147-A177-3AD203B41FA5}">
                      <a16:colId xmlns:a16="http://schemas.microsoft.com/office/drawing/2014/main" val="867873239"/>
                    </a:ext>
                  </a:extLst>
                </a:gridCol>
                <a:gridCol w="8354495">
                  <a:extLst>
                    <a:ext uri="{9D8B030D-6E8A-4147-A177-3AD203B41FA5}">
                      <a16:colId xmlns:a16="http://schemas.microsoft.com/office/drawing/2014/main" val="1215755117"/>
                    </a:ext>
                  </a:extLst>
                </a:gridCol>
              </a:tblGrid>
              <a:tr h="112805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Weight Management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65791792"/>
                  </a:ext>
                </a:extLst>
              </a:tr>
              <a:tr h="52926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577344"/>
                  </a:ext>
                </a:extLst>
              </a:tr>
              <a:tr h="11021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In patients with CCD, assessment of BMI with or without waist circumference is recommended during routine clinical follow-up.</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546616"/>
                  </a:ext>
                </a:extLst>
              </a:tr>
              <a:tr h="81570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Patients with CCD and overweight or obesity should receive counseling on diet, lifestyle, and goals for weight loss.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646360"/>
                  </a:ext>
                </a:extLst>
              </a:tr>
              <a:tr h="196148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CCD and overweight or obesity in whom pharmacologic therapy is warranted for further weight reduction, a GLP-1 receptor agonist can be beneficial in addition to counseling for diet and physical activity, and it is reasonable to choose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semaglutide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over liraglutide.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778743"/>
                  </a:ext>
                </a:extLst>
              </a:tr>
            </a:tbl>
          </a:graphicData>
        </a:graphic>
      </p:graphicFrame>
    </p:spTree>
    <p:extLst>
      <p:ext uri="{BB962C8B-B14F-4D97-AF65-F5344CB8AC3E}">
        <p14:creationId xmlns:p14="http://schemas.microsoft.com/office/powerpoint/2010/main" val="207978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2" name="Subtitle 5">
            <a:extLst>
              <a:ext uri="{FF2B5EF4-FFF2-40B4-BE49-F238E27FC236}">
                <a16:creationId xmlns:a16="http://schemas.microsoft.com/office/drawing/2014/main" id="{6F81EEE6-252F-26AC-446F-450589BAF294}"/>
              </a:ext>
            </a:extLst>
          </p:cNvPr>
          <p:cNvSpPr>
            <a:spLocks noGrp="1"/>
          </p:cNvSpPr>
          <p:nvPr>
            <p:ph type="subTitle" idx="1"/>
          </p:nvPr>
        </p:nvSpPr>
        <p:spPr>
          <a:xfrm>
            <a:off x="4702967" y="1371600"/>
            <a:ext cx="5224463" cy="457200"/>
          </a:xfrm>
        </p:spPr>
        <p:txBody>
          <a:bodyPr/>
          <a:lstStyle/>
          <a:p>
            <a:r>
              <a:rPr lang="en-US" sz="2800" b="1" dirty="0"/>
              <a:t>Weight Management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1D21AB2E-2754-258F-0D1F-722539362F40}"/>
              </a:ext>
            </a:extLst>
          </p:cNvPr>
          <p:cNvGraphicFramePr>
            <a:graphicFrameLocks noGrp="1"/>
          </p:cNvGraphicFramePr>
          <p:nvPr>
            <p:extLst>
              <p:ext uri="{D42A27DB-BD31-4B8C-83A1-F6EECF244321}">
                <p14:modId xmlns:p14="http://schemas.microsoft.com/office/powerpoint/2010/main" val="1244617242"/>
              </p:ext>
            </p:extLst>
          </p:nvPr>
        </p:nvGraphicFramePr>
        <p:xfrm>
          <a:off x="2401886" y="2333672"/>
          <a:ext cx="9826626" cy="3705925"/>
        </p:xfrm>
        <a:graphic>
          <a:graphicData uri="http://schemas.openxmlformats.org/drawingml/2006/table">
            <a:tbl>
              <a:tblPr firstRow="1" firstCol="1" bandRow="1"/>
              <a:tblGrid>
                <a:gridCol w="1014192">
                  <a:extLst>
                    <a:ext uri="{9D8B030D-6E8A-4147-A177-3AD203B41FA5}">
                      <a16:colId xmlns:a16="http://schemas.microsoft.com/office/drawing/2014/main" val="3963538675"/>
                    </a:ext>
                  </a:extLst>
                </a:gridCol>
                <a:gridCol w="1061486">
                  <a:extLst>
                    <a:ext uri="{9D8B030D-6E8A-4147-A177-3AD203B41FA5}">
                      <a16:colId xmlns:a16="http://schemas.microsoft.com/office/drawing/2014/main" val="2996459396"/>
                    </a:ext>
                  </a:extLst>
                </a:gridCol>
                <a:gridCol w="7750948">
                  <a:extLst>
                    <a:ext uri="{9D8B030D-6E8A-4147-A177-3AD203B41FA5}">
                      <a16:colId xmlns:a16="http://schemas.microsoft.com/office/drawing/2014/main" val="764738908"/>
                    </a:ext>
                  </a:extLst>
                </a:gridCol>
              </a:tblGrid>
              <a:tr h="25159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severe obesity who have not met weight loss goals with lifestyle and pharmacologic intervention, and who have acceptable surgical risk, referral for consideration of a bariatric procedure is reasonable for weight loss and cardiovascular risk factor reduction.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458785"/>
                  </a:ext>
                </a:extLst>
              </a:tr>
              <a:tr h="10462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use of sympathomimetic weight loss drugs is potentially harmful.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575704"/>
                  </a:ext>
                </a:extLst>
              </a:tr>
            </a:tbl>
          </a:graphicData>
        </a:graphic>
      </p:graphicFrame>
    </p:spTree>
    <p:extLst>
      <p:ext uri="{BB962C8B-B14F-4D97-AF65-F5344CB8AC3E}">
        <p14:creationId xmlns:p14="http://schemas.microsoft.com/office/powerpoint/2010/main" val="4445124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2" name="Subtitle 5">
            <a:extLst>
              <a:ext uri="{FF2B5EF4-FFF2-40B4-BE49-F238E27FC236}">
                <a16:creationId xmlns:a16="http://schemas.microsoft.com/office/drawing/2014/main" id="{301B8D67-0CC3-5733-F367-6F8CEE2CC478}"/>
              </a:ext>
            </a:extLst>
          </p:cNvPr>
          <p:cNvSpPr>
            <a:spLocks noGrp="1"/>
          </p:cNvSpPr>
          <p:nvPr>
            <p:ph type="subTitle" idx="1"/>
          </p:nvPr>
        </p:nvSpPr>
        <p:spPr>
          <a:xfrm>
            <a:off x="5208983" y="990600"/>
            <a:ext cx="4212433" cy="457200"/>
          </a:xfrm>
        </p:spPr>
        <p:txBody>
          <a:bodyPr/>
          <a:lstStyle/>
          <a:p>
            <a:r>
              <a:rPr lang="en-US" sz="2800" b="1" dirty="0"/>
              <a:t>Cardiac Rehabilitation </a:t>
            </a:r>
          </a:p>
        </p:txBody>
      </p:sp>
      <p:graphicFrame>
        <p:nvGraphicFramePr>
          <p:cNvPr id="3" name="Table 2">
            <a:extLst>
              <a:ext uri="{FF2B5EF4-FFF2-40B4-BE49-F238E27FC236}">
                <a16:creationId xmlns:a16="http://schemas.microsoft.com/office/drawing/2014/main" id="{24858D83-591B-A17C-6700-9A13DFD60E3F}"/>
              </a:ext>
            </a:extLst>
          </p:cNvPr>
          <p:cNvGraphicFramePr>
            <a:graphicFrameLocks noGrp="1"/>
          </p:cNvGraphicFramePr>
          <p:nvPr>
            <p:extLst>
              <p:ext uri="{D42A27DB-BD31-4B8C-83A1-F6EECF244321}">
                <p14:modId xmlns:p14="http://schemas.microsoft.com/office/powerpoint/2010/main" val="2622542441"/>
              </p:ext>
            </p:extLst>
          </p:nvPr>
        </p:nvGraphicFramePr>
        <p:xfrm>
          <a:off x="2019300" y="1826956"/>
          <a:ext cx="10591800" cy="4575688"/>
        </p:xfrm>
        <a:graphic>
          <a:graphicData uri="http://schemas.openxmlformats.org/drawingml/2006/table">
            <a:tbl>
              <a:tblPr firstRow="1" firstCol="1" bandRow="1"/>
              <a:tblGrid>
                <a:gridCol w="1126967">
                  <a:extLst>
                    <a:ext uri="{9D8B030D-6E8A-4147-A177-3AD203B41FA5}">
                      <a16:colId xmlns:a16="http://schemas.microsoft.com/office/drawing/2014/main" val="1919862411"/>
                    </a:ext>
                  </a:extLst>
                </a:gridCol>
                <a:gridCol w="1114258">
                  <a:extLst>
                    <a:ext uri="{9D8B030D-6E8A-4147-A177-3AD203B41FA5}">
                      <a16:colId xmlns:a16="http://schemas.microsoft.com/office/drawing/2014/main" val="2184557502"/>
                    </a:ext>
                  </a:extLst>
                </a:gridCol>
                <a:gridCol w="8350575">
                  <a:extLst>
                    <a:ext uri="{9D8B030D-6E8A-4147-A177-3AD203B41FA5}">
                      <a16:colId xmlns:a16="http://schemas.microsoft.com/office/drawing/2014/main" val="1068903870"/>
                    </a:ext>
                  </a:extLst>
                </a:gridCol>
              </a:tblGrid>
              <a:tr h="707325">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 for Cardiac Rehabilitation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75194228"/>
                  </a:ext>
                </a:extLst>
              </a:tr>
              <a:tr h="338905">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974039"/>
                  </a:ext>
                </a:extLst>
              </a:tr>
              <a:tr h="1075745">
                <a:tc rowSpan="3">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3">
                  <a:txBody>
                    <a:bodyPr/>
                    <a:lstStyle/>
                    <a:p>
                      <a:pPr marL="342900" marR="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All patients with CCD and appropriate indications*†‡ should be referred to a cardiac rehabilitation program to improve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5723"/>
                  </a:ext>
                </a:extLst>
              </a:tr>
              <a:tr h="644475">
                <a:tc vMerge="1">
                  <a:txBody>
                    <a:bodyPr/>
                    <a:lstStyle/>
                    <a:p>
                      <a:endParaRPr lang="en-US"/>
                    </a:p>
                  </a:txBody>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441291238"/>
                  </a:ext>
                </a:extLst>
              </a:tr>
              <a:tr h="668300">
                <a:tc vMerge="1">
                  <a:txBody>
                    <a:bodyPr/>
                    <a:lstStyle/>
                    <a:p>
                      <a:endParaRPr lang="en-US"/>
                    </a:p>
                  </a:txBody>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522598869"/>
                  </a:ext>
                </a:extLst>
              </a:tr>
              <a:tr h="1140938">
                <a:tc gridSpan="3">
                  <a:txBody>
                    <a:bodyPr/>
                    <a:lstStyle/>
                    <a:p>
                      <a:pPr marL="219710" marR="285750" indent="-219710" algn="just">
                        <a:lnSpc>
                          <a:spcPct val="1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*After recent MI, PCI, or CABG.</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285750" indent="-219710" algn="just">
                        <a:lnSpc>
                          <a:spcPct val="1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†With stable angina</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2,3,6,7</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or after heart transplant.</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8-13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285750" indent="-219710" algn="just">
                        <a:lnSpc>
                          <a:spcPct val="1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‡After recent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spontaneous coronary artery dissection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event.</a:t>
                      </a:r>
                      <a:r>
                        <a:rPr lang="en-US"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14-17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3306332"/>
                  </a:ext>
                </a:extLst>
              </a:tr>
            </a:tbl>
          </a:graphicData>
        </a:graphic>
      </p:graphicFrame>
    </p:spTree>
    <p:extLst>
      <p:ext uri="{BB962C8B-B14F-4D97-AF65-F5344CB8AC3E}">
        <p14:creationId xmlns:p14="http://schemas.microsoft.com/office/powerpoint/2010/main" val="33743644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75</a:t>
            </a:fld>
            <a:endParaRPr lang="en-US" dirty="0"/>
          </a:p>
        </p:txBody>
      </p:sp>
      <p:sp>
        <p:nvSpPr>
          <p:cNvPr id="2" name="Subtitle 5">
            <a:extLst>
              <a:ext uri="{FF2B5EF4-FFF2-40B4-BE49-F238E27FC236}">
                <a16:creationId xmlns:a16="http://schemas.microsoft.com/office/drawing/2014/main" id="{85510061-4FA6-34F0-161F-8F059D22FA41}"/>
              </a:ext>
            </a:extLst>
          </p:cNvPr>
          <p:cNvSpPr>
            <a:spLocks noGrp="1"/>
          </p:cNvSpPr>
          <p:nvPr>
            <p:ph type="subTitle" idx="1"/>
          </p:nvPr>
        </p:nvSpPr>
        <p:spPr>
          <a:xfrm>
            <a:off x="4318989" y="685800"/>
            <a:ext cx="5992417" cy="533400"/>
          </a:xfrm>
        </p:spPr>
        <p:txBody>
          <a:bodyPr/>
          <a:lstStyle/>
          <a:p>
            <a:r>
              <a:rPr lang="en-US" sz="2800" b="1" dirty="0"/>
              <a:t>Table 13. Core Components of CR</a:t>
            </a:r>
          </a:p>
        </p:txBody>
      </p:sp>
      <p:graphicFrame>
        <p:nvGraphicFramePr>
          <p:cNvPr id="3" name="Table 2">
            <a:extLst>
              <a:ext uri="{FF2B5EF4-FFF2-40B4-BE49-F238E27FC236}">
                <a16:creationId xmlns:a16="http://schemas.microsoft.com/office/drawing/2014/main" id="{0701ACDD-A043-017F-B797-F85DBEEAF4B7}"/>
              </a:ext>
            </a:extLst>
          </p:cNvPr>
          <p:cNvGraphicFramePr>
            <a:graphicFrameLocks noGrp="1"/>
          </p:cNvGraphicFramePr>
          <p:nvPr>
            <p:extLst>
              <p:ext uri="{D42A27DB-BD31-4B8C-83A1-F6EECF244321}">
                <p14:modId xmlns:p14="http://schemas.microsoft.com/office/powerpoint/2010/main" val="142648050"/>
              </p:ext>
            </p:extLst>
          </p:nvPr>
        </p:nvGraphicFramePr>
        <p:xfrm>
          <a:off x="4800599" y="1591521"/>
          <a:ext cx="5029199" cy="5046557"/>
        </p:xfrm>
        <a:graphic>
          <a:graphicData uri="http://schemas.openxmlformats.org/drawingml/2006/table">
            <a:tbl>
              <a:tblPr firstRow="1" firstCol="1" bandRow="1"/>
              <a:tblGrid>
                <a:gridCol w="5029199">
                  <a:extLst>
                    <a:ext uri="{9D8B030D-6E8A-4147-A177-3AD203B41FA5}">
                      <a16:colId xmlns:a16="http://schemas.microsoft.com/office/drawing/2014/main" val="1715628143"/>
                    </a:ext>
                  </a:extLst>
                </a:gridCol>
              </a:tblGrid>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410156"/>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Nutritional counseling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192952"/>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Weight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47805"/>
                  </a:ext>
                </a:extLst>
              </a:tr>
              <a:tr h="557529">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Blood pressure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188852"/>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Lipid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126492"/>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Diabetes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008561"/>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Tobacco cessation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844347"/>
                  </a:ext>
                </a:extLst>
              </a:tr>
              <a:tr h="557529">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Psychosocial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52014"/>
                  </a:ext>
                </a:extLst>
              </a:tr>
              <a:tr h="609600">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activity counseling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188019"/>
                  </a:ext>
                </a:extLst>
              </a:tr>
              <a:tr h="474557">
                <a:tc>
                  <a:txBody>
                    <a:bodyPr/>
                    <a:lstStyle/>
                    <a:p>
                      <a:pPr marL="342900" marR="285750" lvl="0" indent="-342900">
                        <a:lnSpc>
                          <a:spcPct val="100000"/>
                        </a:lnSpc>
                        <a:spcBef>
                          <a:spcPts val="0"/>
                        </a:spcBef>
                        <a:spcAft>
                          <a:spcPts val="800"/>
                        </a:spcAft>
                        <a:buFont typeface="Symbol" panose="05050102010706020507" pitchFamily="18" charset="2"/>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Exercise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709159"/>
                  </a:ext>
                </a:extLst>
              </a:tr>
            </a:tbl>
          </a:graphicData>
        </a:graphic>
      </p:graphicFrame>
      <p:sp>
        <p:nvSpPr>
          <p:cNvPr id="6" name="TextBox 5">
            <a:extLst>
              <a:ext uri="{FF2B5EF4-FFF2-40B4-BE49-F238E27FC236}">
                <a16:creationId xmlns:a16="http://schemas.microsoft.com/office/drawing/2014/main" id="{D58E45F9-4259-AA41-2BF8-7BCC8801F53A}"/>
              </a:ext>
            </a:extLst>
          </p:cNvPr>
          <p:cNvSpPr txBox="1"/>
          <p:nvPr/>
        </p:nvSpPr>
        <p:spPr>
          <a:xfrm>
            <a:off x="4793672" y="7010399"/>
            <a:ext cx="2895600" cy="276999"/>
          </a:xfrm>
          <a:prstGeom prst="rect">
            <a:avLst/>
          </a:prstGeom>
          <a:noFill/>
        </p:spPr>
        <p:txBody>
          <a:bodyPr wrap="square">
            <a:spAutoFit/>
          </a:bodyPr>
          <a:lstStyle/>
          <a:p>
            <a:r>
              <a:rPr lang="en-US" sz="1200" b="1" dirty="0">
                <a:latin typeface="Lub Dub Medium" panose="020B0603030403020204" pitchFamily="34" charset="0"/>
              </a:rPr>
              <a:t>CR indicates cardiac rehabilitation</a:t>
            </a:r>
          </a:p>
        </p:txBody>
      </p:sp>
    </p:spTree>
    <p:extLst>
      <p:ext uri="{BB962C8B-B14F-4D97-AF65-F5344CB8AC3E}">
        <p14:creationId xmlns:p14="http://schemas.microsoft.com/office/powerpoint/2010/main" val="42845802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2" name="Subtitle 5">
            <a:extLst>
              <a:ext uri="{FF2B5EF4-FFF2-40B4-BE49-F238E27FC236}">
                <a16:creationId xmlns:a16="http://schemas.microsoft.com/office/drawing/2014/main" id="{07F20C15-BBA8-0077-4609-D524A030A25E}"/>
              </a:ext>
            </a:extLst>
          </p:cNvPr>
          <p:cNvSpPr>
            <a:spLocks noGrp="1"/>
          </p:cNvSpPr>
          <p:nvPr>
            <p:ph type="subTitle" idx="1"/>
          </p:nvPr>
        </p:nvSpPr>
        <p:spPr>
          <a:xfrm>
            <a:off x="5867399" y="1185108"/>
            <a:ext cx="3096817" cy="457200"/>
          </a:xfrm>
        </p:spPr>
        <p:txBody>
          <a:bodyPr/>
          <a:lstStyle/>
          <a:p>
            <a:r>
              <a:rPr lang="en-US" sz="2800" b="1" dirty="0"/>
              <a:t>Physical Activity</a:t>
            </a:r>
          </a:p>
        </p:txBody>
      </p:sp>
      <p:graphicFrame>
        <p:nvGraphicFramePr>
          <p:cNvPr id="5" name="Table 4">
            <a:extLst>
              <a:ext uri="{FF2B5EF4-FFF2-40B4-BE49-F238E27FC236}">
                <a16:creationId xmlns:a16="http://schemas.microsoft.com/office/drawing/2014/main" id="{FA3AD318-5E5D-5A67-AE29-D75C3905B004}"/>
              </a:ext>
            </a:extLst>
          </p:cNvPr>
          <p:cNvGraphicFramePr>
            <a:graphicFrameLocks noGrp="1"/>
          </p:cNvGraphicFramePr>
          <p:nvPr>
            <p:extLst>
              <p:ext uri="{D42A27DB-BD31-4B8C-83A1-F6EECF244321}">
                <p14:modId xmlns:p14="http://schemas.microsoft.com/office/powerpoint/2010/main" val="1946455314"/>
              </p:ext>
            </p:extLst>
          </p:nvPr>
        </p:nvGraphicFramePr>
        <p:xfrm>
          <a:off x="1513581" y="2057400"/>
          <a:ext cx="11804454" cy="4758492"/>
        </p:xfrm>
        <a:graphic>
          <a:graphicData uri="http://schemas.openxmlformats.org/drawingml/2006/table">
            <a:tbl>
              <a:tblPr firstRow="1" firstCol="1" bandRow="1"/>
              <a:tblGrid>
                <a:gridCol w="1255994">
                  <a:extLst>
                    <a:ext uri="{9D8B030D-6E8A-4147-A177-3AD203B41FA5}">
                      <a16:colId xmlns:a16="http://schemas.microsoft.com/office/drawing/2014/main" val="911707527"/>
                    </a:ext>
                  </a:extLst>
                </a:gridCol>
                <a:gridCol w="1241829">
                  <a:extLst>
                    <a:ext uri="{9D8B030D-6E8A-4147-A177-3AD203B41FA5}">
                      <a16:colId xmlns:a16="http://schemas.microsoft.com/office/drawing/2014/main" val="231368703"/>
                    </a:ext>
                  </a:extLst>
                </a:gridCol>
                <a:gridCol w="9306631">
                  <a:extLst>
                    <a:ext uri="{9D8B030D-6E8A-4147-A177-3AD203B41FA5}">
                      <a16:colId xmlns:a16="http://schemas.microsoft.com/office/drawing/2014/main" val="3660707053"/>
                    </a:ext>
                  </a:extLst>
                </a:gridCol>
              </a:tblGrid>
              <a:tr h="943483">
                <a:tc gridSpan="3">
                  <a:txBody>
                    <a:bodyPr/>
                    <a:lstStyle/>
                    <a:p>
                      <a:pPr marL="219710" marR="0" indent="-219710" algn="ctr">
                        <a:lnSpc>
                          <a:spcPct val="200000"/>
                        </a:lnSpc>
                        <a:spcBef>
                          <a:spcPts val="0"/>
                        </a:spcBef>
                        <a:spcAft>
                          <a:spcPts val="8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Physical Activity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9710" marR="0" indent="-21971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1642426"/>
                  </a:ext>
                </a:extLst>
              </a:tr>
              <a:tr h="39342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marR="0" indent="-21971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112893"/>
                  </a:ext>
                </a:extLst>
              </a:tr>
              <a:tr h="3178104">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CCD who do not have contraindications, an exercise regimen is recommended, including ≥150 minutes/</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wk</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of moderate-intensity aerobic activities or ≥75 minutes/</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wk</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of higher-intensity aerobic activities to improve functional capacity and QOL, and to reduce hospital admission and mortality rates.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237016"/>
                  </a:ext>
                </a:extLst>
              </a:tr>
            </a:tbl>
          </a:graphicData>
        </a:graphic>
      </p:graphicFrame>
    </p:spTree>
    <p:extLst>
      <p:ext uri="{BB962C8B-B14F-4D97-AF65-F5344CB8AC3E}">
        <p14:creationId xmlns:p14="http://schemas.microsoft.com/office/powerpoint/2010/main" val="17854026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2" name="Subtitle 5">
            <a:extLst>
              <a:ext uri="{FF2B5EF4-FFF2-40B4-BE49-F238E27FC236}">
                <a16:creationId xmlns:a16="http://schemas.microsoft.com/office/drawing/2014/main" id="{54C15E27-8372-3499-3BB2-0C06B7AC4E26}"/>
              </a:ext>
            </a:extLst>
          </p:cNvPr>
          <p:cNvSpPr>
            <a:spLocks noGrp="1"/>
          </p:cNvSpPr>
          <p:nvPr>
            <p:ph type="subTitle" idx="1"/>
          </p:nvPr>
        </p:nvSpPr>
        <p:spPr>
          <a:xfrm>
            <a:off x="5143499" y="1143000"/>
            <a:ext cx="4343401" cy="499308"/>
          </a:xfrm>
        </p:spPr>
        <p:txBody>
          <a:bodyPr/>
          <a:lstStyle/>
          <a:p>
            <a:r>
              <a:rPr lang="en-US" sz="2800" b="1" dirty="0"/>
              <a:t>Physical Activity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7637FA31-365D-54AE-36E7-71F5054FDB9B}"/>
              </a:ext>
            </a:extLst>
          </p:cNvPr>
          <p:cNvGraphicFramePr>
            <a:graphicFrameLocks noGrp="1"/>
          </p:cNvGraphicFramePr>
          <p:nvPr>
            <p:extLst>
              <p:ext uri="{D42A27DB-BD31-4B8C-83A1-F6EECF244321}">
                <p14:modId xmlns:p14="http://schemas.microsoft.com/office/powerpoint/2010/main" val="2371012205"/>
              </p:ext>
            </p:extLst>
          </p:nvPr>
        </p:nvGraphicFramePr>
        <p:xfrm>
          <a:off x="1866900" y="2133600"/>
          <a:ext cx="10896600" cy="4775966"/>
        </p:xfrm>
        <a:graphic>
          <a:graphicData uri="http://schemas.openxmlformats.org/drawingml/2006/table">
            <a:tbl>
              <a:tblPr firstRow="1" firstCol="1" bandRow="1"/>
              <a:tblGrid>
                <a:gridCol w="1159398">
                  <a:extLst>
                    <a:ext uri="{9D8B030D-6E8A-4147-A177-3AD203B41FA5}">
                      <a16:colId xmlns:a16="http://schemas.microsoft.com/office/drawing/2014/main" val="20201643"/>
                    </a:ext>
                  </a:extLst>
                </a:gridCol>
                <a:gridCol w="1146322">
                  <a:extLst>
                    <a:ext uri="{9D8B030D-6E8A-4147-A177-3AD203B41FA5}">
                      <a16:colId xmlns:a16="http://schemas.microsoft.com/office/drawing/2014/main" val="1850098312"/>
                    </a:ext>
                  </a:extLst>
                </a:gridCol>
                <a:gridCol w="8590880">
                  <a:extLst>
                    <a:ext uri="{9D8B030D-6E8A-4147-A177-3AD203B41FA5}">
                      <a16:colId xmlns:a16="http://schemas.microsoft.com/office/drawing/2014/main" val="2524441941"/>
                    </a:ext>
                  </a:extLst>
                </a:gridCol>
              </a:tblGrid>
              <a:tr h="1982630">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CCD who do not have contraindications, resistance (strength) training exercises are recommended on ≥2 days/</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wk</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to improve muscle strength, functional capacity, and cardiovascular risk factor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465281"/>
                  </a:ext>
                </a:extLst>
              </a:tr>
              <a:tr h="279333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CCD who do not have contraindications, lower-intensity lifestyle activities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walking breaks at work) to reduce sedentary behavior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sitting time) are reasonable to improve functional capacity and reduce cardiovascular risk, especially in individuals with low levels of habitual leisure time physical activity.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882211"/>
                  </a:ext>
                </a:extLst>
              </a:tr>
            </a:tbl>
          </a:graphicData>
        </a:graphic>
      </p:graphicFrame>
    </p:spTree>
    <p:extLst>
      <p:ext uri="{BB962C8B-B14F-4D97-AF65-F5344CB8AC3E}">
        <p14:creationId xmlns:p14="http://schemas.microsoft.com/office/powerpoint/2010/main" val="38492833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2" name="Subtitle 5">
            <a:extLst>
              <a:ext uri="{FF2B5EF4-FFF2-40B4-BE49-F238E27FC236}">
                <a16:creationId xmlns:a16="http://schemas.microsoft.com/office/drawing/2014/main" id="{73CA5587-3D66-6FCC-A73A-235AA526ABFA}"/>
              </a:ext>
            </a:extLst>
          </p:cNvPr>
          <p:cNvSpPr>
            <a:spLocks noGrp="1"/>
          </p:cNvSpPr>
          <p:nvPr>
            <p:ph type="subTitle" idx="1"/>
          </p:nvPr>
        </p:nvSpPr>
        <p:spPr>
          <a:xfrm>
            <a:off x="5010147" y="1066800"/>
            <a:ext cx="4610101" cy="533400"/>
          </a:xfrm>
        </p:spPr>
        <p:txBody>
          <a:bodyPr/>
          <a:lstStyle/>
          <a:p>
            <a:r>
              <a:rPr lang="en-US" sz="2800" b="1" dirty="0"/>
              <a:t>Environmental Exposures </a:t>
            </a:r>
          </a:p>
        </p:txBody>
      </p:sp>
      <p:graphicFrame>
        <p:nvGraphicFramePr>
          <p:cNvPr id="3" name="Table 2">
            <a:extLst>
              <a:ext uri="{FF2B5EF4-FFF2-40B4-BE49-F238E27FC236}">
                <a16:creationId xmlns:a16="http://schemas.microsoft.com/office/drawing/2014/main" id="{5ED721D0-AF6C-B027-025F-5835A912488F}"/>
              </a:ext>
            </a:extLst>
          </p:cNvPr>
          <p:cNvGraphicFramePr>
            <a:graphicFrameLocks noGrp="1"/>
          </p:cNvGraphicFramePr>
          <p:nvPr>
            <p:extLst>
              <p:ext uri="{D42A27DB-BD31-4B8C-83A1-F6EECF244321}">
                <p14:modId xmlns:p14="http://schemas.microsoft.com/office/powerpoint/2010/main" val="614490099"/>
              </p:ext>
            </p:extLst>
          </p:nvPr>
        </p:nvGraphicFramePr>
        <p:xfrm>
          <a:off x="1565372" y="1841613"/>
          <a:ext cx="11499653" cy="4546374"/>
        </p:xfrm>
        <a:graphic>
          <a:graphicData uri="http://schemas.openxmlformats.org/drawingml/2006/table">
            <a:tbl>
              <a:tblPr firstRow="1" firstCol="1" bandRow="1"/>
              <a:tblGrid>
                <a:gridCol w="1133865">
                  <a:extLst>
                    <a:ext uri="{9D8B030D-6E8A-4147-A177-3AD203B41FA5}">
                      <a16:colId xmlns:a16="http://schemas.microsoft.com/office/drawing/2014/main" val="4037801209"/>
                    </a:ext>
                  </a:extLst>
                </a:gridCol>
                <a:gridCol w="1051069">
                  <a:extLst>
                    <a:ext uri="{9D8B030D-6E8A-4147-A177-3AD203B41FA5}">
                      <a16:colId xmlns:a16="http://schemas.microsoft.com/office/drawing/2014/main" val="1381118647"/>
                    </a:ext>
                  </a:extLst>
                </a:gridCol>
                <a:gridCol w="9314719">
                  <a:extLst>
                    <a:ext uri="{9D8B030D-6E8A-4147-A177-3AD203B41FA5}">
                      <a16:colId xmlns:a16="http://schemas.microsoft.com/office/drawing/2014/main" val="241173238"/>
                    </a:ext>
                  </a:extLst>
                </a:gridCol>
              </a:tblGrid>
              <a:tr h="121361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Recommendations for Environmental Exposures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89053380"/>
                  </a:ext>
                </a:extLst>
              </a:tr>
              <a:tr h="55678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4744515"/>
                  </a:ext>
                </a:extLst>
              </a:tr>
              <a:tr h="12136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minimization of exposure to ambient air pollution is reasonable to reduce the risk of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259766"/>
                  </a:ext>
                </a:extLst>
              </a:tr>
              <a:tr h="12136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minimization of climate-related exposures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extreme temperatures, wildfire smoke) may be reasonable to reduce the risk of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21270"/>
                  </a:ext>
                </a:extLst>
              </a:tr>
            </a:tbl>
          </a:graphicData>
        </a:graphic>
      </p:graphicFrame>
    </p:spTree>
    <p:extLst>
      <p:ext uri="{BB962C8B-B14F-4D97-AF65-F5344CB8AC3E}">
        <p14:creationId xmlns:p14="http://schemas.microsoft.com/office/powerpoint/2010/main" val="1919743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79</a:t>
            </a:fld>
            <a:endParaRPr lang="en-US" dirty="0"/>
          </a:p>
        </p:txBody>
      </p:sp>
      <p:sp>
        <p:nvSpPr>
          <p:cNvPr id="2" name="Subtitle 5">
            <a:extLst>
              <a:ext uri="{FF2B5EF4-FFF2-40B4-BE49-F238E27FC236}">
                <a16:creationId xmlns:a16="http://schemas.microsoft.com/office/drawing/2014/main" id="{AF64BCDB-7B4D-17F7-E9FA-FB202D3BB6E6}"/>
              </a:ext>
            </a:extLst>
          </p:cNvPr>
          <p:cNvSpPr>
            <a:spLocks noGrp="1"/>
          </p:cNvSpPr>
          <p:nvPr>
            <p:ph type="subTitle" idx="1"/>
          </p:nvPr>
        </p:nvSpPr>
        <p:spPr>
          <a:xfrm>
            <a:off x="2705095" y="882732"/>
            <a:ext cx="9220200" cy="617517"/>
          </a:xfrm>
        </p:spPr>
        <p:txBody>
          <a:bodyPr/>
          <a:lstStyle/>
          <a:p>
            <a:r>
              <a:rPr lang="en-US" sz="2800" b="1" dirty="0"/>
              <a:t>Antiplatelet Therapy and Oral Anticoagulants (OAC)</a:t>
            </a:r>
          </a:p>
        </p:txBody>
      </p:sp>
      <p:graphicFrame>
        <p:nvGraphicFramePr>
          <p:cNvPr id="3" name="Table 2">
            <a:extLst>
              <a:ext uri="{FF2B5EF4-FFF2-40B4-BE49-F238E27FC236}">
                <a16:creationId xmlns:a16="http://schemas.microsoft.com/office/drawing/2014/main" id="{E0DA87E8-CAF3-9FD8-A89B-0A2FF7B725EC}"/>
              </a:ext>
            </a:extLst>
          </p:cNvPr>
          <p:cNvGraphicFramePr>
            <a:graphicFrameLocks noGrp="1"/>
          </p:cNvGraphicFramePr>
          <p:nvPr>
            <p:extLst>
              <p:ext uri="{D42A27DB-BD31-4B8C-83A1-F6EECF244321}">
                <p14:modId xmlns:p14="http://schemas.microsoft.com/office/powerpoint/2010/main" val="3811371516"/>
              </p:ext>
            </p:extLst>
          </p:nvPr>
        </p:nvGraphicFramePr>
        <p:xfrm>
          <a:off x="1402337" y="1500249"/>
          <a:ext cx="12633327" cy="5924992"/>
        </p:xfrm>
        <a:graphic>
          <a:graphicData uri="http://schemas.openxmlformats.org/drawingml/2006/table">
            <a:tbl>
              <a:tblPr firstRow="1" firstCol="1" bandRow="1"/>
              <a:tblGrid>
                <a:gridCol w="1576639">
                  <a:extLst>
                    <a:ext uri="{9D8B030D-6E8A-4147-A177-3AD203B41FA5}">
                      <a16:colId xmlns:a16="http://schemas.microsoft.com/office/drawing/2014/main" val="284163648"/>
                    </a:ext>
                  </a:extLst>
                </a:gridCol>
                <a:gridCol w="1682759">
                  <a:extLst>
                    <a:ext uri="{9D8B030D-6E8A-4147-A177-3AD203B41FA5}">
                      <a16:colId xmlns:a16="http://schemas.microsoft.com/office/drawing/2014/main" val="1185366860"/>
                    </a:ext>
                  </a:extLst>
                </a:gridCol>
                <a:gridCol w="9373929">
                  <a:extLst>
                    <a:ext uri="{9D8B030D-6E8A-4147-A177-3AD203B41FA5}">
                      <a16:colId xmlns:a16="http://schemas.microsoft.com/office/drawing/2014/main" val="595841791"/>
                    </a:ext>
                  </a:extLst>
                </a:gridCol>
              </a:tblGrid>
              <a:tr h="932473">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Antiplatelet Therapy and OAC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21029953"/>
                  </a:ext>
                </a:extLst>
              </a:tr>
              <a:tr h="293768">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126253"/>
                  </a:ext>
                </a:extLst>
              </a:tr>
              <a:tr h="293768">
                <a:tc gridSpan="3">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Antiplatelet Therapy Without OAC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6757290"/>
                  </a:ext>
                </a:extLst>
              </a:tr>
              <a:tr h="1026195">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no indication for OAC therapy, low-dose aspirin 81 mg (75-100 mg) is recommended to reduce atherosclerotic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423758"/>
                  </a:ext>
                </a:extLst>
              </a:tr>
              <a:tr h="179719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treated with PCI, dual antiplatelet therapy (DAPT) consisting of aspirin and clopidogrel for 6 months post PCI followed by single antiplatelet therapy (SAPT) is indicated to reduce MACE and bleeding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433837"/>
                  </a:ext>
                </a:extLst>
              </a:tr>
              <a:tr h="1581592">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select patients with CCD treated with PCI and a drug-eluting stent (DES) who have completed a 1- to 3-month course of DAPT, P2Y12 inhibitor monotherapy for at least 12 months is reasonable to reduce bleeding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674014"/>
                  </a:ext>
                </a:extLst>
              </a:tr>
            </a:tbl>
          </a:graphicData>
        </a:graphic>
      </p:graphicFrame>
      <p:sp>
        <p:nvSpPr>
          <p:cNvPr id="6" name="TextBox 5">
            <a:extLst>
              <a:ext uri="{FF2B5EF4-FFF2-40B4-BE49-F238E27FC236}">
                <a16:creationId xmlns:a16="http://schemas.microsoft.com/office/drawing/2014/main" id="{A21BC61B-337C-3816-C231-0BC469EAD489}"/>
              </a:ext>
            </a:extLst>
          </p:cNvPr>
          <p:cNvSpPr txBox="1"/>
          <p:nvPr/>
        </p:nvSpPr>
        <p:spPr>
          <a:xfrm>
            <a:off x="228600" y="6040246"/>
            <a:ext cx="1066800" cy="1384995"/>
          </a:xfrm>
          <a:prstGeom prst="rect">
            <a:avLst/>
          </a:prstGeom>
          <a:noFill/>
        </p:spPr>
        <p:txBody>
          <a:bodyPr wrap="square">
            <a:spAutoFit/>
          </a:bodyPr>
          <a:lstStyle/>
          <a:p>
            <a:r>
              <a:rPr lang="en-US" sz="1200" b="1" dirty="0">
                <a:latin typeface="Lub Dub Medium" panose="020B0603030403020204" pitchFamily="34" charset="0"/>
              </a:rPr>
              <a:t>*Modified from the 2016 ACC/AHA Focused Update on DAPT</a:t>
            </a:r>
          </a:p>
        </p:txBody>
      </p:sp>
      <p:sp>
        <p:nvSpPr>
          <p:cNvPr id="5" name="Subtitle 5">
            <a:extLst>
              <a:ext uri="{FF2B5EF4-FFF2-40B4-BE49-F238E27FC236}">
                <a16:creationId xmlns:a16="http://schemas.microsoft.com/office/drawing/2014/main" id="{B0E03926-5B07-35E3-18DE-E4817A0D12B5}"/>
              </a:ext>
            </a:extLst>
          </p:cNvPr>
          <p:cNvSpPr txBox="1">
            <a:spLocks/>
          </p:cNvSpPr>
          <p:nvPr/>
        </p:nvSpPr>
        <p:spPr>
          <a:xfrm>
            <a:off x="2495547" y="152400"/>
            <a:ext cx="9639305" cy="3962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sz="2000" dirty="0">
                <a:latin typeface="Lub Dub Bold" panose="020B0803030403020204" pitchFamily="34" charset="0"/>
              </a:rPr>
              <a:t>Medical Therapy to Prevent Cardiovascular Events and Manage Symptoms</a:t>
            </a:r>
          </a:p>
        </p:txBody>
      </p:sp>
    </p:spTree>
    <p:extLst>
      <p:ext uri="{BB962C8B-B14F-4D97-AF65-F5344CB8AC3E}">
        <p14:creationId xmlns:p14="http://schemas.microsoft.com/office/powerpoint/2010/main" val="4079968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114800" y="1219200"/>
            <a:ext cx="6400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3" name="TextBox 2">
            <a:extLst>
              <a:ext uri="{FF2B5EF4-FFF2-40B4-BE49-F238E27FC236}">
                <a16:creationId xmlns:a16="http://schemas.microsoft.com/office/drawing/2014/main" id="{9F918920-A0F6-40EA-CA6C-6DE5D11FF0E6}"/>
              </a:ext>
            </a:extLst>
          </p:cNvPr>
          <p:cNvSpPr txBox="1"/>
          <p:nvPr/>
        </p:nvSpPr>
        <p:spPr>
          <a:xfrm>
            <a:off x="1981200" y="2837527"/>
            <a:ext cx="10668000" cy="2062103"/>
          </a:xfrm>
          <a:prstGeom prst="rect">
            <a:avLst/>
          </a:prstGeom>
          <a:noFill/>
        </p:spPr>
        <p:txBody>
          <a:bodyPr wrap="square">
            <a:spAutoFit/>
          </a:bodyPr>
          <a:lstStyle/>
          <a:p>
            <a:r>
              <a:rPr lang="en-US" sz="3200" dirty="0">
                <a:latin typeface="Lub Dub Medium" panose="020B0603030403020204" pitchFamily="34" charset="0"/>
              </a:rPr>
              <a:t>4. Use of sodium glucose cotransporter 2 inhibitors and glucagon-like peptide-1 receptor agonists are recommended for select groups of patients with CCD, including groups without diabetes. </a:t>
            </a:r>
          </a:p>
        </p:txBody>
      </p:sp>
    </p:spTree>
    <p:extLst>
      <p:ext uri="{BB962C8B-B14F-4D97-AF65-F5344CB8AC3E}">
        <p14:creationId xmlns:p14="http://schemas.microsoft.com/office/powerpoint/2010/main" val="40105715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
        <p:nvSpPr>
          <p:cNvPr id="2" name="Subtitle 5">
            <a:extLst>
              <a:ext uri="{FF2B5EF4-FFF2-40B4-BE49-F238E27FC236}">
                <a16:creationId xmlns:a16="http://schemas.microsoft.com/office/drawing/2014/main" id="{B297C57E-C263-3374-230D-497CBF615411}"/>
              </a:ext>
            </a:extLst>
          </p:cNvPr>
          <p:cNvSpPr>
            <a:spLocks noGrp="1"/>
          </p:cNvSpPr>
          <p:nvPr>
            <p:ph type="subTitle" idx="1"/>
          </p:nvPr>
        </p:nvSpPr>
        <p:spPr>
          <a:xfrm>
            <a:off x="2705096" y="453242"/>
            <a:ext cx="9334504" cy="1070758"/>
          </a:xfrm>
        </p:spPr>
        <p:txBody>
          <a:bodyPr/>
          <a:lstStyle/>
          <a:p>
            <a:r>
              <a:rPr lang="en-US" sz="2800" b="1" dirty="0"/>
              <a:t>Antiplatelet Therapy and Oral Anticoagulants (OAC)</a:t>
            </a:r>
          </a:p>
          <a:p>
            <a:r>
              <a:rPr lang="en-US" sz="2800" b="1" dirty="0"/>
              <a:t>(</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3334EE37-CEB9-0763-43E3-F793BDBCDB2B}"/>
              </a:ext>
            </a:extLst>
          </p:cNvPr>
          <p:cNvGraphicFramePr>
            <a:graphicFrameLocks noGrp="1"/>
          </p:cNvGraphicFramePr>
          <p:nvPr>
            <p:extLst>
              <p:ext uri="{D42A27DB-BD31-4B8C-83A1-F6EECF244321}">
                <p14:modId xmlns:p14="http://schemas.microsoft.com/office/powerpoint/2010/main" val="1829713044"/>
              </p:ext>
            </p:extLst>
          </p:nvPr>
        </p:nvGraphicFramePr>
        <p:xfrm>
          <a:off x="1063622" y="1524000"/>
          <a:ext cx="12617451" cy="5617210"/>
        </p:xfrm>
        <a:graphic>
          <a:graphicData uri="http://schemas.openxmlformats.org/drawingml/2006/table">
            <a:tbl>
              <a:tblPr firstRow="1" firstCol="1" bandRow="1"/>
              <a:tblGrid>
                <a:gridCol w="1574658">
                  <a:extLst>
                    <a:ext uri="{9D8B030D-6E8A-4147-A177-3AD203B41FA5}">
                      <a16:colId xmlns:a16="http://schemas.microsoft.com/office/drawing/2014/main" val="3627373591"/>
                    </a:ext>
                  </a:extLst>
                </a:gridCol>
                <a:gridCol w="1680645">
                  <a:extLst>
                    <a:ext uri="{9D8B030D-6E8A-4147-A177-3AD203B41FA5}">
                      <a16:colId xmlns:a16="http://schemas.microsoft.com/office/drawing/2014/main" val="1595140949"/>
                    </a:ext>
                  </a:extLst>
                </a:gridCol>
                <a:gridCol w="9362148">
                  <a:extLst>
                    <a:ext uri="{9D8B030D-6E8A-4147-A177-3AD203B41FA5}">
                      <a16:colId xmlns:a16="http://schemas.microsoft.com/office/drawing/2014/main" val="3666456210"/>
                    </a:ext>
                  </a:extLst>
                </a:gridCol>
              </a:tblGrid>
              <a:tr h="6702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had a previous MI and are at low bleeding risk, extended DAPT beyond 12 months for a period of up to 3 years may be reasonable to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699873"/>
                  </a:ext>
                </a:extLst>
              </a:tr>
              <a:tr h="6702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a previous history of MI without a history of stroke, TIA, or ICH, vorapaxar may be added to aspirin therapy to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001916"/>
                  </a:ext>
                </a:extLst>
              </a:tr>
              <a:tr h="30748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the use of DAPT after CABG may be useful to reduce the incidence of saphenous vein graft occlusion.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076748"/>
                  </a:ext>
                </a:extLst>
              </a:tr>
              <a:tr h="6702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recent ACS or a PCI-related indication for DAPT, the addition of clopidogrel to aspirin therapy is not useful to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932528"/>
                  </a:ext>
                </a:extLst>
              </a:tr>
              <a:tr h="6702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previous stroke, TIA, or ICH, vorapaxar should not be added to DAPT because of increased risk of major bleeding and ICH.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809117"/>
                  </a:ext>
                </a:extLst>
              </a:tr>
            </a:tbl>
          </a:graphicData>
        </a:graphic>
      </p:graphicFrame>
      <p:sp>
        <p:nvSpPr>
          <p:cNvPr id="5" name="TextBox 4">
            <a:extLst>
              <a:ext uri="{FF2B5EF4-FFF2-40B4-BE49-F238E27FC236}">
                <a16:creationId xmlns:a16="http://schemas.microsoft.com/office/drawing/2014/main" id="{DA8A9E35-1FE0-2832-D294-30A38C61EFD3}"/>
              </a:ext>
            </a:extLst>
          </p:cNvPr>
          <p:cNvSpPr txBox="1"/>
          <p:nvPr/>
        </p:nvSpPr>
        <p:spPr>
          <a:xfrm>
            <a:off x="1055705" y="7239000"/>
            <a:ext cx="5943600" cy="276999"/>
          </a:xfrm>
          <a:prstGeom prst="rect">
            <a:avLst/>
          </a:prstGeom>
          <a:noFill/>
        </p:spPr>
        <p:txBody>
          <a:bodyPr wrap="square">
            <a:spAutoFit/>
          </a:bodyPr>
          <a:lstStyle/>
          <a:p>
            <a:r>
              <a:rPr lang="en-US" sz="1200" b="1" dirty="0">
                <a:latin typeface="Lub Dub Medium" panose="020B0603030403020204" pitchFamily="34" charset="0"/>
              </a:rPr>
              <a:t>*Modified from the 2016 ACC/AHA Focused Update on DAPT</a:t>
            </a:r>
          </a:p>
        </p:txBody>
      </p:sp>
    </p:spTree>
    <p:extLst>
      <p:ext uri="{BB962C8B-B14F-4D97-AF65-F5344CB8AC3E}">
        <p14:creationId xmlns:p14="http://schemas.microsoft.com/office/powerpoint/2010/main" val="1661272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2" name="Subtitle 5">
            <a:extLst>
              <a:ext uri="{FF2B5EF4-FFF2-40B4-BE49-F238E27FC236}">
                <a16:creationId xmlns:a16="http://schemas.microsoft.com/office/drawing/2014/main" id="{D406A0D3-E5F8-DF21-CE69-73E229E64C05}"/>
              </a:ext>
            </a:extLst>
          </p:cNvPr>
          <p:cNvSpPr>
            <a:spLocks noGrp="1"/>
          </p:cNvSpPr>
          <p:nvPr>
            <p:ph type="subTitle" idx="1"/>
          </p:nvPr>
        </p:nvSpPr>
        <p:spPr>
          <a:xfrm>
            <a:off x="2705096" y="453242"/>
            <a:ext cx="9334504" cy="1070758"/>
          </a:xfrm>
        </p:spPr>
        <p:txBody>
          <a:bodyPr/>
          <a:lstStyle/>
          <a:p>
            <a:r>
              <a:rPr lang="en-US" sz="2800" b="1" dirty="0"/>
              <a:t>Antiplatelet Therapy and Oral Anticoagulants (OAC)</a:t>
            </a:r>
          </a:p>
          <a:p>
            <a:r>
              <a:rPr lang="en-US" sz="2800" b="1" dirty="0"/>
              <a:t>(</a:t>
            </a:r>
            <a:r>
              <a:rPr lang="en-US" sz="2800" b="1" dirty="0" err="1"/>
              <a:t>con’t</a:t>
            </a:r>
            <a:r>
              <a:rPr lang="en-US" sz="2800" b="1" dirty="0"/>
              <a:t>.)</a:t>
            </a:r>
          </a:p>
        </p:txBody>
      </p:sp>
      <p:graphicFrame>
        <p:nvGraphicFramePr>
          <p:cNvPr id="5" name="Table 4">
            <a:extLst>
              <a:ext uri="{FF2B5EF4-FFF2-40B4-BE49-F238E27FC236}">
                <a16:creationId xmlns:a16="http://schemas.microsoft.com/office/drawing/2014/main" id="{A2DEF39A-61AC-8294-3F68-1A30E5C80F3E}"/>
              </a:ext>
            </a:extLst>
          </p:cNvPr>
          <p:cNvGraphicFramePr>
            <a:graphicFrameLocks noGrp="1"/>
          </p:cNvGraphicFramePr>
          <p:nvPr>
            <p:extLst>
              <p:ext uri="{D42A27DB-BD31-4B8C-83A1-F6EECF244321}">
                <p14:modId xmlns:p14="http://schemas.microsoft.com/office/powerpoint/2010/main" val="265114941"/>
              </p:ext>
            </p:extLst>
          </p:nvPr>
        </p:nvGraphicFramePr>
        <p:xfrm>
          <a:off x="1006474" y="1561605"/>
          <a:ext cx="12617451" cy="5617210"/>
        </p:xfrm>
        <a:graphic>
          <a:graphicData uri="http://schemas.openxmlformats.org/drawingml/2006/table">
            <a:tbl>
              <a:tblPr firstRow="1" firstCol="1" bandRow="1"/>
              <a:tblGrid>
                <a:gridCol w="1574658">
                  <a:extLst>
                    <a:ext uri="{9D8B030D-6E8A-4147-A177-3AD203B41FA5}">
                      <a16:colId xmlns:a16="http://schemas.microsoft.com/office/drawing/2014/main" val="421942429"/>
                    </a:ext>
                  </a:extLst>
                </a:gridCol>
                <a:gridCol w="1680645">
                  <a:extLst>
                    <a:ext uri="{9D8B030D-6E8A-4147-A177-3AD203B41FA5}">
                      <a16:colId xmlns:a16="http://schemas.microsoft.com/office/drawing/2014/main" val="2887271940"/>
                    </a:ext>
                  </a:extLst>
                </a:gridCol>
                <a:gridCol w="9362148">
                  <a:extLst>
                    <a:ext uri="{9D8B030D-6E8A-4147-A177-3AD203B41FA5}">
                      <a16:colId xmlns:a16="http://schemas.microsoft.com/office/drawing/2014/main" val="3955174309"/>
                    </a:ext>
                  </a:extLst>
                </a:gridCol>
              </a:tblGrid>
              <a:tr h="30748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and previous stroke, TIA, or ICH , prasugrel should not be used because of risk of significant or fatal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123258"/>
                  </a:ext>
                </a:extLst>
              </a:tr>
              <a:tr h="6702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0"/>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chronic nonsteroidal anti-inflammatory drugs should not be used because of increased cardiovascular and bleeding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529591"/>
                  </a:ext>
                </a:extLst>
              </a:tr>
              <a:tr h="307486">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Antiplatelet Therapy With Direct OAC (DOAC)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13261"/>
                  </a:ext>
                </a:extLst>
              </a:tr>
              <a:tr h="6702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1"/>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undergone elective PCI and who require oral anticoagulant therapy, DAPT for 1 to 4 weeks followed by clopidogrel alone for 6 months should be administered in addition to DOAC.†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367033"/>
                  </a:ext>
                </a:extLst>
              </a:tr>
              <a:tr h="6702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undergone PCI and who require oral anticoagulant therapy, continuing aspirin in addition to clopidogrel for up to 1 month is reasonable if the patient has a high thrombotic risk and low bleeding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44357"/>
                  </a:ext>
                </a:extLst>
              </a:tr>
            </a:tbl>
          </a:graphicData>
        </a:graphic>
      </p:graphicFrame>
      <p:sp>
        <p:nvSpPr>
          <p:cNvPr id="6" name="TextBox 5">
            <a:extLst>
              <a:ext uri="{FF2B5EF4-FFF2-40B4-BE49-F238E27FC236}">
                <a16:creationId xmlns:a16="http://schemas.microsoft.com/office/drawing/2014/main" id="{68E0F9F6-1BD8-12AF-F8E5-F627322DB2FE}"/>
              </a:ext>
            </a:extLst>
          </p:cNvPr>
          <p:cNvSpPr txBox="1"/>
          <p:nvPr/>
        </p:nvSpPr>
        <p:spPr>
          <a:xfrm>
            <a:off x="1008453" y="7233352"/>
            <a:ext cx="10583868" cy="276999"/>
          </a:xfrm>
          <a:prstGeom prst="rect">
            <a:avLst/>
          </a:prstGeom>
          <a:noFill/>
        </p:spPr>
        <p:txBody>
          <a:bodyPr wrap="square">
            <a:spAutoFit/>
          </a:bodyPr>
          <a:lstStyle/>
          <a:p>
            <a:r>
              <a:rPr lang="en-US" sz="1200" b="1" dirty="0">
                <a:latin typeface="Lub Dub Medium" panose="020B0603030403020204" pitchFamily="34" charset="0"/>
              </a:rPr>
              <a:t>*Modified from the 2016 ACC/AHA Focused Update on DAPT; †Modified from the 2021 ACC/AHA/SCAI Coronary Revascularization Guideline</a:t>
            </a:r>
          </a:p>
        </p:txBody>
      </p:sp>
    </p:spTree>
    <p:extLst>
      <p:ext uri="{BB962C8B-B14F-4D97-AF65-F5344CB8AC3E}">
        <p14:creationId xmlns:p14="http://schemas.microsoft.com/office/powerpoint/2010/main" val="3918085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2" name="Subtitle 5">
            <a:extLst>
              <a:ext uri="{FF2B5EF4-FFF2-40B4-BE49-F238E27FC236}">
                <a16:creationId xmlns:a16="http://schemas.microsoft.com/office/drawing/2014/main" id="{EF2FF94E-3ECC-9F26-28CA-CD7B43011D9F}"/>
              </a:ext>
            </a:extLst>
          </p:cNvPr>
          <p:cNvSpPr>
            <a:spLocks noGrp="1"/>
          </p:cNvSpPr>
          <p:nvPr>
            <p:ph type="subTitle" idx="1"/>
          </p:nvPr>
        </p:nvSpPr>
        <p:spPr>
          <a:xfrm>
            <a:off x="2647947" y="1143000"/>
            <a:ext cx="9334504" cy="1070758"/>
          </a:xfrm>
        </p:spPr>
        <p:txBody>
          <a:bodyPr/>
          <a:lstStyle/>
          <a:p>
            <a:r>
              <a:rPr lang="en-US" sz="2800" b="1" dirty="0"/>
              <a:t>Antiplatelet Therapy and Oral Anticoagulants (OAC)</a:t>
            </a:r>
          </a:p>
          <a:p>
            <a:r>
              <a:rPr lang="en-US" sz="2800" b="1" dirty="0"/>
              <a:t>(</a:t>
            </a:r>
            <a:r>
              <a:rPr lang="en-US" sz="2800" b="1" dirty="0" err="1"/>
              <a:t>con’t</a:t>
            </a:r>
            <a:r>
              <a:rPr lang="en-US" sz="2800" b="1" dirty="0"/>
              <a:t>.)</a:t>
            </a:r>
          </a:p>
        </p:txBody>
      </p:sp>
      <p:graphicFrame>
        <p:nvGraphicFramePr>
          <p:cNvPr id="5" name="Table 4">
            <a:extLst>
              <a:ext uri="{FF2B5EF4-FFF2-40B4-BE49-F238E27FC236}">
                <a16:creationId xmlns:a16="http://schemas.microsoft.com/office/drawing/2014/main" id="{DED818F9-D8A0-FE86-B04A-42FA5AFDDBB2}"/>
              </a:ext>
            </a:extLst>
          </p:cNvPr>
          <p:cNvGraphicFramePr>
            <a:graphicFrameLocks noGrp="1"/>
          </p:cNvGraphicFramePr>
          <p:nvPr>
            <p:extLst>
              <p:ext uri="{D42A27DB-BD31-4B8C-83A1-F6EECF244321}">
                <p14:modId xmlns:p14="http://schemas.microsoft.com/office/powerpoint/2010/main" val="433611614"/>
              </p:ext>
            </p:extLst>
          </p:nvPr>
        </p:nvGraphicFramePr>
        <p:xfrm>
          <a:off x="2213768" y="2514600"/>
          <a:ext cx="10202864" cy="4189049"/>
        </p:xfrm>
        <a:graphic>
          <a:graphicData uri="http://schemas.openxmlformats.org/drawingml/2006/table">
            <a:tbl>
              <a:tblPr firstRow="1" firstCol="1" bandRow="1"/>
              <a:tblGrid>
                <a:gridCol w="1273318">
                  <a:extLst>
                    <a:ext uri="{9D8B030D-6E8A-4147-A177-3AD203B41FA5}">
                      <a16:colId xmlns:a16="http://schemas.microsoft.com/office/drawing/2014/main" val="3069456843"/>
                    </a:ext>
                  </a:extLst>
                </a:gridCol>
                <a:gridCol w="1359022">
                  <a:extLst>
                    <a:ext uri="{9D8B030D-6E8A-4147-A177-3AD203B41FA5}">
                      <a16:colId xmlns:a16="http://schemas.microsoft.com/office/drawing/2014/main" val="1286228506"/>
                    </a:ext>
                  </a:extLst>
                </a:gridCol>
                <a:gridCol w="7570524">
                  <a:extLst>
                    <a:ext uri="{9D8B030D-6E8A-4147-A177-3AD203B41FA5}">
                      <a16:colId xmlns:a16="http://schemas.microsoft.com/office/drawing/2014/main" val="2432573535"/>
                    </a:ext>
                  </a:extLst>
                </a:gridCol>
              </a:tblGrid>
              <a:tr h="2343658">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require oral anticoagulation and have a low atherothrombotic risk, discontinuation of aspirin therapy with continuation of DOAC alone may be considered 1 year after PCI to reduce bleeding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532859"/>
                  </a:ext>
                </a:extLst>
              </a:tr>
              <a:tr h="184539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1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require oral anticoagulation, DOAC monotherapy may be considered if there is no acute indication for concomitant antiplatelet therapy.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6331"/>
                  </a:ext>
                </a:extLst>
              </a:tr>
            </a:tbl>
          </a:graphicData>
        </a:graphic>
      </p:graphicFrame>
      <p:sp>
        <p:nvSpPr>
          <p:cNvPr id="6" name="TextBox 5">
            <a:extLst>
              <a:ext uri="{FF2B5EF4-FFF2-40B4-BE49-F238E27FC236}">
                <a16:creationId xmlns:a16="http://schemas.microsoft.com/office/drawing/2014/main" id="{32CF42B5-5F57-8215-E4C9-F1AF97A77975}"/>
              </a:ext>
            </a:extLst>
          </p:cNvPr>
          <p:cNvSpPr txBox="1"/>
          <p:nvPr/>
        </p:nvSpPr>
        <p:spPr>
          <a:xfrm>
            <a:off x="2213768" y="7004491"/>
            <a:ext cx="4716468" cy="276999"/>
          </a:xfrm>
          <a:prstGeom prst="rect">
            <a:avLst/>
          </a:prstGeom>
          <a:noFill/>
        </p:spPr>
        <p:txBody>
          <a:bodyPr wrap="square">
            <a:spAutoFit/>
          </a:bodyPr>
          <a:lstStyle/>
          <a:p>
            <a:r>
              <a:rPr lang="en-US" sz="1200" b="1" dirty="0">
                <a:latin typeface="Lub Dub Medium" panose="020B0603030403020204" pitchFamily="34" charset="0"/>
              </a:rPr>
              <a:t>*Modified from the 2016 ACC/AHA Focused Update on DAPT</a:t>
            </a:r>
          </a:p>
        </p:txBody>
      </p:sp>
    </p:spTree>
    <p:extLst>
      <p:ext uri="{BB962C8B-B14F-4D97-AF65-F5344CB8AC3E}">
        <p14:creationId xmlns:p14="http://schemas.microsoft.com/office/powerpoint/2010/main" val="24687315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83</a:t>
            </a:fld>
            <a:endParaRPr lang="en-US" dirty="0"/>
          </a:p>
        </p:txBody>
      </p:sp>
      <p:sp>
        <p:nvSpPr>
          <p:cNvPr id="2" name="Subtitle 5">
            <a:extLst>
              <a:ext uri="{FF2B5EF4-FFF2-40B4-BE49-F238E27FC236}">
                <a16:creationId xmlns:a16="http://schemas.microsoft.com/office/drawing/2014/main" id="{DB739057-8C89-ABE3-A41B-D3B55E9115A0}"/>
              </a:ext>
            </a:extLst>
          </p:cNvPr>
          <p:cNvSpPr>
            <a:spLocks noGrp="1"/>
          </p:cNvSpPr>
          <p:nvPr>
            <p:ph type="subTitle" idx="1"/>
          </p:nvPr>
        </p:nvSpPr>
        <p:spPr>
          <a:xfrm>
            <a:off x="2647947" y="1143000"/>
            <a:ext cx="9334504" cy="1070758"/>
          </a:xfrm>
        </p:spPr>
        <p:txBody>
          <a:bodyPr/>
          <a:lstStyle/>
          <a:p>
            <a:r>
              <a:rPr lang="en-US" sz="2800" b="1" dirty="0"/>
              <a:t>Antiplatelet Therapy and Oral Anticoagulants (OAC)</a:t>
            </a:r>
          </a:p>
          <a:p>
            <a:r>
              <a:rPr lang="en-US" sz="2800" b="1" dirty="0"/>
              <a:t>(</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6918A165-517E-DAB0-0212-9B6CE32FE671}"/>
              </a:ext>
            </a:extLst>
          </p:cNvPr>
          <p:cNvGraphicFramePr>
            <a:graphicFrameLocks noGrp="1"/>
          </p:cNvGraphicFramePr>
          <p:nvPr>
            <p:extLst>
              <p:ext uri="{D42A27DB-BD31-4B8C-83A1-F6EECF244321}">
                <p14:modId xmlns:p14="http://schemas.microsoft.com/office/powerpoint/2010/main" val="2236570439"/>
              </p:ext>
            </p:extLst>
          </p:nvPr>
        </p:nvGraphicFramePr>
        <p:xfrm>
          <a:off x="1341437" y="2362200"/>
          <a:ext cx="11947526" cy="4267200"/>
        </p:xfrm>
        <a:graphic>
          <a:graphicData uri="http://schemas.openxmlformats.org/drawingml/2006/table">
            <a:tbl>
              <a:tblPr firstRow="1" firstCol="1" bandRow="1"/>
              <a:tblGrid>
                <a:gridCol w="1491051">
                  <a:extLst>
                    <a:ext uri="{9D8B030D-6E8A-4147-A177-3AD203B41FA5}">
                      <a16:colId xmlns:a16="http://schemas.microsoft.com/office/drawing/2014/main" val="12033479"/>
                    </a:ext>
                  </a:extLst>
                </a:gridCol>
                <a:gridCol w="1591411">
                  <a:extLst>
                    <a:ext uri="{9D8B030D-6E8A-4147-A177-3AD203B41FA5}">
                      <a16:colId xmlns:a16="http://schemas.microsoft.com/office/drawing/2014/main" val="2266097063"/>
                    </a:ext>
                  </a:extLst>
                </a:gridCol>
                <a:gridCol w="8865064">
                  <a:extLst>
                    <a:ext uri="{9D8B030D-6E8A-4147-A177-3AD203B41FA5}">
                      <a16:colId xmlns:a16="http://schemas.microsoft.com/office/drawing/2014/main" val="765858472"/>
                    </a:ext>
                  </a:extLst>
                </a:gridCol>
              </a:tblGrid>
              <a:tr h="350860">
                <a:tc gridSpan="3">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 Antiplatelet Therapy and Low-Dose DOAC</a:t>
                      </a:r>
                      <a:endParaRPr lang="en-US" sz="1800" dirty="0">
                        <a:effectLst/>
                        <a:latin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Antiplatelet Therapy and Low-Dose DOAC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817184"/>
                  </a:ext>
                </a:extLst>
              </a:tr>
              <a:tr h="2408771">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an indication for therapeutic DOAC or DAPT and who are at high risk of recurrent ischemic events but low-to-moderate bleeding risk, the addition of low-dose rivaroxaban 2.5 mg twice daily to aspirin 81 mg daily is reasonable for long-term reduction of risk for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478391"/>
                  </a:ext>
                </a:extLst>
              </a:tr>
              <a:tr h="350860">
                <a:tc gridSpan="3">
                  <a:txBody>
                    <a:bodyPr/>
                    <a:lstStyle/>
                    <a:p>
                      <a:pPr marL="0" marR="0" algn="ctr">
                        <a:lnSpc>
                          <a:spcPct val="115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DAPT and Proton Pump Inhibitor (PPI)</a:t>
                      </a:r>
                      <a:endParaRPr lang="en-US" sz="1800" dirty="0">
                        <a:effectLst/>
                        <a:latin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DAPT and Proton Pump Inhibitor (PPI)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408739"/>
                  </a:ext>
                </a:extLst>
              </a:tr>
              <a:tr h="115670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1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on DAPT, the use of a PPI can be effective in reducing gastrointestinal bleeding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22" marR="680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297301"/>
                  </a:ext>
                </a:extLst>
              </a:tr>
            </a:tbl>
          </a:graphicData>
        </a:graphic>
      </p:graphicFrame>
      <p:sp>
        <p:nvSpPr>
          <p:cNvPr id="6" name="TextBox 5">
            <a:extLst>
              <a:ext uri="{FF2B5EF4-FFF2-40B4-BE49-F238E27FC236}">
                <a16:creationId xmlns:a16="http://schemas.microsoft.com/office/drawing/2014/main" id="{7459452C-A61E-42E0-B080-C69A52278CD4}"/>
              </a:ext>
            </a:extLst>
          </p:cNvPr>
          <p:cNvSpPr txBox="1"/>
          <p:nvPr/>
        </p:nvSpPr>
        <p:spPr>
          <a:xfrm>
            <a:off x="1341437" y="6809601"/>
            <a:ext cx="4716468" cy="276999"/>
          </a:xfrm>
          <a:prstGeom prst="rect">
            <a:avLst/>
          </a:prstGeom>
          <a:noFill/>
        </p:spPr>
        <p:txBody>
          <a:bodyPr wrap="square">
            <a:spAutoFit/>
          </a:bodyPr>
          <a:lstStyle/>
          <a:p>
            <a:r>
              <a:rPr lang="en-US" sz="1200" b="1" dirty="0">
                <a:latin typeface="Lub Dub Medium" panose="020B0603030403020204" pitchFamily="34" charset="0"/>
              </a:rPr>
              <a:t>*Modified from the 2016 ACC/AHA Focused Update on DAPT</a:t>
            </a:r>
          </a:p>
        </p:txBody>
      </p:sp>
    </p:spTree>
    <p:extLst>
      <p:ext uri="{BB962C8B-B14F-4D97-AF65-F5344CB8AC3E}">
        <p14:creationId xmlns:p14="http://schemas.microsoft.com/office/powerpoint/2010/main" val="2712038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2" name="Subtitle 5">
            <a:extLst>
              <a:ext uri="{FF2B5EF4-FFF2-40B4-BE49-F238E27FC236}">
                <a16:creationId xmlns:a16="http://schemas.microsoft.com/office/drawing/2014/main" id="{21C69144-979B-31B6-1441-9FC8E972F900}"/>
              </a:ext>
            </a:extLst>
          </p:cNvPr>
          <p:cNvSpPr>
            <a:spLocks noGrp="1"/>
          </p:cNvSpPr>
          <p:nvPr>
            <p:ph type="subTitle" idx="1"/>
          </p:nvPr>
        </p:nvSpPr>
        <p:spPr>
          <a:xfrm>
            <a:off x="228600" y="1447800"/>
            <a:ext cx="2362200" cy="2514600"/>
          </a:xfrm>
        </p:spPr>
        <p:txBody>
          <a:bodyPr/>
          <a:lstStyle/>
          <a:p>
            <a:r>
              <a:rPr lang="en-US" sz="2800" b="1" dirty="0"/>
              <a:t>Figure 9.  Recommended Duration of Antiplatelet Therapy </a:t>
            </a:r>
          </a:p>
        </p:txBody>
      </p:sp>
      <p:pic>
        <p:nvPicPr>
          <p:cNvPr id="3" name="Picture 2">
            <a:extLst>
              <a:ext uri="{FF2B5EF4-FFF2-40B4-BE49-F238E27FC236}">
                <a16:creationId xmlns:a16="http://schemas.microsoft.com/office/drawing/2014/main" id="{9B4287B2-0F53-4A5C-9875-E5B5B683D2B3}"/>
              </a:ext>
            </a:extLst>
          </p:cNvPr>
          <p:cNvPicPr>
            <a:picLocks noChangeAspect="1"/>
          </p:cNvPicPr>
          <p:nvPr/>
        </p:nvPicPr>
        <p:blipFill rotWithShape="1">
          <a:blip r:embed="rId2">
            <a:extLst>
              <a:ext uri="{28A0092B-C50C-407E-A947-70E740481C1C}">
                <a14:useLocalDpi xmlns:a14="http://schemas.microsoft.com/office/drawing/2010/main" val="0"/>
              </a:ext>
            </a:extLst>
          </a:blip>
          <a:srcRect l="8016" t="4119" r="8016" b="7974"/>
          <a:stretch/>
        </p:blipFill>
        <p:spPr>
          <a:xfrm>
            <a:off x="2691740" y="6478"/>
            <a:ext cx="10058274" cy="7467599"/>
          </a:xfrm>
          <a:prstGeom prst="rect">
            <a:avLst/>
          </a:prstGeom>
        </p:spPr>
      </p:pic>
      <p:sp>
        <p:nvSpPr>
          <p:cNvPr id="6" name="TextBox 5">
            <a:extLst>
              <a:ext uri="{FF2B5EF4-FFF2-40B4-BE49-F238E27FC236}">
                <a16:creationId xmlns:a16="http://schemas.microsoft.com/office/drawing/2014/main" id="{5666E320-7C15-3358-F658-3D1F7904C5E6}"/>
              </a:ext>
            </a:extLst>
          </p:cNvPr>
          <p:cNvSpPr txBox="1"/>
          <p:nvPr/>
        </p:nvSpPr>
        <p:spPr>
          <a:xfrm>
            <a:off x="228600" y="4133088"/>
            <a:ext cx="2209800" cy="2677656"/>
          </a:xfrm>
          <a:prstGeom prst="rect">
            <a:avLst/>
          </a:prstGeom>
          <a:noFill/>
        </p:spPr>
        <p:txBody>
          <a:bodyPr wrap="square">
            <a:spAutoFit/>
          </a:bodyPr>
          <a:lstStyle/>
          <a:p>
            <a:r>
              <a:rPr lang="en-US" sz="1200" b="1" dirty="0">
                <a:latin typeface="Lub Dub Medium" panose="020B0603030403020204" pitchFamily="34" charset="0"/>
              </a:rPr>
              <a:t>ACS indicates acute coronary syndrome; ASA, aspirin; CCD, chronic coronary disease; DAPT, dual antiplatelet therapy; DES, drug-eluting stent; DOAC, direct oral anticoagulants; MI, myocardial infarction; OAC, oral anticoagulants; PCI, percutaneous coronary intervention; SAPT, single antiplatelet therapy.</a:t>
            </a:r>
          </a:p>
        </p:txBody>
      </p:sp>
      <p:sp>
        <p:nvSpPr>
          <p:cNvPr id="8" name="TextBox 7">
            <a:extLst>
              <a:ext uri="{FF2B5EF4-FFF2-40B4-BE49-F238E27FC236}">
                <a16:creationId xmlns:a16="http://schemas.microsoft.com/office/drawing/2014/main" id="{EAB2A1D6-5555-ECD9-D3C3-7C8FD0294877}"/>
              </a:ext>
            </a:extLst>
          </p:cNvPr>
          <p:cNvSpPr txBox="1"/>
          <p:nvPr/>
        </p:nvSpPr>
        <p:spPr>
          <a:xfrm>
            <a:off x="228600" y="7012412"/>
            <a:ext cx="2438400" cy="461665"/>
          </a:xfrm>
          <a:prstGeom prst="rect">
            <a:avLst/>
          </a:prstGeom>
          <a:noFill/>
        </p:spPr>
        <p:txBody>
          <a:bodyPr wrap="square">
            <a:spAutoFit/>
          </a:bodyPr>
          <a:lstStyle/>
          <a:p>
            <a:r>
              <a:rPr lang="en-US" sz="1200" b="1" dirty="0">
                <a:latin typeface="Lub Dub Medium" panose="020B0603030403020204" pitchFamily="34" charset="0"/>
              </a:rPr>
              <a:t>*Colors correspond to Class of Recommendation in Table 3</a:t>
            </a:r>
          </a:p>
        </p:txBody>
      </p:sp>
    </p:spTree>
    <p:extLst>
      <p:ext uri="{BB962C8B-B14F-4D97-AF65-F5344CB8AC3E}">
        <p14:creationId xmlns:p14="http://schemas.microsoft.com/office/powerpoint/2010/main" val="921797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85</a:t>
            </a:fld>
            <a:endParaRPr lang="en-US" dirty="0"/>
          </a:p>
        </p:txBody>
      </p:sp>
      <p:sp>
        <p:nvSpPr>
          <p:cNvPr id="2" name="Subtitle 5">
            <a:extLst>
              <a:ext uri="{FF2B5EF4-FFF2-40B4-BE49-F238E27FC236}">
                <a16:creationId xmlns:a16="http://schemas.microsoft.com/office/drawing/2014/main" id="{720280DC-AC83-AB3F-10F7-FB87155480B5}"/>
              </a:ext>
            </a:extLst>
          </p:cNvPr>
          <p:cNvSpPr>
            <a:spLocks noGrp="1"/>
          </p:cNvSpPr>
          <p:nvPr>
            <p:ph type="subTitle" idx="1"/>
          </p:nvPr>
        </p:nvSpPr>
        <p:spPr>
          <a:xfrm>
            <a:off x="6010273" y="990600"/>
            <a:ext cx="2609853" cy="685800"/>
          </a:xfrm>
        </p:spPr>
        <p:txBody>
          <a:bodyPr/>
          <a:lstStyle/>
          <a:p>
            <a:r>
              <a:rPr lang="en-US" sz="2800" b="1" dirty="0"/>
              <a:t>Beta Blockers </a:t>
            </a:r>
          </a:p>
        </p:txBody>
      </p:sp>
      <p:graphicFrame>
        <p:nvGraphicFramePr>
          <p:cNvPr id="3" name="Table 2">
            <a:extLst>
              <a:ext uri="{FF2B5EF4-FFF2-40B4-BE49-F238E27FC236}">
                <a16:creationId xmlns:a16="http://schemas.microsoft.com/office/drawing/2014/main" id="{DA2D3ED5-F806-37B1-5234-A195A6027EDB}"/>
              </a:ext>
            </a:extLst>
          </p:cNvPr>
          <p:cNvGraphicFramePr>
            <a:graphicFrameLocks noGrp="1"/>
          </p:cNvGraphicFramePr>
          <p:nvPr>
            <p:extLst>
              <p:ext uri="{D42A27DB-BD31-4B8C-83A1-F6EECF244321}">
                <p14:modId xmlns:p14="http://schemas.microsoft.com/office/powerpoint/2010/main" val="1407905100"/>
              </p:ext>
            </p:extLst>
          </p:nvPr>
        </p:nvGraphicFramePr>
        <p:xfrm>
          <a:off x="2209800" y="1676400"/>
          <a:ext cx="10210800" cy="5474144"/>
        </p:xfrm>
        <a:graphic>
          <a:graphicData uri="http://schemas.openxmlformats.org/drawingml/2006/table">
            <a:tbl>
              <a:tblPr firstRow="1" firstCol="1" bandRow="1"/>
              <a:tblGrid>
                <a:gridCol w="1173969">
                  <a:extLst>
                    <a:ext uri="{9D8B030D-6E8A-4147-A177-3AD203B41FA5}">
                      <a16:colId xmlns:a16="http://schemas.microsoft.com/office/drawing/2014/main" val="992390389"/>
                    </a:ext>
                  </a:extLst>
                </a:gridCol>
                <a:gridCol w="1179429">
                  <a:extLst>
                    <a:ext uri="{9D8B030D-6E8A-4147-A177-3AD203B41FA5}">
                      <a16:colId xmlns:a16="http://schemas.microsoft.com/office/drawing/2014/main" val="4084863519"/>
                    </a:ext>
                  </a:extLst>
                </a:gridCol>
                <a:gridCol w="7857402">
                  <a:extLst>
                    <a:ext uri="{9D8B030D-6E8A-4147-A177-3AD203B41FA5}">
                      <a16:colId xmlns:a16="http://schemas.microsoft.com/office/drawing/2014/main" val="1085114730"/>
                    </a:ext>
                  </a:extLst>
                </a:gridCol>
              </a:tblGrid>
              <a:tr h="1160756">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Beta Blockers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39541642"/>
                  </a:ext>
                </a:extLst>
              </a:tr>
              <a:tr h="3455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40731"/>
                  </a:ext>
                </a:extLst>
              </a:tr>
              <a:tr h="172335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CCD and LVEF ≤40% with or without previous MI, the use of beta-blocker therapy is recommended to reduce the risk of future MACE, including cardiovascular 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689803"/>
                  </a:ext>
                </a:extLst>
              </a:tr>
              <a:tr h="172335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CCD and LVEF &lt;50%, the use of sustained release metoprolol succinate, carvedilol, or bisoprolol with titration to target doses is recommended in preference to other beta blockers.*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404506"/>
                  </a:ext>
                </a:extLst>
              </a:tr>
            </a:tbl>
          </a:graphicData>
        </a:graphic>
      </p:graphicFrame>
      <p:sp>
        <p:nvSpPr>
          <p:cNvPr id="6" name="TextBox 5">
            <a:extLst>
              <a:ext uri="{FF2B5EF4-FFF2-40B4-BE49-F238E27FC236}">
                <a16:creationId xmlns:a16="http://schemas.microsoft.com/office/drawing/2014/main" id="{7570ADF1-3F06-1FDF-8226-440489FA887B}"/>
              </a:ext>
            </a:extLst>
          </p:cNvPr>
          <p:cNvSpPr txBox="1"/>
          <p:nvPr/>
        </p:nvSpPr>
        <p:spPr>
          <a:xfrm>
            <a:off x="2209800" y="7239000"/>
            <a:ext cx="4876800" cy="276999"/>
          </a:xfrm>
          <a:prstGeom prst="rect">
            <a:avLst/>
          </a:prstGeom>
          <a:noFill/>
        </p:spPr>
        <p:txBody>
          <a:bodyPr wrap="square">
            <a:spAutoFit/>
          </a:bodyPr>
          <a:lstStyle/>
          <a:p>
            <a:r>
              <a:rPr lang="en-US" sz="1200" b="1" dirty="0">
                <a:latin typeface="Lub Dub Medium" panose="020B0603030403020204" pitchFamily="34" charset="0"/>
              </a:rPr>
              <a:t>*Modified from the 2022 AHA/ACC/HFSA Heart Failure Guideline</a:t>
            </a:r>
          </a:p>
        </p:txBody>
      </p:sp>
    </p:spTree>
    <p:extLst>
      <p:ext uri="{BB962C8B-B14F-4D97-AF65-F5344CB8AC3E}">
        <p14:creationId xmlns:p14="http://schemas.microsoft.com/office/powerpoint/2010/main" val="3033354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2" name="Subtitle 5">
            <a:extLst>
              <a:ext uri="{FF2B5EF4-FFF2-40B4-BE49-F238E27FC236}">
                <a16:creationId xmlns:a16="http://schemas.microsoft.com/office/drawing/2014/main" id="{F6FF8B1D-C83C-647F-9DDE-4A73B313BF54}"/>
              </a:ext>
            </a:extLst>
          </p:cNvPr>
          <p:cNvSpPr>
            <a:spLocks noGrp="1"/>
          </p:cNvSpPr>
          <p:nvPr>
            <p:ph type="subTitle" idx="1"/>
          </p:nvPr>
        </p:nvSpPr>
        <p:spPr>
          <a:xfrm>
            <a:off x="5367336" y="838200"/>
            <a:ext cx="3895727" cy="685800"/>
          </a:xfrm>
        </p:spPr>
        <p:txBody>
          <a:bodyPr/>
          <a:lstStyle/>
          <a:p>
            <a:r>
              <a:rPr lang="en-US" sz="2800" b="1" dirty="0"/>
              <a:t>Beta Blockers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9E9EDA8E-025A-0173-9C6C-F68EE08F9C5B}"/>
              </a:ext>
            </a:extLst>
          </p:cNvPr>
          <p:cNvGraphicFramePr>
            <a:graphicFrameLocks noGrp="1"/>
          </p:cNvGraphicFramePr>
          <p:nvPr>
            <p:extLst>
              <p:ext uri="{D42A27DB-BD31-4B8C-83A1-F6EECF244321}">
                <p14:modId xmlns:p14="http://schemas.microsoft.com/office/powerpoint/2010/main" val="699957565"/>
              </p:ext>
            </p:extLst>
          </p:nvPr>
        </p:nvGraphicFramePr>
        <p:xfrm>
          <a:off x="2133600" y="1796720"/>
          <a:ext cx="10363200" cy="4636160"/>
        </p:xfrm>
        <a:graphic>
          <a:graphicData uri="http://schemas.openxmlformats.org/drawingml/2006/table">
            <a:tbl>
              <a:tblPr firstRow="1" firstCol="1" bandRow="1"/>
              <a:tblGrid>
                <a:gridCol w="1191491">
                  <a:extLst>
                    <a:ext uri="{9D8B030D-6E8A-4147-A177-3AD203B41FA5}">
                      <a16:colId xmlns:a16="http://schemas.microsoft.com/office/drawing/2014/main" val="1082517490"/>
                    </a:ext>
                  </a:extLst>
                </a:gridCol>
                <a:gridCol w="1197032">
                  <a:extLst>
                    <a:ext uri="{9D8B030D-6E8A-4147-A177-3AD203B41FA5}">
                      <a16:colId xmlns:a16="http://schemas.microsoft.com/office/drawing/2014/main" val="2805085275"/>
                    </a:ext>
                  </a:extLst>
                </a:gridCol>
                <a:gridCol w="7974677">
                  <a:extLst>
                    <a:ext uri="{9D8B030D-6E8A-4147-A177-3AD203B41FA5}">
                      <a16:colId xmlns:a16="http://schemas.microsoft.com/office/drawing/2014/main" val="1808785862"/>
                    </a:ext>
                  </a:extLst>
                </a:gridCol>
              </a:tblGrid>
              <a:tr h="265252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CCD who were initiated on beta-blocker therapy for previous MI without a history of or current LVEF ≤50%, angina, arrhythmias, or uncontrolled hypertension, it may be reasonable to reassess the indication for long-term (&gt;1 year) use of beta-blocker therapy for reducing MACE.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920288"/>
                  </a:ext>
                </a:extLst>
              </a:tr>
              <a:tr h="19765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with CCD without previous MI or LVEF ≤50%, the use of beta-blocker therapy is not beneficial in reducing MACE, in the absence of another primary indication for beta-blocker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818803"/>
                  </a:ext>
                </a:extLst>
              </a:tr>
            </a:tbl>
          </a:graphicData>
        </a:graphic>
      </p:graphicFrame>
      <p:sp>
        <p:nvSpPr>
          <p:cNvPr id="6" name="TextBox 5">
            <a:extLst>
              <a:ext uri="{FF2B5EF4-FFF2-40B4-BE49-F238E27FC236}">
                <a16:creationId xmlns:a16="http://schemas.microsoft.com/office/drawing/2014/main" id="{6C61D22E-1772-7FB2-47D4-C5668EB01813}"/>
              </a:ext>
            </a:extLst>
          </p:cNvPr>
          <p:cNvSpPr txBox="1"/>
          <p:nvPr/>
        </p:nvSpPr>
        <p:spPr>
          <a:xfrm>
            <a:off x="2133600" y="6640286"/>
            <a:ext cx="5943600" cy="276999"/>
          </a:xfrm>
          <a:prstGeom prst="rect">
            <a:avLst/>
          </a:prstGeom>
          <a:noFill/>
        </p:spPr>
        <p:txBody>
          <a:bodyPr wrap="square">
            <a:spAutoFit/>
          </a:bodyPr>
          <a:lstStyle/>
          <a:p>
            <a:r>
              <a:rPr lang="en-US" sz="1200" b="1" dirty="0">
                <a:latin typeface="Lub Dub Medium" panose="020B0603030403020204" pitchFamily="34" charset="0"/>
              </a:rPr>
              <a:t>†Adapted from the 2021 ACC/AHA/SCAI Coronary Revascularization Guideline</a:t>
            </a:r>
          </a:p>
        </p:txBody>
      </p:sp>
    </p:spTree>
    <p:extLst>
      <p:ext uri="{BB962C8B-B14F-4D97-AF65-F5344CB8AC3E}">
        <p14:creationId xmlns:p14="http://schemas.microsoft.com/office/powerpoint/2010/main" val="948288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
        <p:nvSpPr>
          <p:cNvPr id="2" name="Subtitle 5">
            <a:extLst>
              <a:ext uri="{FF2B5EF4-FFF2-40B4-BE49-F238E27FC236}">
                <a16:creationId xmlns:a16="http://schemas.microsoft.com/office/drawing/2014/main" id="{E169E4B0-4876-7CC9-09A3-B40330367F1D}"/>
              </a:ext>
            </a:extLst>
          </p:cNvPr>
          <p:cNvSpPr>
            <a:spLocks noGrp="1"/>
          </p:cNvSpPr>
          <p:nvPr>
            <p:ph type="subTitle" idx="1"/>
          </p:nvPr>
        </p:nvSpPr>
        <p:spPr>
          <a:xfrm>
            <a:off x="3674268" y="990600"/>
            <a:ext cx="7281864" cy="533400"/>
          </a:xfrm>
        </p:spPr>
        <p:txBody>
          <a:bodyPr/>
          <a:lstStyle/>
          <a:p>
            <a:r>
              <a:rPr lang="en-US" sz="2800" b="1" dirty="0"/>
              <a:t>Renin-Angiotensin-Aldosterone Inhibitors </a:t>
            </a:r>
          </a:p>
        </p:txBody>
      </p:sp>
      <p:graphicFrame>
        <p:nvGraphicFramePr>
          <p:cNvPr id="3" name="Table 2">
            <a:extLst>
              <a:ext uri="{FF2B5EF4-FFF2-40B4-BE49-F238E27FC236}">
                <a16:creationId xmlns:a16="http://schemas.microsoft.com/office/drawing/2014/main" id="{E0801227-4B76-F598-D6D3-6ED06D7ADA9D}"/>
              </a:ext>
            </a:extLst>
          </p:cNvPr>
          <p:cNvGraphicFramePr>
            <a:graphicFrameLocks noGrp="1"/>
          </p:cNvGraphicFramePr>
          <p:nvPr>
            <p:extLst>
              <p:ext uri="{D42A27DB-BD31-4B8C-83A1-F6EECF244321}">
                <p14:modId xmlns:p14="http://schemas.microsoft.com/office/powerpoint/2010/main" val="1905561457"/>
              </p:ext>
            </p:extLst>
          </p:nvPr>
        </p:nvGraphicFramePr>
        <p:xfrm>
          <a:off x="2111772" y="1899938"/>
          <a:ext cx="10406855" cy="5339062"/>
        </p:xfrm>
        <a:graphic>
          <a:graphicData uri="http://schemas.openxmlformats.org/drawingml/2006/table">
            <a:tbl>
              <a:tblPr firstRow="1" firstCol="1" bandRow="1"/>
              <a:tblGrid>
                <a:gridCol w="1184475">
                  <a:extLst>
                    <a:ext uri="{9D8B030D-6E8A-4147-A177-3AD203B41FA5}">
                      <a16:colId xmlns:a16="http://schemas.microsoft.com/office/drawing/2014/main" val="3839062238"/>
                    </a:ext>
                  </a:extLst>
                </a:gridCol>
                <a:gridCol w="1189984">
                  <a:extLst>
                    <a:ext uri="{9D8B030D-6E8A-4147-A177-3AD203B41FA5}">
                      <a16:colId xmlns:a16="http://schemas.microsoft.com/office/drawing/2014/main" val="4116947653"/>
                    </a:ext>
                  </a:extLst>
                </a:gridCol>
                <a:gridCol w="8032396">
                  <a:extLst>
                    <a:ext uri="{9D8B030D-6E8A-4147-A177-3AD203B41FA5}">
                      <a16:colId xmlns:a16="http://schemas.microsoft.com/office/drawing/2014/main" val="1095438329"/>
                    </a:ext>
                  </a:extLst>
                </a:gridCol>
              </a:tblGrid>
              <a:tr h="1285463">
                <a:tc>
                  <a:txBody>
                    <a:bodyPr/>
                    <a:lstStyle/>
                    <a:p>
                      <a:pPr marL="0" marR="0">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Renin-Angiotensin-Aldosterone Inhibitors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30105629"/>
                  </a:ext>
                </a:extLst>
              </a:tr>
              <a:tr h="359286">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700319"/>
                  </a:ext>
                </a:extLst>
              </a:tr>
              <a:tr h="164768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also have hypertension, diabetes, LVEF ≤40%, or CKD, the use of ACE inhibitors, or ARBs if ACE inhibitor–intolerant, is recommended to reduce cardiovascular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911149"/>
                  </a:ext>
                </a:extLst>
              </a:tr>
              <a:tr h="1365914">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without hypertension, diabetes, or CKD and LVEF &gt;40%, the use of ACE inhibitors or ARBs may be considered to reduce cardiovascular events.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3861435"/>
                  </a:ext>
                </a:extLst>
              </a:tr>
            </a:tbl>
          </a:graphicData>
        </a:graphic>
      </p:graphicFrame>
    </p:spTree>
    <p:extLst>
      <p:ext uri="{BB962C8B-B14F-4D97-AF65-F5344CB8AC3E}">
        <p14:creationId xmlns:p14="http://schemas.microsoft.com/office/powerpoint/2010/main" val="1428075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2" name="Subtitle 5">
            <a:extLst>
              <a:ext uri="{FF2B5EF4-FFF2-40B4-BE49-F238E27FC236}">
                <a16:creationId xmlns:a16="http://schemas.microsoft.com/office/drawing/2014/main" id="{0D3FBC1F-7FD9-54F9-540F-AD706C76F484}"/>
              </a:ext>
            </a:extLst>
          </p:cNvPr>
          <p:cNvSpPr>
            <a:spLocks noGrp="1"/>
          </p:cNvSpPr>
          <p:nvPr>
            <p:ph type="subTitle" idx="1"/>
          </p:nvPr>
        </p:nvSpPr>
        <p:spPr>
          <a:xfrm>
            <a:off x="6309717" y="1447800"/>
            <a:ext cx="2010966" cy="609600"/>
          </a:xfrm>
        </p:spPr>
        <p:txBody>
          <a:bodyPr/>
          <a:lstStyle/>
          <a:p>
            <a:r>
              <a:rPr lang="en-US" sz="2800" b="1" dirty="0"/>
              <a:t>Colchicine</a:t>
            </a:r>
          </a:p>
        </p:txBody>
      </p:sp>
      <p:graphicFrame>
        <p:nvGraphicFramePr>
          <p:cNvPr id="5" name="Table 4">
            <a:extLst>
              <a:ext uri="{FF2B5EF4-FFF2-40B4-BE49-F238E27FC236}">
                <a16:creationId xmlns:a16="http://schemas.microsoft.com/office/drawing/2014/main" id="{C9A96539-3CB4-C304-6B31-4103F38583E2}"/>
              </a:ext>
            </a:extLst>
          </p:cNvPr>
          <p:cNvGraphicFramePr>
            <a:graphicFrameLocks noGrp="1"/>
          </p:cNvGraphicFramePr>
          <p:nvPr>
            <p:extLst>
              <p:ext uri="{D42A27DB-BD31-4B8C-83A1-F6EECF244321}">
                <p14:modId xmlns:p14="http://schemas.microsoft.com/office/powerpoint/2010/main" val="1338499888"/>
              </p:ext>
            </p:extLst>
          </p:nvPr>
        </p:nvGraphicFramePr>
        <p:xfrm>
          <a:off x="3124200" y="2286000"/>
          <a:ext cx="8382000" cy="4002165"/>
        </p:xfrm>
        <a:graphic>
          <a:graphicData uri="http://schemas.openxmlformats.org/drawingml/2006/table">
            <a:tbl>
              <a:tblPr firstRow="1" firstCol="1" bandRow="1"/>
              <a:tblGrid>
                <a:gridCol w="802341">
                  <a:extLst>
                    <a:ext uri="{9D8B030D-6E8A-4147-A177-3AD203B41FA5}">
                      <a16:colId xmlns:a16="http://schemas.microsoft.com/office/drawing/2014/main" val="748821408"/>
                    </a:ext>
                  </a:extLst>
                </a:gridCol>
                <a:gridCol w="968188">
                  <a:extLst>
                    <a:ext uri="{9D8B030D-6E8A-4147-A177-3AD203B41FA5}">
                      <a16:colId xmlns:a16="http://schemas.microsoft.com/office/drawing/2014/main" val="4107788932"/>
                    </a:ext>
                  </a:extLst>
                </a:gridCol>
                <a:gridCol w="6611471">
                  <a:extLst>
                    <a:ext uri="{9D8B030D-6E8A-4147-A177-3AD203B41FA5}">
                      <a16:colId xmlns:a16="http://schemas.microsoft.com/office/drawing/2014/main" val="2815370206"/>
                    </a:ext>
                  </a:extLst>
                </a:gridCol>
              </a:tblGrid>
              <a:tr h="1532951">
                <a:tc>
                  <a:txBody>
                    <a:bodyPr/>
                    <a:lstStyle/>
                    <a:p>
                      <a:pPr marL="0" marR="0">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Colchicine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37746852"/>
                  </a:ext>
                </a:extLst>
              </a:tr>
              <a:tr h="79152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102902"/>
                  </a:ext>
                </a:extLst>
              </a:tr>
              <a:tr h="16482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the addition of colchicine for secondary prevention may be considered to reduce recurrent ASCVD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832682"/>
                  </a:ext>
                </a:extLst>
              </a:tr>
            </a:tbl>
          </a:graphicData>
        </a:graphic>
      </p:graphicFrame>
    </p:spTree>
    <p:extLst>
      <p:ext uri="{BB962C8B-B14F-4D97-AF65-F5344CB8AC3E}">
        <p14:creationId xmlns:p14="http://schemas.microsoft.com/office/powerpoint/2010/main" val="36194296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2" name="Subtitle 5">
            <a:extLst>
              <a:ext uri="{FF2B5EF4-FFF2-40B4-BE49-F238E27FC236}">
                <a16:creationId xmlns:a16="http://schemas.microsoft.com/office/drawing/2014/main" id="{938CE681-6A0C-FFDE-58E1-66B5772EAD2B}"/>
              </a:ext>
            </a:extLst>
          </p:cNvPr>
          <p:cNvSpPr>
            <a:spLocks noGrp="1"/>
          </p:cNvSpPr>
          <p:nvPr>
            <p:ph type="subTitle" idx="1"/>
          </p:nvPr>
        </p:nvSpPr>
        <p:spPr>
          <a:xfrm>
            <a:off x="5936158" y="838200"/>
            <a:ext cx="2758083" cy="609600"/>
          </a:xfrm>
        </p:spPr>
        <p:txBody>
          <a:bodyPr/>
          <a:lstStyle/>
          <a:p>
            <a:r>
              <a:rPr lang="en-US" sz="2800" b="1" dirty="0"/>
              <a:t>Immunizations </a:t>
            </a:r>
          </a:p>
        </p:txBody>
      </p:sp>
      <p:graphicFrame>
        <p:nvGraphicFramePr>
          <p:cNvPr id="3" name="Table 2">
            <a:extLst>
              <a:ext uri="{FF2B5EF4-FFF2-40B4-BE49-F238E27FC236}">
                <a16:creationId xmlns:a16="http://schemas.microsoft.com/office/drawing/2014/main" id="{F19F5936-2256-EA29-D52A-E7BCC30D6B24}"/>
              </a:ext>
            </a:extLst>
          </p:cNvPr>
          <p:cNvGraphicFramePr>
            <a:graphicFrameLocks noGrp="1"/>
          </p:cNvGraphicFramePr>
          <p:nvPr>
            <p:extLst>
              <p:ext uri="{D42A27DB-BD31-4B8C-83A1-F6EECF244321}">
                <p14:modId xmlns:p14="http://schemas.microsoft.com/office/powerpoint/2010/main" val="861745117"/>
              </p:ext>
            </p:extLst>
          </p:nvPr>
        </p:nvGraphicFramePr>
        <p:xfrm>
          <a:off x="2135236" y="1600200"/>
          <a:ext cx="10359927" cy="5252692"/>
        </p:xfrm>
        <a:graphic>
          <a:graphicData uri="http://schemas.openxmlformats.org/drawingml/2006/table">
            <a:tbl>
              <a:tblPr firstRow="1" firstCol="1" bandRow="1"/>
              <a:tblGrid>
                <a:gridCol w="1021488">
                  <a:extLst>
                    <a:ext uri="{9D8B030D-6E8A-4147-A177-3AD203B41FA5}">
                      <a16:colId xmlns:a16="http://schemas.microsoft.com/office/drawing/2014/main" val="3743888653"/>
                    </a:ext>
                  </a:extLst>
                </a:gridCol>
                <a:gridCol w="946897">
                  <a:extLst>
                    <a:ext uri="{9D8B030D-6E8A-4147-A177-3AD203B41FA5}">
                      <a16:colId xmlns:a16="http://schemas.microsoft.com/office/drawing/2014/main" val="618035778"/>
                    </a:ext>
                  </a:extLst>
                </a:gridCol>
                <a:gridCol w="8391542">
                  <a:extLst>
                    <a:ext uri="{9D8B030D-6E8A-4147-A177-3AD203B41FA5}">
                      <a16:colId xmlns:a16="http://schemas.microsoft.com/office/drawing/2014/main" val="654928887"/>
                    </a:ext>
                  </a:extLst>
                </a:gridCol>
              </a:tblGrid>
              <a:tr h="751552">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Recommendations for Immunizations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89733852"/>
                  </a:ext>
                </a:extLst>
              </a:tr>
              <a:tr h="362694">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738861"/>
                  </a:ext>
                </a:extLst>
              </a:tr>
              <a:tr h="1343085">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 annual influenza vaccination is recommended to reduce cardiovascular morbidity, cardiovascular death, and all-cause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260163"/>
                  </a:ext>
                </a:extLst>
              </a:tr>
              <a:tr h="1343085">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coronavirus disease 2019 (COVID-19) vaccination is recommended per public health guidelines to reduce COVID-19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186328"/>
                  </a:ext>
                </a:extLst>
              </a:tr>
              <a:tr h="1343085">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 pneumococcal vaccine is reasonable to reduce cardiovascular morbidity and mortality and all-cause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246229"/>
                  </a:ext>
                </a:extLst>
              </a:tr>
            </a:tbl>
          </a:graphicData>
        </a:graphic>
      </p:graphicFrame>
    </p:spTree>
    <p:extLst>
      <p:ext uri="{BB962C8B-B14F-4D97-AF65-F5344CB8AC3E}">
        <p14:creationId xmlns:p14="http://schemas.microsoft.com/office/powerpoint/2010/main" val="30689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Subtitle 6">
            <a:extLst>
              <a:ext uri="{FF2B5EF4-FFF2-40B4-BE49-F238E27FC236}">
                <a16:creationId xmlns:a16="http://schemas.microsoft.com/office/drawing/2014/main" id="{CFA68B4C-4820-83E3-7C2C-68C92A312E72}"/>
              </a:ext>
            </a:extLst>
          </p:cNvPr>
          <p:cNvSpPr>
            <a:spLocks noGrp="1"/>
          </p:cNvSpPr>
          <p:nvPr>
            <p:ph type="subTitle" idx="1"/>
          </p:nvPr>
        </p:nvSpPr>
        <p:spPr>
          <a:xfrm>
            <a:off x="4076700" y="1066800"/>
            <a:ext cx="6477000" cy="572937"/>
          </a:xfrm>
        </p:spPr>
        <p:txBody>
          <a:bodyPr/>
          <a:lstStyle/>
          <a:p>
            <a:r>
              <a:rPr lang="en-US" sz="3600" b="1" dirty="0"/>
              <a:t>Top 10 Take Home Messages</a:t>
            </a:r>
          </a:p>
        </p:txBody>
      </p:sp>
      <p:sp>
        <p:nvSpPr>
          <p:cNvPr id="3" name="TextBox 2">
            <a:extLst>
              <a:ext uri="{FF2B5EF4-FFF2-40B4-BE49-F238E27FC236}">
                <a16:creationId xmlns:a16="http://schemas.microsoft.com/office/drawing/2014/main" id="{BA28DDA1-A255-D06F-1119-B27DE7262343}"/>
              </a:ext>
            </a:extLst>
          </p:cNvPr>
          <p:cNvSpPr txBox="1"/>
          <p:nvPr/>
        </p:nvSpPr>
        <p:spPr>
          <a:xfrm>
            <a:off x="1981200" y="2837527"/>
            <a:ext cx="10668000" cy="4524315"/>
          </a:xfrm>
          <a:prstGeom prst="rect">
            <a:avLst/>
          </a:prstGeom>
          <a:noFill/>
        </p:spPr>
        <p:txBody>
          <a:bodyPr wrap="square">
            <a:spAutoFit/>
          </a:bodyPr>
          <a:lstStyle/>
          <a:p>
            <a:r>
              <a:rPr lang="en-US" sz="3200" dirty="0">
                <a:latin typeface="Lub Dub Medium" panose="020B0603030403020204" pitchFamily="34" charset="0"/>
              </a:rPr>
              <a:t>5. New recommendations for beta-blocker use in patients with CCD: (a) Long-term beta-blocker therapy is not recommended to improve outcomes in patients with CCD in the absence of myocardial infarction in the past year, left ventricular ejection fraction ≤50%, or another primary indication for beta-blocker therapy; and (b) Either a calcium channel blocker or beta blocker is recommended as first-line antianginal therapy.</a:t>
            </a:r>
          </a:p>
        </p:txBody>
      </p:sp>
    </p:spTree>
    <p:extLst>
      <p:ext uri="{BB962C8B-B14F-4D97-AF65-F5344CB8AC3E}">
        <p14:creationId xmlns:p14="http://schemas.microsoft.com/office/powerpoint/2010/main" val="10434169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
        <p:nvSpPr>
          <p:cNvPr id="2" name="Subtitle 5">
            <a:extLst>
              <a:ext uri="{FF2B5EF4-FFF2-40B4-BE49-F238E27FC236}">
                <a16:creationId xmlns:a16="http://schemas.microsoft.com/office/drawing/2014/main" id="{2B82A57A-2771-C3A4-DD4E-8681AB536EE2}"/>
              </a:ext>
            </a:extLst>
          </p:cNvPr>
          <p:cNvSpPr>
            <a:spLocks noGrp="1"/>
          </p:cNvSpPr>
          <p:nvPr>
            <p:ph type="subTitle" idx="1"/>
          </p:nvPr>
        </p:nvSpPr>
        <p:spPr>
          <a:xfrm>
            <a:off x="4072979" y="762000"/>
            <a:ext cx="6484442" cy="609600"/>
          </a:xfrm>
        </p:spPr>
        <p:txBody>
          <a:bodyPr/>
          <a:lstStyle/>
          <a:p>
            <a:r>
              <a:rPr lang="en-US" sz="2800" b="1" dirty="0"/>
              <a:t>Medical Therapy for Relief of Angina </a:t>
            </a:r>
          </a:p>
        </p:txBody>
      </p:sp>
      <p:graphicFrame>
        <p:nvGraphicFramePr>
          <p:cNvPr id="3" name="Table 2">
            <a:extLst>
              <a:ext uri="{FF2B5EF4-FFF2-40B4-BE49-F238E27FC236}">
                <a16:creationId xmlns:a16="http://schemas.microsoft.com/office/drawing/2014/main" id="{A64B9DD4-524E-BD7C-67F3-088B0578CC69}"/>
              </a:ext>
            </a:extLst>
          </p:cNvPr>
          <p:cNvGraphicFramePr>
            <a:graphicFrameLocks noGrp="1"/>
          </p:cNvGraphicFramePr>
          <p:nvPr>
            <p:extLst>
              <p:ext uri="{D42A27DB-BD31-4B8C-83A1-F6EECF244321}">
                <p14:modId xmlns:p14="http://schemas.microsoft.com/office/powerpoint/2010/main" val="2515837708"/>
              </p:ext>
            </p:extLst>
          </p:nvPr>
        </p:nvGraphicFramePr>
        <p:xfrm>
          <a:off x="1608137" y="1539654"/>
          <a:ext cx="11414125" cy="5150292"/>
        </p:xfrm>
        <a:graphic>
          <a:graphicData uri="http://schemas.openxmlformats.org/drawingml/2006/table">
            <a:tbl>
              <a:tblPr firstRow="1" firstCol="1" bandRow="1"/>
              <a:tblGrid>
                <a:gridCol w="1207614">
                  <a:extLst>
                    <a:ext uri="{9D8B030D-6E8A-4147-A177-3AD203B41FA5}">
                      <a16:colId xmlns:a16="http://schemas.microsoft.com/office/drawing/2014/main" val="3912628373"/>
                    </a:ext>
                  </a:extLst>
                </a:gridCol>
                <a:gridCol w="1104887">
                  <a:extLst>
                    <a:ext uri="{9D8B030D-6E8A-4147-A177-3AD203B41FA5}">
                      <a16:colId xmlns:a16="http://schemas.microsoft.com/office/drawing/2014/main" val="1687530586"/>
                    </a:ext>
                  </a:extLst>
                </a:gridCol>
                <a:gridCol w="9101624">
                  <a:extLst>
                    <a:ext uri="{9D8B030D-6E8A-4147-A177-3AD203B41FA5}">
                      <a16:colId xmlns:a16="http://schemas.microsoft.com/office/drawing/2014/main" val="3538252530"/>
                    </a:ext>
                  </a:extLst>
                </a:gridCol>
              </a:tblGrid>
              <a:tr h="123609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Recommendations for Medical Therapy for Relief of Angina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22251555"/>
                  </a:ext>
                </a:extLst>
              </a:tr>
              <a:tr h="5671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733292"/>
                  </a:ext>
                </a:extLst>
              </a:tr>
              <a:tr h="123609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angina, antianginal therapy with either a beta blocker, CCB, or long-acting nitrate is recommended for relief of angina or equivalent symptoms.*</a:t>
                      </a:r>
                      <a:r>
                        <a:rPr lang="en-US" sz="1800" b="1"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004623"/>
                  </a:ext>
                </a:extLst>
              </a:tr>
              <a:tr h="19050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angina who remain symptomatic after initial treatment,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addition of a second antianginal agent from a different therapeutic class (beta blockers, CCB, long-acting nitrates) is recommended for relief of angina or equivalent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889732"/>
                  </a:ext>
                </a:extLst>
              </a:tr>
            </a:tbl>
          </a:graphicData>
        </a:graphic>
      </p:graphicFrame>
      <p:sp>
        <p:nvSpPr>
          <p:cNvPr id="5" name="TextBox 4">
            <a:extLst>
              <a:ext uri="{FF2B5EF4-FFF2-40B4-BE49-F238E27FC236}">
                <a16:creationId xmlns:a16="http://schemas.microsoft.com/office/drawing/2014/main" id="{7E89D05B-D94A-7E73-422D-AD2506548097}"/>
              </a:ext>
            </a:extLst>
          </p:cNvPr>
          <p:cNvSpPr txBox="1"/>
          <p:nvPr/>
        </p:nvSpPr>
        <p:spPr>
          <a:xfrm>
            <a:off x="1599230" y="6934200"/>
            <a:ext cx="5411169" cy="276999"/>
          </a:xfrm>
          <a:prstGeom prst="rect">
            <a:avLst/>
          </a:prstGeom>
          <a:noFill/>
        </p:spPr>
        <p:txBody>
          <a:bodyPr wrap="square">
            <a:spAutoFit/>
          </a:bodyPr>
          <a:lstStyle/>
          <a:p>
            <a:r>
              <a:rPr lang="en-US" sz="1200" b="1" dirty="0">
                <a:latin typeface="Lub Dub Medium" panose="020B0603030403020204" pitchFamily="34" charset="0"/>
              </a:rPr>
              <a:t>*Modified from the ACC/AHA/</a:t>
            </a:r>
            <a:r>
              <a:rPr lang="en-US" sz="1200" b="1" dirty="0" err="1">
                <a:latin typeface="Lub Dub Medium" panose="020B0603030403020204" pitchFamily="34" charset="0"/>
              </a:rPr>
              <a:t>Multisociety</a:t>
            </a:r>
            <a:r>
              <a:rPr lang="en-US" sz="1200" b="1" dirty="0">
                <a:latin typeface="Lub Dub Medium" panose="020B0603030403020204" pitchFamily="34" charset="0"/>
              </a:rPr>
              <a:t> 2012 SIHD Guideline</a:t>
            </a:r>
          </a:p>
        </p:txBody>
      </p:sp>
    </p:spTree>
    <p:extLst>
      <p:ext uri="{BB962C8B-B14F-4D97-AF65-F5344CB8AC3E}">
        <p14:creationId xmlns:p14="http://schemas.microsoft.com/office/powerpoint/2010/main" val="40142973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91</a:t>
            </a:fld>
            <a:endParaRPr lang="en-US" dirty="0"/>
          </a:p>
        </p:txBody>
      </p:sp>
      <p:sp>
        <p:nvSpPr>
          <p:cNvPr id="2" name="Subtitle 5">
            <a:extLst>
              <a:ext uri="{FF2B5EF4-FFF2-40B4-BE49-F238E27FC236}">
                <a16:creationId xmlns:a16="http://schemas.microsoft.com/office/drawing/2014/main" id="{24F148E7-D2C3-FD7D-296B-AE27F3000823}"/>
              </a:ext>
            </a:extLst>
          </p:cNvPr>
          <p:cNvSpPr>
            <a:spLocks noGrp="1"/>
          </p:cNvSpPr>
          <p:nvPr>
            <p:ph type="subTitle" idx="1"/>
          </p:nvPr>
        </p:nvSpPr>
        <p:spPr>
          <a:xfrm>
            <a:off x="3484289" y="990600"/>
            <a:ext cx="7661821" cy="609600"/>
          </a:xfrm>
        </p:spPr>
        <p:txBody>
          <a:bodyPr/>
          <a:lstStyle/>
          <a:p>
            <a:r>
              <a:rPr lang="en-US" sz="2800" b="1" dirty="0"/>
              <a:t>Medical Therapy for Relief of Angina (</a:t>
            </a:r>
            <a:r>
              <a:rPr lang="en-US" sz="2800" b="1" dirty="0" err="1"/>
              <a:t>con’t</a:t>
            </a:r>
            <a:r>
              <a:rPr lang="en-US" sz="2800" b="1" dirty="0"/>
              <a:t>.) </a:t>
            </a:r>
          </a:p>
        </p:txBody>
      </p:sp>
      <p:graphicFrame>
        <p:nvGraphicFramePr>
          <p:cNvPr id="3" name="Table 2">
            <a:extLst>
              <a:ext uri="{FF2B5EF4-FFF2-40B4-BE49-F238E27FC236}">
                <a16:creationId xmlns:a16="http://schemas.microsoft.com/office/drawing/2014/main" id="{BAE7DA79-C672-15FF-2560-014789F72925}"/>
              </a:ext>
            </a:extLst>
          </p:cNvPr>
          <p:cNvGraphicFramePr>
            <a:graphicFrameLocks noGrp="1"/>
          </p:cNvGraphicFramePr>
          <p:nvPr>
            <p:extLst>
              <p:ext uri="{D42A27DB-BD31-4B8C-83A1-F6EECF244321}">
                <p14:modId xmlns:p14="http://schemas.microsoft.com/office/powerpoint/2010/main" val="977304739"/>
              </p:ext>
            </p:extLst>
          </p:nvPr>
        </p:nvGraphicFramePr>
        <p:xfrm>
          <a:off x="2099468" y="1905000"/>
          <a:ext cx="10431464" cy="4651103"/>
        </p:xfrm>
        <a:graphic>
          <a:graphicData uri="http://schemas.openxmlformats.org/drawingml/2006/table">
            <a:tbl>
              <a:tblPr firstRow="1" firstCol="1" bandRow="1"/>
              <a:tblGrid>
                <a:gridCol w="1103649">
                  <a:extLst>
                    <a:ext uri="{9D8B030D-6E8A-4147-A177-3AD203B41FA5}">
                      <a16:colId xmlns:a16="http://schemas.microsoft.com/office/drawing/2014/main" val="2383315628"/>
                    </a:ext>
                  </a:extLst>
                </a:gridCol>
                <a:gridCol w="1009766">
                  <a:extLst>
                    <a:ext uri="{9D8B030D-6E8A-4147-A177-3AD203B41FA5}">
                      <a16:colId xmlns:a16="http://schemas.microsoft.com/office/drawing/2014/main" val="2281790990"/>
                    </a:ext>
                  </a:extLst>
                </a:gridCol>
                <a:gridCol w="8318049">
                  <a:extLst>
                    <a:ext uri="{9D8B030D-6E8A-4147-A177-3AD203B41FA5}">
                      <a16:colId xmlns:a16="http://schemas.microsoft.com/office/drawing/2014/main" val="3887738380"/>
                    </a:ext>
                  </a:extLst>
                </a:gridCol>
              </a:tblGrid>
              <a:tr h="163041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ranolazine is recommended in patients who remain symptomatic despite treatment with beta blockers, CCB, or long-acting nitrate therapies.*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145597"/>
                  </a:ext>
                </a:extLst>
              </a:tr>
              <a:tr h="14583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sublingual nitroglycerin or nitroglycerin spray is recommended for immediate short-term relief of angina or equivalent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269433"/>
                  </a:ext>
                </a:extLst>
              </a:tr>
              <a:tr h="14583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and normal LV function, the addition of ivabradine to standard anti-anginal therapy is potentially harmful.*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648169"/>
                  </a:ext>
                </a:extLst>
              </a:tr>
            </a:tbl>
          </a:graphicData>
        </a:graphic>
      </p:graphicFrame>
      <p:sp>
        <p:nvSpPr>
          <p:cNvPr id="6" name="TextBox 5">
            <a:extLst>
              <a:ext uri="{FF2B5EF4-FFF2-40B4-BE49-F238E27FC236}">
                <a16:creationId xmlns:a16="http://schemas.microsoft.com/office/drawing/2014/main" id="{8246505A-805E-088A-8B31-63C630985FBC}"/>
              </a:ext>
            </a:extLst>
          </p:cNvPr>
          <p:cNvSpPr txBox="1"/>
          <p:nvPr/>
        </p:nvSpPr>
        <p:spPr>
          <a:xfrm>
            <a:off x="2099468" y="6860903"/>
            <a:ext cx="3886200" cy="276999"/>
          </a:xfrm>
          <a:prstGeom prst="rect">
            <a:avLst/>
          </a:prstGeom>
          <a:noFill/>
        </p:spPr>
        <p:txBody>
          <a:bodyPr wrap="square">
            <a:spAutoFit/>
          </a:bodyPr>
          <a:lstStyle/>
          <a:p>
            <a:r>
              <a:rPr lang="en-US" sz="1200" b="1" dirty="0">
                <a:latin typeface="Lub Dub Medium" panose="020B0603030403020204" pitchFamily="34" charset="0"/>
              </a:rPr>
              <a:t>*Modified from the ACC/AHA 2012 SIHD Guideline</a:t>
            </a:r>
          </a:p>
        </p:txBody>
      </p:sp>
    </p:spTree>
    <p:extLst>
      <p:ext uri="{BB962C8B-B14F-4D97-AF65-F5344CB8AC3E}">
        <p14:creationId xmlns:p14="http://schemas.microsoft.com/office/powerpoint/2010/main" val="217651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2" name="Subtitle 5">
            <a:extLst>
              <a:ext uri="{FF2B5EF4-FFF2-40B4-BE49-F238E27FC236}">
                <a16:creationId xmlns:a16="http://schemas.microsoft.com/office/drawing/2014/main" id="{6FBD54C5-F246-AB73-65A2-0C8FA9A4EE04}"/>
              </a:ext>
            </a:extLst>
          </p:cNvPr>
          <p:cNvSpPr>
            <a:spLocks noGrp="1"/>
          </p:cNvSpPr>
          <p:nvPr>
            <p:ph type="subTitle" idx="1"/>
          </p:nvPr>
        </p:nvSpPr>
        <p:spPr>
          <a:xfrm>
            <a:off x="4218644" y="990600"/>
            <a:ext cx="6193111" cy="609600"/>
          </a:xfrm>
        </p:spPr>
        <p:txBody>
          <a:bodyPr/>
          <a:lstStyle/>
          <a:p>
            <a:r>
              <a:rPr lang="en-US" sz="2800" b="1" dirty="0"/>
              <a:t>Management of Refractory Angina</a:t>
            </a:r>
          </a:p>
        </p:txBody>
      </p:sp>
      <p:graphicFrame>
        <p:nvGraphicFramePr>
          <p:cNvPr id="3" name="Table 2">
            <a:extLst>
              <a:ext uri="{FF2B5EF4-FFF2-40B4-BE49-F238E27FC236}">
                <a16:creationId xmlns:a16="http://schemas.microsoft.com/office/drawing/2014/main" id="{AEA9288F-EEB8-60FB-9FC0-ECEE325E7DE1}"/>
              </a:ext>
            </a:extLst>
          </p:cNvPr>
          <p:cNvGraphicFramePr>
            <a:graphicFrameLocks noGrp="1"/>
          </p:cNvGraphicFramePr>
          <p:nvPr>
            <p:extLst>
              <p:ext uri="{D42A27DB-BD31-4B8C-83A1-F6EECF244321}">
                <p14:modId xmlns:p14="http://schemas.microsoft.com/office/powerpoint/2010/main" val="2594737366"/>
              </p:ext>
            </p:extLst>
          </p:nvPr>
        </p:nvGraphicFramePr>
        <p:xfrm>
          <a:off x="1984473" y="2133600"/>
          <a:ext cx="10661453" cy="3962399"/>
        </p:xfrm>
        <a:graphic>
          <a:graphicData uri="http://schemas.openxmlformats.org/drawingml/2006/table">
            <a:tbl>
              <a:tblPr firstRow="1" firstCol="1" bandRow="1"/>
              <a:tblGrid>
                <a:gridCol w="1051219">
                  <a:extLst>
                    <a:ext uri="{9D8B030D-6E8A-4147-A177-3AD203B41FA5}">
                      <a16:colId xmlns:a16="http://schemas.microsoft.com/office/drawing/2014/main" val="1964740676"/>
                    </a:ext>
                  </a:extLst>
                </a:gridCol>
                <a:gridCol w="974457">
                  <a:extLst>
                    <a:ext uri="{9D8B030D-6E8A-4147-A177-3AD203B41FA5}">
                      <a16:colId xmlns:a16="http://schemas.microsoft.com/office/drawing/2014/main" val="2407422149"/>
                    </a:ext>
                  </a:extLst>
                </a:gridCol>
                <a:gridCol w="8635777">
                  <a:extLst>
                    <a:ext uri="{9D8B030D-6E8A-4147-A177-3AD203B41FA5}">
                      <a16:colId xmlns:a16="http://schemas.microsoft.com/office/drawing/2014/main" val="1931571242"/>
                    </a:ext>
                  </a:extLst>
                </a:gridCol>
              </a:tblGrid>
              <a:tr h="1256762">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Management of Refractory Angina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07552401"/>
                  </a:ext>
                </a:extLst>
              </a:tr>
              <a:tr h="602161">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058916"/>
                  </a:ext>
                </a:extLst>
              </a:tr>
              <a:tr h="2103476">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15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refractory angina, and no other treatment options, enhanced external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counterpulsation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may be considered for relief of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22671"/>
                  </a:ext>
                </a:extLst>
              </a:tr>
            </a:tbl>
          </a:graphicData>
        </a:graphic>
      </p:graphicFrame>
      <p:sp>
        <p:nvSpPr>
          <p:cNvPr id="5" name="TextBox 4">
            <a:extLst>
              <a:ext uri="{FF2B5EF4-FFF2-40B4-BE49-F238E27FC236}">
                <a16:creationId xmlns:a16="http://schemas.microsoft.com/office/drawing/2014/main" id="{00F73A1B-E348-42AA-A720-5002A3430C9D}"/>
              </a:ext>
            </a:extLst>
          </p:cNvPr>
          <p:cNvSpPr txBox="1"/>
          <p:nvPr/>
        </p:nvSpPr>
        <p:spPr>
          <a:xfrm>
            <a:off x="1928770" y="6352400"/>
            <a:ext cx="5411169" cy="276999"/>
          </a:xfrm>
          <a:prstGeom prst="rect">
            <a:avLst/>
          </a:prstGeom>
          <a:noFill/>
        </p:spPr>
        <p:txBody>
          <a:bodyPr wrap="square">
            <a:spAutoFit/>
          </a:bodyPr>
          <a:lstStyle/>
          <a:p>
            <a:r>
              <a:rPr lang="en-US" sz="1200" b="1" dirty="0">
                <a:latin typeface="Lub Dub Medium" panose="020B0603030403020204" pitchFamily="34" charset="0"/>
              </a:rPr>
              <a:t>*Modified from the ACC/AHA/</a:t>
            </a:r>
            <a:r>
              <a:rPr lang="en-US" sz="1200" b="1" dirty="0" err="1">
                <a:latin typeface="Lub Dub Medium" panose="020B0603030403020204" pitchFamily="34" charset="0"/>
              </a:rPr>
              <a:t>Multisociety</a:t>
            </a:r>
            <a:r>
              <a:rPr lang="en-US" sz="1200" b="1" dirty="0">
                <a:latin typeface="Lub Dub Medium" panose="020B0603030403020204" pitchFamily="34" charset="0"/>
              </a:rPr>
              <a:t> 2012 SIHD Guideline</a:t>
            </a:r>
          </a:p>
        </p:txBody>
      </p:sp>
    </p:spTree>
    <p:extLst>
      <p:ext uri="{BB962C8B-B14F-4D97-AF65-F5344CB8AC3E}">
        <p14:creationId xmlns:p14="http://schemas.microsoft.com/office/powerpoint/2010/main" val="1474384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27D3F-9608-F106-FDAE-DC7D731614C9}"/>
              </a:ext>
            </a:extLst>
          </p:cNvPr>
          <p:cNvSpPr>
            <a:spLocks noGrp="1"/>
          </p:cNvSpPr>
          <p:nvPr>
            <p:ph type="sldNum" sz="quarter" idx="4"/>
          </p:nvPr>
        </p:nvSpPr>
        <p:spPr/>
        <p:txBody>
          <a:bodyPr/>
          <a:lstStyle/>
          <a:p>
            <a:fld id="{01CD3B2E-BC1C-6C4D-9D91-A67B950EE325}" type="slidenum">
              <a:rPr lang="en-US" smtClean="0"/>
              <a:pPr/>
              <a:t>93</a:t>
            </a:fld>
            <a:endParaRPr lang="en-US" dirty="0"/>
          </a:p>
        </p:txBody>
      </p:sp>
      <p:sp>
        <p:nvSpPr>
          <p:cNvPr id="5" name="TextBox 4">
            <a:extLst>
              <a:ext uri="{FF2B5EF4-FFF2-40B4-BE49-F238E27FC236}">
                <a16:creationId xmlns:a16="http://schemas.microsoft.com/office/drawing/2014/main" id="{352D29B5-9F20-FA15-BC3F-8F0652CFF04F}"/>
              </a:ext>
            </a:extLst>
          </p:cNvPr>
          <p:cNvSpPr txBox="1"/>
          <p:nvPr/>
        </p:nvSpPr>
        <p:spPr>
          <a:xfrm>
            <a:off x="4529137" y="3683913"/>
            <a:ext cx="5572125" cy="861774"/>
          </a:xfrm>
          <a:prstGeom prst="rect">
            <a:avLst/>
          </a:prstGeom>
          <a:noFill/>
        </p:spPr>
        <p:txBody>
          <a:bodyPr wrap="square">
            <a:spAutoFit/>
          </a:bodyPr>
          <a:lstStyle/>
          <a:p>
            <a:r>
              <a:rPr lang="en-US" sz="5000" b="1" dirty="0">
                <a:latin typeface="Lub Dub Medium" panose="020B0603030403020204" pitchFamily="34" charset="0"/>
              </a:rPr>
              <a:t>Revascularization</a:t>
            </a:r>
          </a:p>
        </p:txBody>
      </p:sp>
    </p:spTree>
    <p:extLst>
      <p:ext uri="{BB962C8B-B14F-4D97-AF65-F5344CB8AC3E}">
        <p14:creationId xmlns:p14="http://schemas.microsoft.com/office/powerpoint/2010/main" val="6066706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2" name="Subtitle 5">
            <a:extLst>
              <a:ext uri="{FF2B5EF4-FFF2-40B4-BE49-F238E27FC236}">
                <a16:creationId xmlns:a16="http://schemas.microsoft.com/office/drawing/2014/main" id="{BDDB6A52-9DDF-1158-1758-478F344D1627}"/>
              </a:ext>
            </a:extLst>
          </p:cNvPr>
          <p:cNvSpPr>
            <a:spLocks noGrp="1"/>
          </p:cNvSpPr>
          <p:nvPr>
            <p:ph type="subTitle" idx="1"/>
          </p:nvPr>
        </p:nvSpPr>
        <p:spPr>
          <a:xfrm>
            <a:off x="5690722" y="990600"/>
            <a:ext cx="3248956" cy="457200"/>
          </a:xfrm>
        </p:spPr>
        <p:txBody>
          <a:bodyPr/>
          <a:lstStyle/>
          <a:p>
            <a:r>
              <a:rPr lang="en-US" sz="2800" b="1" dirty="0"/>
              <a:t>Revascularization </a:t>
            </a:r>
          </a:p>
        </p:txBody>
      </p:sp>
      <p:graphicFrame>
        <p:nvGraphicFramePr>
          <p:cNvPr id="5" name="Table 4">
            <a:extLst>
              <a:ext uri="{FF2B5EF4-FFF2-40B4-BE49-F238E27FC236}">
                <a16:creationId xmlns:a16="http://schemas.microsoft.com/office/drawing/2014/main" id="{ECDE8EBB-8118-5A63-4956-FA2EB7B6C1BE}"/>
              </a:ext>
            </a:extLst>
          </p:cNvPr>
          <p:cNvGraphicFramePr>
            <a:graphicFrameLocks noGrp="1"/>
          </p:cNvGraphicFramePr>
          <p:nvPr>
            <p:extLst>
              <p:ext uri="{D42A27DB-BD31-4B8C-83A1-F6EECF244321}">
                <p14:modId xmlns:p14="http://schemas.microsoft.com/office/powerpoint/2010/main" val="358512174"/>
              </p:ext>
            </p:extLst>
          </p:nvPr>
        </p:nvGraphicFramePr>
        <p:xfrm>
          <a:off x="1006475" y="1981200"/>
          <a:ext cx="12617450" cy="5068570"/>
        </p:xfrm>
        <a:graphic>
          <a:graphicData uri="http://schemas.openxmlformats.org/drawingml/2006/table">
            <a:tbl>
              <a:tblPr firstRow="1" firstCol="1" bandRow="1"/>
              <a:tblGrid>
                <a:gridCol w="2074309">
                  <a:extLst>
                    <a:ext uri="{9D8B030D-6E8A-4147-A177-3AD203B41FA5}">
                      <a16:colId xmlns:a16="http://schemas.microsoft.com/office/drawing/2014/main" val="4180870613"/>
                    </a:ext>
                  </a:extLst>
                </a:gridCol>
                <a:gridCol w="1483812">
                  <a:extLst>
                    <a:ext uri="{9D8B030D-6E8A-4147-A177-3AD203B41FA5}">
                      <a16:colId xmlns:a16="http://schemas.microsoft.com/office/drawing/2014/main" val="4015260858"/>
                    </a:ext>
                  </a:extLst>
                </a:gridCol>
                <a:gridCol w="9059329">
                  <a:extLst>
                    <a:ext uri="{9D8B030D-6E8A-4147-A177-3AD203B41FA5}">
                      <a16:colId xmlns:a16="http://schemas.microsoft.com/office/drawing/2014/main" val="2670463199"/>
                    </a:ext>
                  </a:extLst>
                </a:gridCol>
              </a:tblGrid>
              <a:tr h="67000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53406932"/>
                  </a:ext>
                </a:extLst>
              </a:tr>
              <a:tr h="30736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588615"/>
                  </a:ext>
                </a:extLst>
              </a:tr>
              <a:tr h="362641">
                <a:tc gridSpan="3">
                  <a:txBody>
                    <a:bodyPr/>
                    <a:lstStyle/>
                    <a:p>
                      <a:pPr marL="91440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Goals of Revascularization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3784992"/>
                  </a:ext>
                </a:extLst>
              </a:tr>
              <a:tr h="67000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lifestyle-limiting angina despite GDMT and with significant coronary artery stenoses amenable to revascularization, revascularization is recommended to improve symptoms</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358354"/>
                  </a:ext>
                </a:extLst>
              </a:tr>
              <a:tr h="104700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significant left main disease or multivessel disease with severe LV dysfunction (LVEF ≤ 35%), CABG in addition to medical therapy is recommended over medical therapy alone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21285"/>
                  </a:ext>
                </a:extLst>
              </a:tr>
            </a:tbl>
          </a:graphicData>
        </a:graphic>
      </p:graphicFrame>
      <p:sp>
        <p:nvSpPr>
          <p:cNvPr id="7" name="TextBox 6">
            <a:extLst>
              <a:ext uri="{FF2B5EF4-FFF2-40B4-BE49-F238E27FC236}">
                <a16:creationId xmlns:a16="http://schemas.microsoft.com/office/drawing/2014/main" id="{2CACC121-BA1B-483B-3FF8-1622D4F76EB1}"/>
              </a:ext>
            </a:extLst>
          </p:cNvPr>
          <p:cNvSpPr txBox="1"/>
          <p:nvPr/>
        </p:nvSpPr>
        <p:spPr>
          <a:xfrm>
            <a:off x="1006474" y="7215515"/>
            <a:ext cx="5927725" cy="276999"/>
          </a:xfrm>
          <a:prstGeom prst="rect">
            <a:avLst/>
          </a:prstGeom>
          <a:noFill/>
        </p:spPr>
        <p:txBody>
          <a:bodyPr wrap="square">
            <a:spAutoFit/>
          </a:bodyPr>
          <a:lstStyle/>
          <a:p>
            <a:r>
              <a:rPr lang="en-US" sz="1200" b="1" dirty="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39197837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6B766-ABBA-B5B7-6E01-01305A75A7EA}"/>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
        <p:nvSpPr>
          <p:cNvPr id="2" name="Subtitle 5">
            <a:extLst>
              <a:ext uri="{FF2B5EF4-FFF2-40B4-BE49-F238E27FC236}">
                <a16:creationId xmlns:a16="http://schemas.microsoft.com/office/drawing/2014/main" id="{D07B83FD-9A66-31B8-204A-F37C18E0D61F}"/>
              </a:ext>
            </a:extLst>
          </p:cNvPr>
          <p:cNvSpPr>
            <a:spLocks noGrp="1"/>
          </p:cNvSpPr>
          <p:nvPr>
            <p:ph type="subTitle" idx="1"/>
          </p:nvPr>
        </p:nvSpPr>
        <p:spPr>
          <a:xfrm>
            <a:off x="5055161" y="1104138"/>
            <a:ext cx="4520078" cy="381000"/>
          </a:xfrm>
        </p:spPr>
        <p:txBody>
          <a:bodyPr/>
          <a:lstStyle/>
          <a:p>
            <a:r>
              <a:rPr lang="en-US" sz="2800" b="1" dirty="0"/>
              <a:t>Revascularization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86E2A3D7-163C-5A65-841A-8F6710DC21DF}"/>
              </a:ext>
            </a:extLst>
          </p:cNvPr>
          <p:cNvGraphicFramePr>
            <a:graphicFrameLocks noGrp="1"/>
          </p:cNvGraphicFramePr>
          <p:nvPr>
            <p:extLst>
              <p:ext uri="{D42A27DB-BD31-4B8C-83A1-F6EECF244321}">
                <p14:modId xmlns:p14="http://schemas.microsoft.com/office/powerpoint/2010/main" val="3138454180"/>
              </p:ext>
            </p:extLst>
          </p:nvPr>
        </p:nvGraphicFramePr>
        <p:xfrm>
          <a:off x="1006475" y="2057400"/>
          <a:ext cx="12617450" cy="4687062"/>
        </p:xfrm>
        <a:graphic>
          <a:graphicData uri="http://schemas.openxmlformats.org/drawingml/2006/table">
            <a:tbl>
              <a:tblPr firstRow="1" firstCol="1" bandRow="1"/>
              <a:tblGrid>
                <a:gridCol w="2074309">
                  <a:extLst>
                    <a:ext uri="{9D8B030D-6E8A-4147-A177-3AD203B41FA5}">
                      <a16:colId xmlns:a16="http://schemas.microsoft.com/office/drawing/2014/main" val="1548225031"/>
                    </a:ext>
                  </a:extLst>
                </a:gridCol>
                <a:gridCol w="1483812">
                  <a:extLst>
                    <a:ext uri="{9D8B030D-6E8A-4147-A177-3AD203B41FA5}">
                      <a16:colId xmlns:a16="http://schemas.microsoft.com/office/drawing/2014/main" val="1607015803"/>
                    </a:ext>
                  </a:extLst>
                </a:gridCol>
                <a:gridCol w="9059329">
                  <a:extLst>
                    <a:ext uri="{9D8B030D-6E8A-4147-A177-3AD203B41FA5}">
                      <a16:colId xmlns:a16="http://schemas.microsoft.com/office/drawing/2014/main" val="1527955221"/>
                    </a:ext>
                  </a:extLst>
                </a:gridCol>
              </a:tblGrid>
              <a:tr h="103264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Cost Value Statement: Intermediate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and multivessel disease with severe LV dysfunction, CABG added to optimal medical therapy is of intermediate economic value compared with medical therapy alone.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530398"/>
                  </a:ext>
                </a:extLst>
              </a:tr>
              <a:tr h="103264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and multivessel CAD appropriate for either CABG or PCI, revascularization in addition to GDMT is reasonable to lower the risk of cardiovascular events such as spontaneous MI, unplanned urgent revascularizations, or cardiac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760579"/>
                  </a:ext>
                </a:extLst>
              </a:tr>
              <a:tr h="67000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patients with CCD and significant left main stenosis for whom PCI can provide equivalent revascularization to that possible with CABG, PCI is reasonable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549023"/>
                  </a:ext>
                </a:extLst>
              </a:tr>
            </a:tbl>
          </a:graphicData>
        </a:graphic>
      </p:graphicFrame>
      <p:sp>
        <p:nvSpPr>
          <p:cNvPr id="5" name="TextBox 4">
            <a:extLst>
              <a:ext uri="{FF2B5EF4-FFF2-40B4-BE49-F238E27FC236}">
                <a16:creationId xmlns:a16="http://schemas.microsoft.com/office/drawing/2014/main" id="{A733D225-605A-49C5-D72F-FF2D06DDD414}"/>
              </a:ext>
            </a:extLst>
          </p:cNvPr>
          <p:cNvSpPr txBox="1"/>
          <p:nvPr/>
        </p:nvSpPr>
        <p:spPr>
          <a:xfrm>
            <a:off x="1006474" y="6986962"/>
            <a:ext cx="5927725" cy="276999"/>
          </a:xfrm>
          <a:prstGeom prst="rect">
            <a:avLst/>
          </a:prstGeom>
          <a:noFill/>
        </p:spPr>
        <p:txBody>
          <a:bodyPr wrap="square">
            <a:spAutoFit/>
          </a:bodyPr>
          <a:lstStyle/>
          <a:p>
            <a:r>
              <a:rPr lang="en-US" sz="1200" b="1" dirty="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3622478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925BC-27D4-26FC-6F48-A628EB091732}"/>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2" name="Subtitle 5">
            <a:extLst>
              <a:ext uri="{FF2B5EF4-FFF2-40B4-BE49-F238E27FC236}">
                <a16:creationId xmlns:a16="http://schemas.microsoft.com/office/drawing/2014/main" id="{26BD785F-3840-7617-6B59-E0C9C8F809EC}"/>
              </a:ext>
            </a:extLst>
          </p:cNvPr>
          <p:cNvSpPr>
            <a:spLocks noGrp="1"/>
          </p:cNvSpPr>
          <p:nvPr>
            <p:ph type="subTitle" idx="1"/>
          </p:nvPr>
        </p:nvSpPr>
        <p:spPr>
          <a:xfrm>
            <a:off x="5055160" y="152400"/>
            <a:ext cx="4520078" cy="381000"/>
          </a:xfrm>
        </p:spPr>
        <p:txBody>
          <a:bodyPr/>
          <a:lstStyle/>
          <a:p>
            <a:r>
              <a:rPr lang="en-US" sz="2800" b="1" dirty="0"/>
              <a:t>Revascularization (</a:t>
            </a:r>
            <a:r>
              <a:rPr lang="en-US" sz="2800" b="1" dirty="0" err="1"/>
              <a:t>con’t</a:t>
            </a:r>
            <a:r>
              <a:rPr lang="en-US" sz="2800" b="1" dirty="0"/>
              <a:t>.)</a:t>
            </a:r>
          </a:p>
        </p:txBody>
      </p:sp>
      <p:graphicFrame>
        <p:nvGraphicFramePr>
          <p:cNvPr id="3" name="Table 2">
            <a:extLst>
              <a:ext uri="{FF2B5EF4-FFF2-40B4-BE49-F238E27FC236}">
                <a16:creationId xmlns:a16="http://schemas.microsoft.com/office/drawing/2014/main" id="{48BA87AE-DA11-589C-189B-AB3E25F99A9A}"/>
              </a:ext>
            </a:extLst>
          </p:cNvPr>
          <p:cNvGraphicFramePr>
            <a:graphicFrameLocks noGrp="1"/>
          </p:cNvGraphicFramePr>
          <p:nvPr>
            <p:extLst>
              <p:ext uri="{D42A27DB-BD31-4B8C-83A1-F6EECF244321}">
                <p14:modId xmlns:p14="http://schemas.microsoft.com/office/powerpoint/2010/main" val="1533600603"/>
              </p:ext>
            </p:extLst>
          </p:nvPr>
        </p:nvGraphicFramePr>
        <p:xfrm>
          <a:off x="2209800" y="715772"/>
          <a:ext cx="10210799" cy="6798056"/>
        </p:xfrm>
        <a:graphic>
          <a:graphicData uri="http://schemas.openxmlformats.org/drawingml/2006/table">
            <a:tbl>
              <a:tblPr firstRow="1" firstCol="1" bandRow="1"/>
              <a:tblGrid>
                <a:gridCol w="1631685">
                  <a:extLst>
                    <a:ext uri="{9D8B030D-6E8A-4147-A177-3AD203B41FA5}">
                      <a16:colId xmlns:a16="http://schemas.microsoft.com/office/drawing/2014/main" val="3739597400"/>
                    </a:ext>
                  </a:extLst>
                </a:gridCol>
                <a:gridCol w="1247759">
                  <a:extLst>
                    <a:ext uri="{9D8B030D-6E8A-4147-A177-3AD203B41FA5}">
                      <a16:colId xmlns:a16="http://schemas.microsoft.com/office/drawing/2014/main" val="2949731159"/>
                    </a:ext>
                  </a:extLst>
                </a:gridCol>
                <a:gridCol w="7331355">
                  <a:extLst>
                    <a:ext uri="{9D8B030D-6E8A-4147-A177-3AD203B41FA5}">
                      <a16:colId xmlns:a16="http://schemas.microsoft.com/office/drawing/2014/main" val="3449069891"/>
                    </a:ext>
                  </a:extLst>
                </a:gridCol>
              </a:tblGrid>
              <a:tr h="45148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Decision-Making for Revascularization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564845"/>
                  </a:ext>
                </a:extLst>
              </a:tr>
              <a:tr h="20493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have angina or an anginal equivalent, no previous evaluation for ischemia, and angiographically intermediate stenoses, the use of FFR or other proven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nonhyperemic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pressure ratios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iFR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 recommended before proceeding with PCI.*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457369"/>
                  </a:ext>
                </a:extLst>
              </a:tr>
              <a:tr h="20493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Cost Value Statement: High Value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CCD undergoing coronary angiography without previous stress testing, the use of invasive FFR to evaluate angiographically intermediate coronary stenoses before proceeding with PCI is a high economic value intervention.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219"/>
                  </a:ext>
                </a:extLst>
              </a:tr>
              <a:tr h="20493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with complex 3-vessel disease or for whom the optimal treatment strategy is unclear, a Heart Team approach that includes representatives from interventional cardiology and cardiac surgery is recommended to improve patient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95" marR="679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066032"/>
                  </a:ext>
                </a:extLst>
              </a:tr>
            </a:tbl>
          </a:graphicData>
        </a:graphic>
      </p:graphicFrame>
      <p:sp>
        <p:nvSpPr>
          <p:cNvPr id="5" name="TextBox 4">
            <a:extLst>
              <a:ext uri="{FF2B5EF4-FFF2-40B4-BE49-F238E27FC236}">
                <a16:creationId xmlns:a16="http://schemas.microsoft.com/office/drawing/2014/main" id="{E8B2AECA-B147-CB66-4050-617F591F7764}"/>
              </a:ext>
            </a:extLst>
          </p:cNvPr>
          <p:cNvSpPr txBox="1"/>
          <p:nvPr/>
        </p:nvSpPr>
        <p:spPr>
          <a:xfrm>
            <a:off x="228600" y="6496186"/>
            <a:ext cx="1812925" cy="1015663"/>
          </a:xfrm>
          <a:prstGeom prst="rect">
            <a:avLst/>
          </a:prstGeom>
          <a:noFill/>
        </p:spPr>
        <p:txBody>
          <a:bodyPr wrap="square">
            <a:spAutoFit/>
          </a:bodyPr>
          <a:lstStyle/>
          <a:p>
            <a:r>
              <a:rPr lang="en-US" sz="1200" b="1" dirty="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5496030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97</a:t>
            </a:fld>
            <a:endParaRPr lang="en-US" dirty="0"/>
          </a:p>
        </p:txBody>
      </p:sp>
      <p:sp>
        <p:nvSpPr>
          <p:cNvPr id="7" name="Subtitle 5">
            <a:extLst>
              <a:ext uri="{FF2B5EF4-FFF2-40B4-BE49-F238E27FC236}">
                <a16:creationId xmlns:a16="http://schemas.microsoft.com/office/drawing/2014/main" id="{DB77781B-97BC-E505-3361-EEA85BF1C9EC}"/>
              </a:ext>
            </a:extLst>
          </p:cNvPr>
          <p:cNvSpPr>
            <a:spLocks noGrp="1"/>
          </p:cNvSpPr>
          <p:nvPr>
            <p:ph type="subTitle" idx="1"/>
          </p:nvPr>
        </p:nvSpPr>
        <p:spPr>
          <a:xfrm>
            <a:off x="4191000" y="875030"/>
            <a:ext cx="6248400" cy="533400"/>
          </a:xfrm>
        </p:spPr>
        <p:txBody>
          <a:bodyPr/>
          <a:lstStyle/>
          <a:p>
            <a:r>
              <a:rPr lang="en-US" sz="2800" b="1" dirty="0"/>
              <a:t>Revascularization: PCI Versus CABG</a:t>
            </a:r>
          </a:p>
        </p:txBody>
      </p:sp>
      <p:graphicFrame>
        <p:nvGraphicFramePr>
          <p:cNvPr id="8" name="Table 7">
            <a:extLst>
              <a:ext uri="{FF2B5EF4-FFF2-40B4-BE49-F238E27FC236}">
                <a16:creationId xmlns:a16="http://schemas.microsoft.com/office/drawing/2014/main" id="{34308FF5-0BC4-359D-FF41-020BC459D3BE}"/>
              </a:ext>
            </a:extLst>
          </p:cNvPr>
          <p:cNvGraphicFramePr>
            <a:graphicFrameLocks noGrp="1"/>
          </p:cNvGraphicFramePr>
          <p:nvPr>
            <p:extLst>
              <p:ext uri="{D42A27DB-BD31-4B8C-83A1-F6EECF244321}">
                <p14:modId xmlns:p14="http://schemas.microsoft.com/office/powerpoint/2010/main" val="1726651097"/>
              </p:ext>
            </p:extLst>
          </p:nvPr>
        </p:nvGraphicFramePr>
        <p:xfrm>
          <a:off x="1074737" y="1580515"/>
          <a:ext cx="12480925" cy="5068570"/>
        </p:xfrm>
        <a:graphic>
          <a:graphicData uri="http://schemas.openxmlformats.org/drawingml/2006/table">
            <a:tbl>
              <a:tblPr firstRow="1" firstCol="1" bandRow="1"/>
              <a:tblGrid>
                <a:gridCol w="1430314">
                  <a:extLst>
                    <a:ext uri="{9D8B030D-6E8A-4147-A177-3AD203B41FA5}">
                      <a16:colId xmlns:a16="http://schemas.microsoft.com/office/drawing/2014/main" val="2260293538"/>
                    </a:ext>
                  </a:extLst>
                </a:gridCol>
                <a:gridCol w="1562612">
                  <a:extLst>
                    <a:ext uri="{9D8B030D-6E8A-4147-A177-3AD203B41FA5}">
                      <a16:colId xmlns:a16="http://schemas.microsoft.com/office/drawing/2014/main" val="1092797506"/>
                    </a:ext>
                  </a:extLst>
                </a:gridCol>
                <a:gridCol w="9487999">
                  <a:extLst>
                    <a:ext uri="{9D8B030D-6E8A-4147-A177-3AD203B41FA5}">
                      <a16:colId xmlns:a16="http://schemas.microsoft.com/office/drawing/2014/main" val="1048363848"/>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Revascularization: PCI Versus CABG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9624554"/>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453808"/>
                  </a:ext>
                </a:extLst>
              </a:tr>
              <a:tr h="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Patients With CCD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7123161"/>
                  </a:ext>
                </a:extLst>
              </a:tr>
              <a:tr h="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CCD who require revascularization for significant left main involvement associated with high-complexity CAD, CABG is recommended in preference to PCI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323453"/>
                  </a:ext>
                </a:extLst>
              </a:tr>
              <a:tr h="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who require revascularization for multivessel CAD with complex and diffuse CAD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SYNTAX score &gt;33), it is reasonable to choose CABG over PCI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315900"/>
                  </a:ext>
                </a:extLst>
              </a:tr>
            </a:tbl>
          </a:graphicData>
        </a:graphic>
      </p:graphicFrame>
      <p:sp>
        <p:nvSpPr>
          <p:cNvPr id="10" name="TextBox 9">
            <a:extLst>
              <a:ext uri="{FF2B5EF4-FFF2-40B4-BE49-F238E27FC236}">
                <a16:creationId xmlns:a16="http://schemas.microsoft.com/office/drawing/2014/main" id="{2B112422-33C2-F0C0-CF2C-925B4AE8000D}"/>
              </a:ext>
            </a:extLst>
          </p:cNvPr>
          <p:cNvSpPr txBox="1"/>
          <p:nvPr/>
        </p:nvSpPr>
        <p:spPr>
          <a:xfrm>
            <a:off x="1077706" y="6839152"/>
            <a:ext cx="5927746" cy="276999"/>
          </a:xfrm>
          <a:prstGeom prst="rect">
            <a:avLst/>
          </a:prstGeom>
          <a:noFill/>
        </p:spPr>
        <p:txBody>
          <a:bodyPr wrap="square">
            <a:spAutoFit/>
          </a:bodyPr>
          <a:lstStyle/>
          <a:p>
            <a:r>
              <a:rPr lang="en-US" sz="1200" b="1" dirty="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2349623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1BBCA-6B6D-B404-69DB-8F39A8E48E1A}"/>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
        <p:nvSpPr>
          <p:cNvPr id="5" name="Subtitle 5">
            <a:extLst>
              <a:ext uri="{FF2B5EF4-FFF2-40B4-BE49-F238E27FC236}">
                <a16:creationId xmlns:a16="http://schemas.microsoft.com/office/drawing/2014/main" id="{020DBAF6-BF0C-9F5F-BEF6-303AD4B7236C}"/>
              </a:ext>
            </a:extLst>
          </p:cNvPr>
          <p:cNvSpPr>
            <a:spLocks noGrp="1"/>
          </p:cNvSpPr>
          <p:nvPr>
            <p:ph type="subTitle" idx="1"/>
          </p:nvPr>
        </p:nvSpPr>
        <p:spPr>
          <a:xfrm>
            <a:off x="3543300" y="625252"/>
            <a:ext cx="7543800" cy="457200"/>
          </a:xfrm>
        </p:spPr>
        <p:txBody>
          <a:bodyPr/>
          <a:lstStyle/>
          <a:p>
            <a:r>
              <a:rPr lang="en-US" sz="2800" b="1" dirty="0"/>
              <a:t>Revascularization: PCI Versus CABG (</a:t>
            </a:r>
            <a:r>
              <a:rPr lang="en-US" sz="2800" b="1" dirty="0" err="1"/>
              <a:t>con’t</a:t>
            </a:r>
            <a:r>
              <a:rPr lang="en-US" sz="2800" b="1" dirty="0"/>
              <a:t>.)</a:t>
            </a:r>
          </a:p>
        </p:txBody>
      </p:sp>
      <p:graphicFrame>
        <p:nvGraphicFramePr>
          <p:cNvPr id="6" name="Table 5">
            <a:extLst>
              <a:ext uri="{FF2B5EF4-FFF2-40B4-BE49-F238E27FC236}">
                <a16:creationId xmlns:a16="http://schemas.microsoft.com/office/drawing/2014/main" id="{82B092C4-2438-CF53-8B4F-B898E893FE7A}"/>
              </a:ext>
            </a:extLst>
          </p:cNvPr>
          <p:cNvGraphicFramePr>
            <a:graphicFrameLocks noGrp="1"/>
          </p:cNvGraphicFramePr>
          <p:nvPr>
            <p:extLst>
              <p:ext uri="{D42A27DB-BD31-4B8C-83A1-F6EECF244321}">
                <p14:modId xmlns:p14="http://schemas.microsoft.com/office/powerpoint/2010/main" val="1213492381"/>
              </p:ext>
            </p:extLst>
          </p:nvPr>
        </p:nvGraphicFramePr>
        <p:xfrm>
          <a:off x="1006475" y="1306195"/>
          <a:ext cx="12617450" cy="5617210"/>
        </p:xfrm>
        <a:graphic>
          <a:graphicData uri="http://schemas.openxmlformats.org/drawingml/2006/table">
            <a:tbl>
              <a:tblPr firstRow="1" firstCol="1" bandRow="1"/>
              <a:tblGrid>
                <a:gridCol w="1445960">
                  <a:extLst>
                    <a:ext uri="{9D8B030D-6E8A-4147-A177-3AD203B41FA5}">
                      <a16:colId xmlns:a16="http://schemas.microsoft.com/office/drawing/2014/main" val="2362431495"/>
                    </a:ext>
                  </a:extLst>
                </a:gridCol>
                <a:gridCol w="1579705">
                  <a:extLst>
                    <a:ext uri="{9D8B030D-6E8A-4147-A177-3AD203B41FA5}">
                      <a16:colId xmlns:a16="http://schemas.microsoft.com/office/drawing/2014/main" val="1241038694"/>
                    </a:ext>
                  </a:extLst>
                </a:gridCol>
                <a:gridCol w="9591785">
                  <a:extLst>
                    <a:ext uri="{9D8B030D-6E8A-4147-A177-3AD203B41FA5}">
                      <a16:colId xmlns:a16="http://schemas.microsoft.com/office/drawing/2014/main" val="93957941"/>
                    </a:ext>
                  </a:extLst>
                </a:gridCol>
              </a:tblGrid>
              <a:tr h="0">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Patients With CCD at High Surgical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340294"/>
                  </a:ext>
                </a:extLst>
              </a:tr>
              <a:tr h="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who are appropriate for revascularization but poor candidates for surgery, it is reasonable to choose PCI over CABG to improve symptoms and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977749"/>
                  </a:ext>
                </a:extLst>
              </a:tr>
              <a:tr h="0">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17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Patients With CCD and Diabetes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16268"/>
                  </a:ext>
                </a:extLst>
              </a:tr>
              <a:tr h="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diabetes, and multivessel CAD with involvement of the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 anterior descending artery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are appropriate candidates for CABG, CABG (with a left internal mammary artery to the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 anterior descending artery</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recommended in preference to PCI to reduce mortality and repeat revascularizations.*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092227"/>
                  </a:ext>
                </a:extLst>
              </a:tr>
              <a:tr h="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CCD and diabetes who have left main stenosis and low- or intermediate-complexity CAD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SYNTAX score ≤33), PCI may be considered as an alternative to CABG to reduce MACE.*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645138"/>
                  </a:ext>
                </a:extLst>
              </a:tr>
            </a:tbl>
          </a:graphicData>
        </a:graphic>
      </p:graphicFrame>
      <p:sp>
        <p:nvSpPr>
          <p:cNvPr id="7" name="TextBox 6">
            <a:extLst>
              <a:ext uri="{FF2B5EF4-FFF2-40B4-BE49-F238E27FC236}">
                <a16:creationId xmlns:a16="http://schemas.microsoft.com/office/drawing/2014/main" id="{B33ACC0D-E7C5-BAE5-9F8E-039F42B9885E}"/>
              </a:ext>
            </a:extLst>
          </p:cNvPr>
          <p:cNvSpPr txBox="1"/>
          <p:nvPr/>
        </p:nvSpPr>
        <p:spPr>
          <a:xfrm>
            <a:off x="1006475" y="7147148"/>
            <a:ext cx="5927746" cy="276999"/>
          </a:xfrm>
          <a:prstGeom prst="rect">
            <a:avLst/>
          </a:prstGeom>
          <a:noFill/>
        </p:spPr>
        <p:txBody>
          <a:bodyPr wrap="square">
            <a:spAutoFit/>
          </a:bodyPr>
          <a:lstStyle/>
          <a:p>
            <a:r>
              <a:rPr lang="en-US" sz="1200" b="1" dirty="0">
                <a:latin typeface="Lub Dub Medium" panose="020B0603030403020204" pitchFamily="34" charset="0"/>
              </a:rPr>
              <a:t>*Modified from the 2021 ACC/AHA/SCAI Coronary Revascularization Guideline</a:t>
            </a:r>
          </a:p>
        </p:txBody>
      </p:sp>
    </p:spTree>
    <p:extLst>
      <p:ext uri="{BB962C8B-B14F-4D97-AF65-F5344CB8AC3E}">
        <p14:creationId xmlns:p14="http://schemas.microsoft.com/office/powerpoint/2010/main" val="1847148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1AF80-FDD9-5326-3F30-8E13967FBDA9}"/>
              </a:ext>
            </a:extLst>
          </p:cNvPr>
          <p:cNvSpPr>
            <a:spLocks noGrp="1"/>
          </p:cNvSpPr>
          <p:nvPr>
            <p:ph type="sldNum" sz="quarter" idx="4"/>
          </p:nvPr>
        </p:nvSpPr>
        <p:spPr/>
        <p:txBody>
          <a:bodyPr/>
          <a:lstStyle/>
          <a:p>
            <a:fld id="{01CD3B2E-BC1C-6C4D-9D91-A67B950EE325}" type="slidenum">
              <a:rPr lang="en-US" smtClean="0"/>
              <a:pPr/>
              <a:t>99</a:t>
            </a:fld>
            <a:endParaRPr lang="en-US" dirty="0"/>
          </a:p>
        </p:txBody>
      </p:sp>
      <p:sp>
        <p:nvSpPr>
          <p:cNvPr id="5" name="TextBox 4">
            <a:extLst>
              <a:ext uri="{FF2B5EF4-FFF2-40B4-BE49-F238E27FC236}">
                <a16:creationId xmlns:a16="http://schemas.microsoft.com/office/drawing/2014/main" id="{735F79B7-9747-97C6-9CE3-0C1E31567DE3}"/>
              </a:ext>
            </a:extLst>
          </p:cNvPr>
          <p:cNvSpPr txBox="1"/>
          <p:nvPr/>
        </p:nvSpPr>
        <p:spPr>
          <a:xfrm>
            <a:off x="4131468" y="3683913"/>
            <a:ext cx="6367463" cy="861774"/>
          </a:xfrm>
          <a:prstGeom prst="rect">
            <a:avLst/>
          </a:prstGeom>
          <a:noFill/>
        </p:spPr>
        <p:txBody>
          <a:bodyPr wrap="square">
            <a:spAutoFit/>
          </a:bodyPr>
          <a:lstStyle/>
          <a:p>
            <a:r>
              <a:rPr lang="en-US" sz="5000" b="1" dirty="0">
                <a:latin typeface="Lub Dub Medium" panose="020B0603030403020204" pitchFamily="34" charset="0"/>
              </a:rPr>
              <a:t>Special Populations</a:t>
            </a:r>
          </a:p>
        </p:txBody>
      </p:sp>
    </p:spTree>
    <p:extLst>
      <p:ext uri="{BB962C8B-B14F-4D97-AF65-F5344CB8AC3E}">
        <p14:creationId xmlns:p14="http://schemas.microsoft.com/office/powerpoint/2010/main" val="149828314"/>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5" ma:contentTypeDescription="Create a new document." ma:contentTypeScope="" ma:versionID="db2b9757475668c06c300f6fc9078f32">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ae80de122ac0f9b14dbe4a498ea43a19"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306c4c-2328-4860-97b9-6899fa44d374">
      <Terms xmlns="http://schemas.microsoft.com/office/infopath/2007/PartnerControls"/>
    </lcf76f155ced4ddcb4097134ff3c332f>
    <TaxCatchAll xmlns="f60b0d17-2e91-4fd4-b11f-56b20494001a" xsi:nil="true"/>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782AEF6C-B1C0-4F79-8E7A-590E2FF12CCA}">
  <ds:schemaRefs>
    <ds:schemaRef ds:uri="38306c4c-2328-4860-97b9-6899fa44d374"/>
    <ds:schemaRef ds:uri="f60b0d17-2e91-4fd4-b11f-56b2049400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80DD31-0EB4-468C-A389-0ED885791036}">
  <ds:schemaRefs>
    <ds:schemaRef ds:uri="38306c4c-2328-4860-97b9-6899fa44d374"/>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f60b0d17-2e91-4fd4-b11f-56b20494001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1014</TotalTime>
  <Words>15435</Words>
  <Application>Microsoft Office PowerPoint</Application>
  <PresentationFormat>Custom</PresentationFormat>
  <Paragraphs>2072</Paragraphs>
  <Slides>143</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143</vt:i4>
      </vt:variant>
    </vt:vector>
  </HeadingPairs>
  <TitlesOfParts>
    <vt:vector size="159" baseType="lpstr">
      <vt:lpstr>Arial</vt:lpstr>
      <vt:lpstr>Calibri</vt:lpstr>
      <vt:lpstr>Calibri Light</vt:lpstr>
      <vt:lpstr>Lub Dub Bold</vt:lpstr>
      <vt:lpstr>Lub Dub Heavy</vt:lpstr>
      <vt:lpstr>Lub Dub Medium</vt:lpstr>
      <vt:lpstr>Symbol</vt:lpstr>
      <vt:lpstr>Times New Roman</vt:lpstr>
      <vt:lpstr>Wingdings</vt:lpstr>
      <vt:lpstr>Title Slides</vt:lpstr>
      <vt:lpstr>Transition Slides</vt:lpstr>
      <vt:lpstr>Simple Slides</vt:lpstr>
      <vt:lpstr>Photo Slides</vt:lpstr>
      <vt:lpstr>Split Content</vt:lpstr>
      <vt:lpstr>Image Right</vt:lpstr>
      <vt:lpstr>Closing Slides</vt:lpstr>
      <vt:lpstr>2023 AHA/ACC Guideline for the Management of Patients with Chronic Coronary Disease</vt:lpstr>
      <vt:lpstr>Citation</vt:lpstr>
      <vt:lpstr>2023 Writing Committee Members*</vt:lpstr>
      <vt:lpstr>Top 10 Take-Home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Leah Patterson</cp:lastModifiedBy>
  <cp:revision>198</cp:revision>
  <dcterms:created xsi:type="dcterms:W3CDTF">2020-01-10T22:06:40Z</dcterms:created>
  <dcterms:modified xsi:type="dcterms:W3CDTF">2023-07-12T13:53:34Z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MediaServiceImageTags">
    <vt:lpwstr/>
  </property>
</Properties>
</file>