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4" r:id="rId5"/>
    <p:sldMasterId id="2147483772" r:id="rId6"/>
  </p:sldMasterIdLst>
  <p:notesMasterIdLst>
    <p:notesMasterId r:id="rId62"/>
  </p:notesMasterIdLst>
  <p:handoutMasterIdLst>
    <p:handoutMasterId r:id="rId63"/>
  </p:handoutMasterIdLst>
  <p:sldIdLst>
    <p:sldId id="256" r:id="rId7"/>
    <p:sldId id="314" r:id="rId8"/>
    <p:sldId id="257" r:id="rId9"/>
    <p:sldId id="259" r:id="rId10"/>
    <p:sldId id="313"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4"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12"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258" r:id="rId6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8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FC08E9-6778-46E5-AC1C-BD438B5C42F3}" v="140" dt="2022-03-08T23:09:17.769"/>
    <p1510:client id="{87BEE35E-B7C2-4739-A595-52B1A92A9950}" v="4" dt="2022-03-09T19:46:04.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93" d="100"/>
          <a:sy n="93" d="100"/>
        </p:scale>
        <p:origin x="1056" y="90"/>
      </p:cViewPr>
      <p:guideLst>
        <p:guide orient="horz" pos="1620"/>
        <p:guide pos="2880"/>
      </p:guideLst>
    </p:cSldViewPr>
  </p:slideViewPr>
  <p:notesTextViewPr>
    <p:cViewPr>
      <p:scale>
        <a:sx n="1" d="1"/>
        <a:sy n="1" d="1"/>
      </p:scale>
      <p:origin x="0" y="0"/>
    </p:cViewPr>
  </p:notesText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arie Chang" userId="cf63e261-9f64-407f-837a-af0a221cf206" providerId="ADAL" clId="{87BEE35E-B7C2-4739-A595-52B1A92A9950}"/>
    <pc:docChg chg="custSel addSld modSld sldOrd">
      <pc:chgData name="Kimarie Chang" userId="cf63e261-9f64-407f-837a-af0a221cf206" providerId="ADAL" clId="{87BEE35E-B7C2-4739-A595-52B1A92A9950}" dt="2022-03-09T19:57:52.005" v="55" actId="20577"/>
      <pc:docMkLst>
        <pc:docMk/>
      </pc:docMkLst>
      <pc:sldChg chg="ord">
        <pc:chgData name="Kimarie Chang" userId="cf63e261-9f64-407f-837a-af0a221cf206" providerId="ADAL" clId="{87BEE35E-B7C2-4739-A595-52B1A92A9950}" dt="2022-03-09T19:51:46.733" v="44"/>
        <pc:sldMkLst>
          <pc:docMk/>
          <pc:sldMk cId="0" sldId="257"/>
        </pc:sldMkLst>
      </pc:sldChg>
      <pc:sldChg chg="modSp mod">
        <pc:chgData name="Kimarie Chang" userId="cf63e261-9f64-407f-837a-af0a221cf206" providerId="ADAL" clId="{87BEE35E-B7C2-4739-A595-52B1A92A9950}" dt="2022-03-09T19:52:04.590" v="45" actId="1076"/>
        <pc:sldMkLst>
          <pc:docMk/>
          <pc:sldMk cId="510865676" sldId="259"/>
        </pc:sldMkLst>
        <pc:spChg chg="mod">
          <ac:chgData name="Kimarie Chang" userId="cf63e261-9f64-407f-837a-af0a221cf206" providerId="ADAL" clId="{87BEE35E-B7C2-4739-A595-52B1A92A9950}" dt="2022-03-09T19:52:04.590" v="45" actId="1076"/>
          <ac:spMkLst>
            <pc:docMk/>
            <pc:sldMk cId="510865676" sldId="259"/>
            <ac:spMk id="8" creationId="{4D9872F8-B57F-4FF8-82F7-257BA2E0DCB6}"/>
          </ac:spMkLst>
        </pc:spChg>
        <pc:spChg chg="mod">
          <ac:chgData name="Kimarie Chang" userId="cf63e261-9f64-407f-837a-af0a221cf206" providerId="ADAL" clId="{87BEE35E-B7C2-4739-A595-52B1A92A9950}" dt="2022-03-09T19:45:48.487" v="17" actId="1076"/>
          <ac:spMkLst>
            <pc:docMk/>
            <pc:sldMk cId="510865676" sldId="259"/>
            <ac:spMk id="25601" creationId="{9C17F3BD-2F68-42D8-BE43-A3B3913D7125}"/>
          </ac:spMkLst>
        </pc:spChg>
      </pc:sldChg>
      <pc:sldChg chg="modSp mod">
        <pc:chgData name="Kimarie Chang" userId="cf63e261-9f64-407f-837a-af0a221cf206" providerId="ADAL" clId="{87BEE35E-B7C2-4739-A595-52B1A92A9950}" dt="2022-03-09T19:57:52.005" v="55" actId="20577"/>
        <pc:sldMkLst>
          <pc:docMk/>
          <pc:sldMk cId="482966054" sldId="313"/>
        </pc:sldMkLst>
        <pc:spChg chg="mod">
          <ac:chgData name="Kimarie Chang" userId="cf63e261-9f64-407f-837a-af0a221cf206" providerId="ADAL" clId="{87BEE35E-B7C2-4739-A595-52B1A92A9950}" dt="2022-03-09T19:57:52.005" v="55" actId="20577"/>
          <ac:spMkLst>
            <pc:docMk/>
            <pc:sldMk cId="482966054" sldId="313"/>
            <ac:spMk id="8" creationId="{4D9872F8-B57F-4FF8-82F7-257BA2E0DCB6}"/>
          </ac:spMkLst>
        </pc:spChg>
      </pc:sldChg>
      <pc:sldChg chg="modSp add mod ord">
        <pc:chgData name="Kimarie Chang" userId="cf63e261-9f64-407f-837a-af0a221cf206" providerId="ADAL" clId="{87BEE35E-B7C2-4739-A595-52B1A92A9950}" dt="2022-03-09T19:47:32.516" v="39" actId="20577"/>
        <pc:sldMkLst>
          <pc:docMk/>
          <pc:sldMk cId="1807435022" sldId="314"/>
        </pc:sldMkLst>
        <pc:spChg chg="mod">
          <ac:chgData name="Kimarie Chang" userId="cf63e261-9f64-407f-837a-af0a221cf206" providerId="ADAL" clId="{87BEE35E-B7C2-4739-A595-52B1A92A9950}" dt="2022-03-09T19:47:32.516" v="39" actId="20577"/>
          <ac:spMkLst>
            <pc:docMk/>
            <pc:sldMk cId="1807435022" sldId="314"/>
            <ac:spMk id="8" creationId="{4D9872F8-B57F-4FF8-82F7-257BA2E0DCB6}"/>
          </ac:spMkLst>
        </pc:spChg>
        <pc:spChg chg="mod">
          <ac:chgData name="Kimarie Chang" userId="cf63e261-9f64-407f-837a-af0a221cf206" providerId="ADAL" clId="{87BEE35E-B7C2-4739-A595-52B1A92A9950}" dt="2022-03-09T19:46:04.164" v="19" actId="1076"/>
          <ac:spMkLst>
            <pc:docMk/>
            <pc:sldMk cId="1807435022" sldId="314"/>
            <ac:spMk id="25601" creationId="{9C17F3BD-2F68-42D8-BE43-A3B3913D712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02E72-17FC-4590-8441-8771FC90303B}"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FF5A43C-D8B1-4617-A192-583F6ADED248}">
      <dgm:prSet phldrT="[Text]"/>
      <dgm:spPr>
        <a:solidFill>
          <a:srgbClr val="FF0000"/>
        </a:solidFill>
      </dgm:spPr>
      <dgm:t>
        <a:bodyPr/>
        <a:lstStyle/>
        <a:p>
          <a:r>
            <a:rPr lang="en-US" dirty="0"/>
            <a:t>TIME</a:t>
          </a:r>
        </a:p>
      </dgm:t>
    </dgm:pt>
    <dgm:pt modelId="{465488CB-47CB-41AE-96B4-AACAE6031E7E}" type="parTrans" cxnId="{2F03E20D-8B3F-4C55-A560-50E66A9B7A4C}">
      <dgm:prSet/>
      <dgm:spPr/>
      <dgm:t>
        <a:bodyPr/>
        <a:lstStyle/>
        <a:p>
          <a:endParaRPr lang="en-US"/>
        </a:p>
      </dgm:t>
    </dgm:pt>
    <dgm:pt modelId="{2F0DB2B3-A0EA-43F3-84E0-F47D9CAD854E}" type="sibTrans" cxnId="{2F03E20D-8B3F-4C55-A560-50E66A9B7A4C}">
      <dgm:prSet/>
      <dgm:spPr/>
      <dgm:t>
        <a:bodyPr/>
        <a:lstStyle/>
        <a:p>
          <a:endParaRPr lang="en-US"/>
        </a:p>
      </dgm:t>
    </dgm:pt>
    <dgm:pt modelId="{1D20652C-B4FA-49AE-A558-C81819993AA4}">
      <dgm:prSet phldrT="[Text]"/>
      <dgm:spPr>
        <a:solidFill>
          <a:srgbClr val="92D050"/>
        </a:solidFill>
      </dgm:spPr>
      <dgm:t>
        <a:bodyPr/>
        <a:lstStyle/>
        <a:p>
          <a:r>
            <a:rPr lang="en-US" dirty="0"/>
            <a:t>CLINICAL DUTIES</a:t>
          </a:r>
        </a:p>
      </dgm:t>
    </dgm:pt>
    <dgm:pt modelId="{D5BAF15E-0AE0-4B9C-9F5B-FB13593AC5C5}" type="parTrans" cxnId="{57AF3D8F-0D66-485A-A3C9-B20D4DB3E9DB}">
      <dgm:prSet/>
      <dgm:spPr/>
      <dgm:t>
        <a:bodyPr/>
        <a:lstStyle/>
        <a:p>
          <a:endParaRPr lang="en-US"/>
        </a:p>
      </dgm:t>
    </dgm:pt>
    <dgm:pt modelId="{7C8A2E44-92A6-4486-AB01-6347BA417BC8}" type="sibTrans" cxnId="{57AF3D8F-0D66-485A-A3C9-B20D4DB3E9DB}">
      <dgm:prSet/>
      <dgm:spPr/>
      <dgm:t>
        <a:bodyPr/>
        <a:lstStyle/>
        <a:p>
          <a:endParaRPr lang="en-US"/>
        </a:p>
      </dgm:t>
    </dgm:pt>
    <dgm:pt modelId="{56D43999-C066-4823-8493-6FED7F5C1B7F}">
      <dgm:prSet phldrT="[Text]"/>
      <dgm:spPr>
        <a:solidFill>
          <a:srgbClr val="00B0F0"/>
        </a:solidFill>
      </dgm:spPr>
      <dgm:t>
        <a:bodyPr/>
        <a:lstStyle/>
        <a:p>
          <a:r>
            <a:rPr lang="en-US" dirty="0"/>
            <a:t>FAMILY RESPONSIBILITIES</a:t>
          </a:r>
        </a:p>
      </dgm:t>
    </dgm:pt>
    <dgm:pt modelId="{81D1EAC1-E2C3-4EC2-8DB3-12820F363942}" type="parTrans" cxnId="{4B66F5D9-417D-4934-83DA-5A7C0D0EBD97}">
      <dgm:prSet/>
      <dgm:spPr/>
      <dgm:t>
        <a:bodyPr/>
        <a:lstStyle/>
        <a:p>
          <a:endParaRPr lang="en-US"/>
        </a:p>
      </dgm:t>
    </dgm:pt>
    <dgm:pt modelId="{1689B6B2-E5F1-4F0F-87A9-505349314D7F}" type="sibTrans" cxnId="{4B66F5D9-417D-4934-83DA-5A7C0D0EBD97}">
      <dgm:prSet/>
      <dgm:spPr/>
      <dgm:t>
        <a:bodyPr/>
        <a:lstStyle/>
        <a:p>
          <a:endParaRPr lang="en-US"/>
        </a:p>
      </dgm:t>
    </dgm:pt>
    <dgm:pt modelId="{28C76590-69BD-4C08-A793-A4EF27501FCE}">
      <dgm:prSet phldrT="[Text]"/>
      <dgm:spPr>
        <a:solidFill>
          <a:srgbClr val="00B0F0"/>
        </a:solidFill>
      </dgm:spPr>
      <dgm:t>
        <a:bodyPr/>
        <a:lstStyle/>
        <a:p>
          <a:r>
            <a:rPr lang="en-US" dirty="0"/>
            <a:t>ME TIME</a:t>
          </a:r>
        </a:p>
      </dgm:t>
    </dgm:pt>
    <dgm:pt modelId="{567FCE06-43E7-43E5-8140-858295653EC3}" type="parTrans" cxnId="{CEE6AA6D-82C6-4F95-8556-0CEC15E00884}">
      <dgm:prSet/>
      <dgm:spPr/>
      <dgm:t>
        <a:bodyPr/>
        <a:lstStyle/>
        <a:p>
          <a:endParaRPr lang="en-US"/>
        </a:p>
      </dgm:t>
    </dgm:pt>
    <dgm:pt modelId="{0460577A-042C-42BE-A039-DB9666D3AE02}" type="sibTrans" cxnId="{CEE6AA6D-82C6-4F95-8556-0CEC15E00884}">
      <dgm:prSet/>
      <dgm:spPr/>
      <dgm:t>
        <a:bodyPr/>
        <a:lstStyle/>
        <a:p>
          <a:endParaRPr lang="en-US"/>
        </a:p>
      </dgm:t>
    </dgm:pt>
    <dgm:pt modelId="{F6C2E66F-2F4A-4B16-8B3A-1DC2002489A4}">
      <dgm:prSet phldrT="[Text]"/>
      <dgm:spPr>
        <a:solidFill>
          <a:srgbClr val="92D050"/>
        </a:solidFill>
      </dgm:spPr>
      <dgm:t>
        <a:bodyPr/>
        <a:lstStyle/>
        <a:p>
          <a:r>
            <a:rPr lang="en-US" dirty="0"/>
            <a:t>MENTORSHIP </a:t>
          </a:r>
        </a:p>
      </dgm:t>
    </dgm:pt>
    <dgm:pt modelId="{1AE8E956-FD15-43F4-95DC-80DC29A4900D}" type="parTrans" cxnId="{DEAE177D-04A6-48DF-8F37-29F87B886A45}">
      <dgm:prSet/>
      <dgm:spPr/>
      <dgm:t>
        <a:bodyPr/>
        <a:lstStyle/>
        <a:p>
          <a:endParaRPr lang="en-US"/>
        </a:p>
      </dgm:t>
    </dgm:pt>
    <dgm:pt modelId="{E483EAB6-D526-4B0F-99FE-3CF1E0256F09}" type="sibTrans" cxnId="{DEAE177D-04A6-48DF-8F37-29F87B886A45}">
      <dgm:prSet/>
      <dgm:spPr/>
      <dgm:t>
        <a:bodyPr/>
        <a:lstStyle/>
        <a:p>
          <a:endParaRPr lang="en-US"/>
        </a:p>
      </dgm:t>
    </dgm:pt>
    <dgm:pt modelId="{492C3B7E-6F28-4662-9EBA-E796B77A0CA4}">
      <dgm:prSet phldrT="[Text]"/>
      <dgm:spPr>
        <a:solidFill>
          <a:srgbClr val="92D050"/>
        </a:solidFill>
      </dgm:spPr>
      <dgm:t>
        <a:bodyPr/>
        <a:lstStyle/>
        <a:p>
          <a:r>
            <a:rPr lang="en-US" dirty="0"/>
            <a:t>RESEARCH</a:t>
          </a:r>
        </a:p>
        <a:p>
          <a:r>
            <a:rPr lang="en-US" dirty="0"/>
            <a:t>WORK</a:t>
          </a:r>
        </a:p>
      </dgm:t>
    </dgm:pt>
    <dgm:pt modelId="{E7EC41CC-2E2E-4F96-B0FA-A3357FA3B1CF}" type="parTrans" cxnId="{2E2A16C3-6CCA-48A8-86F7-1E07985987FB}">
      <dgm:prSet/>
      <dgm:spPr/>
      <dgm:t>
        <a:bodyPr/>
        <a:lstStyle/>
        <a:p>
          <a:endParaRPr lang="en-US"/>
        </a:p>
      </dgm:t>
    </dgm:pt>
    <dgm:pt modelId="{F7D03A66-640A-41D7-A567-55810B6011BB}" type="sibTrans" cxnId="{2E2A16C3-6CCA-48A8-86F7-1E07985987FB}">
      <dgm:prSet/>
      <dgm:spPr/>
      <dgm:t>
        <a:bodyPr/>
        <a:lstStyle/>
        <a:p>
          <a:endParaRPr lang="en-US"/>
        </a:p>
      </dgm:t>
    </dgm:pt>
    <dgm:pt modelId="{9AAA4F41-7251-4063-8B12-40B1FE8C02AA}">
      <dgm:prSet phldrT="[Text]"/>
      <dgm:spPr>
        <a:solidFill>
          <a:srgbClr val="92D050"/>
        </a:solidFill>
      </dgm:spPr>
      <dgm:t>
        <a:bodyPr/>
        <a:lstStyle/>
        <a:p>
          <a:r>
            <a:rPr lang="en-US" dirty="0"/>
            <a:t>ADMINISTRATIVE RESPONSIBILITIES</a:t>
          </a:r>
        </a:p>
        <a:p>
          <a:r>
            <a:rPr lang="en-US" dirty="0"/>
            <a:t> </a:t>
          </a:r>
        </a:p>
      </dgm:t>
    </dgm:pt>
    <dgm:pt modelId="{3D1634EF-B969-4081-8F5B-99AC1061FA5E}" type="parTrans" cxnId="{38C09615-0B8B-47AF-826E-62277EB9D3D8}">
      <dgm:prSet/>
      <dgm:spPr/>
      <dgm:t>
        <a:bodyPr/>
        <a:lstStyle/>
        <a:p>
          <a:endParaRPr lang="en-US"/>
        </a:p>
      </dgm:t>
    </dgm:pt>
    <dgm:pt modelId="{18CCE2E6-1C67-46AB-B566-27CD2BE606F1}" type="sibTrans" cxnId="{38C09615-0B8B-47AF-826E-62277EB9D3D8}">
      <dgm:prSet/>
      <dgm:spPr/>
      <dgm:t>
        <a:bodyPr/>
        <a:lstStyle/>
        <a:p>
          <a:endParaRPr lang="en-US"/>
        </a:p>
      </dgm:t>
    </dgm:pt>
    <dgm:pt modelId="{C022E345-1DC0-42C9-B6E7-C111DB67BC00}" type="pres">
      <dgm:prSet presAssocID="{7D302E72-17FC-4590-8441-8771FC90303B}" presName="Name0" presStyleCnt="0">
        <dgm:presLayoutVars>
          <dgm:chMax val="1"/>
          <dgm:chPref val="1"/>
          <dgm:dir/>
          <dgm:animOne val="branch"/>
          <dgm:animLvl val="lvl"/>
        </dgm:presLayoutVars>
      </dgm:prSet>
      <dgm:spPr/>
    </dgm:pt>
    <dgm:pt modelId="{0DE5761F-85CC-4C16-B42E-7C7F5CA1DFE0}" type="pres">
      <dgm:prSet presAssocID="{0FF5A43C-D8B1-4617-A192-583F6ADED248}" presName="Parent" presStyleLbl="node0" presStyleIdx="0" presStyleCnt="1">
        <dgm:presLayoutVars>
          <dgm:chMax val="6"/>
          <dgm:chPref val="6"/>
        </dgm:presLayoutVars>
      </dgm:prSet>
      <dgm:spPr/>
    </dgm:pt>
    <dgm:pt modelId="{05488202-4C87-408C-AE0C-B557CA9D1F19}" type="pres">
      <dgm:prSet presAssocID="{1D20652C-B4FA-49AE-A558-C81819993AA4}" presName="Accent1" presStyleCnt="0"/>
      <dgm:spPr/>
    </dgm:pt>
    <dgm:pt modelId="{7F6226AE-B94A-4DDE-8E54-FA1ACE1F1955}" type="pres">
      <dgm:prSet presAssocID="{1D20652C-B4FA-49AE-A558-C81819993AA4}" presName="Accent" presStyleLbl="bgShp" presStyleIdx="0" presStyleCnt="6"/>
      <dgm:spPr/>
    </dgm:pt>
    <dgm:pt modelId="{2C71B826-949F-4BE6-AEE9-5E8893CE0065}" type="pres">
      <dgm:prSet presAssocID="{1D20652C-B4FA-49AE-A558-C81819993AA4}" presName="Child1" presStyleLbl="node1" presStyleIdx="0" presStyleCnt="6" custLinFactNeighborY="-20912">
        <dgm:presLayoutVars>
          <dgm:chMax val="0"/>
          <dgm:chPref val="0"/>
          <dgm:bulletEnabled val="1"/>
        </dgm:presLayoutVars>
      </dgm:prSet>
      <dgm:spPr/>
    </dgm:pt>
    <dgm:pt modelId="{14C45DFD-5A3A-4782-AE9C-66A7E469AE8E}" type="pres">
      <dgm:prSet presAssocID="{56D43999-C066-4823-8493-6FED7F5C1B7F}" presName="Accent2" presStyleCnt="0"/>
      <dgm:spPr/>
    </dgm:pt>
    <dgm:pt modelId="{9D173BFC-7616-490D-9889-AF581DB7877E}" type="pres">
      <dgm:prSet presAssocID="{56D43999-C066-4823-8493-6FED7F5C1B7F}" presName="Accent" presStyleLbl="bgShp" presStyleIdx="1" presStyleCnt="6"/>
      <dgm:spPr/>
    </dgm:pt>
    <dgm:pt modelId="{FC4A17A5-2C2A-4B11-ADBA-B5C4A310B786}" type="pres">
      <dgm:prSet presAssocID="{56D43999-C066-4823-8493-6FED7F5C1B7F}" presName="Child2" presStyleLbl="node1" presStyleIdx="1" presStyleCnt="6">
        <dgm:presLayoutVars>
          <dgm:chMax val="0"/>
          <dgm:chPref val="0"/>
          <dgm:bulletEnabled val="1"/>
        </dgm:presLayoutVars>
      </dgm:prSet>
      <dgm:spPr/>
    </dgm:pt>
    <dgm:pt modelId="{0BA12B2F-0485-4F7E-A4D6-31315BDB9E25}" type="pres">
      <dgm:prSet presAssocID="{28C76590-69BD-4C08-A793-A4EF27501FCE}" presName="Accent3" presStyleCnt="0"/>
      <dgm:spPr/>
    </dgm:pt>
    <dgm:pt modelId="{099BF289-7B6E-4B05-8E39-3BDE77997243}" type="pres">
      <dgm:prSet presAssocID="{28C76590-69BD-4C08-A793-A4EF27501FCE}" presName="Accent" presStyleLbl="bgShp" presStyleIdx="2" presStyleCnt="6"/>
      <dgm:spPr/>
    </dgm:pt>
    <dgm:pt modelId="{5E299F39-568A-4914-98D0-918AB8289059}" type="pres">
      <dgm:prSet presAssocID="{28C76590-69BD-4C08-A793-A4EF27501FCE}" presName="Child3" presStyleLbl="node1" presStyleIdx="2" presStyleCnt="6">
        <dgm:presLayoutVars>
          <dgm:chMax val="0"/>
          <dgm:chPref val="0"/>
          <dgm:bulletEnabled val="1"/>
        </dgm:presLayoutVars>
      </dgm:prSet>
      <dgm:spPr/>
    </dgm:pt>
    <dgm:pt modelId="{F36B3682-5023-4D6E-96D0-48B818C663C8}" type="pres">
      <dgm:prSet presAssocID="{F6C2E66F-2F4A-4B16-8B3A-1DC2002489A4}" presName="Accent4" presStyleCnt="0"/>
      <dgm:spPr/>
    </dgm:pt>
    <dgm:pt modelId="{7E7C4352-D703-42AC-A86F-5E1DCD531502}" type="pres">
      <dgm:prSet presAssocID="{F6C2E66F-2F4A-4B16-8B3A-1DC2002489A4}" presName="Accent" presStyleLbl="bgShp" presStyleIdx="3" presStyleCnt="6"/>
      <dgm:spPr/>
    </dgm:pt>
    <dgm:pt modelId="{3531FA91-1969-49E6-95B4-9D001578C871}" type="pres">
      <dgm:prSet presAssocID="{F6C2E66F-2F4A-4B16-8B3A-1DC2002489A4}" presName="Child4" presStyleLbl="node1" presStyleIdx="3" presStyleCnt="6">
        <dgm:presLayoutVars>
          <dgm:chMax val="0"/>
          <dgm:chPref val="0"/>
          <dgm:bulletEnabled val="1"/>
        </dgm:presLayoutVars>
      </dgm:prSet>
      <dgm:spPr/>
    </dgm:pt>
    <dgm:pt modelId="{056B0ED5-518E-44B1-9B51-00FC488462A5}" type="pres">
      <dgm:prSet presAssocID="{492C3B7E-6F28-4662-9EBA-E796B77A0CA4}" presName="Accent5" presStyleCnt="0"/>
      <dgm:spPr/>
    </dgm:pt>
    <dgm:pt modelId="{FAA9E9B8-F071-45E0-B325-501F5A765305}" type="pres">
      <dgm:prSet presAssocID="{492C3B7E-6F28-4662-9EBA-E796B77A0CA4}" presName="Accent" presStyleLbl="bgShp" presStyleIdx="4" presStyleCnt="6"/>
      <dgm:spPr/>
    </dgm:pt>
    <dgm:pt modelId="{28AAFE9F-AFF1-4E44-B9D4-018534030D75}" type="pres">
      <dgm:prSet presAssocID="{492C3B7E-6F28-4662-9EBA-E796B77A0CA4}" presName="Child5" presStyleLbl="node1" presStyleIdx="4" presStyleCnt="6">
        <dgm:presLayoutVars>
          <dgm:chMax val="0"/>
          <dgm:chPref val="0"/>
          <dgm:bulletEnabled val="1"/>
        </dgm:presLayoutVars>
      </dgm:prSet>
      <dgm:spPr/>
    </dgm:pt>
    <dgm:pt modelId="{A851F5FD-FD52-4E09-90E4-D6BF547AAAD6}" type="pres">
      <dgm:prSet presAssocID="{9AAA4F41-7251-4063-8B12-40B1FE8C02AA}" presName="Accent6" presStyleCnt="0"/>
      <dgm:spPr/>
    </dgm:pt>
    <dgm:pt modelId="{6C614CA2-68BD-4A5A-B1E8-5E809106CD93}" type="pres">
      <dgm:prSet presAssocID="{9AAA4F41-7251-4063-8B12-40B1FE8C02AA}" presName="Accent" presStyleLbl="bgShp" presStyleIdx="5" presStyleCnt="6"/>
      <dgm:spPr/>
    </dgm:pt>
    <dgm:pt modelId="{E265522D-2331-4786-89E6-DDC21BF93231}" type="pres">
      <dgm:prSet presAssocID="{9AAA4F41-7251-4063-8B12-40B1FE8C02AA}" presName="Child6" presStyleLbl="node1" presStyleIdx="5" presStyleCnt="6">
        <dgm:presLayoutVars>
          <dgm:chMax val="0"/>
          <dgm:chPref val="0"/>
          <dgm:bulletEnabled val="1"/>
        </dgm:presLayoutVars>
      </dgm:prSet>
      <dgm:spPr/>
    </dgm:pt>
  </dgm:ptLst>
  <dgm:cxnLst>
    <dgm:cxn modelId="{2F03E20D-8B3F-4C55-A560-50E66A9B7A4C}" srcId="{7D302E72-17FC-4590-8441-8771FC90303B}" destId="{0FF5A43C-D8B1-4617-A192-583F6ADED248}" srcOrd="0" destOrd="0" parTransId="{465488CB-47CB-41AE-96B4-AACAE6031E7E}" sibTransId="{2F0DB2B3-A0EA-43F3-84E0-F47D9CAD854E}"/>
    <dgm:cxn modelId="{38C09615-0B8B-47AF-826E-62277EB9D3D8}" srcId="{0FF5A43C-D8B1-4617-A192-583F6ADED248}" destId="{9AAA4F41-7251-4063-8B12-40B1FE8C02AA}" srcOrd="5" destOrd="0" parTransId="{3D1634EF-B969-4081-8F5B-99AC1061FA5E}" sibTransId="{18CCE2E6-1C67-46AB-B566-27CD2BE606F1}"/>
    <dgm:cxn modelId="{8A1C474B-2560-4B56-A6FA-5CB4252A9DAE}" type="presOf" srcId="{F6C2E66F-2F4A-4B16-8B3A-1DC2002489A4}" destId="{3531FA91-1969-49E6-95B4-9D001578C871}" srcOrd="0" destOrd="0" presId="urn:microsoft.com/office/officeart/2011/layout/HexagonRadial"/>
    <dgm:cxn modelId="{CEE6AA6D-82C6-4F95-8556-0CEC15E00884}" srcId="{0FF5A43C-D8B1-4617-A192-583F6ADED248}" destId="{28C76590-69BD-4C08-A793-A4EF27501FCE}" srcOrd="2" destOrd="0" parTransId="{567FCE06-43E7-43E5-8140-858295653EC3}" sibTransId="{0460577A-042C-42BE-A039-DB9666D3AE02}"/>
    <dgm:cxn modelId="{DEAE177D-04A6-48DF-8F37-29F87B886A45}" srcId="{0FF5A43C-D8B1-4617-A192-583F6ADED248}" destId="{F6C2E66F-2F4A-4B16-8B3A-1DC2002489A4}" srcOrd="3" destOrd="0" parTransId="{1AE8E956-FD15-43F4-95DC-80DC29A4900D}" sibTransId="{E483EAB6-D526-4B0F-99FE-3CF1E0256F09}"/>
    <dgm:cxn modelId="{41AC8086-A196-4E2C-9792-D8839E74BD03}" type="presOf" srcId="{56D43999-C066-4823-8493-6FED7F5C1B7F}" destId="{FC4A17A5-2C2A-4B11-ADBA-B5C4A310B786}" srcOrd="0" destOrd="0" presId="urn:microsoft.com/office/officeart/2011/layout/HexagonRadial"/>
    <dgm:cxn modelId="{57AF3D8F-0D66-485A-A3C9-B20D4DB3E9DB}" srcId="{0FF5A43C-D8B1-4617-A192-583F6ADED248}" destId="{1D20652C-B4FA-49AE-A558-C81819993AA4}" srcOrd="0" destOrd="0" parTransId="{D5BAF15E-0AE0-4B9C-9F5B-FB13593AC5C5}" sibTransId="{7C8A2E44-92A6-4486-AB01-6347BA417BC8}"/>
    <dgm:cxn modelId="{D6BBF792-74F4-4C35-9106-487F67875067}" type="presOf" srcId="{28C76590-69BD-4C08-A793-A4EF27501FCE}" destId="{5E299F39-568A-4914-98D0-918AB8289059}" srcOrd="0" destOrd="0" presId="urn:microsoft.com/office/officeart/2011/layout/HexagonRadial"/>
    <dgm:cxn modelId="{90F71E9A-A969-4673-9A7C-6DA3BBBD124D}" type="presOf" srcId="{9AAA4F41-7251-4063-8B12-40B1FE8C02AA}" destId="{E265522D-2331-4786-89E6-DDC21BF93231}" srcOrd="0" destOrd="0" presId="urn:microsoft.com/office/officeart/2011/layout/HexagonRadial"/>
    <dgm:cxn modelId="{1EC1BFA0-36EB-4AF2-A809-FB916AAD6AC2}" type="presOf" srcId="{7D302E72-17FC-4590-8441-8771FC90303B}" destId="{C022E345-1DC0-42C9-B6E7-C111DB67BC00}" srcOrd="0" destOrd="0" presId="urn:microsoft.com/office/officeart/2011/layout/HexagonRadial"/>
    <dgm:cxn modelId="{2E2A16C3-6CCA-48A8-86F7-1E07985987FB}" srcId="{0FF5A43C-D8B1-4617-A192-583F6ADED248}" destId="{492C3B7E-6F28-4662-9EBA-E796B77A0CA4}" srcOrd="4" destOrd="0" parTransId="{E7EC41CC-2E2E-4F96-B0FA-A3357FA3B1CF}" sibTransId="{F7D03A66-640A-41D7-A567-55810B6011BB}"/>
    <dgm:cxn modelId="{4B66F5D9-417D-4934-83DA-5A7C0D0EBD97}" srcId="{0FF5A43C-D8B1-4617-A192-583F6ADED248}" destId="{56D43999-C066-4823-8493-6FED7F5C1B7F}" srcOrd="1" destOrd="0" parTransId="{81D1EAC1-E2C3-4EC2-8DB3-12820F363942}" sibTransId="{1689B6B2-E5F1-4F0F-87A9-505349314D7F}"/>
    <dgm:cxn modelId="{CC86C8EE-46D5-48BF-ABE3-BAB2F0E0F776}" type="presOf" srcId="{492C3B7E-6F28-4662-9EBA-E796B77A0CA4}" destId="{28AAFE9F-AFF1-4E44-B9D4-018534030D75}" srcOrd="0" destOrd="0" presId="urn:microsoft.com/office/officeart/2011/layout/HexagonRadial"/>
    <dgm:cxn modelId="{6554D2EF-C336-408D-A36D-A8E4D9117953}" type="presOf" srcId="{1D20652C-B4FA-49AE-A558-C81819993AA4}" destId="{2C71B826-949F-4BE6-AEE9-5E8893CE0065}" srcOrd="0" destOrd="0" presId="urn:microsoft.com/office/officeart/2011/layout/HexagonRadial"/>
    <dgm:cxn modelId="{7BC8BAF5-1026-49C0-ACF2-74DFEA986770}" type="presOf" srcId="{0FF5A43C-D8B1-4617-A192-583F6ADED248}" destId="{0DE5761F-85CC-4C16-B42E-7C7F5CA1DFE0}" srcOrd="0" destOrd="0" presId="urn:microsoft.com/office/officeart/2011/layout/HexagonRadial"/>
    <dgm:cxn modelId="{2F60CB2C-F6DE-4A68-89B1-87FF07EEEC06}" type="presParOf" srcId="{C022E345-1DC0-42C9-B6E7-C111DB67BC00}" destId="{0DE5761F-85CC-4C16-B42E-7C7F5CA1DFE0}" srcOrd="0" destOrd="0" presId="urn:microsoft.com/office/officeart/2011/layout/HexagonRadial"/>
    <dgm:cxn modelId="{BEEE7F76-2FAE-472B-9990-F2C57A3AA8F7}" type="presParOf" srcId="{C022E345-1DC0-42C9-B6E7-C111DB67BC00}" destId="{05488202-4C87-408C-AE0C-B557CA9D1F19}" srcOrd="1" destOrd="0" presId="urn:microsoft.com/office/officeart/2011/layout/HexagonRadial"/>
    <dgm:cxn modelId="{E0E7E70C-4343-41CE-9598-F72B56C144CC}" type="presParOf" srcId="{05488202-4C87-408C-AE0C-B557CA9D1F19}" destId="{7F6226AE-B94A-4DDE-8E54-FA1ACE1F1955}" srcOrd="0" destOrd="0" presId="urn:microsoft.com/office/officeart/2011/layout/HexagonRadial"/>
    <dgm:cxn modelId="{6C010426-76DB-4E81-AD24-07DA6F7D05F4}" type="presParOf" srcId="{C022E345-1DC0-42C9-B6E7-C111DB67BC00}" destId="{2C71B826-949F-4BE6-AEE9-5E8893CE0065}" srcOrd="2" destOrd="0" presId="urn:microsoft.com/office/officeart/2011/layout/HexagonRadial"/>
    <dgm:cxn modelId="{CD49648F-4379-4A81-A51D-B54A38064AF6}" type="presParOf" srcId="{C022E345-1DC0-42C9-B6E7-C111DB67BC00}" destId="{14C45DFD-5A3A-4782-AE9C-66A7E469AE8E}" srcOrd="3" destOrd="0" presId="urn:microsoft.com/office/officeart/2011/layout/HexagonRadial"/>
    <dgm:cxn modelId="{C2154C8A-3DB0-4C93-AC71-AF3D5D54FA0E}" type="presParOf" srcId="{14C45DFD-5A3A-4782-AE9C-66A7E469AE8E}" destId="{9D173BFC-7616-490D-9889-AF581DB7877E}" srcOrd="0" destOrd="0" presId="urn:microsoft.com/office/officeart/2011/layout/HexagonRadial"/>
    <dgm:cxn modelId="{B5B59A0E-191A-42D5-9579-983AAAA2FF82}" type="presParOf" srcId="{C022E345-1DC0-42C9-B6E7-C111DB67BC00}" destId="{FC4A17A5-2C2A-4B11-ADBA-B5C4A310B786}" srcOrd="4" destOrd="0" presId="urn:microsoft.com/office/officeart/2011/layout/HexagonRadial"/>
    <dgm:cxn modelId="{A70AB5C6-769A-481B-BB4E-241A050078AE}" type="presParOf" srcId="{C022E345-1DC0-42C9-B6E7-C111DB67BC00}" destId="{0BA12B2F-0485-4F7E-A4D6-31315BDB9E25}" srcOrd="5" destOrd="0" presId="urn:microsoft.com/office/officeart/2011/layout/HexagonRadial"/>
    <dgm:cxn modelId="{86DAB64D-A59A-4C68-AAE1-4B932DC733AE}" type="presParOf" srcId="{0BA12B2F-0485-4F7E-A4D6-31315BDB9E25}" destId="{099BF289-7B6E-4B05-8E39-3BDE77997243}" srcOrd="0" destOrd="0" presId="urn:microsoft.com/office/officeart/2011/layout/HexagonRadial"/>
    <dgm:cxn modelId="{619F2D69-1081-4EB8-ADC1-629D68C820CC}" type="presParOf" srcId="{C022E345-1DC0-42C9-B6E7-C111DB67BC00}" destId="{5E299F39-568A-4914-98D0-918AB8289059}" srcOrd="6" destOrd="0" presId="urn:microsoft.com/office/officeart/2011/layout/HexagonRadial"/>
    <dgm:cxn modelId="{1FF520C1-C420-4FE7-AFC4-1F3FD51A7885}" type="presParOf" srcId="{C022E345-1DC0-42C9-B6E7-C111DB67BC00}" destId="{F36B3682-5023-4D6E-96D0-48B818C663C8}" srcOrd="7" destOrd="0" presId="urn:microsoft.com/office/officeart/2011/layout/HexagonRadial"/>
    <dgm:cxn modelId="{7B78DFEC-4EC9-451A-9011-96511BD9A438}" type="presParOf" srcId="{F36B3682-5023-4D6E-96D0-48B818C663C8}" destId="{7E7C4352-D703-42AC-A86F-5E1DCD531502}" srcOrd="0" destOrd="0" presId="urn:microsoft.com/office/officeart/2011/layout/HexagonRadial"/>
    <dgm:cxn modelId="{A55DC115-2596-406C-ADA0-7F7777B45C05}" type="presParOf" srcId="{C022E345-1DC0-42C9-B6E7-C111DB67BC00}" destId="{3531FA91-1969-49E6-95B4-9D001578C871}" srcOrd="8" destOrd="0" presId="urn:microsoft.com/office/officeart/2011/layout/HexagonRadial"/>
    <dgm:cxn modelId="{641AB480-D622-4BE7-A46F-C5E3E7F65A59}" type="presParOf" srcId="{C022E345-1DC0-42C9-B6E7-C111DB67BC00}" destId="{056B0ED5-518E-44B1-9B51-00FC488462A5}" srcOrd="9" destOrd="0" presId="urn:microsoft.com/office/officeart/2011/layout/HexagonRadial"/>
    <dgm:cxn modelId="{058EC263-4812-4F0D-91EA-918C20A857FF}" type="presParOf" srcId="{056B0ED5-518E-44B1-9B51-00FC488462A5}" destId="{FAA9E9B8-F071-45E0-B325-501F5A765305}" srcOrd="0" destOrd="0" presId="urn:microsoft.com/office/officeart/2011/layout/HexagonRadial"/>
    <dgm:cxn modelId="{D63E197C-B443-42D7-8430-FC4F8B5B2FB0}" type="presParOf" srcId="{C022E345-1DC0-42C9-B6E7-C111DB67BC00}" destId="{28AAFE9F-AFF1-4E44-B9D4-018534030D75}" srcOrd="10" destOrd="0" presId="urn:microsoft.com/office/officeart/2011/layout/HexagonRadial"/>
    <dgm:cxn modelId="{7301FF10-1E37-45FE-BFD2-7B8A5F757679}" type="presParOf" srcId="{C022E345-1DC0-42C9-B6E7-C111DB67BC00}" destId="{A851F5FD-FD52-4E09-90E4-D6BF547AAAD6}" srcOrd="11" destOrd="0" presId="urn:microsoft.com/office/officeart/2011/layout/HexagonRadial"/>
    <dgm:cxn modelId="{3FC609CB-3B21-48C4-9F85-9BB1ACD933A3}" type="presParOf" srcId="{A851F5FD-FD52-4E09-90E4-D6BF547AAAD6}" destId="{6C614CA2-68BD-4A5A-B1E8-5E809106CD93}" srcOrd="0" destOrd="0" presId="urn:microsoft.com/office/officeart/2011/layout/HexagonRadial"/>
    <dgm:cxn modelId="{1945D6F9-6B20-407B-952B-88C28DD8EDAF}" type="presParOf" srcId="{C022E345-1DC0-42C9-B6E7-C111DB67BC00}" destId="{E265522D-2331-4786-89E6-DDC21BF9323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6E6B9-8885-40D9-9EDF-D5D1F3A25E6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4304425A-5D14-427E-828B-BBEF28394F31}">
      <dgm:prSet phldrT="[Text]"/>
      <dgm:spPr>
        <a:solidFill>
          <a:schemeClr val="tx2"/>
        </a:solidFill>
      </dgm:spPr>
      <dgm:t>
        <a:bodyPr/>
        <a:lstStyle/>
        <a:p>
          <a:r>
            <a:rPr lang="en-US" dirty="0"/>
            <a:t>You will find out there are several things you were not taught in fellowship</a:t>
          </a:r>
        </a:p>
      </dgm:t>
    </dgm:pt>
    <dgm:pt modelId="{F7A9D841-7273-463E-8171-AF8F367E4BAD}" type="parTrans" cxnId="{7F5E8A90-BAAF-4569-9939-01E8A572C370}">
      <dgm:prSet/>
      <dgm:spPr/>
      <dgm:t>
        <a:bodyPr/>
        <a:lstStyle/>
        <a:p>
          <a:endParaRPr lang="en-US"/>
        </a:p>
      </dgm:t>
    </dgm:pt>
    <dgm:pt modelId="{49F63A95-F0D0-46CC-8530-EF115DA86CC8}" type="sibTrans" cxnId="{7F5E8A90-BAAF-4569-9939-01E8A572C370}">
      <dgm:prSet/>
      <dgm:spPr/>
      <dgm:t>
        <a:bodyPr/>
        <a:lstStyle/>
        <a:p>
          <a:endParaRPr lang="en-US"/>
        </a:p>
      </dgm:t>
    </dgm:pt>
    <dgm:pt modelId="{6F07765A-C87B-4621-8AC8-9832B495297B}">
      <dgm:prSet phldrT="[Text]"/>
      <dgm:spPr>
        <a:solidFill>
          <a:srgbClr val="00B050"/>
        </a:solidFill>
      </dgm:spPr>
      <dgm:t>
        <a:bodyPr/>
        <a:lstStyle/>
        <a:p>
          <a:r>
            <a:rPr lang="en-US" dirty="0"/>
            <a:t>Knowledge/learning beyond fellowship</a:t>
          </a:r>
        </a:p>
      </dgm:t>
    </dgm:pt>
    <dgm:pt modelId="{5EAB3229-A1E4-4892-AD48-E767468FD420}" type="parTrans" cxnId="{78D808AD-0E6A-4D2E-8195-47527274F0D0}">
      <dgm:prSet/>
      <dgm:spPr/>
      <dgm:t>
        <a:bodyPr/>
        <a:lstStyle/>
        <a:p>
          <a:endParaRPr lang="en-US"/>
        </a:p>
      </dgm:t>
    </dgm:pt>
    <dgm:pt modelId="{43E14372-42AC-4A7C-A145-76670F588DE0}" type="sibTrans" cxnId="{78D808AD-0E6A-4D2E-8195-47527274F0D0}">
      <dgm:prSet/>
      <dgm:spPr/>
      <dgm:t>
        <a:bodyPr/>
        <a:lstStyle/>
        <a:p>
          <a:endParaRPr lang="en-US"/>
        </a:p>
      </dgm:t>
    </dgm:pt>
    <dgm:pt modelId="{E5D6045E-0FDB-4186-B678-BAA30AA3E4ED}">
      <dgm:prSet/>
      <dgm:spPr>
        <a:solidFill>
          <a:srgbClr val="0070C0"/>
        </a:solidFill>
      </dgm:spPr>
      <dgm:t>
        <a:bodyPr/>
        <a:lstStyle/>
        <a:p>
          <a:r>
            <a:rPr lang="en-US" dirty="0"/>
            <a:t>Collaborate- clinical trials, manuscripts, reviewing</a:t>
          </a:r>
        </a:p>
      </dgm:t>
    </dgm:pt>
    <dgm:pt modelId="{358AF424-036C-4863-904D-20752725BCA8}" type="parTrans" cxnId="{C46DB80D-A066-41AA-9EFC-EC0BC3585500}">
      <dgm:prSet/>
      <dgm:spPr/>
      <dgm:t>
        <a:bodyPr/>
        <a:lstStyle/>
        <a:p>
          <a:endParaRPr lang="en-US"/>
        </a:p>
      </dgm:t>
    </dgm:pt>
    <dgm:pt modelId="{4CF4A57D-FF58-4172-8CAD-618A9AB28C69}" type="sibTrans" cxnId="{C46DB80D-A066-41AA-9EFC-EC0BC3585500}">
      <dgm:prSet/>
      <dgm:spPr/>
      <dgm:t>
        <a:bodyPr/>
        <a:lstStyle/>
        <a:p>
          <a:endParaRPr lang="en-US"/>
        </a:p>
      </dgm:t>
    </dgm:pt>
    <dgm:pt modelId="{207564C4-F9AB-44C9-8C2E-FA7D38F08544}">
      <dgm:prSet/>
      <dgm:spPr>
        <a:solidFill>
          <a:srgbClr val="00B050"/>
        </a:solidFill>
      </dgm:spPr>
      <dgm:t>
        <a:bodyPr/>
        <a:lstStyle/>
        <a:p>
          <a:r>
            <a:rPr lang="en-US" dirty="0"/>
            <a:t>Faculty roles</a:t>
          </a:r>
        </a:p>
      </dgm:t>
    </dgm:pt>
    <dgm:pt modelId="{29DFC376-E618-4B39-AA7D-202CFD3B609E}" type="parTrans" cxnId="{842FF6E5-2DF4-4325-8C30-865B6AAF1885}">
      <dgm:prSet/>
      <dgm:spPr/>
      <dgm:t>
        <a:bodyPr/>
        <a:lstStyle/>
        <a:p>
          <a:endParaRPr lang="en-US"/>
        </a:p>
      </dgm:t>
    </dgm:pt>
    <dgm:pt modelId="{FE562B00-ECF7-4347-8EA4-AEB7442DD423}" type="sibTrans" cxnId="{842FF6E5-2DF4-4325-8C30-865B6AAF1885}">
      <dgm:prSet/>
      <dgm:spPr/>
      <dgm:t>
        <a:bodyPr/>
        <a:lstStyle/>
        <a:p>
          <a:endParaRPr lang="en-US"/>
        </a:p>
      </dgm:t>
    </dgm:pt>
    <dgm:pt modelId="{FC611AEB-5018-412B-9611-61A71BE6E215}">
      <dgm:prSet/>
      <dgm:spPr>
        <a:solidFill>
          <a:srgbClr val="0070C0"/>
        </a:solidFill>
      </dgm:spPr>
      <dgm:t>
        <a:bodyPr/>
        <a:lstStyle/>
        <a:p>
          <a:r>
            <a:rPr lang="en-US" dirty="0"/>
            <a:t>Job opportunities  </a:t>
          </a:r>
        </a:p>
      </dgm:t>
    </dgm:pt>
    <dgm:pt modelId="{D64BA72D-3FF4-4650-94BB-218DED952521}" type="parTrans" cxnId="{395B4EFB-017B-46AF-9A9C-459B8B90E828}">
      <dgm:prSet/>
      <dgm:spPr/>
      <dgm:t>
        <a:bodyPr/>
        <a:lstStyle/>
        <a:p>
          <a:endParaRPr lang="en-US"/>
        </a:p>
      </dgm:t>
    </dgm:pt>
    <dgm:pt modelId="{5B3E046B-6394-4B78-9443-B48A817A4E57}" type="sibTrans" cxnId="{395B4EFB-017B-46AF-9A9C-459B8B90E828}">
      <dgm:prSet/>
      <dgm:spPr/>
      <dgm:t>
        <a:bodyPr/>
        <a:lstStyle/>
        <a:p>
          <a:endParaRPr lang="en-US"/>
        </a:p>
      </dgm:t>
    </dgm:pt>
    <dgm:pt modelId="{CBE505B5-7021-4092-82B0-0BD3618B0508}">
      <dgm:prSet/>
      <dgm:spPr>
        <a:solidFill>
          <a:srgbClr val="00B050"/>
        </a:solidFill>
      </dgm:spPr>
      <dgm:t>
        <a:bodyPr/>
        <a:lstStyle/>
        <a:p>
          <a:r>
            <a:rPr lang="en-US" dirty="0"/>
            <a:t>Give back- mentor trainees </a:t>
          </a:r>
        </a:p>
      </dgm:t>
    </dgm:pt>
    <dgm:pt modelId="{E20BBDF8-CD7D-46E9-BCE0-56A834C12A18}" type="parTrans" cxnId="{E5196AA0-9E8E-42C4-B63C-4F82C198A135}">
      <dgm:prSet/>
      <dgm:spPr/>
      <dgm:t>
        <a:bodyPr/>
        <a:lstStyle/>
        <a:p>
          <a:endParaRPr lang="en-US"/>
        </a:p>
      </dgm:t>
    </dgm:pt>
    <dgm:pt modelId="{CB7686D9-E747-4A36-8FB8-0072C89C2742}" type="sibTrans" cxnId="{E5196AA0-9E8E-42C4-B63C-4F82C198A135}">
      <dgm:prSet/>
      <dgm:spPr/>
      <dgm:t>
        <a:bodyPr/>
        <a:lstStyle/>
        <a:p>
          <a:endParaRPr lang="en-US"/>
        </a:p>
      </dgm:t>
    </dgm:pt>
    <dgm:pt modelId="{B717FF67-5BBC-4763-9A86-BE26267868AF}" type="pres">
      <dgm:prSet presAssocID="{17D6E6B9-8885-40D9-9EDF-D5D1F3A25E6C}" presName="composite" presStyleCnt="0">
        <dgm:presLayoutVars>
          <dgm:chMax val="1"/>
          <dgm:dir/>
          <dgm:resizeHandles val="exact"/>
        </dgm:presLayoutVars>
      </dgm:prSet>
      <dgm:spPr/>
    </dgm:pt>
    <dgm:pt modelId="{85C1CF73-7C64-43AD-82AA-DDB68AEC1783}" type="pres">
      <dgm:prSet presAssocID="{4304425A-5D14-427E-828B-BBEF28394F31}" presName="roof" presStyleLbl="dkBgShp" presStyleIdx="0" presStyleCnt="2" custLinFactNeighborX="116" custLinFactNeighborY="-3443"/>
      <dgm:spPr/>
    </dgm:pt>
    <dgm:pt modelId="{57E4B1E1-D22F-48E4-B2AE-EA9EE6B07457}" type="pres">
      <dgm:prSet presAssocID="{4304425A-5D14-427E-828B-BBEF28394F31}" presName="pillars" presStyleCnt="0"/>
      <dgm:spPr/>
    </dgm:pt>
    <dgm:pt modelId="{70422904-D4D3-431A-B038-66E780A984A8}" type="pres">
      <dgm:prSet presAssocID="{4304425A-5D14-427E-828B-BBEF28394F31}" presName="pillar1" presStyleLbl="node1" presStyleIdx="0" presStyleCnt="5">
        <dgm:presLayoutVars>
          <dgm:bulletEnabled val="1"/>
        </dgm:presLayoutVars>
      </dgm:prSet>
      <dgm:spPr/>
    </dgm:pt>
    <dgm:pt modelId="{4FE4145D-C043-4055-9A7A-3D10EEC5C78B}" type="pres">
      <dgm:prSet presAssocID="{E5D6045E-0FDB-4186-B678-BAA30AA3E4ED}" presName="pillarX" presStyleLbl="node1" presStyleIdx="1" presStyleCnt="5">
        <dgm:presLayoutVars>
          <dgm:bulletEnabled val="1"/>
        </dgm:presLayoutVars>
      </dgm:prSet>
      <dgm:spPr/>
    </dgm:pt>
    <dgm:pt modelId="{D77B3CFB-EC22-4489-9700-BBD847BD74E1}" type="pres">
      <dgm:prSet presAssocID="{207564C4-F9AB-44C9-8C2E-FA7D38F08544}" presName="pillarX" presStyleLbl="node1" presStyleIdx="2" presStyleCnt="5">
        <dgm:presLayoutVars>
          <dgm:bulletEnabled val="1"/>
        </dgm:presLayoutVars>
      </dgm:prSet>
      <dgm:spPr/>
    </dgm:pt>
    <dgm:pt modelId="{0C9D04E2-D164-4B16-A2E7-D69ED187E7FC}" type="pres">
      <dgm:prSet presAssocID="{FC611AEB-5018-412B-9611-61A71BE6E215}" presName="pillarX" presStyleLbl="node1" presStyleIdx="3" presStyleCnt="5">
        <dgm:presLayoutVars>
          <dgm:bulletEnabled val="1"/>
        </dgm:presLayoutVars>
      </dgm:prSet>
      <dgm:spPr/>
    </dgm:pt>
    <dgm:pt modelId="{5AD2B67F-B84E-48C4-ABFE-C55CE877004D}" type="pres">
      <dgm:prSet presAssocID="{CBE505B5-7021-4092-82B0-0BD3618B0508}" presName="pillarX" presStyleLbl="node1" presStyleIdx="4" presStyleCnt="5" custLinFactNeighborX="-872" custLinFactNeighborY="-393">
        <dgm:presLayoutVars>
          <dgm:bulletEnabled val="1"/>
        </dgm:presLayoutVars>
      </dgm:prSet>
      <dgm:spPr/>
    </dgm:pt>
    <dgm:pt modelId="{FB69A81C-070B-4163-B9A4-3A71A454E69C}" type="pres">
      <dgm:prSet presAssocID="{4304425A-5D14-427E-828B-BBEF28394F31}" presName="base" presStyleLbl="dkBgShp" presStyleIdx="1" presStyleCnt="2" custLinFactNeighborX="4186" custLinFactNeighborY="50000"/>
      <dgm:spPr>
        <a:solidFill>
          <a:schemeClr val="tx2"/>
        </a:solidFill>
      </dgm:spPr>
    </dgm:pt>
  </dgm:ptLst>
  <dgm:cxnLst>
    <dgm:cxn modelId="{5ED8B301-4CEA-4C2D-A2B8-654331441AF1}" type="presOf" srcId="{17D6E6B9-8885-40D9-9EDF-D5D1F3A25E6C}" destId="{B717FF67-5BBC-4763-9A86-BE26267868AF}" srcOrd="0" destOrd="0" presId="urn:microsoft.com/office/officeart/2005/8/layout/hList3"/>
    <dgm:cxn modelId="{EB7D040D-FBE4-4676-B688-FF8315709CDD}" type="presOf" srcId="{FC611AEB-5018-412B-9611-61A71BE6E215}" destId="{0C9D04E2-D164-4B16-A2E7-D69ED187E7FC}" srcOrd="0" destOrd="0" presId="urn:microsoft.com/office/officeart/2005/8/layout/hList3"/>
    <dgm:cxn modelId="{C46DB80D-A066-41AA-9EFC-EC0BC3585500}" srcId="{4304425A-5D14-427E-828B-BBEF28394F31}" destId="{E5D6045E-0FDB-4186-B678-BAA30AA3E4ED}" srcOrd="1" destOrd="0" parTransId="{358AF424-036C-4863-904D-20752725BCA8}" sibTransId="{4CF4A57D-FF58-4172-8CAD-618A9AB28C69}"/>
    <dgm:cxn modelId="{B068D46F-094E-41EB-BA15-66CD9B760E81}" type="presOf" srcId="{6F07765A-C87B-4621-8AC8-9832B495297B}" destId="{70422904-D4D3-431A-B038-66E780A984A8}" srcOrd="0" destOrd="0" presId="urn:microsoft.com/office/officeart/2005/8/layout/hList3"/>
    <dgm:cxn modelId="{600A538A-1CD3-4CC0-9D09-A1B9190FA42B}" type="presOf" srcId="{207564C4-F9AB-44C9-8C2E-FA7D38F08544}" destId="{D77B3CFB-EC22-4489-9700-BBD847BD74E1}" srcOrd="0" destOrd="0" presId="urn:microsoft.com/office/officeart/2005/8/layout/hList3"/>
    <dgm:cxn modelId="{7F5E8A90-BAAF-4569-9939-01E8A572C370}" srcId="{17D6E6B9-8885-40D9-9EDF-D5D1F3A25E6C}" destId="{4304425A-5D14-427E-828B-BBEF28394F31}" srcOrd="0" destOrd="0" parTransId="{F7A9D841-7273-463E-8171-AF8F367E4BAD}" sibTransId="{49F63A95-F0D0-46CC-8530-EF115DA86CC8}"/>
    <dgm:cxn modelId="{E5196AA0-9E8E-42C4-B63C-4F82C198A135}" srcId="{4304425A-5D14-427E-828B-BBEF28394F31}" destId="{CBE505B5-7021-4092-82B0-0BD3618B0508}" srcOrd="4" destOrd="0" parTransId="{E20BBDF8-CD7D-46E9-BCE0-56A834C12A18}" sibTransId="{CB7686D9-E747-4A36-8FB8-0072C89C2742}"/>
    <dgm:cxn modelId="{78D808AD-0E6A-4D2E-8195-47527274F0D0}" srcId="{4304425A-5D14-427E-828B-BBEF28394F31}" destId="{6F07765A-C87B-4621-8AC8-9832B495297B}" srcOrd="0" destOrd="0" parTransId="{5EAB3229-A1E4-4892-AD48-E767468FD420}" sibTransId="{43E14372-42AC-4A7C-A145-76670F588DE0}"/>
    <dgm:cxn modelId="{7DA0DED3-75C1-4A70-910A-AFA69E71BC49}" type="presOf" srcId="{E5D6045E-0FDB-4186-B678-BAA30AA3E4ED}" destId="{4FE4145D-C043-4055-9A7A-3D10EEC5C78B}" srcOrd="0" destOrd="0" presId="urn:microsoft.com/office/officeart/2005/8/layout/hList3"/>
    <dgm:cxn modelId="{3F28B6D9-A8D8-4CD7-991A-0696544C9461}" type="presOf" srcId="{4304425A-5D14-427E-828B-BBEF28394F31}" destId="{85C1CF73-7C64-43AD-82AA-DDB68AEC1783}" srcOrd="0" destOrd="0" presId="urn:microsoft.com/office/officeart/2005/8/layout/hList3"/>
    <dgm:cxn modelId="{842FF6E5-2DF4-4325-8C30-865B6AAF1885}" srcId="{4304425A-5D14-427E-828B-BBEF28394F31}" destId="{207564C4-F9AB-44C9-8C2E-FA7D38F08544}" srcOrd="2" destOrd="0" parTransId="{29DFC376-E618-4B39-AA7D-202CFD3B609E}" sibTransId="{FE562B00-ECF7-4347-8EA4-AEB7442DD423}"/>
    <dgm:cxn modelId="{534681F5-5ABA-48BC-86AC-5373F14AC485}" type="presOf" srcId="{CBE505B5-7021-4092-82B0-0BD3618B0508}" destId="{5AD2B67F-B84E-48C4-ABFE-C55CE877004D}" srcOrd="0" destOrd="0" presId="urn:microsoft.com/office/officeart/2005/8/layout/hList3"/>
    <dgm:cxn modelId="{395B4EFB-017B-46AF-9A9C-459B8B90E828}" srcId="{4304425A-5D14-427E-828B-BBEF28394F31}" destId="{FC611AEB-5018-412B-9611-61A71BE6E215}" srcOrd="3" destOrd="0" parTransId="{D64BA72D-3FF4-4650-94BB-218DED952521}" sibTransId="{5B3E046B-6394-4B78-9443-B48A817A4E57}"/>
    <dgm:cxn modelId="{41D03A5A-7B0D-47FC-BD42-277F3C47B9CE}" type="presParOf" srcId="{B717FF67-5BBC-4763-9A86-BE26267868AF}" destId="{85C1CF73-7C64-43AD-82AA-DDB68AEC1783}" srcOrd="0" destOrd="0" presId="urn:microsoft.com/office/officeart/2005/8/layout/hList3"/>
    <dgm:cxn modelId="{0A2A707E-CC48-4990-A790-78EF557DEFE4}" type="presParOf" srcId="{B717FF67-5BBC-4763-9A86-BE26267868AF}" destId="{57E4B1E1-D22F-48E4-B2AE-EA9EE6B07457}" srcOrd="1" destOrd="0" presId="urn:microsoft.com/office/officeart/2005/8/layout/hList3"/>
    <dgm:cxn modelId="{FB7D9FA0-D048-4982-AB3F-5A321C5FBCB3}" type="presParOf" srcId="{57E4B1E1-D22F-48E4-B2AE-EA9EE6B07457}" destId="{70422904-D4D3-431A-B038-66E780A984A8}" srcOrd="0" destOrd="0" presId="urn:microsoft.com/office/officeart/2005/8/layout/hList3"/>
    <dgm:cxn modelId="{B7858343-BD65-4E44-B2F0-76E110C6BFD1}" type="presParOf" srcId="{57E4B1E1-D22F-48E4-B2AE-EA9EE6B07457}" destId="{4FE4145D-C043-4055-9A7A-3D10EEC5C78B}" srcOrd="1" destOrd="0" presId="urn:microsoft.com/office/officeart/2005/8/layout/hList3"/>
    <dgm:cxn modelId="{5145F134-6703-4A76-8C99-2EF15968F3B2}" type="presParOf" srcId="{57E4B1E1-D22F-48E4-B2AE-EA9EE6B07457}" destId="{D77B3CFB-EC22-4489-9700-BBD847BD74E1}" srcOrd="2" destOrd="0" presId="urn:microsoft.com/office/officeart/2005/8/layout/hList3"/>
    <dgm:cxn modelId="{2E21B5DD-4C20-47B8-A3BB-461DEDA41E65}" type="presParOf" srcId="{57E4B1E1-D22F-48E4-B2AE-EA9EE6B07457}" destId="{0C9D04E2-D164-4B16-A2E7-D69ED187E7FC}" srcOrd="3" destOrd="0" presId="urn:microsoft.com/office/officeart/2005/8/layout/hList3"/>
    <dgm:cxn modelId="{32EE280D-76C2-401A-BBA6-C511B731C00F}" type="presParOf" srcId="{57E4B1E1-D22F-48E4-B2AE-EA9EE6B07457}" destId="{5AD2B67F-B84E-48C4-ABFE-C55CE877004D}" srcOrd="4" destOrd="0" presId="urn:microsoft.com/office/officeart/2005/8/layout/hList3"/>
    <dgm:cxn modelId="{005CE1DC-40F7-4EF3-8020-DD0A4CFA63C7}" type="presParOf" srcId="{B717FF67-5BBC-4763-9A86-BE26267868AF}" destId="{FB69A81C-070B-4163-B9A4-3A71A454E69C}"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5761F-85CC-4C16-B42E-7C7F5CA1DFE0}">
      <dsp:nvSpPr>
        <dsp:cNvPr id="0" name=""/>
        <dsp:cNvSpPr/>
      </dsp:nvSpPr>
      <dsp:spPr>
        <a:xfrm>
          <a:off x="1077738" y="1128490"/>
          <a:ext cx="1434361" cy="1240780"/>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TIME</a:t>
          </a:r>
        </a:p>
      </dsp:txBody>
      <dsp:txXfrm>
        <a:off x="1315432" y="1334105"/>
        <a:ext cx="958973" cy="829550"/>
      </dsp:txXfrm>
    </dsp:sp>
    <dsp:sp modelId="{9D173BFC-7616-490D-9889-AF581DB7877E}">
      <dsp:nvSpPr>
        <dsp:cNvPr id="0" name=""/>
        <dsp:cNvSpPr/>
      </dsp:nvSpPr>
      <dsp:spPr>
        <a:xfrm>
          <a:off x="1975923" y="534861"/>
          <a:ext cx="541180" cy="4662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71B826-949F-4BE6-AEE9-5E8893CE0065}">
      <dsp:nvSpPr>
        <dsp:cNvPr id="0" name=""/>
        <dsp:cNvSpPr/>
      </dsp:nvSpPr>
      <dsp:spPr>
        <a:xfrm>
          <a:off x="1209863" y="0"/>
          <a:ext cx="1175448" cy="1016901"/>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CLINICAL DUTIES</a:t>
          </a:r>
        </a:p>
      </dsp:txBody>
      <dsp:txXfrm>
        <a:off x="1404660" y="168522"/>
        <a:ext cx="785854" cy="679857"/>
      </dsp:txXfrm>
    </dsp:sp>
    <dsp:sp modelId="{099BF289-7B6E-4B05-8E39-3BDE77997243}">
      <dsp:nvSpPr>
        <dsp:cNvPr id="0" name=""/>
        <dsp:cNvSpPr/>
      </dsp:nvSpPr>
      <dsp:spPr>
        <a:xfrm>
          <a:off x="2607523" y="1406590"/>
          <a:ext cx="541180" cy="4662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A17A5-2C2A-4B11-ADBA-B5C4A310B786}">
      <dsp:nvSpPr>
        <dsp:cNvPr id="0" name=""/>
        <dsp:cNvSpPr/>
      </dsp:nvSpPr>
      <dsp:spPr>
        <a:xfrm>
          <a:off x="2287886" y="625462"/>
          <a:ext cx="1175448" cy="1016901"/>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FAMILY RESPONSIBILITIES</a:t>
          </a:r>
        </a:p>
      </dsp:txBody>
      <dsp:txXfrm>
        <a:off x="2482683" y="793984"/>
        <a:ext cx="785854" cy="679857"/>
      </dsp:txXfrm>
    </dsp:sp>
    <dsp:sp modelId="{7E7C4352-D703-42AC-A86F-5E1DCD531502}">
      <dsp:nvSpPr>
        <dsp:cNvPr id="0" name=""/>
        <dsp:cNvSpPr/>
      </dsp:nvSpPr>
      <dsp:spPr>
        <a:xfrm>
          <a:off x="2168773" y="2390609"/>
          <a:ext cx="541180" cy="4662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99F39-568A-4914-98D0-918AB8289059}">
      <dsp:nvSpPr>
        <dsp:cNvPr id="0" name=""/>
        <dsp:cNvSpPr/>
      </dsp:nvSpPr>
      <dsp:spPr>
        <a:xfrm>
          <a:off x="2287886" y="1855048"/>
          <a:ext cx="1175448" cy="1016901"/>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ME TIME</a:t>
          </a:r>
        </a:p>
      </dsp:txBody>
      <dsp:txXfrm>
        <a:off x="2482683" y="2023570"/>
        <a:ext cx="785854" cy="679857"/>
      </dsp:txXfrm>
    </dsp:sp>
    <dsp:sp modelId="{FAA9E9B8-F071-45E0-B325-501F5A765305}">
      <dsp:nvSpPr>
        <dsp:cNvPr id="0" name=""/>
        <dsp:cNvSpPr/>
      </dsp:nvSpPr>
      <dsp:spPr>
        <a:xfrm>
          <a:off x="1080407" y="2492754"/>
          <a:ext cx="541180" cy="4662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31FA91-1969-49E6-95B4-9D001578C871}">
      <dsp:nvSpPr>
        <dsp:cNvPr id="0" name=""/>
        <dsp:cNvSpPr/>
      </dsp:nvSpPr>
      <dsp:spPr>
        <a:xfrm>
          <a:off x="1209863" y="2481210"/>
          <a:ext cx="1175448" cy="1016901"/>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MENTORSHIP </a:t>
          </a:r>
        </a:p>
      </dsp:txBody>
      <dsp:txXfrm>
        <a:off x="1404660" y="2649732"/>
        <a:ext cx="785854" cy="679857"/>
      </dsp:txXfrm>
    </dsp:sp>
    <dsp:sp modelId="{6C614CA2-68BD-4A5A-B1E8-5E809106CD93}">
      <dsp:nvSpPr>
        <dsp:cNvPr id="0" name=""/>
        <dsp:cNvSpPr/>
      </dsp:nvSpPr>
      <dsp:spPr>
        <a:xfrm>
          <a:off x="438464" y="1621374"/>
          <a:ext cx="541180" cy="46629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AFE9F-AFF1-4E44-B9D4-018534030D75}">
      <dsp:nvSpPr>
        <dsp:cNvPr id="0" name=""/>
        <dsp:cNvSpPr/>
      </dsp:nvSpPr>
      <dsp:spPr>
        <a:xfrm>
          <a:off x="126835" y="1855748"/>
          <a:ext cx="1175448" cy="1016901"/>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RESEARCH</a:t>
          </a:r>
        </a:p>
        <a:p>
          <a:pPr marL="0" lvl="0" indent="0" algn="ctr" defTabSz="311150">
            <a:lnSpc>
              <a:spcPct val="90000"/>
            </a:lnSpc>
            <a:spcBef>
              <a:spcPct val="0"/>
            </a:spcBef>
            <a:spcAft>
              <a:spcPct val="35000"/>
            </a:spcAft>
            <a:buNone/>
          </a:pPr>
          <a:r>
            <a:rPr lang="en-US" sz="700" kern="1200" dirty="0"/>
            <a:t>WORK</a:t>
          </a:r>
        </a:p>
      </dsp:txBody>
      <dsp:txXfrm>
        <a:off x="321632" y="2024270"/>
        <a:ext cx="785854" cy="679857"/>
      </dsp:txXfrm>
    </dsp:sp>
    <dsp:sp modelId="{E265522D-2331-4786-89E6-DDC21BF93231}">
      <dsp:nvSpPr>
        <dsp:cNvPr id="0" name=""/>
        <dsp:cNvSpPr/>
      </dsp:nvSpPr>
      <dsp:spPr>
        <a:xfrm>
          <a:off x="126835" y="624063"/>
          <a:ext cx="1175448" cy="1016901"/>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ADMINISTRATIVE RESPONSIBILITIES</a:t>
          </a:r>
        </a:p>
        <a:p>
          <a:pPr marL="0" lvl="0" indent="0" algn="ctr" defTabSz="311150">
            <a:lnSpc>
              <a:spcPct val="90000"/>
            </a:lnSpc>
            <a:spcBef>
              <a:spcPct val="0"/>
            </a:spcBef>
            <a:spcAft>
              <a:spcPct val="35000"/>
            </a:spcAft>
            <a:buNone/>
          </a:pPr>
          <a:r>
            <a:rPr lang="en-US" sz="700" kern="1200" dirty="0"/>
            <a:t> </a:t>
          </a:r>
        </a:p>
      </dsp:txBody>
      <dsp:txXfrm>
        <a:off x="321632" y="792585"/>
        <a:ext cx="785854" cy="679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CF73-7C64-43AD-82AA-DDB68AEC1783}">
      <dsp:nvSpPr>
        <dsp:cNvPr id="0" name=""/>
        <dsp:cNvSpPr/>
      </dsp:nvSpPr>
      <dsp:spPr>
        <a:xfrm>
          <a:off x="0" y="0"/>
          <a:ext cx="5995599" cy="1103021"/>
        </a:xfrm>
        <a:prstGeom prst="rect">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You will find out there are several things you were not taught in fellowship</a:t>
          </a:r>
        </a:p>
      </dsp:txBody>
      <dsp:txXfrm>
        <a:off x="0" y="0"/>
        <a:ext cx="5995599" cy="1103021"/>
      </dsp:txXfrm>
    </dsp:sp>
    <dsp:sp modelId="{70422904-D4D3-431A-B038-66E780A984A8}">
      <dsp:nvSpPr>
        <dsp:cNvPr id="0" name=""/>
        <dsp:cNvSpPr/>
      </dsp:nvSpPr>
      <dsp:spPr>
        <a:xfrm>
          <a:off x="731" y="1103021"/>
          <a:ext cx="1198827" cy="231634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Knowledge/learning beyond fellowship</a:t>
          </a:r>
        </a:p>
      </dsp:txBody>
      <dsp:txXfrm>
        <a:off x="731" y="1103021"/>
        <a:ext cx="1198827" cy="2316344"/>
      </dsp:txXfrm>
    </dsp:sp>
    <dsp:sp modelId="{4FE4145D-C043-4055-9A7A-3D10EEC5C78B}">
      <dsp:nvSpPr>
        <dsp:cNvPr id="0" name=""/>
        <dsp:cNvSpPr/>
      </dsp:nvSpPr>
      <dsp:spPr>
        <a:xfrm>
          <a:off x="1199558" y="1103021"/>
          <a:ext cx="1198827" cy="231634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Collaborate- clinical trials, manuscripts, reviewing</a:t>
          </a:r>
        </a:p>
      </dsp:txBody>
      <dsp:txXfrm>
        <a:off x="1199558" y="1103021"/>
        <a:ext cx="1198827" cy="2316344"/>
      </dsp:txXfrm>
    </dsp:sp>
    <dsp:sp modelId="{D77B3CFB-EC22-4489-9700-BBD847BD74E1}">
      <dsp:nvSpPr>
        <dsp:cNvPr id="0" name=""/>
        <dsp:cNvSpPr/>
      </dsp:nvSpPr>
      <dsp:spPr>
        <a:xfrm>
          <a:off x="2398385" y="1103021"/>
          <a:ext cx="1198827" cy="231634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Faculty roles</a:t>
          </a:r>
        </a:p>
      </dsp:txBody>
      <dsp:txXfrm>
        <a:off x="2398385" y="1103021"/>
        <a:ext cx="1198827" cy="2316344"/>
      </dsp:txXfrm>
    </dsp:sp>
    <dsp:sp modelId="{0C9D04E2-D164-4B16-A2E7-D69ED187E7FC}">
      <dsp:nvSpPr>
        <dsp:cNvPr id="0" name=""/>
        <dsp:cNvSpPr/>
      </dsp:nvSpPr>
      <dsp:spPr>
        <a:xfrm>
          <a:off x="3597213" y="1103021"/>
          <a:ext cx="1198827" cy="231634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Job opportunities  </a:t>
          </a:r>
        </a:p>
      </dsp:txBody>
      <dsp:txXfrm>
        <a:off x="3597213" y="1103021"/>
        <a:ext cx="1198827" cy="2316344"/>
      </dsp:txXfrm>
    </dsp:sp>
    <dsp:sp modelId="{5AD2B67F-B84E-48C4-ABFE-C55CE877004D}">
      <dsp:nvSpPr>
        <dsp:cNvPr id="0" name=""/>
        <dsp:cNvSpPr/>
      </dsp:nvSpPr>
      <dsp:spPr>
        <a:xfrm>
          <a:off x="4785586" y="1093917"/>
          <a:ext cx="1198827" cy="231634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Give back- mentor trainees </a:t>
          </a:r>
        </a:p>
      </dsp:txBody>
      <dsp:txXfrm>
        <a:off x="4785586" y="1093917"/>
        <a:ext cx="1198827" cy="2316344"/>
      </dsp:txXfrm>
    </dsp:sp>
    <dsp:sp modelId="{FB69A81C-070B-4163-B9A4-3A71A454E69C}">
      <dsp:nvSpPr>
        <dsp:cNvPr id="0" name=""/>
        <dsp:cNvSpPr/>
      </dsp:nvSpPr>
      <dsp:spPr>
        <a:xfrm>
          <a:off x="0" y="3419365"/>
          <a:ext cx="5995599" cy="257371"/>
        </a:xfrm>
        <a:prstGeom prst="rect">
          <a:avLst/>
        </a:prstGeom>
        <a:solidFill>
          <a:schemeClr val="tx2"/>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5009B-D5D4-C541-8263-F6C498F70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74FF89-1B18-DB46-B9C9-885A9A48B4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6D8F85-73A7-E040-B1FB-8AA85E3C056D}" type="datetimeFigureOut">
              <a:rPr lang="en-US" smtClean="0"/>
              <a:t>3/9/2022</a:t>
            </a:fld>
            <a:endParaRPr lang="en-US"/>
          </a:p>
        </p:txBody>
      </p:sp>
      <p:sp>
        <p:nvSpPr>
          <p:cNvPr id="4" name="Footer Placeholder 3">
            <a:extLst>
              <a:ext uri="{FF2B5EF4-FFF2-40B4-BE49-F238E27FC236}">
                <a16:creationId xmlns:a16="http://schemas.microsoft.com/office/drawing/2014/main" id="{13E46014-A697-DD41-AE4B-88A7F82448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5CC411-CCB4-644E-B99F-04991BE5D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337F1-2958-F149-A0D2-DC8796D2D90D}" type="slidenum">
              <a:rPr lang="en-US" smtClean="0"/>
              <a:t>‹#›</a:t>
            </a:fld>
            <a:endParaRPr lang="en-US"/>
          </a:p>
        </p:txBody>
      </p:sp>
    </p:spTree>
    <p:extLst>
      <p:ext uri="{BB962C8B-B14F-4D97-AF65-F5344CB8AC3E}">
        <p14:creationId xmlns:p14="http://schemas.microsoft.com/office/powerpoint/2010/main" val="136939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F4672-9172-4299-8EC3-B73C227F1A76}"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B9AB7-85AA-4311-BD4E-143145A210D2}" type="slidenum">
              <a:rPr lang="en-US" smtClean="0"/>
              <a:t>‹#›</a:t>
            </a:fld>
            <a:endParaRPr lang="en-US"/>
          </a:p>
        </p:txBody>
      </p:sp>
    </p:spTree>
    <p:extLst>
      <p:ext uri="{BB962C8B-B14F-4D97-AF65-F5344CB8AC3E}">
        <p14:creationId xmlns:p14="http://schemas.microsoft.com/office/powerpoint/2010/main" val="232335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4D8A3B-3A27-4546-B75B-D718774CF61B}" type="slidenum">
              <a:rPr lang="en-US" smtClean="0"/>
              <a:t>6</a:t>
            </a:fld>
            <a:endParaRPr lang="en-US"/>
          </a:p>
        </p:txBody>
      </p:sp>
    </p:spTree>
    <p:extLst>
      <p:ext uri="{BB962C8B-B14F-4D97-AF65-F5344CB8AC3E}">
        <p14:creationId xmlns:p14="http://schemas.microsoft.com/office/powerpoint/2010/main" val="1887117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use of these reporting tools, this is a graph that shows another example of how physicians salaries are ranked in comparison to their </a:t>
            </a:r>
            <a:r>
              <a:rPr lang="en-US" dirty="0" err="1"/>
              <a:t>wRVU’s</a:t>
            </a:r>
            <a:r>
              <a:rPr lang="en-US" dirty="0"/>
              <a:t>. These are typically large, nationwide samples that again help ensure the salary offer is in alignment with the work produced.  </a:t>
            </a:r>
          </a:p>
        </p:txBody>
      </p:sp>
      <p:sp>
        <p:nvSpPr>
          <p:cNvPr id="4" name="Slide Number Placeholder 3"/>
          <p:cNvSpPr>
            <a:spLocks noGrp="1"/>
          </p:cNvSpPr>
          <p:nvPr>
            <p:ph type="sldNum" sz="quarter" idx="5"/>
          </p:nvPr>
        </p:nvSpPr>
        <p:spPr/>
        <p:txBody>
          <a:bodyPr/>
          <a:lstStyle/>
          <a:p>
            <a:fld id="{A14D8A3B-3A27-4546-B75B-D718774CF61B}" type="slidenum">
              <a:rPr lang="en-US" smtClean="0"/>
              <a:t>15</a:t>
            </a:fld>
            <a:endParaRPr lang="en-US"/>
          </a:p>
        </p:txBody>
      </p:sp>
    </p:spTree>
    <p:extLst>
      <p:ext uri="{BB962C8B-B14F-4D97-AF65-F5344CB8AC3E}">
        <p14:creationId xmlns:p14="http://schemas.microsoft.com/office/powerpoint/2010/main" val="256970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In a production model, physicians are paid a percentage of either billings or collections, or they are paid based on the resource-based relative value scale (RBRVS) units assigned to procedures or patient-visit types</a:t>
            </a:r>
            <a:endParaRPr lang="en-US" dirty="0">
              <a:solidFill>
                <a:schemeClr val="tx1"/>
              </a:solidFill>
            </a:endParaRPr>
          </a:p>
          <a:p>
            <a:endParaRPr lang="en-US" dirty="0">
              <a:solidFill>
                <a:schemeClr val="tx1"/>
              </a:solidFill>
            </a:endParaRPr>
          </a:p>
          <a:p>
            <a:r>
              <a:rPr lang="en-US" b="0" i="0" dirty="0">
                <a:solidFill>
                  <a:srgbClr val="202124"/>
                </a:solidFill>
                <a:effectLst/>
                <a:latin typeface="Roboto" panose="02000000000000000000" pitchFamily="2" charset="0"/>
              </a:rPr>
              <a:t>A guarantee is </a:t>
            </a:r>
            <a:r>
              <a:rPr lang="en-US" b="1" i="0" dirty="0">
                <a:solidFill>
                  <a:srgbClr val="202124"/>
                </a:solidFill>
                <a:effectLst/>
                <a:latin typeface="Roboto" panose="02000000000000000000" pitchFamily="2" charset="0"/>
              </a:rPr>
              <a:t>a compensation payment made in addition to base salary that is paid regardless of performance</a:t>
            </a:r>
            <a:r>
              <a:rPr lang="en-US" b="0" i="0" dirty="0">
                <a:solidFill>
                  <a:srgbClr val="202124"/>
                </a:solidFill>
                <a:effectLst/>
                <a:latin typeface="Roboto" panose="02000000000000000000" pitchFamily="2" charset="0"/>
              </a:rPr>
              <a:t>. Even if the actual incentive earnings do not exceed the draw amount, the monies are not owed to the company by the individual.</a:t>
            </a:r>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Call pay is another payment structure that can be added to either of these models and is increasingly something that is valued and negotiated. </a:t>
            </a:r>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16</a:t>
            </a:fld>
            <a:endParaRPr lang="en-US"/>
          </a:p>
        </p:txBody>
      </p:sp>
    </p:spTree>
    <p:extLst>
      <p:ext uri="{BB962C8B-B14F-4D97-AF65-F5344CB8AC3E}">
        <p14:creationId xmlns:p14="http://schemas.microsoft.com/office/powerpoint/2010/main" val="143641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as we discussed previously total cash compensation, some of these additional opportunities can or will be factored into “total cash compensation” when modeling percentiles for reimbursement.   For example, if a physician wants to ensure his earnings are above the 50</a:t>
            </a:r>
            <a:r>
              <a:rPr lang="en-US" baseline="30000" dirty="0"/>
              <a:t>th</a:t>
            </a:r>
            <a:r>
              <a:rPr lang="en-US" dirty="0"/>
              <a:t>%tile, it’s important to understand that it will typically mean his base salary + any medical directorships, student loan repayments, etc. are totaling the 50</a:t>
            </a:r>
            <a:r>
              <a:rPr lang="en-US" baseline="30000" dirty="0"/>
              <a:t>th</a:t>
            </a:r>
            <a:r>
              <a:rPr lang="en-US" dirty="0"/>
              <a:t>%tile or higher as a combined measure.  Again, as discussed previously, it's important to understand what that agreement looks like year over year and engage in conversations with your admin contact. </a:t>
            </a:r>
          </a:p>
        </p:txBody>
      </p:sp>
      <p:sp>
        <p:nvSpPr>
          <p:cNvPr id="4" name="Slide Number Placeholder 3"/>
          <p:cNvSpPr>
            <a:spLocks noGrp="1"/>
          </p:cNvSpPr>
          <p:nvPr>
            <p:ph type="sldNum" sz="quarter" idx="5"/>
          </p:nvPr>
        </p:nvSpPr>
        <p:spPr/>
        <p:txBody>
          <a:bodyPr/>
          <a:lstStyle/>
          <a:p>
            <a:fld id="{A14D8A3B-3A27-4546-B75B-D718774CF61B}" type="slidenum">
              <a:rPr lang="en-US" smtClean="0"/>
              <a:t>17</a:t>
            </a:fld>
            <a:endParaRPr lang="en-US"/>
          </a:p>
        </p:txBody>
      </p:sp>
    </p:spTree>
    <p:extLst>
      <p:ext uri="{BB962C8B-B14F-4D97-AF65-F5344CB8AC3E}">
        <p14:creationId xmlns:p14="http://schemas.microsoft.com/office/powerpoint/2010/main" val="37774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Friendly tip: engage with your administrative and clinical teams and discuss openly your quality incentive opportunities.  It’s amazing how attainable some of these targets are when we all use the right resources. </a:t>
            </a:r>
          </a:p>
          <a:p>
            <a:endParaRPr lang="en-US" dirty="0"/>
          </a:p>
          <a:p>
            <a:r>
              <a:rPr lang="en-US" dirty="0"/>
              <a:t>And finally, </a:t>
            </a:r>
            <a:r>
              <a:rPr lang="en-US" dirty="0" err="1"/>
              <a:t>its</a:t>
            </a:r>
            <a:r>
              <a:rPr lang="en-US" dirty="0"/>
              <a:t> important to remember, many, if not all of these items discussed are open for discussion and negotiable, it doesn’t hurt to ask anything! </a:t>
            </a:r>
          </a:p>
        </p:txBody>
      </p:sp>
      <p:sp>
        <p:nvSpPr>
          <p:cNvPr id="4" name="Slide Number Placeholder 3"/>
          <p:cNvSpPr>
            <a:spLocks noGrp="1"/>
          </p:cNvSpPr>
          <p:nvPr>
            <p:ph type="sldNum" sz="quarter" idx="5"/>
          </p:nvPr>
        </p:nvSpPr>
        <p:spPr/>
        <p:txBody>
          <a:bodyPr/>
          <a:lstStyle/>
          <a:p>
            <a:fld id="{A14D8A3B-3A27-4546-B75B-D718774CF61B}" type="slidenum">
              <a:rPr lang="en-US" smtClean="0"/>
              <a:t>18</a:t>
            </a:fld>
            <a:endParaRPr lang="en-US"/>
          </a:p>
        </p:txBody>
      </p:sp>
    </p:spTree>
    <p:extLst>
      <p:ext uri="{BB962C8B-B14F-4D97-AF65-F5344CB8AC3E}">
        <p14:creationId xmlns:p14="http://schemas.microsoft.com/office/powerpoint/2010/main" val="118939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4D8A3B-3A27-4546-B75B-D718774CF61B}" type="slidenum">
              <a:rPr lang="en-US" smtClean="0"/>
              <a:t>19</a:t>
            </a:fld>
            <a:endParaRPr lang="en-US"/>
          </a:p>
        </p:txBody>
      </p:sp>
    </p:spTree>
    <p:extLst>
      <p:ext uri="{BB962C8B-B14F-4D97-AF65-F5344CB8AC3E}">
        <p14:creationId xmlns:p14="http://schemas.microsoft.com/office/powerpoint/2010/main" val="33863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B9AB7-85AA-4311-BD4E-143145A210D2}" type="slidenum">
              <a:rPr lang="en-US" smtClean="0"/>
              <a:t>29</a:t>
            </a:fld>
            <a:endParaRPr lang="en-US"/>
          </a:p>
        </p:txBody>
      </p:sp>
    </p:spTree>
    <p:extLst>
      <p:ext uri="{BB962C8B-B14F-4D97-AF65-F5344CB8AC3E}">
        <p14:creationId xmlns:p14="http://schemas.microsoft.com/office/powerpoint/2010/main" val="325856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F4399-49E0-4E1E-B96C-3E44E823A428}" type="slidenum">
              <a:rPr lang="en-US" smtClean="0"/>
              <a:t>31</a:t>
            </a:fld>
            <a:endParaRPr lang="en-US"/>
          </a:p>
        </p:txBody>
      </p:sp>
    </p:spTree>
    <p:extLst>
      <p:ext uri="{BB962C8B-B14F-4D97-AF65-F5344CB8AC3E}">
        <p14:creationId xmlns:p14="http://schemas.microsoft.com/office/powerpoint/2010/main" val="271906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your ultimate goals</a:t>
            </a:r>
          </a:p>
        </p:txBody>
      </p:sp>
      <p:sp>
        <p:nvSpPr>
          <p:cNvPr id="4" name="Slide Number Placeholder 3"/>
          <p:cNvSpPr>
            <a:spLocks noGrp="1"/>
          </p:cNvSpPr>
          <p:nvPr>
            <p:ph type="sldNum" sz="quarter" idx="10"/>
          </p:nvPr>
        </p:nvSpPr>
        <p:spPr/>
        <p:txBody>
          <a:bodyPr/>
          <a:lstStyle/>
          <a:p>
            <a:fld id="{62BF4399-49E0-4E1E-B96C-3E44E823A428}" type="slidenum">
              <a:rPr lang="en-US" smtClean="0"/>
              <a:t>35</a:t>
            </a:fld>
            <a:endParaRPr lang="en-US"/>
          </a:p>
        </p:txBody>
      </p:sp>
    </p:spTree>
    <p:extLst>
      <p:ext uri="{BB962C8B-B14F-4D97-AF65-F5344CB8AC3E}">
        <p14:creationId xmlns:p14="http://schemas.microsoft.com/office/powerpoint/2010/main" val="158442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FIT session at the ACC Annual Scientific Sessions</a:t>
            </a:r>
          </a:p>
          <a:p>
            <a:pPr>
              <a:buFontTx/>
              <a:buChar char="-"/>
            </a:pPr>
            <a:r>
              <a:rPr lang="en-US" dirty="0"/>
              <a:t>FITs submit cases as abstracts</a:t>
            </a:r>
          </a:p>
          <a:p>
            <a:pPr>
              <a:buFontTx/>
              <a:buChar char="-"/>
            </a:pPr>
            <a:r>
              <a:rPr lang="en-US" dirty="0"/>
              <a:t>FITs whose abstracts are selected for oral presentations are mentored by FIT Leadership council members (Chair and Past Chair) as they prepare for their presentations: tips on PowerPoint</a:t>
            </a:r>
          </a:p>
          <a:p>
            <a:pPr>
              <a:buFontTx/>
              <a:buChar char="-"/>
            </a:pPr>
            <a:r>
              <a:rPr lang="en-US" dirty="0"/>
              <a:t>Cases are discussed by panel of eminent faculty, Chair and Past Chair of the ACC FIT section </a:t>
            </a:r>
          </a:p>
          <a:p>
            <a:pPr>
              <a:buFontTx/>
              <a:buChar char="-"/>
            </a:pPr>
            <a:r>
              <a:rPr lang="en-US" dirty="0"/>
              <a:t>Great experience, meet other FITs (cohort) and faculty</a:t>
            </a:r>
            <a:r>
              <a:rPr lang="en-US" baseline="0" dirty="0"/>
              <a:t> mentors</a:t>
            </a:r>
          </a:p>
          <a:p>
            <a:pPr>
              <a:buFontTx/>
              <a:buChar char="-"/>
            </a:pPr>
            <a:r>
              <a:rPr lang="en-US" baseline="0" dirty="0"/>
              <a:t>I met faculty: Dr. Rick Nishimura, Dr. Pat </a:t>
            </a:r>
            <a:r>
              <a:rPr lang="en-US" baseline="0" dirty="0" err="1"/>
              <a:t>Ogara</a:t>
            </a:r>
            <a:r>
              <a:rPr lang="en-US" baseline="0" dirty="0"/>
              <a:t>, FIT Chair: Mike Cullen, Cohort: </a:t>
            </a:r>
            <a:r>
              <a:rPr lang="en-US" baseline="0" dirty="0" err="1"/>
              <a:t>Marysia</a:t>
            </a:r>
            <a:r>
              <a:rPr lang="en-US" baseline="0" dirty="0"/>
              <a:t> Tweet </a:t>
            </a:r>
          </a:p>
          <a:p>
            <a:pPr>
              <a:buFontTx/>
              <a:buChar char="-"/>
            </a:pPr>
            <a:r>
              <a:rPr lang="en-US" baseline="0" dirty="0"/>
              <a:t>2018 and 2019: </a:t>
            </a:r>
            <a:r>
              <a:rPr lang="en-US" baseline="0" dirty="0" err="1"/>
              <a:t>comoderated</a:t>
            </a:r>
            <a:r>
              <a:rPr lang="en-US" baseline="0" dirty="0"/>
              <a:t> with </a:t>
            </a:r>
            <a:r>
              <a:rPr lang="en-US" baseline="0" dirty="0" err="1"/>
              <a:t>Akhil</a:t>
            </a:r>
            <a:r>
              <a:rPr lang="en-US" baseline="0" dirty="0"/>
              <a:t> </a:t>
            </a:r>
            <a:r>
              <a:rPr lang="en-US" baseline="0" dirty="0" err="1"/>
              <a:t>Narang</a:t>
            </a:r>
            <a:r>
              <a:rPr lang="en-US" baseline="0" dirty="0"/>
              <a:t> and Ada </a:t>
            </a:r>
            <a:r>
              <a:rPr lang="en-US" baseline="0" dirty="0" err="1"/>
              <a:t>Stofanesci</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45</a:t>
            </a:fld>
            <a:endParaRPr lang="en-US"/>
          </a:p>
        </p:txBody>
      </p:sp>
    </p:spTree>
    <p:extLst>
      <p:ext uri="{BB962C8B-B14F-4D97-AF65-F5344CB8AC3E}">
        <p14:creationId xmlns:p14="http://schemas.microsoft.com/office/powerpoint/2010/main" val="806400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Program developed by Shashank Sinha, Mike Cullen and Craig Alpert (FIT leaders), Marty Tam joined</a:t>
            </a:r>
            <a:r>
              <a:rPr lang="en-US" baseline="0" dirty="0"/>
              <a:t> a year later when Shashank left</a:t>
            </a:r>
            <a:endParaRPr lang="en-US" dirty="0"/>
          </a:p>
          <a:p>
            <a:pPr>
              <a:buFontTx/>
              <a:buChar char="-"/>
            </a:pPr>
            <a:r>
              <a:rPr lang="en-US" dirty="0"/>
              <a:t>Annual program, FITs across the country are invited to apply, selected by thorough review </a:t>
            </a:r>
          </a:p>
          <a:p>
            <a:pPr>
              <a:buFontTx/>
              <a:buChar char="-"/>
            </a:pPr>
            <a:r>
              <a:rPr lang="en-US" dirty="0"/>
              <a:t>FITs are paired with master educators, allotted a topic for presentation, mentored by the faculty </a:t>
            </a:r>
          </a:p>
          <a:p>
            <a:pPr>
              <a:buFontTx/>
              <a:buChar char="-"/>
            </a:pPr>
            <a:r>
              <a:rPr lang="en-US" dirty="0"/>
              <a:t>Drs. Pat </a:t>
            </a:r>
            <a:r>
              <a:rPr lang="en-US" dirty="0" err="1"/>
              <a:t>Ogara</a:t>
            </a:r>
            <a:r>
              <a:rPr lang="en-US" dirty="0"/>
              <a:t> and Kim Eagle were the faculty mentors for the T3 conference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46</a:t>
            </a:fld>
            <a:endParaRPr lang="en-US"/>
          </a:p>
        </p:txBody>
      </p:sp>
    </p:spTree>
    <p:extLst>
      <p:ext uri="{BB962C8B-B14F-4D97-AF65-F5344CB8AC3E}">
        <p14:creationId xmlns:p14="http://schemas.microsoft.com/office/powerpoint/2010/main" val="326505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4D8A3B-3A27-4546-B75B-D718774CF61B}" type="slidenum">
              <a:rPr lang="en-US" smtClean="0"/>
              <a:t>7</a:t>
            </a:fld>
            <a:endParaRPr lang="en-US"/>
          </a:p>
        </p:txBody>
      </p:sp>
    </p:spTree>
    <p:extLst>
      <p:ext uri="{BB962C8B-B14F-4D97-AF65-F5344CB8AC3E}">
        <p14:creationId xmlns:p14="http://schemas.microsoft.com/office/powerpoint/2010/main" val="240801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Lectures for fellows and</a:t>
            </a:r>
            <a:r>
              <a:rPr lang="en-US" baseline="0" dirty="0"/>
              <a:t> residents; feedback to fellows on a timely fashion; adequate independence during rotations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4 weekends of lectures on IC topics followed by case presentations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Virtual course with 20 faculty and 20 lectures covering topics related to cardiology and issues pertinent to women leaders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Early Career and FIT case presentations with panel discussion by renowned members of the interventional cardiology community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Lounge sessions: Wellness, Research, Social Media, PD meeting,</a:t>
            </a:r>
            <a:r>
              <a:rPr lang="en-US" baseline="0" dirty="0"/>
              <a:t> </a:t>
            </a:r>
            <a:r>
              <a:rPr lang="en-US" baseline="0" dirty="0" err="1"/>
              <a:t>etc</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Lectures for fellows and residents; timely feedback </a:t>
            </a:r>
          </a:p>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47</a:t>
            </a:fld>
            <a:endParaRPr lang="en-US"/>
          </a:p>
        </p:txBody>
      </p:sp>
    </p:spTree>
    <p:extLst>
      <p:ext uri="{BB962C8B-B14F-4D97-AF65-F5344CB8AC3E}">
        <p14:creationId xmlns:p14="http://schemas.microsoft.com/office/powerpoint/2010/main" val="2558013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Rosanne</a:t>
            </a:r>
            <a:r>
              <a:rPr lang="en-US" baseline="0" dirty="0"/>
              <a:t> Nelson leads the course, 2 year commitment and attendance at ACC meetings, aimed to develop emotional intelligence and other qualities that are essential to be successful as leaders; 360 degree evaluation from peers, HOW TO GIVE FEEDBACK, </a:t>
            </a:r>
            <a:r>
              <a:rPr lang="en-US" baseline="0" dirty="0" err="1"/>
              <a:t>etc</a:t>
            </a:r>
            <a:r>
              <a:rPr lang="en-US" baseline="0" dirty="0"/>
              <a:t>; Capstone project was to create a wellness toolkit for the early career members and mentors were Drs. </a:t>
            </a:r>
            <a:r>
              <a:rPr lang="en-US" baseline="0" dirty="0" err="1"/>
              <a:t>Akshay</a:t>
            </a:r>
            <a:r>
              <a:rPr lang="en-US" baseline="0" dirty="0"/>
              <a:t> Khandelwal and Robert Shor</a:t>
            </a:r>
            <a:endParaRPr lang="en-US" dirty="0"/>
          </a:p>
          <a:p>
            <a:pPr>
              <a:buFontTx/>
              <a:buChar char="-"/>
            </a:pPr>
            <a:r>
              <a:rPr lang="en-US" dirty="0"/>
              <a:t>Annual program, FITs across the country are invited to apply, selected by thorough review </a:t>
            </a:r>
          </a:p>
          <a:p>
            <a:pPr>
              <a:buFontTx/>
              <a:buChar char="-"/>
            </a:pPr>
            <a:r>
              <a:rPr lang="en-US" dirty="0"/>
              <a:t>FITs are paired with master educators, allotted a topic for presentation, mentored by the faculty </a:t>
            </a:r>
          </a:p>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48</a:t>
            </a:fld>
            <a:endParaRPr lang="en-US"/>
          </a:p>
        </p:txBody>
      </p:sp>
    </p:spTree>
    <p:extLst>
      <p:ext uri="{BB962C8B-B14F-4D97-AF65-F5344CB8AC3E}">
        <p14:creationId xmlns:p14="http://schemas.microsoft.com/office/powerpoint/2010/main" val="247858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Rosanne</a:t>
            </a:r>
            <a:r>
              <a:rPr lang="en-US" baseline="0" dirty="0"/>
              <a:t> Nelson leads the course, 2 year commitment and attendance at ACC meetings, aimed to develop emotional intelligence and other qualities that are essential to be successful as leaders; 360 degree evaluation from peers, HOW TO GIVE FEEDBACK, </a:t>
            </a:r>
            <a:r>
              <a:rPr lang="en-US" baseline="0" dirty="0" err="1"/>
              <a:t>etc</a:t>
            </a:r>
            <a:r>
              <a:rPr lang="en-US" baseline="0" dirty="0"/>
              <a:t>; Capstone project was to create a wellness toolkit for the early career members and mentors were Drs. </a:t>
            </a:r>
            <a:r>
              <a:rPr lang="en-US" baseline="0" dirty="0" err="1"/>
              <a:t>Akshay</a:t>
            </a:r>
            <a:r>
              <a:rPr lang="en-US" baseline="0" dirty="0"/>
              <a:t> Khandelwal and Robert Shor</a:t>
            </a:r>
            <a:endParaRPr lang="en-US" dirty="0"/>
          </a:p>
          <a:p>
            <a:pPr>
              <a:buFontTx/>
              <a:buChar char="-"/>
            </a:pPr>
            <a:r>
              <a:rPr lang="en-US" dirty="0"/>
              <a:t>Annual program, FITs across the country are invited to apply, selected by thorough review </a:t>
            </a:r>
          </a:p>
          <a:p>
            <a:pPr>
              <a:buFontTx/>
              <a:buChar char="-"/>
            </a:pPr>
            <a:r>
              <a:rPr lang="en-US" dirty="0"/>
              <a:t>FITs are paired with master educators, allotted a topic for presentation, mentored by the faculty </a:t>
            </a:r>
          </a:p>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49</a:t>
            </a:fld>
            <a:endParaRPr lang="en-US"/>
          </a:p>
        </p:txBody>
      </p:sp>
    </p:spTree>
    <p:extLst>
      <p:ext uri="{BB962C8B-B14F-4D97-AF65-F5344CB8AC3E}">
        <p14:creationId xmlns:p14="http://schemas.microsoft.com/office/powerpoint/2010/main" val="3274625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22896-510E-4EBF-8BB0-75D76F6E2D2E}" type="slidenum">
              <a:rPr lang="en-US" smtClean="0"/>
              <a:t>50</a:t>
            </a:fld>
            <a:endParaRPr lang="en-US"/>
          </a:p>
        </p:txBody>
      </p:sp>
    </p:spTree>
    <p:extLst>
      <p:ext uri="{BB962C8B-B14F-4D97-AF65-F5344CB8AC3E}">
        <p14:creationId xmlns:p14="http://schemas.microsoft.com/office/powerpoint/2010/main" val="285322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Solo private practice</a:t>
            </a:r>
            <a:r>
              <a:rPr lang="en-US" b="1" dirty="0"/>
              <a:t>: </a:t>
            </a:r>
          </a:p>
          <a:p>
            <a:pPr marL="349415" indent="-349415">
              <a:buFont typeface="Arial" panose="020B0604020202020204" pitchFamily="34" charset="0"/>
              <a:buChar char="•"/>
            </a:pPr>
            <a:r>
              <a:rPr lang="en-US" dirty="0"/>
              <a:t>This person is an independent practitioner</a:t>
            </a:r>
          </a:p>
          <a:p>
            <a:pPr marL="349415" indent="-349415">
              <a:buFont typeface="Arial" panose="020B0604020202020204" pitchFamily="34" charset="0"/>
              <a:buChar char="•"/>
            </a:pPr>
            <a:r>
              <a:rPr lang="en-US" dirty="0"/>
              <a:t>Physician compensation is identified </a:t>
            </a:r>
            <a:r>
              <a:rPr lang="en-US" i="1" dirty="0"/>
              <a:t>after all expenses have been paid</a:t>
            </a:r>
            <a:r>
              <a:rPr lang="en-US" dirty="0"/>
              <a:t>.  Expenses include support staff, medical supplies, occupancy, etc. </a:t>
            </a:r>
          </a:p>
          <a:p>
            <a:pPr marL="349415" indent="-349415">
              <a:buFont typeface="Arial" panose="020B0604020202020204" pitchFamily="34" charset="0"/>
              <a:buChar char="•"/>
            </a:pPr>
            <a:r>
              <a:rPr lang="en-US" dirty="0"/>
              <a:t>The revenue or total cash compensation comes from the documented work billed to and paid by insurance companies.</a:t>
            </a:r>
          </a:p>
          <a:p>
            <a:pPr marL="349415" indent="-349415">
              <a:buFont typeface="Arial" panose="020B0604020202020204" pitchFamily="34" charset="0"/>
              <a:buChar char="•"/>
            </a:pPr>
            <a:r>
              <a:rPr lang="en-US" b="1" dirty="0"/>
              <a:t>Pros</a:t>
            </a:r>
            <a:r>
              <a:rPr lang="en-US" dirty="0"/>
              <a:t>= independence   </a:t>
            </a:r>
          </a:p>
          <a:p>
            <a:pPr marL="349415" indent="-349415">
              <a:buFont typeface="Arial" panose="020B0604020202020204" pitchFamily="34" charset="0"/>
              <a:buChar char="•"/>
            </a:pPr>
            <a:r>
              <a:rPr lang="en-US" b="1" dirty="0"/>
              <a:t>Cons</a:t>
            </a:r>
            <a:r>
              <a:rPr lang="en-US" dirty="0"/>
              <a:t>=quality of life can be significantly impacted based upon lack of coverage and high oversight requirements</a:t>
            </a:r>
          </a:p>
          <a:p>
            <a:pPr marL="349415" indent="-349415">
              <a:buFont typeface="Arial" panose="020B0604020202020204" pitchFamily="34" charset="0"/>
              <a:buChar char="•"/>
            </a:pPr>
            <a:r>
              <a:rPr lang="en-US" dirty="0"/>
              <a:t>It’s estimated that approx. 10 percent of all cardiologists today are in solo private practice.</a:t>
            </a:r>
          </a:p>
          <a:p>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8</a:t>
            </a:fld>
            <a:endParaRPr lang="en-US"/>
          </a:p>
        </p:txBody>
      </p:sp>
    </p:spTree>
    <p:extLst>
      <p:ext uri="{BB962C8B-B14F-4D97-AF65-F5344CB8AC3E}">
        <p14:creationId xmlns:p14="http://schemas.microsoft.com/office/powerpoint/2010/main" val="158461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444444"/>
                </a:solidFill>
                <a:effectLst/>
                <a:latin typeface="Open Sans" panose="020B0606030504020204" pitchFamily="34" charset="0"/>
              </a:rPr>
              <a:t>Single specialty cardiology groups can tend to make more in compensation than their employed counterparts. Group size is typically 10 providers or less. In each type, size matters.</a:t>
            </a:r>
          </a:p>
          <a:p>
            <a:pPr defTabSz="931774">
              <a:defRPr/>
            </a:pPr>
            <a:r>
              <a:rPr lang="en-US" b="0" i="0" dirty="0">
                <a:solidFill>
                  <a:srgbClr val="444444"/>
                </a:solidFill>
                <a:effectLst/>
                <a:latin typeface="Open Sans" panose="020B0606030504020204" pitchFamily="34" charset="0"/>
              </a:rPr>
              <a:t>Single specialty groups typically have increased flexibility, lighter call and greater ability to subspecialize.</a:t>
            </a:r>
          </a:p>
          <a:p>
            <a:pPr defTabSz="931774">
              <a:defRPr/>
            </a:pPr>
            <a:endParaRPr lang="en-US" b="0" i="0" dirty="0">
              <a:solidFill>
                <a:srgbClr val="444444"/>
              </a:solidFill>
              <a:effectLst/>
              <a:latin typeface="Open Sans" panose="020B0606030504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Open Sans" panose="020B0606030504020204" pitchFamily="34" charset="0"/>
              </a:rPr>
              <a:t>Multi-specialty groups there are more dynamics.  These groups can tend to have heavier support for primary care, so it's important for multi-specialty groups to be aware and in some areas its helpful to create “specialty pods” where cardiologists have higher degrees of autonomy and their own involvement in organizational government, quality decision making, and can also be a good career path for cardiologists who have an interest in leadership development.</a:t>
            </a:r>
          </a:p>
          <a:p>
            <a:endParaRPr lang="en-US" dirty="0"/>
          </a:p>
          <a:p>
            <a:r>
              <a:rPr lang="en-US" dirty="0"/>
              <a:t>Many group private practices are in varying degrees of “Professional Services Agreements” with local hospital systems which can support them in gaining hospital resources and can support certain profit sharing opportunities.  </a:t>
            </a:r>
          </a:p>
          <a:p>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9</a:t>
            </a:fld>
            <a:endParaRPr lang="en-US"/>
          </a:p>
        </p:txBody>
      </p:sp>
    </p:spTree>
    <p:extLst>
      <p:ext uri="{BB962C8B-B14F-4D97-AF65-F5344CB8AC3E}">
        <p14:creationId xmlns:p14="http://schemas.microsoft.com/office/powerpoint/2010/main" val="41183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Open Sans" panose="020B0606030504020204" pitchFamily="34" charset="0"/>
              </a:rPr>
              <a:t>Physicians in these setting should be </a:t>
            </a:r>
            <a:r>
              <a:rPr lang="en-US" b="0" i="1" dirty="0">
                <a:solidFill>
                  <a:srgbClr val="444444"/>
                </a:solidFill>
                <a:effectLst/>
                <a:latin typeface="Open Sans" panose="020B0606030504020204" pitchFamily="34" charset="0"/>
              </a:rPr>
              <a:t>wary</a:t>
            </a:r>
            <a:r>
              <a:rPr lang="en-US" b="0" i="0" dirty="0">
                <a:solidFill>
                  <a:srgbClr val="444444"/>
                </a:solidFill>
                <a:effectLst/>
                <a:latin typeface="Open Sans" panose="020B0606030504020204" pitchFamily="34" charset="0"/>
              </a:rPr>
              <a:t> of initial contracts vs. renewal contracts with less perks and more restrictive covenants. Cardiologists should also be aware of billing changes and whether bonuses are paid on productivity or value-metrics. An example of this is a new physician can sign on for a 3 year agreement with a hospital and that initial contract can outline a guaranteed base salary with opportunities to incent if </a:t>
            </a:r>
            <a:r>
              <a:rPr lang="en-US" b="0" i="0" dirty="0" err="1">
                <a:solidFill>
                  <a:srgbClr val="444444"/>
                </a:solidFill>
                <a:effectLst/>
                <a:latin typeface="Open Sans" panose="020B0606030504020204" pitchFamily="34" charset="0"/>
              </a:rPr>
              <a:t>rvus</a:t>
            </a:r>
            <a:r>
              <a:rPr lang="en-US" b="0" i="0" dirty="0">
                <a:solidFill>
                  <a:srgbClr val="444444"/>
                </a:solidFill>
                <a:effectLst/>
                <a:latin typeface="Open Sans" panose="020B0606030504020204" pitchFamily="34" charset="0"/>
              </a:rPr>
              <a:t> exceed the base (we will discuss these specifics in a bit), however, once the initial 3 year agreement has ended, some hospitals already have planned structures in place to shift physicians to a solely production based model.  </a:t>
            </a:r>
            <a:r>
              <a:rPr lang="en-US" b="0" i="0" dirty="0" err="1">
                <a:solidFill>
                  <a:srgbClr val="444444"/>
                </a:solidFill>
                <a:effectLst/>
                <a:latin typeface="Open Sans" panose="020B0606030504020204" pitchFamily="34" charset="0"/>
              </a:rPr>
              <a:t>Its</a:t>
            </a:r>
            <a:r>
              <a:rPr lang="en-US" b="0" i="0" dirty="0">
                <a:solidFill>
                  <a:srgbClr val="444444"/>
                </a:solidFill>
                <a:effectLst/>
                <a:latin typeface="Open Sans" panose="020B0606030504020204" pitchFamily="34" charset="0"/>
              </a:rPr>
              <a:t> important to pay attention to what the market is doing in these scenarios and understand your competition and ability to produce. </a:t>
            </a:r>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10</a:t>
            </a:fld>
            <a:endParaRPr lang="en-US"/>
          </a:p>
        </p:txBody>
      </p:sp>
    </p:spTree>
    <p:extLst>
      <p:ext uri="{BB962C8B-B14F-4D97-AF65-F5344CB8AC3E}">
        <p14:creationId xmlns:p14="http://schemas.microsoft.com/office/powerpoint/2010/main" val="282816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CMS publishes a new physician fee schedule that provides a RVUs assigned to procedures or patient visit types. </a:t>
            </a:r>
            <a:r>
              <a:rPr lang="en-US" dirty="0" err="1"/>
              <a:t>wRVU</a:t>
            </a:r>
            <a:r>
              <a:rPr lang="en-US" dirty="0"/>
              <a:t> means “Resource Based Relative Value Units”.  This table is just one of many tools utilized that make up physician comp calculations.  </a:t>
            </a:r>
          </a:p>
          <a:p>
            <a:endParaRPr lang="en-US" dirty="0"/>
          </a:p>
          <a:p>
            <a:r>
              <a:rPr lang="en-US" dirty="0"/>
              <a:t>As you can see in this chart, we saw significant changes in the way physicians had to complete outpatient visits due to covid, including increased screening resources, adjusting to telehealth, increased risk, and more.  CMS’s way of recognizing this was to add </a:t>
            </a:r>
            <a:r>
              <a:rPr lang="en-US" dirty="0" err="1"/>
              <a:t>wRVU’s</a:t>
            </a:r>
            <a:r>
              <a:rPr lang="en-US" dirty="0"/>
              <a:t> to these outpatient visit </a:t>
            </a:r>
            <a:r>
              <a:rPr lang="en-US" dirty="0" err="1"/>
              <a:t>CPTs.</a:t>
            </a:r>
            <a:r>
              <a:rPr lang="en-US" dirty="0"/>
              <a:t>  Interesting fact, unfortunately their payment recognized per some of these CPT’s codes went down, however, which poses challenges.  </a:t>
            </a:r>
          </a:p>
        </p:txBody>
      </p:sp>
      <p:sp>
        <p:nvSpPr>
          <p:cNvPr id="4" name="Slide Number Placeholder 3"/>
          <p:cNvSpPr>
            <a:spLocks noGrp="1"/>
          </p:cNvSpPr>
          <p:nvPr>
            <p:ph type="sldNum" sz="quarter" idx="5"/>
          </p:nvPr>
        </p:nvSpPr>
        <p:spPr/>
        <p:txBody>
          <a:bodyPr/>
          <a:lstStyle/>
          <a:p>
            <a:fld id="{A14D8A3B-3A27-4546-B75B-D718774CF61B}" type="slidenum">
              <a:rPr lang="en-US" smtClean="0"/>
              <a:t>11</a:t>
            </a:fld>
            <a:endParaRPr lang="en-US"/>
          </a:p>
        </p:txBody>
      </p:sp>
    </p:spTree>
    <p:extLst>
      <p:ext uri="{BB962C8B-B14F-4D97-AF65-F5344CB8AC3E}">
        <p14:creationId xmlns:p14="http://schemas.microsoft.com/office/powerpoint/2010/main" val="304377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national surveys and tools that aid in understanding percentile ranking for physician pay.  Above is an example of one table that both physicians and hospitals have access too. ACC does have a physician fee schedule calculator as of Dec 2020 and I would assume will continue to be updated as data changes, which is a nice resource for physicians.</a:t>
            </a:r>
          </a:p>
          <a:p>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12</a:t>
            </a:fld>
            <a:endParaRPr lang="en-US"/>
          </a:p>
        </p:txBody>
      </p:sp>
    </p:spTree>
    <p:extLst>
      <p:ext uri="{BB962C8B-B14F-4D97-AF65-F5344CB8AC3E}">
        <p14:creationId xmlns:p14="http://schemas.microsoft.com/office/powerpoint/2010/main" val="406838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Utilizing these reporting mechanisms helps ensure there is an alignment between performance and compensation, recruitment packages keep pace with the market, among other data driven tools that aid in decision making or negotiations.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13</a:t>
            </a:fld>
            <a:endParaRPr lang="en-US"/>
          </a:p>
        </p:txBody>
      </p:sp>
    </p:spTree>
    <p:extLst>
      <p:ext uri="{BB962C8B-B14F-4D97-AF65-F5344CB8AC3E}">
        <p14:creationId xmlns:p14="http://schemas.microsoft.com/office/powerpoint/2010/main" val="399670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i="0" dirty="0">
                <a:solidFill>
                  <a:srgbClr val="FF0000"/>
                </a:solidFill>
                <a:highlight>
                  <a:srgbClr val="FF0000"/>
                </a:highlight>
                <a:latin typeface="Calibri" panose="020F0502020204030204" pitchFamily="34" charset="0"/>
                <a:cs typeface="Calibri" panose="020F0502020204030204" pitchFamily="34" charset="0"/>
              </a:rPr>
              <a:t>For total pay percentile ranking- </a:t>
            </a:r>
            <a:r>
              <a:rPr lang="en-US" i="1" dirty="0">
                <a:solidFill>
                  <a:srgbClr val="FF0000"/>
                </a:solidFill>
                <a:highlight>
                  <a:srgbClr val="FF0000"/>
                </a:highlight>
                <a:latin typeface="Calibri" panose="020F0502020204030204" pitchFamily="34" charset="0"/>
                <a:cs typeface="Calibri" panose="020F0502020204030204" pitchFamily="34" charset="0"/>
              </a:rPr>
              <a:t>total pay includes guaranteed base compensation + any incentives or bonuses</a:t>
            </a:r>
            <a:endParaRPr lang="en-US" dirty="0">
              <a:solidFill>
                <a:srgbClr val="FF0000"/>
              </a:solidFill>
              <a:highlight>
                <a:srgbClr val="FF0000"/>
              </a:highlight>
              <a:latin typeface="Calibri" panose="020F0502020204030204" pitchFamily="34" charset="0"/>
              <a:cs typeface="Calibri" panose="020F0502020204030204" pitchFamily="34" charset="0"/>
            </a:endParaRPr>
          </a:p>
          <a:p>
            <a:pPr defTabSz="931774"/>
            <a:r>
              <a:rPr lang="en-US" b="1" dirty="0">
                <a:solidFill>
                  <a:srgbClr val="202124"/>
                </a:solidFill>
                <a:latin typeface="Calibri" panose="020F0502020204030204" pitchFamily="34" charset="0"/>
                <a:cs typeface="Calibri" panose="020F0502020204030204" pitchFamily="34" charset="0"/>
              </a:rPr>
              <a:t>Productivity benchmarking </a:t>
            </a:r>
            <a:r>
              <a:rPr lang="en-US" dirty="0">
                <a:solidFill>
                  <a:srgbClr val="202124"/>
                </a:solidFill>
                <a:latin typeface="Calibri" panose="020F0502020204030204" pitchFamily="34" charset="0"/>
                <a:cs typeface="Calibri" panose="020F0502020204030204" pitchFamily="34" charset="0"/>
              </a:rPr>
              <a:t>- Work RVUs, total RVUs, professional collections and charges </a:t>
            </a:r>
          </a:p>
          <a:p>
            <a:pPr defTabSz="931774"/>
            <a:r>
              <a:rPr lang="en-US" b="1" dirty="0">
                <a:solidFill>
                  <a:srgbClr val="202124"/>
                </a:solidFill>
                <a:latin typeface="Calibri" panose="020F0502020204030204" pitchFamily="34" charset="0"/>
                <a:cs typeface="Calibri" panose="020F0502020204030204" pitchFamily="34" charset="0"/>
              </a:rPr>
              <a:t>Benefit benchmarking</a:t>
            </a:r>
            <a:r>
              <a:rPr lang="en-US" dirty="0">
                <a:solidFill>
                  <a:srgbClr val="202124"/>
                </a:solidFill>
                <a:latin typeface="Calibri" panose="020F0502020204030204" pitchFamily="34" charset="0"/>
                <a:cs typeface="Calibri" panose="020F0502020204030204" pitchFamily="34" charset="0"/>
              </a:rPr>
              <a:t> - Hours worked per week/year and weeks of vacation.</a:t>
            </a:r>
          </a:p>
          <a:p>
            <a:pPr defTabSz="931774"/>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31774"/>
            <a:r>
              <a:rPr lang="en-US" dirty="0">
                <a:latin typeface="Calibri" panose="020F0502020204030204" pitchFamily="34" charset="0"/>
                <a:ea typeface="Calibri" panose="020F0502020204030204" pitchFamily="34" charset="0"/>
                <a:cs typeface="Times New Roman" panose="02020603050405020304" pitchFamily="18" charset="0"/>
              </a:rPr>
              <a:t>Hospitals often use these as a guide when making an offer to a new physician or when negotiating a contract renewal.</a:t>
            </a:r>
          </a:p>
          <a:p>
            <a:pPr defTabSz="931774"/>
            <a:r>
              <a:rPr lang="en-US" dirty="0" err="1">
                <a:latin typeface="Calibri" panose="020F0502020204030204" pitchFamily="34" charset="0"/>
                <a:ea typeface="Calibri" panose="020F0502020204030204" pitchFamily="34" charset="0"/>
                <a:cs typeface="Times New Roman" panose="02020603050405020304" pitchFamily="18" charset="0"/>
              </a:rPr>
              <a:t>wRVU</a:t>
            </a:r>
            <a:r>
              <a:rPr lang="en-US" dirty="0">
                <a:latin typeface="Calibri" panose="020F0502020204030204" pitchFamily="34" charset="0"/>
                <a:ea typeface="Calibri" panose="020F0502020204030204" pitchFamily="34" charset="0"/>
                <a:cs typeface="Times New Roman" panose="02020603050405020304" pitchFamily="18" charset="0"/>
              </a:rPr>
              <a:t> is the unit assigned every CPT code, Total RVU is practice expenses+ insurance payment + </a:t>
            </a:r>
            <a:r>
              <a:rPr lang="en-US" dirty="0" err="1">
                <a:latin typeface="Calibri" panose="020F0502020204030204" pitchFamily="34" charset="0"/>
                <a:ea typeface="Calibri" panose="020F0502020204030204" pitchFamily="34" charset="0"/>
                <a:cs typeface="Times New Roman" panose="02020603050405020304" pitchFamily="18" charset="0"/>
              </a:rPr>
              <a:t>wRVU</a:t>
            </a:r>
            <a:r>
              <a:rPr lang="en-US" dirty="0">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14D8A3B-3A27-4546-B75B-D718774CF61B}" type="slidenum">
              <a:rPr lang="en-US" smtClean="0"/>
              <a:t>14</a:t>
            </a:fld>
            <a:endParaRPr lang="en-US"/>
          </a:p>
        </p:txBody>
      </p:sp>
    </p:spTree>
    <p:extLst>
      <p:ext uri="{BB962C8B-B14F-4D97-AF65-F5344CB8AC3E}">
        <p14:creationId xmlns:p14="http://schemas.microsoft.com/office/powerpoint/2010/main" val="336945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508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72150" y="2000250"/>
            <a:ext cx="4686300" cy="1143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228600"/>
            <a:ext cx="6934200" cy="468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96838" y="360362"/>
            <a:ext cx="628650" cy="365125"/>
          </a:xfrm>
        </p:spPr>
        <p:txBody>
          <a:bodyPr/>
          <a:lstStyle>
            <a:lvl1pPr>
              <a:defRPr/>
            </a:lvl1pPr>
          </a:lstStyle>
          <a:p>
            <a:fld id="{6E1D662F-58BC-451A-83D4-5FE8601EBB8A}"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8470900" y="4425950"/>
            <a:ext cx="628650" cy="349250"/>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6191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7600" y="205978"/>
            <a:ext cx="1219200" cy="47089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28600"/>
            <a:ext cx="6629400" cy="4686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96838" y="360362"/>
            <a:ext cx="628650" cy="365125"/>
          </a:xfrm>
        </p:spPr>
        <p:txBody>
          <a:bodyPr/>
          <a:lstStyle>
            <a:lvl1pPr>
              <a:defRPr/>
            </a:lvl1pPr>
          </a:lstStyle>
          <a:p>
            <a:fld id="{FEBD9EFB-074D-41CC-9A71-016FF92732FB}"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8470900" y="4425950"/>
            <a:ext cx="628650" cy="349250"/>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97611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61566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700905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291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7778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1422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09246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52300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73284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52062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24688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485326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3/9/2022</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19707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1267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106388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773679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609427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564210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887190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82556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159428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74793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65691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32218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36185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3/9/2022</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4153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3/9/2022</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271387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3/9/2022</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5163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3/9/2022</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9372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3/9/2022</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03169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3/9/2022</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72399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3/9/2022</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564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457200" y="1200150"/>
            <a:ext cx="82296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457200" y="4743450"/>
            <a:ext cx="914400" cy="2984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FACF4119-86F6-4909-BAA9-C065A8D9288C}" type="datetimeFigureOut">
              <a:rPr lang="en-US" altLang="en-US"/>
              <a:pPr/>
              <a:t>3/9/2022</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371600" y="4743450"/>
            <a:ext cx="2895600" cy="2984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8153400" y="114300"/>
            <a:ext cx="838200" cy="2619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70" r:id="rId10"/>
    <p:sldLayoutId id="2147483771" r:id="rId11"/>
  </p:sldLayoutIdLst>
  <p:txStyles>
    <p:titleStyle>
      <a:lvl1pPr algn="ctr" rtl="0" eaLnBrk="0" fontAlgn="base" hangingPunct="0">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50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8628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cc.org/membership/sections-and-councils/early-career-section/section-updates/2019/01/21/11/57/private-practice-today-for-early-career-cardiologist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mgma.com/MGMA/media/files/data/how-to-use-mgma-compensation-data-r-report-june-2016.pdf" TargetMode="External"/><Relationship Id="rId4" Type="http://schemas.openxmlformats.org/officeDocument/2006/relationships/hyperlink" Target="https://weatherbyhealthcare.com/blog/annual-physician-salary-repor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png"/><Relationship Id="rId7" Type="http://schemas.openxmlformats.org/officeDocument/2006/relationships/diagramColors" Target="../diagrams/colors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762000" y="21145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Early Career Matters </a:t>
            </a:r>
          </a:p>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that Matter</a:t>
            </a:r>
          </a:p>
          <a:p>
            <a:pPr algn="ctr" eaLnBrk="1" hangingPunct="1"/>
            <a:endParaRPr lang="en-US" altLang="en-US" sz="1800" b="1" dirty="0">
              <a:solidFill>
                <a:srgbClr val="00386B"/>
              </a:solidFill>
              <a:latin typeface="Avenir Heavy" panose="02000503020000020003" pitchFamily="2" charset="0"/>
              <a:ea typeface="MS PGothic"/>
              <a:cs typeface="Gotham Medium" pitchFamily="2" charset="0"/>
            </a:endParaRPr>
          </a:p>
          <a:p>
            <a:pPr algn="ctr" eaLnBrk="1" hangingPunct="1"/>
            <a:r>
              <a:rPr lang="en-US" altLang="en-US" sz="1800" b="1" dirty="0">
                <a:solidFill>
                  <a:srgbClr val="00386B"/>
                </a:solidFill>
                <a:latin typeface="Avenir Heavy" panose="02000503020000020003" pitchFamily="2" charset="0"/>
                <a:ea typeface="MS PGothic"/>
                <a:cs typeface="Gotham Medium" pitchFamily="2" charset="0"/>
              </a:rPr>
              <a:t>Co-Sponsored by the Iowa ACC Chapter and the ACC Early Career Section</a:t>
            </a:r>
          </a:p>
          <a:p>
            <a:pPr algn="ctr"/>
            <a:endParaRPr lang="en-US" altLang="en-US" sz="5800" b="1" dirty="0">
              <a:solidFill>
                <a:srgbClr val="00386B"/>
              </a:solidFill>
              <a:latin typeface="Garamond" panose="02020404030301010803" pitchFamily="18" charset="0"/>
            </a:endParaRPr>
          </a:p>
        </p:txBody>
      </p:sp>
      <p:pic>
        <p:nvPicPr>
          <p:cNvPr id="3" name="Picture 2" descr="Text&#10;&#10;Description automatically generated with low confidence">
            <a:extLst>
              <a:ext uri="{FF2B5EF4-FFF2-40B4-BE49-F238E27FC236}">
                <a16:creationId xmlns:a16="http://schemas.microsoft.com/office/drawing/2014/main" id="{CBAB8C26-6500-4D6B-AD85-9CADF3E10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85750"/>
            <a:ext cx="2278811" cy="10322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BE67-1E5A-4C99-8D39-485BA47A007E}"/>
              </a:ext>
            </a:extLst>
          </p:cNvPr>
          <p:cNvSpPr>
            <a:spLocks noGrp="1"/>
          </p:cNvSpPr>
          <p:nvPr>
            <p:ph type="title"/>
          </p:nvPr>
        </p:nvSpPr>
        <p:spPr/>
        <p:txBody>
          <a:bodyPr/>
          <a:lstStyle/>
          <a:p>
            <a:r>
              <a:rPr lang="en-US" dirty="0"/>
              <a:t>Hospital owned practice</a:t>
            </a:r>
            <a:endParaRPr lang="en-US" b="0" dirty="0"/>
          </a:p>
        </p:txBody>
      </p:sp>
      <p:sp>
        <p:nvSpPr>
          <p:cNvPr id="3" name="Content Placeholder 2">
            <a:extLst>
              <a:ext uri="{FF2B5EF4-FFF2-40B4-BE49-F238E27FC236}">
                <a16:creationId xmlns:a16="http://schemas.microsoft.com/office/drawing/2014/main" id="{172F58F4-9719-4BA4-AFAA-00A15521C5BB}"/>
              </a:ext>
            </a:extLst>
          </p:cNvPr>
          <p:cNvSpPr>
            <a:spLocks noGrp="1"/>
          </p:cNvSpPr>
          <p:nvPr>
            <p:ph idx="1"/>
          </p:nvPr>
        </p:nvSpPr>
        <p:spPr/>
        <p:txBody>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a:t>
            </a:r>
            <a:r>
              <a:rPr lang="en-US" sz="3200" dirty="0">
                <a:latin typeface="Calibri" panose="020F0502020204030204" pitchFamily="34" charset="0"/>
                <a:cs typeface="Calibri" panose="020F0502020204030204" pitchFamily="34" charset="0"/>
              </a:rPr>
              <a:t>greed upon salary typically comes from annual market assessments of wages for same specialty</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Physician participation in decision making is important</a:t>
            </a:r>
            <a:endParaRPr lang="en-US" sz="32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43768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105B-21AB-4C9C-B9C0-16A32545B7FB}"/>
              </a:ext>
            </a:extLst>
          </p:cNvPr>
          <p:cNvSpPr>
            <a:spLocks noGrp="1"/>
          </p:cNvSpPr>
          <p:nvPr>
            <p:ph type="title"/>
          </p:nvPr>
        </p:nvSpPr>
        <p:spPr/>
        <p:txBody>
          <a:bodyPr/>
          <a:lstStyle/>
          <a:p>
            <a:r>
              <a:rPr lang="en-US" dirty="0"/>
              <a:t>Calculating Compensation</a:t>
            </a:r>
          </a:p>
        </p:txBody>
      </p:sp>
      <p:pic>
        <p:nvPicPr>
          <p:cNvPr id="1026" name="Picture 2" descr="Fig 1 - wRVU Forecast">
            <a:extLst>
              <a:ext uri="{FF2B5EF4-FFF2-40B4-BE49-F238E27FC236}">
                <a16:creationId xmlns:a16="http://schemas.microsoft.com/office/drawing/2014/main" id="{29AA03E1-69C9-47D5-938C-CDA0431EC6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1875" y="1200150"/>
            <a:ext cx="7060249"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1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igning Provider Compensation to Create Value - Cardiac Interventions Today">
            <a:extLst>
              <a:ext uri="{FF2B5EF4-FFF2-40B4-BE49-F238E27FC236}">
                <a16:creationId xmlns:a16="http://schemas.microsoft.com/office/drawing/2014/main" id="{CC3719D9-B90B-4963-B253-C37BBD336E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33350"/>
            <a:ext cx="65151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09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E3F6-6A9E-4362-8DB4-AE1D65CE50D0}"/>
              </a:ext>
            </a:extLst>
          </p:cNvPr>
          <p:cNvSpPr>
            <a:spLocks noGrp="1"/>
          </p:cNvSpPr>
          <p:nvPr>
            <p:ph type="title"/>
          </p:nvPr>
        </p:nvSpPr>
        <p:spPr/>
        <p:txBody>
          <a:bodyPr/>
          <a:lstStyle/>
          <a:p>
            <a:r>
              <a:rPr lang="en-US" dirty="0">
                <a:solidFill>
                  <a:schemeClr val="tx1"/>
                </a:solidFill>
              </a:rPr>
              <a:t>Compensation Reporting</a:t>
            </a:r>
            <a:endParaRPr lang="en-US" dirty="0"/>
          </a:p>
        </p:txBody>
      </p:sp>
      <p:sp>
        <p:nvSpPr>
          <p:cNvPr id="3" name="Content Placeholder 2">
            <a:extLst>
              <a:ext uri="{FF2B5EF4-FFF2-40B4-BE49-F238E27FC236}">
                <a16:creationId xmlns:a16="http://schemas.microsoft.com/office/drawing/2014/main" id="{894CDC49-C4E7-4F94-83B2-990B13E6D454}"/>
              </a:ext>
            </a:extLst>
          </p:cNvPr>
          <p:cNvSpPr>
            <a:spLocks noGrp="1"/>
          </p:cNvSpPr>
          <p:nvPr>
            <p:ph idx="1"/>
          </p:nvPr>
        </p:nvSpPr>
        <p:spPr/>
        <p:txBody>
          <a:bodyPr/>
          <a:lstStyle/>
          <a:p>
            <a:pPr marL="0" indent="0">
              <a:buNone/>
            </a:pPr>
            <a:r>
              <a:rPr lang="en-US" dirty="0">
                <a:latin typeface="Avena book"/>
                <a:cs typeface="Calibri" panose="020F0502020204030204" pitchFamily="34" charset="0"/>
              </a:rPr>
              <a:t>Hospitals use various physician compensation reporting systems to aid in decision making:</a:t>
            </a:r>
          </a:p>
          <a:p>
            <a:pPr marL="0" indent="0">
              <a:buNone/>
            </a:pPr>
            <a:endParaRPr lang="en-US" sz="2000" dirty="0">
              <a:latin typeface="Avena book"/>
              <a:cs typeface="Calibri" panose="020F0502020204030204" pitchFamily="34" charset="0"/>
            </a:endParaRPr>
          </a:p>
          <a:p>
            <a:pPr marL="0" indent="0">
              <a:buNone/>
            </a:pPr>
            <a:r>
              <a:rPr lang="en-US" dirty="0">
                <a:latin typeface="Avena book"/>
                <a:cs typeface="Calibri" panose="020F0502020204030204" pitchFamily="34" charset="0"/>
              </a:rPr>
              <a:t>AMGA- American Medical Group Association MGMA-Medical Group Management Association</a:t>
            </a:r>
            <a:endParaRPr lang="en-US" sz="3200" b="1" i="0" dirty="0">
              <a:solidFill>
                <a:srgbClr val="202124"/>
              </a:solidFill>
              <a:effectLst/>
              <a:latin typeface="Avena book"/>
              <a:cs typeface="Calibri" panose="020F0502020204030204" pitchFamily="34" charset="0"/>
            </a:endParaRPr>
          </a:p>
          <a:p>
            <a:endParaRPr lang="en-US" dirty="0"/>
          </a:p>
        </p:txBody>
      </p:sp>
    </p:spTree>
    <p:extLst>
      <p:ext uri="{BB962C8B-B14F-4D97-AF65-F5344CB8AC3E}">
        <p14:creationId xmlns:p14="http://schemas.microsoft.com/office/powerpoint/2010/main" val="1430889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4503-3C57-449A-8C90-FFF32B879D4F}"/>
              </a:ext>
            </a:extLst>
          </p:cNvPr>
          <p:cNvSpPr>
            <a:spLocks noGrp="1"/>
          </p:cNvSpPr>
          <p:nvPr>
            <p:ph type="title"/>
          </p:nvPr>
        </p:nvSpPr>
        <p:spPr/>
        <p:txBody>
          <a:bodyPr/>
          <a:lstStyle/>
          <a:p>
            <a:r>
              <a:rPr lang="en-US" dirty="0"/>
              <a:t>Reporting  Tools Include:</a:t>
            </a:r>
          </a:p>
        </p:txBody>
      </p:sp>
      <p:sp>
        <p:nvSpPr>
          <p:cNvPr id="3" name="Content Placeholder 2">
            <a:extLst>
              <a:ext uri="{FF2B5EF4-FFF2-40B4-BE49-F238E27FC236}">
                <a16:creationId xmlns:a16="http://schemas.microsoft.com/office/drawing/2014/main" id="{7258FD48-FCBD-4DAE-BBC7-8B73CDA3E2BC}"/>
              </a:ext>
            </a:extLst>
          </p:cNvPr>
          <p:cNvSpPr>
            <a:spLocks noGrp="1"/>
          </p:cNvSpPr>
          <p:nvPr>
            <p:ph idx="1"/>
          </p:nvPr>
        </p:nvSpPr>
        <p:spPr>
          <a:xfrm>
            <a:off x="1066800" y="1200150"/>
            <a:ext cx="7620000" cy="2855913"/>
          </a:xfrm>
        </p:spPr>
        <p:txBody>
          <a:bodyPr/>
          <a:lstStyle/>
          <a:p>
            <a:r>
              <a:rPr lang="en-US" dirty="0"/>
              <a:t>Total pay percentile ranking</a:t>
            </a:r>
          </a:p>
          <a:p>
            <a:r>
              <a:rPr lang="en-US" dirty="0"/>
              <a:t>Productivity measures, </a:t>
            </a:r>
            <a:r>
              <a:rPr lang="en-US" dirty="0" err="1"/>
              <a:t>wRVUs</a:t>
            </a:r>
            <a:r>
              <a:rPr lang="en-US" dirty="0"/>
              <a:t>, Total RVUs, professional collections and charges</a:t>
            </a:r>
          </a:p>
          <a:p>
            <a:r>
              <a:rPr lang="en-US" dirty="0"/>
              <a:t>Benefit metrics (ex. hours worked)</a:t>
            </a:r>
          </a:p>
        </p:txBody>
      </p:sp>
    </p:spTree>
    <p:extLst>
      <p:ext uri="{BB962C8B-B14F-4D97-AF65-F5344CB8AC3E}">
        <p14:creationId xmlns:p14="http://schemas.microsoft.com/office/powerpoint/2010/main" val="100654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F6CA-6222-4D24-BDCA-31F9CE994A55}"/>
              </a:ext>
            </a:extLst>
          </p:cNvPr>
          <p:cNvSpPr>
            <a:spLocks noGrp="1"/>
          </p:cNvSpPr>
          <p:nvPr>
            <p:ph type="title"/>
          </p:nvPr>
        </p:nvSpPr>
        <p:spPr/>
        <p:txBody>
          <a:bodyPr/>
          <a:lstStyle/>
          <a:p>
            <a:endParaRPr lang="en-US"/>
          </a:p>
        </p:txBody>
      </p:sp>
      <p:pic>
        <p:nvPicPr>
          <p:cNvPr id="2050" name="Picture 2" descr="Data Mine: The big picture on productivity">
            <a:extLst>
              <a:ext uri="{FF2B5EF4-FFF2-40B4-BE49-F238E27FC236}">
                <a16:creationId xmlns:a16="http://schemas.microsoft.com/office/drawing/2014/main" id="{15453A4C-D42B-418F-AC6D-BBBFD10F59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206377"/>
            <a:ext cx="7391400" cy="396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66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876E-D11D-4365-8985-7A258FE0281D}"/>
              </a:ext>
            </a:extLst>
          </p:cNvPr>
          <p:cNvSpPr>
            <a:spLocks noGrp="1"/>
          </p:cNvSpPr>
          <p:nvPr>
            <p:ph type="title"/>
          </p:nvPr>
        </p:nvSpPr>
        <p:spPr/>
        <p:txBody>
          <a:bodyPr/>
          <a:lstStyle/>
          <a:p>
            <a:r>
              <a:rPr lang="en-US" dirty="0"/>
              <a:t>Payment Models </a:t>
            </a:r>
          </a:p>
        </p:txBody>
      </p:sp>
      <p:sp>
        <p:nvSpPr>
          <p:cNvPr id="3" name="Content Placeholder 2">
            <a:extLst>
              <a:ext uri="{FF2B5EF4-FFF2-40B4-BE49-F238E27FC236}">
                <a16:creationId xmlns:a16="http://schemas.microsoft.com/office/drawing/2014/main" id="{ADFA32D1-9BDD-471B-8792-F2939D220363}"/>
              </a:ext>
            </a:extLst>
          </p:cNvPr>
          <p:cNvSpPr>
            <a:spLocks noGrp="1"/>
          </p:cNvSpPr>
          <p:nvPr>
            <p:ph idx="1"/>
          </p:nvPr>
        </p:nvSpPr>
        <p:spPr/>
        <p:txBody>
          <a:bodyPr/>
          <a:lstStyle/>
          <a:p>
            <a:pPr>
              <a:spcBef>
                <a:spcPts val="0"/>
              </a:spcBef>
            </a:pPr>
            <a:r>
              <a:rPr lang="en-US" dirty="0">
                <a:latin typeface="Avena book"/>
                <a:ea typeface="Calibri" panose="020F0502020204030204" pitchFamily="34" charset="0"/>
                <a:cs typeface="Times New Roman" panose="02020603050405020304" pitchFamily="18" charset="0"/>
              </a:rPr>
              <a:t>Production model</a:t>
            </a:r>
          </a:p>
          <a:p>
            <a:pPr>
              <a:spcBef>
                <a:spcPts val="0"/>
              </a:spcBef>
            </a:pPr>
            <a:r>
              <a:rPr lang="en-US" sz="3200" dirty="0">
                <a:effectLst/>
                <a:latin typeface="Avena book"/>
                <a:ea typeface="Calibri" panose="020F0502020204030204" pitchFamily="34" charset="0"/>
                <a:cs typeface="Times New Roman" panose="02020603050405020304" pitchFamily="18" charset="0"/>
              </a:rPr>
              <a:t>Guaranteed compensation model</a:t>
            </a:r>
          </a:p>
          <a:p>
            <a:pPr>
              <a:spcBef>
                <a:spcPts val="0"/>
              </a:spcBef>
            </a:pPr>
            <a:r>
              <a:rPr lang="en-US" dirty="0">
                <a:latin typeface="Avena book"/>
                <a:ea typeface="Calibri" panose="020F0502020204030204" pitchFamily="34" charset="0"/>
                <a:cs typeface="Times New Roman" panose="02020603050405020304" pitchFamily="18" charset="0"/>
              </a:rPr>
              <a:t>Guaranteed base salary + incentive opportunity</a:t>
            </a:r>
          </a:p>
          <a:p>
            <a:pPr>
              <a:spcBef>
                <a:spcPts val="0"/>
              </a:spcBef>
            </a:pPr>
            <a:r>
              <a:rPr lang="en-US" sz="3200" dirty="0">
                <a:effectLst/>
                <a:latin typeface="Avena book"/>
                <a:ea typeface="Calibri" panose="020F0502020204030204" pitchFamily="34" charset="0"/>
                <a:cs typeface="Times New Roman" panose="02020603050405020304" pitchFamily="18" charset="0"/>
              </a:rPr>
              <a:t>+/- call pay</a:t>
            </a:r>
          </a:p>
          <a:p>
            <a:endParaRPr lang="en-US" dirty="0"/>
          </a:p>
        </p:txBody>
      </p:sp>
    </p:spTree>
    <p:extLst>
      <p:ext uri="{BB962C8B-B14F-4D97-AF65-F5344CB8AC3E}">
        <p14:creationId xmlns:p14="http://schemas.microsoft.com/office/powerpoint/2010/main" val="2246027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A8F8-4AE3-4E57-BF30-6075BFD840B1}"/>
              </a:ext>
            </a:extLst>
          </p:cNvPr>
          <p:cNvSpPr>
            <a:spLocks noGrp="1"/>
          </p:cNvSpPr>
          <p:nvPr>
            <p:ph type="title"/>
          </p:nvPr>
        </p:nvSpPr>
        <p:spPr>
          <a:xfrm>
            <a:off x="457200" y="285750"/>
            <a:ext cx="8229600" cy="857250"/>
          </a:xfrm>
        </p:spPr>
        <p:txBody>
          <a:bodyPr/>
          <a:lstStyle/>
          <a:p>
            <a:r>
              <a:rPr lang="en-US" dirty="0"/>
              <a:t>Opportunities for Increased Compensation</a:t>
            </a:r>
          </a:p>
        </p:txBody>
      </p:sp>
      <p:sp>
        <p:nvSpPr>
          <p:cNvPr id="3" name="Content Placeholder 2">
            <a:extLst>
              <a:ext uri="{FF2B5EF4-FFF2-40B4-BE49-F238E27FC236}">
                <a16:creationId xmlns:a16="http://schemas.microsoft.com/office/drawing/2014/main" id="{F44872B3-7EBA-480E-A06B-BB1F293E9733}"/>
              </a:ext>
            </a:extLst>
          </p:cNvPr>
          <p:cNvSpPr>
            <a:spLocks noGrp="1"/>
          </p:cNvSpPr>
          <p:nvPr>
            <p:ph idx="1"/>
          </p:nvPr>
        </p:nvSpPr>
        <p:spPr>
          <a:xfrm>
            <a:off x="457200" y="1352550"/>
            <a:ext cx="8229600" cy="2855913"/>
          </a:xfrm>
        </p:spPr>
        <p:txBody>
          <a:bodyPr/>
          <a:lstStyle/>
          <a:p>
            <a:r>
              <a:rPr lang="en-US" dirty="0"/>
              <a:t>Sign on bonus</a:t>
            </a:r>
          </a:p>
          <a:p>
            <a:r>
              <a:rPr lang="en-US" dirty="0"/>
              <a:t>Moving expenses</a:t>
            </a:r>
          </a:p>
          <a:p>
            <a:r>
              <a:rPr lang="en-US" dirty="0"/>
              <a:t>Student loan repayment (typically paid over several years)</a:t>
            </a:r>
          </a:p>
          <a:p>
            <a:r>
              <a:rPr lang="en-US" dirty="0"/>
              <a:t>Medical Directorships</a:t>
            </a:r>
          </a:p>
        </p:txBody>
      </p:sp>
    </p:spTree>
    <p:extLst>
      <p:ext uri="{BB962C8B-B14F-4D97-AF65-F5344CB8AC3E}">
        <p14:creationId xmlns:p14="http://schemas.microsoft.com/office/powerpoint/2010/main" val="21258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1989-C432-4287-B5C0-569A9C042BE7}"/>
              </a:ext>
            </a:extLst>
          </p:cNvPr>
          <p:cNvSpPr>
            <a:spLocks noGrp="1"/>
          </p:cNvSpPr>
          <p:nvPr>
            <p:ph type="title"/>
          </p:nvPr>
        </p:nvSpPr>
        <p:spPr/>
        <p:txBody>
          <a:bodyPr/>
          <a:lstStyle/>
          <a:p>
            <a:r>
              <a:rPr lang="en-US" dirty="0"/>
              <a:t>Additional Opportunities</a:t>
            </a:r>
          </a:p>
        </p:txBody>
      </p:sp>
      <p:sp>
        <p:nvSpPr>
          <p:cNvPr id="3" name="Content Placeholder 2">
            <a:extLst>
              <a:ext uri="{FF2B5EF4-FFF2-40B4-BE49-F238E27FC236}">
                <a16:creationId xmlns:a16="http://schemas.microsoft.com/office/drawing/2014/main" id="{3069C529-93C4-4DBA-9148-04E76EE55EB4}"/>
              </a:ext>
            </a:extLst>
          </p:cNvPr>
          <p:cNvSpPr>
            <a:spLocks noGrp="1"/>
          </p:cNvSpPr>
          <p:nvPr>
            <p:ph idx="1"/>
          </p:nvPr>
        </p:nvSpPr>
        <p:spPr>
          <a:xfrm>
            <a:off x="381000" y="1200150"/>
            <a:ext cx="8305800" cy="2971800"/>
          </a:xfrm>
        </p:spPr>
        <p:txBody>
          <a:bodyPr/>
          <a:lstStyle/>
          <a:p>
            <a:r>
              <a:rPr lang="en-US" dirty="0">
                <a:latin typeface="Avena book"/>
              </a:rPr>
              <a:t>Profit sharing with hospital on quality</a:t>
            </a:r>
          </a:p>
          <a:p>
            <a:r>
              <a:rPr lang="en-US" dirty="0">
                <a:latin typeface="Avena book"/>
              </a:rPr>
              <a:t>CME and travel reimbursement</a:t>
            </a:r>
          </a:p>
          <a:p>
            <a:r>
              <a:rPr lang="en-US" dirty="0">
                <a:latin typeface="Avena book"/>
              </a:rPr>
              <a:t>Fellowship sponsors</a:t>
            </a:r>
          </a:p>
          <a:p>
            <a:pPr marL="0" indent="0" algn="ctr">
              <a:buNone/>
            </a:pPr>
            <a:r>
              <a:rPr lang="en-US" b="1" dirty="0">
                <a:latin typeface="Avena book"/>
              </a:rPr>
              <a:t>Many things are negotiable- </a:t>
            </a:r>
          </a:p>
          <a:p>
            <a:pPr marL="0" indent="0" algn="ctr">
              <a:buNone/>
            </a:pPr>
            <a:r>
              <a:rPr lang="en-US" b="1" dirty="0">
                <a:latin typeface="Avena book"/>
              </a:rPr>
              <a:t>it doesn’t hurt to ask! </a:t>
            </a:r>
          </a:p>
        </p:txBody>
      </p:sp>
    </p:spTree>
    <p:extLst>
      <p:ext uri="{BB962C8B-B14F-4D97-AF65-F5344CB8AC3E}">
        <p14:creationId xmlns:p14="http://schemas.microsoft.com/office/powerpoint/2010/main" val="4023867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532B-2BB0-42A9-8FE6-A27ECE8CACC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834C4F3-5E6F-42ED-9F76-945440C58FF0}"/>
              </a:ext>
            </a:extLst>
          </p:cNvPr>
          <p:cNvSpPr>
            <a:spLocks noGrp="1"/>
          </p:cNvSpPr>
          <p:nvPr>
            <p:ph idx="1"/>
          </p:nvPr>
        </p:nvSpPr>
        <p:spPr/>
        <p:txBody>
          <a:bodyPr/>
          <a:lstStyle/>
          <a:p>
            <a:pPr marL="0" indent="0">
              <a:buNone/>
            </a:pPr>
            <a:r>
              <a:rPr lang="en-US" sz="2400" dirty="0">
                <a:hlinkClick r:id="rId3"/>
              </a:rPr>
              <a:t>Private Practice Today For Early Career Cardiologists - American College of Cardiology (acc.org)</a:t>
            </a:r>
            <a:endParaRPr lang="en-US" sz="2400" dirty="0"/>
          </a:p>
          <a:p>
            <a:pPr marL="0" indent="0">
              <a:buNone/>
            </a:pPr>
            <a:endParaRPr lang="en-US" sz="2400" dirty="0">
              <a:hlinkClick r:id="rId4"/>
            </a:endParaRPr>
          </a:p>
          <a:p>
            <a:pPr marL="0" indent="0">
              <a:buNone/>
            </a:pPr>
            <a:r>
              <a:rPr lang="en-US" sz="2400" dirty="0">
                <a:hlinkClick r:id="rId4"/>
              </a:rPr>
              <a:t>Physician salary report 2021: Doctor’s compensation steady (weatherbyhealthcare.com)</a:t>
            </a:r>
            <a:endParaRPr lang="en-US" sz="2400" dirty="0"/>
          </a:p>
          <a:p>
            <a:pPr marL="0" indent="0">
              <a:buNone/>
            </a:pPr>
            <a:endParaRPr lang="en-US" sz="2400" dirty="0">
              <a:hlinkClick r:id="rId5"/>
            </a:endParaRPr>
          </a:p>
          <a:p>
            <a:pPr marL="0" indent="0">
              <a:buNone/>
            </a:pPr>
            <a:r>
              <a:rPr lang="en-US" sz="2400" dirty="0">
                <a:hlinkClick r:id="rId5"/>
              </a:rPr>
              <a:t>how-to-use-mgma-compensation-data-r-report-june-2016.pdf</a:t>
            </a:r>
            <a:endParaRPr lang="en-US" sz="2400" dirty="0"/>
          </a:p>
          <a:p>
            <a:pPr marL="0" indent="0">
              <a:buNone/>
            </a:pPr>
            <a:endParaRPr lang="en-US" sz="3200" dirty="0"/>
          </a:p>
          <a:p>
            <a:endParaRPr lang="en-US" dirty="0"/>
          </a:p>
        </p:txBody>
      </p:sp>
    </p:spTree>
    <p:extLst>
      <p:ext uri="{BB962C8B-B14F-4D97-AF65-F5344CB8AC3E}">
        <p14:creationId xmlns:p14="http://schemas.microsoft.com/office/powerpoint/2010/main" val="717466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592048" y="872501"/>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000" b="1" dirty="0">
                <a:solidFill>
                  <a:srgbClr val="00386B"/>
                </a:solidFill>
                <a:latin typeface="Avenir Heavy" panose="02000503020000020003" pitchFamily="2" charset="0"/>
                <a:ea typeface="MS PGothic"/>
                <a:cs typeface="Gotham Medium" pitchFamily="2" charset="0"/>
              </a:rPr>
              <a:t>Moderator</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04800" y="1734909"/>
            <a:ext cx="8382000" cy="2105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325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7400" b="1" dirty="0">
                <a:solidFill>
                  <a:srgbClr val="00386B"/>
                </a:solidFill>
                <a:latin typeface="Avenir Book" panose="02000503020000020003" pitchFamily="2" charset="0"/>
                <a:ea typeface="+mn-ea"/>
                <a:cs typeface="Gotham Book" pitchFamily="2" charset="0"/>
              </a:rPr>
              <a:t>Aditya Bharadwaj, MD, FACC</a:t>
            </a:r>
          </a:p>
          <a:p>
            <a:pPr eaLnBrk="1" fontAlgn="auto" hangingPunct="1">
              <a:spcAft>
                <a:spcPts val="0"/>
              </a:spcAft>
              <a:defRPr/>
            </a:pPr>
            <a:r>
              <a:rPr lang="en-US" sz="6200" dirty="0">
                <a:solidFill>
                  <a:srgbClr val="00386B"/>
                </a:solidFill>
                <a:latin typeface="Avenir Book" panose="02000503020000020003" pitchFamily="2" charset="0"/>
                <a:ea typeface="+mn-ea"/>
                <a:cs typeface="Gotham Book" pitchFamily="2" charset="0"/>
              </a:rPr>
              <a:t>ACC Early Career Leadership Council, </a:t>
            </a:r>
          </a:p>
          <a:p>
            <a:pPr eaLnBrk="1" fontAlgn="auto" hangingPunct="1">
              <a:spcAft>
                <a:spcPts val="0"/>
              </a:spcAft>
              <a:defRPr/>
            </a:pPr>
            <a:r>
              <a:rPr lang="en-US" sz="6200" dirty="0">
                <a:solidFill>
                  <a:srgbClr val="00386B"/>
                </a:solidFill>
                <a:latin typeface="Avenir Book" panose="02000503020000020003" pitchFamily="2" charset="0"/>
                <a:ea typeface="+mn-ea"/>
                <a:cs typeface="Gotham Book" pitchFamily="2" charset="0"/>
              </a:rPr>
              <a:t>Early Career Chair of ACC California Chapter, </a:t>
            </a:r>
          </a:p>
          <a:p>
            <a:pPr eaLnBrk="1" fontAlgn="auto" hangingPunct="1">
              <a:spcAft>
                <a:spcPts val="0"/>
              </a:spcAft>
              <a:defRPr/>
            </a:pPr>
            <a:r>
              <a:rPr lang="en-US" sz="6200" dirty="0">
                <a:solidFill>
                  <a:srgbClr val="00386B"/>
                </a:solidFill>
                <a:latin typeface="Avenir Book" panose="02000503020000020003" pitchFamily="2" charset="0"/>
                <a:ea typeface="+mn-ea"/>
                <a:cs typeface="Gotham Book" pitchFamily="2" charset="0"/>
              </a:rPr>
              <a:t>Interventional Cardiologist, Associate Professor of Medicine, </a:t>
            </a:r>
          </a:p>
          <a:p>
            <a:pPr eaLnBrk="1" fontAlgn="auto" hangingPunct="1">
              <a:spcAft>
                <a:spcPts val="0"/>
              </a:spcAft>
              <a:defRPr/>
            </a:pPr>
            <a:r>
              <a:rPr lang="en-US" sz="6200" dirty="0">
                <a:solidFill>
                  <a:srgbClr val="00386B"/>
                </a:solidFill>
                <a:latin typeface="Avenir Book" panose="02000503020000020003" pitchFamily="2" charset="0"/>
                <a:ea typeface="+mn-ea"/>
                <a:cs typeface="Gotham Book" pitchFamily="2" charset="0"/>
              </a:rPr>
              <a:t>Associate Program Director of Cardiology Fellowship </a:t>
            </a:r>
          </a:p>
          <a:p>
            <a:pPr eaLnBrk="1" fontAlgn="auto" hangingPunct="1">
              <a:spcAft>
                <a:spcPts val="0"/>
              </a:spcAft>
              <a:defRPr/>
            </a:pPr>
            <a:r>
              <a:rPr lang="en-US" sz="6200" dirty="0">
                <a:solidFill>
                  <a:srgbClr val="00386B"/>
                </a:solidFill>
                <a:latin typeface="Avenir Book" panose="02000503020000020003" pitchFamily="2" charset="0"/>
                <a:ea typeface="+mn-ea"/>
                <a:cs typeface="Gotham Book" pitchFamily="2" charset="0"/>
              </a:rPr>
              <a:t>Loma Linda University</a:t>
            </a:r>
          </a:p>
          <a:p>
            <a:pPr eaLnBrk="1" fontAlgn="auto" hangingPunct="1">
              <a:spcAft>
                <a:spcPts val="0"/>
              </a:spcAft>
              <a:defRPr/>
            </a:pPr>
            <a:endParaRPr lang="en-US" sz="6400" dirty="0">
              <a:solidFill>
                <a:srgbClr val="00386B"/>
              </a:solidFill>
              <a:latin typeface="Avenir Book" panose="02000503020000020003" pitchFamily="2" charset="0"/>
              <a:ea typeface="+mn-ea"/>
              <a:cs typeface="Gotham Book" pitchFamily="2" charset="0"/>
            </a:endParaRP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pic>
        <p:nvPicPr>
          <p:cNvPr id="3" name="Picture 2" descr="Text&#10;&#10;Description automatically generated with low confidence">
            <a:extLst>
              <a:ext uri="{FF2B5EF4-FFF2-40B4-BE49-F238E27FC236}">
                <a16:creationId xmlns:a16="http://schemas.microsoft.com/office/drawing/2014/main" id="{19830FF6-C189-4A0A-B695-AAB3892EF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0787" y="435399"/>
            <a:ext cx="1916013" cy="867938"/>
          </a:xfrm>
          <a:prstGeom prst="rect">
            <a:avLst/>
          </a:prstGeom>
        </p:spPr>
      </p:pic>
    </p:spTree>
    <p:extLst>
      <p:ext uri="{BB962C8B-B14F-4D97-AF65-F5344CB8AC3E}">
        <p14:creationId xmlns:p14="http://schemas.microsoft.com/office/powerpoint/2010/main" val="180743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304800" y="742950"/>
            <a:ext cx="8229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sz="4000" b="1" dirty="0">
                <a:solidFill>
                  <a:srgbClr val="00386B"/>
                </a:solidFill>
                <a:effectLst/>
                <a:latin typeface="Avenir Heavy" panose="02000503020000020003"/>
                <a:ea typeface="Calibri" panose="020F0502020204030204" pitchFamily="34" charset="0"/>
                <a:cs typeface="Times New Roman" panose="02020603050405020304" pitchFamily="18" charset="0"/>
              </a:rPr>
              <a:t>How to Get </a:t>
            </a:r>
            <a:r>
              <a:rPr lang="en-US" sz="4000" b="1" dirty="0">
                <a:solidFill>
                  <a:srgbClr val="00386B"/>
                </a:solidFill>
                <a:latin typeface="Avenir Heavy" panose="02000503020000020003"/>
                <a:ea typeface="Calibri" panose="020F0502020204030204" pitchFamily="34" charset="0"/>
                <a:cs typeface="Times New Roman" panose="02020603050405020304" pitchFamily="18" charset="0"/>
              </a:rPr>
              <a:t>W</a:t>
            </a:r>
            <a:r>
              <a:rPr lang="en-US" sz="4000" b="1" dirty="0">
                <a:solidFill>
                  <a:srgbClr val="00386B"/>
                </a:solidFill>
                <a:effectLst/>
                <a:latin typeface="Avenir Heavy" panose="02000503020000020003"/>
                <a:ea typeface="Calibri" panose="020F0502020204030204" pitchFamily="34" charset="0"/>
                <a:cs typeface="Times New Roman" panose="02020603050405020304" pitchFamily="18" charset="0"/>
              </a:rPr>
              <a:t>hat You </a:t>
            </a:r>
            <a:r>
              <a:rPr lang="en-US" sz="4000" b="1" dirty="0">
                <a:solidFill>
                  <a:srgbClr val="00386B"/>
                </a:solidFill>
                <a:latin typeface="Avenir Heavy" panose="02000503020000020003"/>
                <a:ea typeface="Calibri" panose="020F0502020204030204" pitchFamily="34" charset="0"/>
                <a:cs typeface="Times New Roman" panose="02020603050405020304" pitchFamily="18" charset="0"/>
              </a:rPr>
              <a:t>W</a:t>
            </a:r>
            <a:r>
              <a:rPr lang="en-US" sz="4000" b="1" dirty="0">
                <a:solidFill>
                  <a:srgbClr val="00386B"/>
                </a:solidFill>
                <a:effectLst/>
                <a:latin typeface="Avenir Heavy" panose="02000503020000020003"/>
                <a:ea typeface="Calibri" panose="020F0502020204030204" pitchFamily="34" charset="0"/>
                <a:cs typeface="Times New Roman" panose="02020603050405020304" pitchFamily="18" charset="0"/>
              </a:rPr>
              <a:t>ant- </a:t>
            </a:r>
          </a:p>
          <a:p>
            <a:pPr algn="ctr" eaLnBrk="1" hangingPunct="1"/>
            <a:r>
              <a:rPr lang="en-US" sz="4000" b="1" dirty="0">
                <a:solidFill>
                  <a:srgbClr val="00386B"/>
                </a:solidFill>
                <a:effectLst/>
                <a:latin typeface="Avenir Heavy" panose="02000503020000020003"/>
                <a:ea typeface="Calibri" panose="020F0502020204030204" pitchFamily="34" charset="0"/>
                <a:cs typeface="Times New Roman" panose="02020603050405020304" pitchFamily="18" charset="0"/>
              </a:rPr>
              <a:t>Negotiating with Your </a:t>
            </a:r>
            <a:r>
              <a:rPr lang="en-US" sz="4000" b="1" dirty="0">
                <a:solidFill>
                  <a:srgbClr val="00386B"/>
                </a:solidFill>
                <a:latin typeface="Avenir Heavy" panose="02000503020000020003"/>
                <a:ea typeface="Calibri" panose="020F0502020204030204" pitchFamily="34" charset="0"/>
                <a:cs typeface="Times New Roman" panose="02020603050405020304" pitchFamily="18" charset="0"/>
              </a:rPr>
              <a:t>B</a:t>
            </a:r>
            <a:r>
              <a:rPr lang="en-US" sz="4000" b="1" dirty="0">
                <a:solidFill>
                  <a:srgbClr val="00386B"/>
                </a:solidFill>
                <a:effectLst/>
                <a:latin typeface="Avenir Heavy" panose="02000503020000020003"/>
                <a:ea typeface="Calibri" panose="020F0502020204030204" pitchFamily="34" charset="0"/>
                <a:cs typeface="Times New Roman" panose="02020603050405020304" pitchFamily="18" charset="0"/>
              </a:rPr>
              <a:t>oss! </a:t>
            </a:r>
          </a:p>
          <a:p>
            <a:pPr algn="ctr" eaLnBrk="1" hangingPunct="1"/>
            <a:r>
              <a:rPr lang="en-US" sz="2000" b="1" dirty="0">
                <a:solidFill>
                  <a:schemeClr val="tx2"/>
                </a:solidFill>
                <a:effectLst/>
                <a:latin typeface="Avenir Heavy" panose="02000503020000020003"/>
                <a:ea typeface="Times New Roman" panose="02020603050405020304" pitchFamily="18" charset="0"/>
                <a:cs typeface="Times New Roman" panose="02020603050405020304" pitchFamily="18" charset="0"/>
              </a:rPr>
              <a:t> </a:t>
            </a: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545432" y="1814762"/>
            <a:ext cx="7410450" cy="2005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625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a:spcBef>
                <a:spcPts val="0"/>
              </a:spcBef>
              <a:spcAft>
                <a:spcPts val="0"/>
              </a:spcAft>
            </a:pPr>
            <a:endParaRPr lang="en-US" sz="2400" b="1" dirty="0">
              <a:solidFill>
                <a:srgbClr val="0078B3"/>
              </a:solidFill>
              <a:effectLst/>
              <a:latin typeface="Avenir Book" panose="02000503020000020003" pitchFamily="2" charset="0"/>
              <a:ea typeface="+mn-ea"/>
              <a:cs typeface="Times New Roman" panose="02020603050405020304" pitchFamily="18" charset="0"/>
            </a:endParaRPr>
          </a:p>
          <a:p>
            <a:pPr marL="0" marR="0">
              <a:spcBef>
                <a:spcPts val="0"/>
              </a:spcBef>
              <a:spcAft>
                <a:spcPts val="0"/>
              </a:spcAft>
            </a:pPr>
            <a:b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n-US" sz="2600" b="1" dirty="0">
                <a:solidFill>
                  <a:srgbClr val="00386B"/>
                </a:solidFill>
                <a:effectLst/>
                <a:latin typeface="Avenir Book"/>
                <a:ea typeface="Times New Roman" panose="02020603050405020304" pitchFamily="18" charset="0"/>
                <a:cs typeface="Times New Roman" panose="02020603050405020304" pitchFamily="18" charset="0"/>
              </a:rPr>
              <a:t>J</a:t>
            </a:r>
            <a:r>
              <a:rPr lang="en-US" sz="2600" b="1" dirty="0">
                <a:solidFill>
                  <a:srgbClr val="00386B"/>
                </a:solidFill>
                <a:latin typeface="Avenir Book"/>
                <a:ea typeface="Times New Roman" panose="02020603050405020304" pitchFamily="18" charset="0"/>
                <a:cs typeface="Times New Roman" panose="02020603050405020304" pitchFamily="18" charset="0"/>
              </a:rPr>
              <a:t>amal S. Rana MD, PhD, FACC </a:t>
            </a:r>
          </a:p>
          <a:p>
            <a:pPr marL="0" marR="0">
              <a:spcBef>
                <a:spcPts val="0"/>
              </a:spcBef>
              <a:spcAft>
                <a:spcPts val="0"/>
              </a:spcAft>
            </a:pPr>
            <a:r>
              <a:rPr lang="en-US" sz="2600" dirty="0">
                <a:solidFill>
                  <a:srgbClr val="00386B"/>
                </a:solidFill>
                <a:latin typeface="Avenir Book"/>
                <a:ea typeface="Times New Roman" panose="02020603050405020304" pitchFamily="18" charset="0"/>
                <a:cs typeface="Times New Roman" panose="02020603050405020304" pitchFamily="18" charset="0"/>
              </a:rPr>
              <a:t>P</a:t>
            </a:r>
            <a:r>
              <a:rPr lang="en-US" sz="2600" dirty="0">
                <a:solidFill>
                  <a:srgbClr val="00386B"/>
                </a:solidFill>
                <a:effectLst/>
                <a:latin typeface="Avenir Book"/>
                <a:ea typeface="Times New Roman" panose="02020603050405020304" pitchFamily="18" charset="0"/>
                <a:cs typeface="Times New Roman" panose="02020603050405020304" pitchFamily="18" charset="0"/>
              </a:rPr>
              <a:t>resident California ACC</a:t>
            </a:r>
          </a:p>
          <a:p>
            <a:pPr marL="0" marR="0">
              <a:spcBef>
                <a:spcPts val="0"/>
              </a:spcBef>
              <a:spcAft>
                <a:spcPts val="0"/>
              </a:spcAft>
            </a:pPr>
            <a:r>
              <a:rPr lang="en-US" sz="2600" dirty="0">
                <a:solidFill>
                  <a:srgbClr val="00386B"/>
                </a:solidFill>
                <a:effectLst/>
                <a:latin typeface="Avenir Book"/>
                <a:ea typeface="Times New Roman" panose="02020603050405020304" pitchFamily="18" charset="0"/>
                <a:cs typeface="Times New Roman" panose="02020603050405020304" pitchFamily="18" charset="0"/>
              </a:rPr>
              <a:t>Assistant Physician-in-Chief</a:t>
            </a:r>
            <a:endParaRPr lang="en-US" sz="2600" dirty="0">
              <a:solidFill>
                <a:srgbClr val="00386B"/>
              </a:solidFill>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2600" dirty="0">
                <a:solidFill>
                  <a:srgbClr val="00386B"/>
                </a:solidFill>
                <a:effectLst/>
                <a:latin typeface="Avenir Book"/>
                <a:ea typeface="Times New Roman" panose="02020603050405020304" pitchFamily="18" charset="0"/>
                <a:cs typeface="Times New Roman" panose="02020603050405020304" pitchFamily="18" charset="0"/>
              </a:rPr>
              <a:t>Medical Specialties, Interventional Services</a:t>
            </a:r>
            <a:r>
              <a:rPr lang="en-US" sz="2600" dirty="0">
                <a:solidFill>
                  <a:srgbClr val="00386B"/>
                </a:solidFill>
                <a:latin typeface="Avenir Book"/>
                <a:ea typeface="Times New Roman" panose="02020603050405020304" pitchFamily="18" charset="0"/>
                <a:cs typeface="Times New Roman" panose="02020603050405020304" pitchFamily="18" charset="0"/>
              </a:rPr>
              <a:t> </a:t>
            </a:r>
            <a:r>
              <a:rPr lang="en-US" sz="2600" dirty="0">
                <a:solidFill>
                  <a:srgbClr val="00386B"/>
                </a:solidFill>
                <a:effectLst/>
                <a:latin typeface="Avenir Book"/>
                <a:ea typeface="Times New Roman" panose="02020603050405020304" pitchFamily="18" charset="0"/>
                <a:cs typeface="Times New Roman" panose="02020603050405020304" pitchFamily="18" charset="0"/>
              </a:rPr>
              <a:t>&amp; Wellness Operations</a:t>
            </a:r>
            <a:br>
              <a:rPr lang="en-US" sz="2600" dirty="0">
                <a:solidFill>
                  <a:srgbClr val="00386B"/>
                </a:solidFill>
                <a:effectLst/>
                <a:latin typeface="Avenir Book"/>
                <a:ea typeface="Times New Roman" panose="02020603050405020304" pitchFamily="18" charset="0"/>
                <a:cs typeface="Times New Roman" panose="02020603050405020304" pitchFamily="18" charset="0"/>
              </a:rPr>
            </a:br>
            <a:r>
              <a:rPr lang="en-US" sz="2600" dirty="0">
                <a:solidFill>
                  <a:srgbClr val="00386B"/>
                </a:solidFill>
                <a:effectLst/>
                <a:latin typeface="Avenir Book"/>
                <a:ea typeface="Times New Roman" panose="02020603050405020304" pitchFamily="18" charset="0"/>
                <a:cs typeface="Times New Roman" panose="02020603050405020304" pitchFamily="18" charset="0"/>
              </a:rPr>
              <a:t>Chief of Cardiology, East Bay</a:t>
            </a:r>
            <a:endParaRPr lang="en-US" sz="2600" dirty="0">
              <a:solidFill>
                <a:srgbClr val="00386B"/>
              </a:solidFill>
              <a:effectLst/>
              <a:latin typeface="Avenir Book"/>
              <a:ea typeface="Calibri" panose="020F0502020204030204" pitchFamily="34" charset="0"/>
              <a:cs typeface="Times New Roman" panose="02020603050405020304" pitchFamily="18" charset="0"/>
            </a:endParaRPr>
          </a:p>
          <a:p>
            <a:pPr marL="0" marR="0">
              <a:spcBef>
                <a:spcPts val="0"/>
              </a:spcBef>
              <a:spcAft>
                <a:spcPts val="0"/>
              </a:spcAft>
            </a:pPr>
            <a:r>
              <a:rPr lang="en-US" sz="2600" dirty="0">
                <a:solidFill>
                  <a:srgbClr val="00386B"/>
                </a:solidFill>
                <a:effectLst/>
                <a:latin typeface="Avenir Book"/>
                <a:ea typeface="Times New Roman" panose="02020603050405020304" pitchFamily="18" charset="0"/>
                <a:cs typeface="Times New Roman" panose="02020603050405020304" pitchFamily="18" charset="0"/>
              </a:rPr>
              <a:t>Adjunct Investigator, Division of Research</a:t>
            </a:r>
          </a:p>
          <a:p>
            <a:pPr marL="0" marR="0">
              <a:spcBef>
                <a:spcPts val="0"/>
              </a:spcBef>
              <a:spcAft>
                <a:spcPts val="0"/>
              </a:spcAft>
            </a:pPr>
            <a:r>
              <a:rPr lang="en-US" sz="2600" dirty="0">
                <a:solidFill>
                  <a:srgbClr val="00386B"/>
                </a:solidFill>
                <a:latin typeface="Avenir Book"/>
                <a:ea typeface="Calibri" panose="020F0502020204030204" pitchFamily="34" charset="0"/>
                <a:cs typeface="Times New Roman" panose="02020603050405020304" pitchFamily="18" charset="0"/>
              </a:rPr>
              <a:t>Kaiser Permanente Northern California</a:t>
            </a:r>
          </a:p>
          <a:p>
            <a:pPr marL="0" marR="0">
              <a:spcBef>
                <a:spcPts val="0"/>
              </a:spcBef>
              <a:spcAft>
                <a:spcPts val="0"/>
              </a:spcAft>
            </a:pPr>
            <a:r>
              <a:rPr lang="en-US" sz="2600" dirty="0">
                <a:solidFill>
                  <a:srgbClr val="00386B"/>
                </a:solidFill>
                <a:latin typeface="Avenir Book"/>
                <a:ea typeface="Calibri" panose="020F0502020204030204" pitchFamily="34" charset="0"/>
                <a:cs typeface="Times New Roman" panose="02020603050405020304" pitchFamily="18" charset="0"/>
              </a:rPr>
              <a:t>@JamalRanaMD </a:t>
            </a:r>
            <a:endParaRPr lang="en-US" sz="2600" dirty="0">
              <a:solidFill>
                <a:srgbClr val="00386B"/>
              </a:solidFill>
              <a:effectLst/>
              <a:latin typeface="Avenir Book"/>
              <a:ea typeface="Calibri" panose="020F0502020204030204" pitchFamily="34" charset="0"/>
              <a:cs typeface="Times New Roman" panose="02020603050405020304" pitchFamily="18" charset="0"/>
            </a:endParaRPr>
          </a:p>
        </p:txBody>
      </p:sp>
      <p:pic>
        <p:nvPicPr>
          <p:cNvPr id="1032" name="Picture 8" descr="The Twitter rules: safety, privacy, authenticity, and more">
            <a:extLst>
              <a:ext uri="{FF2B5EF4-FFF2-40B4-BE49-F238E27FC236}">
                <a16:creationId xmlns:a16="http://schemas.microsoft.com/office/drawing/2014/main" id="{81CB68FD-3AAD-414E-A3ED-BE2739277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507440"/>
            <a:ext cx="309563" cy="30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15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45C37-E94C-4BA5-8FBC-898DCE460FD3}"/>
              </a:ext>
            </a:extLst>
          </p:cNvPr>
          <p:cNvPicPr>
            <a:picLocks noChangeAspect="1"/>
          </p:cNvPicPr>
          <p:nvPr/>
        </p:nvPicPr>
        <p:blipFill>
          <a:blip r:embed="rId2"/>
          <a:stretch>
            <a:fillRect/>
          </a:stretch>
        </p:blipFill>
        <p:spPr>
          <a:xfrm>
            <a:off x="228600" y="971550"/>
            <a:ext cx="5391611" cy="3664308"/>
          </a:xfrm>
          <a:prstGeom prst="rect">
            <a:avLst/>
          </a:prstGeom>
        </p:spPr>
      </p:pic>
      <p:sp>
        <p:nvSpPr>
          <p:cNvPr id="7" name="TextBox 6">
            <a:extLst>
              <a:ext uri="{FF2B5EF4-FFF2-40B4-BE49-F238E27FC236}">
                <a16:creationId xmlns:a16="http://schemas.microsoft.com/office/drawing/2014/main" id="{607A8CDB-1132-44FF-A0BA-4F27AE35DADB}"/>
              </a:ext>
            </a:extLst>
          </p:cNvPr>
          <p:cNvSpPr txBox="1"/>
          <p:nvPr/>
        </p:nvSpPr>
        <p:spPr>
          <a:xfrm>
            <a:off x="5638800" y="1486837"/>
            <a:ext cx="3276600" cy="2169825"/>
          </a:xfrm>
          <a:prstGeom prst="rect">
            <a:avLst/>
          </a:prstGeom>
          <a:noFill/>
        </p:spPr>
        <p:txBody>
          <a:bodyPr wrap="square">
            <a:spAutoFit/>
          </a:bodyPr>
          <a:lstStyle/>
          <a:p>
            <a:pPr algn="just"/>
            <a:r>
              <a:rPr lang="en-US" sz="900" b="0" i="0" dirty="0">
                <a:solidFill>
                  <a:srgbClr val="505050"/>
                </a:solidFill>
                <a:effectLst/>
                <a:latin typeface="Avena book"/>
              </a:rPr>
              <a:t>Many people don’t tackle negotiations in a proactive way; instead, they simply react to moves the other side makes. While that approach may work in a lot of instances, complex deals demand a much more strategic approach.</a:t>
            </a:r>
          </a:p>
          <a:p>
            <a:pPr algn="just"/>
            <a:r>
              <a:rPr lang="en-US" sz="900" b="0" i="0" dirty="0">
                <a:solidFill>
                  <a:srgbClr val="505050"/>
                </a:solidFill>
                <a:effectLst/>
                <a:latin typeface="Avena book"/>
              </a:rPr>
              <a:t>The best negotiators look beyond their immediate counterparts to see if other constituencies have a stake in the deal’s outcome or value to contribute; rethink the scope and timing of talks; and search for connections across multiple deals. They also get creative about the process and framing of negotiations, ditching the binary thinking that can lock negotiators into unproductive zero-sum postures.</a:t>
            </a:r>
          </a:p>
          <a:p>
            <a:pPr algn="just"/>
            <a:r>
              <a:rPr lang="en-US" sz="900" b="0" i="0" dirty="0">
                <a:solidFill>
                  <a:srgbClr val="505050"/>
                </a:solidFill>
                <a:effectLst/>
                <a:latin typeface="Avena book"/>
              </a:rPr>
              <a:t>Applying such strategic techniques will allow dealmakers to find novel sources of leverage, realize bigger opportunities, and achieve outcomes that maximize value for both sides </a:t>
            </a:r>
          </a:p>
          <a:p>
            <a:pPr algn="just"/>
            <a:r>
              <a:rPr lang="en-US" sz="900" b="0" i="0" dirty="0">
                <a:solidFill>
                  <a:srgbClr val="505050"/>
                </a:solidFill>
                <a:effectLst/>
                <a:latin typeface="Avena book"/>
              </a:rPr>
              <a:t>(Harvard Business Review) </a:t>
            </a:r>
          </a:p>
        </p:txBody>
      </p:sp>
      <p:sp>
        <p:nvSpPr>
          <p:cNvPr id="6" name="TextBox 5">
            <a:extLst>
              <a:ext uri="{FF2B5EF4-FFF2-40B4-BE49-F238E27FC236}">
                <a16:creationId xmlns:a16="http://schemas.microsoft.com/office/drawing/2014/main" id="{5A74813A-5BAE-40D8-806D-A53D56ED3FCB}"/>
              </a:ext>
            </a:extLst>
          </p:cNvPr>
          <p:cNvSpPr txBox="1"/>
          <p:nvPr/>
        </p:nvSpPr>
        <p:spPr>
          <a:xfrm>
            <a:off x="685800" y="336019"/>
            <a:ext cx="7620000" cy="461665"/>
          </a:xfrm>
          <a:prstGeom prst="rect">
            <a:avLst/>
          </a:prstGeom>
          <a:noFill/>
        </p:spPr>
        <p:txBody>
          <a:bodyPr wrap="square" rtlCol="0">
            <a:spAutoFit/>
          </a:bodyPr>
          <a:lstStyle/>
          <a:p>
            <a:r>
              <a:rPr lang="it-IT" sz="2400" b="0" i="0" dirty="0">
                <a:solidFill>
                  <a:srgbClr val="00386B"/>
                </a:solidFill>
                <a:effectLst/>
                <a:latin typeface="Avenir Heavy"/>
              </a:rPr>
              <a:t>ne·go·ti·a·tion: </a:t>
            </a:r>
            <a:r>
              <a:rPr lang="en-US" sz="2400" b="0" i="1" dirty="0">
                <a:solidFill>
                  <a:srgbClr val="00386B"/>
                </a:solidFill>
                <a:effectLst/>
                <a:latin typeface="Avenir Heavy"/>
              </a:rPr>
              <a:t>d</a:t>
            </a:r>
            <a:r>
              <a:rPr lang="en-US" sz="2400" i="1" dirty="0">
                <a:solidFill>
                  <a:srgbClr val="00386B"/>
                </a:solidFill>
                <a:latin typeface="Avenir Heavy"/>
              </a:rPr>
              <a:t>iscussion aimed at reaching an agreement</a:t>
            </a:r>
          </a:p>
        </p:txBody>
      </p:sp>
    </p:spTree>
    <p:extLst>
      <p:ext uri="{BB962C8B-B14F-4D97-AF65-F5344CB8AC3E}">
        <p14:creationId xmlns:p14="http://schemas.microsoft.com/office/powerpoint/2010/main" val="2412718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FB78E-6FC6-402C-83C4-D467E96FFA03}"/>
              </a:ext>
            </a:extLst>
          </p:cNvPr>
          <p:cNvPicPr>
            <a:picLocks noChangeAspect="1"/>
          </p:cNvPicPr>
          <p:nvPr/>
        </p:nvPicPr>
        <p:blipFill>
          <a:blip r:embed="rId2"/>
          <a:stretch>
            <a:fillRect/>
          </a:stretch>
        </p:blipFill>
        <p:spPr>
          <a:xfrm>
            <a:off x="1401165" y="209550"/>
            <a:ext cx="6341670" cy="3962400"/>
          </a:xfrm>
          <a:prstGeom prst="rect">
            <a:avLst/>
          </a:prstGeom>
        </p:spPr>
      </p:pic>
    </p:spTree>
    <p:extLst>
      <p:ext uri="{BB962C8B-B14F-4D97-AF65-F5344CB8AC3E}">
        <p14:creationId xmlns:p14="http://schemas.microsoft.com/office/powerpoint/2010/main" val="191674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762000" y="514350"/>
            <a:ext cx="7505700" cy="685800"/>
          </a:xfrm>
        </p:spPr>
        <p:txBody>
          <a:bodyPr/>
          <a:lstStyle/>
          <a:p>
            <a:pPr algn="ctr" eaLnBrk="1" hangingPunct="1"/>
            <a:r>
              <a:rPr lang="en-US" altLang="en-US" sz="4000" dirty="0">
                <a:latin typeface="Avenir Heavy"/>
              </a:rPr>
              <a:t>Art of Negotiation </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533400" y="1428750"/>
            <a:ext cx="8077200" cy="990600"/>
          </a:xfrm>
        </p:spPr>
        <p:txBody>
          <a:bodyPr/>
          <a:lstStyle/>
          <a:p>
            <a:pPr marL="0" indent="0" algn="just" eaLnBrk="1" hangingPunct="1">
              <a:buNone/>
            </a:pPr>
            <a:r>
              <a:rPr lang="en-US" sz="2400" b="0" i="0" dirty="0">
                <a:solidFill>
                  <a:srgbClr val="00386B"/>
                </a:solidFill>
                <a:effectLst/>
                <a:latin typeface="Avena book"/>
              </a:rPr>
              <a:t>"Despite the importance of crucial conversations, we often back away from them because we fear we'll make matters worse. We've become masters at avoiding tough conversations”.  </a:t>
            </a:r>
          </a:p>
          <a:p>
            <a:pPr marL="0" indent="0" algn="just" eaLnBrk="1" hangingPunct="1">
              <a:buNone/>
            </a:pPr>
            <a:r>
              <a:rPr lang="en-US" sz="2400" b="0" i="0" dirty="0">
                <a:solidFill>
                  <a:srgbClr val="00386B"/>
                </a:solidFill>
                <a:effectLst/>
                <a:latin typeface="Avena book"/>
              </a:rPr>
              <a:t>(Crucial Conversations) </a:t>
            </a:r>
          </a:p>
        </p:txBody>
      </p:sp>
    </p:spTree>
    <p:extLst>
      <p:ext uri="{BB962C8B-B14F-4D97-AF65-F5344CB8AC3E}">
        <p14:creationId xmlns:p14="http://schemas.microsoft.com/office/powerpoint/2010/main" val="904439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838200" y="360363"/>
            <a:ext cx="7467600" cy="765175"/>
          </a:xfrm>
        </p:spPr>
        <p:txBody>
          <a:bodyPr/>
          <a:lstStyle/>
          <a:p>
            <a:pPr algn="ctr" eaLnBrk="1" hangingPunct="1"/>
            <a:r>
              <a:rPr lang="en-US" altLang="en-US" sz="4000" dirty="0">
                <a:latin typeface="Avenir Heavy"/>
              </a:rPr>
              <a:t>Art of Negotiation </a:t>
            </a:r>
            <a:endParaRPr lang="en-US" altLang="en-US" sz="4000" dirty="0">
              <a:solidFill>
                <a:srgbClr val="FF0000"/>
              </a:solidFill>
              <a:latin typeface="Avenir Heavy"/>
            </a:endParaRP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381000" y="1276350"/>
            <a:ext cx="8382000" cy="3124199"/>
          </a:xfrm>
        </p:spPr>
        <p:txBody>
          <a:bodyPr/>
          <a:lstStyle/>
          <a:p>
            <a:pPr marL="0" indent="0" algn="just" eaLnBrk="1" hangingPunct="1">
              <a:buNone/>
            </a:pPr>
            <a:r>
              <a:rPr lang="en-US" sz="2400" b="0" i="0" dirty="0">
                <a:solidFill>
                  <a:srgbClr val="00386B"/>
                </a:solidFill>
                <a:effectLst/>
                <a:latin typeface="Avena book"/>
              </a:rPr>
              <a:t>"The method of principled negotiation is to decide issues on their merits rather than through a haggling process focused on what each side says it will and won't do. Look for </a:t>
            </a:r>
            <a:r>
              <a:rPr lang="en-US" sz="2400" b="1" i="1" dirty="0">
                <a:solidFill>
                  <a:srgbClr val="FF0000"/>
                </a:solidFill>
                <a:effectLst/>
                <a:latin typeface="Avena book"/>
              </a:rPr>
              <a:t>mutual gains </a:t>
            </a:r>
            <a:r>
              <a:rPr lang="en-US" sz="2400" b="0" i="0" dirty="0">
                <a:solidFill>
                  <a:srgbClr val="00386B"/>
                </a:solidFill>
                <a:effectLst/>
                <a:latin typeface="Avena book"/>
              </a:rPr>
              <a:t>whenever possible, and that where your interests conflict, you should insist that the result be based upon some fair standards independent of the will of either side.”  </a:t>
            </a:r>
          </a:p>
          <a:p>
            <a:pPr marL="0" indent="0" algn="just" eaLnBrk="1" hangingPunct="1">
              <a:buNone/>
            </a:pPr>
            <a:r>
              <a:rPr lang="en-US" sz="2400" b="0" i="0" dirty="0">
                <a:solidFill>
                  <a:srgbClr val="00386B"/>
                </a:solidFill>
                <a:effectLst/>
                <a:latin typeface="Avena book"/>
              </a:rPr>
              <a:t>(Getting to Yes) </a:t>
            </a:r>
          </a:p>
        </p:txBody>
      </p:sp>
    </p:spTree>
    <p:extLst>
      <p:ext uri="{BB962C8B-B14F-4D97-AF65-F5344CB8AC3E}">
        <p14:creationId xmlns:p14="http://schemas.microsoft.com/office/powerpoint/2010/main" val="459685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876300" y="666750"/>
            <a:ext cx="7391400" cy="460375"/>
          </a:xfrm>
        </p:spPr>
        <p:txBody>
          <a:bodyPr/>
          <a:lstStyle/>
          <a:p>
            <a:pPr algn="ctr" eaLnBrk="1" hangingPunct="1"/>
            <a:r>
              <a:rPr lang="en-US" altLang="en-US" sz="4000" dirty="0">
                <a:latin typeface="Avenir Heavy"/>
              </a:rPr>
              <a:t>Art of Negotiation </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685800" y="1581151"/>
            <a:ext cx="7772400" cy="2286000"/>
          </a:xfrm>
        </p:spPr>
        <p:txBody>
          <a:bodyPr/>
          <a:lstStyle/>
          <a:p>
            <a:pPr marL="0" indent="0" algn="just" eaLnBrk="1" hangingPunct="1">
              <a:buNone/>
            </a:pPr>
            <a:r>
              <a:rPr lang="en-US" sz="2400" b="0" i="0" dirty="0">
                <a:solidFill>
                  <a:srgbClr val="00386B"/>
                </a:solidFill>
                <a:effectLst/>
                <a:latin typeface="Avena book"/>
              </a:rPr>
              <a:t>“ …humans all suffer from </a:t>
            </a:r>
            <a:r>
              <a:rPr lang="en-US" sz="2400" b="0" i="1" dirty="0">
                <a:solidFill>
                  <a:srgbClr val="00386B"/>
                </a:solidFill>
                <a:effectLst/>
                <a:latin typeface="Avena book"/>
              </a:rPr>
              <a:t>Cognitive Bias</a:t>
            </a:r>
            <a:r>
              <a:rPr lang="en-US" sz="2400" b="0" i="0" dirty="0">
                <a:solidFill>
                  <a:srgbClr val="00386B"/>
                </a:solidFill>
                <a:effectLst/>
                <a:latin typeface="Avena book"/>
              </a:rPr>
              <a:t>, that is, unconscious--and irrational--brain processes that literally distorts the way we see the world.”  </a:t>
            </a:r>
          </a:p>
          <a:p>
            <a:pPr marL="0" indent="0" algn="just" eaLnBrk="1" hangingPunct="1">
              <a:buNone/>
            </a:pPr>
            <a:r>
              <a:rPr lang="en-US" sz="2400" b="0" i="0" dirty="0">
                <a:solidFill>
                  <a:srgbClr val="00386B"/>
                </a:solidFill>
                <a:effectLst/>
                <a:latin typeface="Avena book"/>
              </a:rPr>
              <a:t>(Never split the difference) </a:t>
            </a:r>
            <a:endParaRPr lang="en-US" altLang="en-US" sz="2400" dirty="0">
              <a:solidFill>
                <a:srgbClr val="00386B"/>
              </a:solidFill>
              <a:latin typeface="Avena book"/>
            </a:endParaRPr>
          </a:p>
        </p:txBody>
      </p:sp>
    </p:spTree>
    <p:extLst>
      <p:ext uri="{BB962C8B-B14F-4D97-AF65-F5344CB8AC3E}">
        <p14:creationId xmlns:p14="http://schemas.microsoft.com/office/powerpoint/2010/main" val="743246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285750"/>
            <a:ext cx="8229600" cy="688975"/>
          </a:xfrm>
        </p:spPr>
        <p:txBody>
          <a:bodyPr/>
          <a:lstStyle/>
          <a:p>
            <a:pPr eaLnBrk="1" hangingPunct="1"/>
            <a:r>
              <a:rPr lang="en-US" altLang="en-US" sz="4000" dirty="0">
                <a:solidFill>
                  <a:srgbClr val="FF0000"/>
                </a:solidFill>
              </a:rPr>
              <a:t>PURPOSE</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1219200" y="1047750"/>
            <a:ext cx="7620000" cy="3276599"/>
          </a:xfrm>
        </p:spPr>
        <p:txBody>
          <a:bodyPr/>
          <a:lstStyle/>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P</a:t>
            </a:r>
            <a:r>
              <a:rPr lang="en-US" sz="2800" dirty="0">
                <a:effectLst/>
                <a:latin typeface="Avenir Book" panose="02000503020000020003"/>
                <a:ea typeface="Calibri" panose="020F0502020204030204" pitchFamily="34" charset="0"/>
                <a:cs typeface="Times New Roman" panose="02020603050405020304" pitchFamily="18" charset="0"/>
              </a:rPr>
              <a:t>repare		</a:t>
            </a:r>
            <a:r>
              <a:rPr lang="en-US" sz="2400" dirty="0">
                <a:effectLst/>
                <a:latin typeface="Avenir Book" panose="02000503020000020003"/>
                <a:ea typeface="Calibri" panose="020F0502020204030204" pitchFamily="34" charset="0"/>
                <a:cs typeface="Times New Roman" panose="02020603050405020304" pitchFamily="18" charset="0"/>
              </a:rPr>
              <a:t>(plan ahead) </a:t>
            </a:r>
            <a:r>
              <a:rPr lang="en-US" sz="2800" dirty="0">
                <a:effectLst/>
                <a:latin typeface="Avenir Book" panose="02000503020000020003"/>
                <a:ea typeface="Calibri" panose="020F0502020204030204" pitchFamily="34" charset="0"/>
                <a:cs typeface="Times New Roman" panose="02020603050405020304" pitchFamily="18" charset="0"/>
              </a:rPr>
              <a:t>	</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U</a:t>
            </a:r>
            <a:r>
              <a:rPr lang="en-US" sz="2800" dirty="0">
                <a:effectLst/>
                <a:latin typeface="Avenir Book" panose="02000503020000020003"/>
                <a:ea typeface="Calibri" panose="020F0502020204030204" pitchFamily="34" charset="0"/>
                <a:cs typeface="Times New Roman" panose="02020603050405020304" pitchFamily="18" charset="0"/>
              </a:rPr>
              <a:t>nderstand	</a:t>
            </a:r>
            <a:r>
              <a:rPr lang="en-US" sz="2400" dirty="0">
                <a:effectLst/>
                <a:latin typeface="Avenir Book" panose="02000503020000020003"/>
                <a:ea typeface="Calibri" panose="020F0502020204030204" pitchFamily="34" charset="0"/>
                <a:cs typeface="Times New Roman" panose="02020603050405020304" pitchFamily="18" charset="0"/>
              </a:rPr>
              <a:t>(all aspects of the group practice)</a:t>
            </a:r>
            <a:r>
              <a:rPr lang="en-US" sz="2800" dirty="0">
                <a:effectLst/>
                <a:latin typeface="Avenir Book" panose="02000503020000020003"/>
                <a:ea typeface="Calibri" panose="020F0502020204030204" pitchFamily="34" charset="0"/>
                <a:cs typeface="Times New Roman" panose="02020603050405020304" pitchFamily="18" charset="0"/>
              </a:rPr>
              <a:t> </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R</a:t>
            </a:r>
            <a:r>
              <a:rPr lang="en-US" sz="2800" dirty="0">
                <a:effectLst/>
                <a:latin typeface="Avenir Book" panose="02000503020000020003"/>
                <a:ea typeface="Calibri" panose="020F0502020204030204" pitchFamily="34" charset="0"/>
                <a:cs typeface="Times New Roman" panose="02020603050405020304" pitchFamily="18" charset="0"/>
              </a:rPr>
              <a:t>eason		</a:t>
            </a:r>
            <a:r>
              <a:rPr lang="en-US" sz="2400" dirty="0">
                <a:effectLst/>
                <a:latin typeface="Avenir Book" panose="02000503020000020003"/>
                <a:ea typeface="Calibri" panose="020F0502020204030204" pitchFamily="34" charset="0"/>
                <a:cs typeface="Times New Roman" panose="02020603050405020304" pitchFamily="18" charset="0"/>
              </a:rPr>
              <a:t>(why you)</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P</a:t>
            </a:r>
            <a:r>
              <a:rPr lang="en-US" sz="2800" dirty="0">
                <a:effectLst/>
                <a:latin typeface="Avenir Book" panose="02000503020000020003"/>
                <a:ea typeface="Calibri" panose="020F0502020204030204" pitchFamily="34" charset="0"/>
                <a:cs typeface="Times New Roman" panose="02020603050405020304" pitchFamily="18" charset="0"/>
              </a:rPr>
              <a:t>rioritize 		</a:t>
            </a:r>
            <a:r>
              <a:rPr lang="en-US" sz="2400" dirty="0">
                <a:effectLst/>
                <a:latin typeface="Avenir Book" panose="02000503020000020003"/>
                <a:ea typeface="Calibri" panose="020F0502020204030204" pitchFamily="34" charset="0"/>
                <a:cs typeface="Times New Roman" panose="02020603050405020304" pitchFamily="18" charset="0"/>
              </a:rPr>
              <a:t>(pick 1-2)</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O</a:t>
            </a:r>
            <a:r>
              <a:rPr lang="en-US" sz="2800" dirty="0">
                <a:effectLst/>
                <a:latin typeface="Avenir Book" panose="02000503020000020003"/>
                <a:ea typeface="Calibri" panose="020F0502020204030204" pitchFamily="34" charset="0"/>
                <a:cs typeface="Times New Roman" panose="02020603050405020304" pitchFamily="18" charset="0"/>
              </a:rPr>
              <a:t>ptions 		</a:t>
            </a:r>
            <a:r>
              <a:rPr lang="en-US" sz="2400" dirty="0">
                <a:effectLst/>
                <a:latin typeface="Avenir Book" panose="02000503020000020003"/>
                <a:ea typeface="Calibri" panose="020F0502020204030204" pitchFamily="34" charset="0"/>
                <a:cs typeface="Times New Roman" panose="02020603050405020304" pitchFamily="18" charset="0"/>
              </a:rPr>
              <a:t>(not static) </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S</a:t>
            </a:r>
            <a:r>
              <a:rPr lang="en-US" sz="2800" dirty="0">
                <a:effectLst/>
                <a:latin typeface="Avenir Book" panose="02000503020000020003"/>
                <a:ea typeface="Calibri" panose="020F0502020204030204" pitchFamily="34" charset="0"/>
                <a:cs typeface="Times New Roman" panose="02020603050405020304" pitchFamily="18" charset="0"/>
              </a:rPr>
              <a:t>trategize 	</a:t>
            </a:r>
            <a:r>
              <a:rPr lang="en-US" sz="2400" dirty="0">
                <a:effectLst/>
                <a:latin typeface="Avenir Book" panose="02000503020000020003"/>
                <a:ea typeface="Calibri" panose="020F0502020204030204" pitchFamily="34" charset="0"/>
                <a:cs typeface="Times New Roman" panose="02020603050405020304" pitchFamily="18" charset="0"/>
              </a:rPr>
              <a:t>(together, skin in the game) </a:t>
            </a:r>
          </a:p>
          <a:p>
            <a:pPr marL="0" marR="0">
              <a:spcBef>
                <a:spcPts val="0"/>
              </a:spcBef>
              <a:spcAft>
                <a:spcPts val="0"/>
              </a:spcAft>
            </a:pPr>
            <a:r>
              <a:rPr lang="en-US" sz="2800" b="1" dirty="0">
                <a:solidFill>
                  <a:srgbClr val="FF0000"/>
                </a:solidFill>
                <a:effectLst/>
                <a:latin typeface="Avenir Book" panose="02000503020000020003"/>
                <a:ea typeface="Calibri" panose="020F0502020204030204" pitchFamily="34" charset="0"/>
                <a:cs typeface="Times New Roman" panose="02020603050405020304" pitchFamily="18" charset="0"/>
              </a:rPr>
              <a:t>E</a:t>
            </a:r>
            <a:r>
              <a:rPr lang="en-US" sz="2800" dirty="0">
                <a:effectLst/>
                <a:latin typeface="Avenir Book" panose="02000503020000020003"/>
                <a:ea typeface="Calibri" panose="020F0502020204030204" pitchFamily="34" charset="0"/>
                <a:cs typeface="Times New Roman" panose="02020603050405020304" pitchFamily="18" charset="0"/>
              </a:rPr>
              <a:t>motional		</a:t>
            </a:r>
            <a:r>
              <a:rPr lang="en-US" sz="2400" dirty="0">
                <a:effectLst/>
                <a:latin typeface="Avenir Book" panose="02000503020000020003"/>
                <a:ea typeface="Calibri" panose="020F0502020204030204" pitchFamily="34" charset="0"/>
                <a:cs typeface="Times New Roman" panose="02020603050405020304" pitchFamily="18" charset="0"/>
              </a:rPr>
              <a:t>(intelligence) </a:t>
            </a:r>
          </a:p>
          <a:p>
            <a:pPr marL="0" indent="0" eaLnBrk="1" hangingPunct="1">
              <a:buNone/>
            </a:pPr>
            <a:endParaRPr lang="en-US" altLang="en-US" dirty="0"/>
          </a:p>
        </p:txBody>
      </p:sp>
    </p:spTree>
    <p:extLst>
      <p:ext uri="{BB962C8B-B14F-4D97-AF65-F5344CB8AC3E}">
        <p14:creationId xmlns:p14="http://schemas.microsoft.com/office/powerpoint/2010/main" val="4273823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BDDA-8061-46C8-8F4A-E94D8D6079AB}"/>
              </a:ext>
            </a:extLst>
          </p:cNvPr>
          <p:cNvSpPr>
            <a:spLocks noGrp="1"/>
          </p:cNvSpPr>
          <p:nvPr>
            <p:ph type="title"/>
          </p:nvPr>
        </p:nvSpPr>
        <p:spPr/>
        <p:txBody>
          <a:bodyPr/>
          <a:lstStyle/>
          <a:p>
            <a:r>
              <a:rPr lang="en-US" sz="3200" dirty="0"/>
              <a:t>What to Do If Your Boss Says No</a:t>
            </a:r>
          </a:p>
        </p:txBody>
      </p:sp>
      <p:sp>
        <p:nvSpPr>
          <p:cNvPr id="3" name="Content Placeholder 2">
            <a:extLst>
              <a:ext uri="{FF2B5EF4-FFF2-40B4-BE49-F238E27FC236}">
                <a16:creationId xmlns:a16="http://schemas.microsoft.com/office/drawing/2014/main" id="{48085E32-729C-4DC5-B6DA-A3C3FAF75BA4}"/>
              </a:ext>
            </a:extLst>
          </p:cNvPr>
          <p:cNvSpPr>
            <a:spLocks noGrp="1"/>
          </p:cNvSpPr>
          <p:nvPr>
            <p:ph idx="1"/>
          </p:nvPr>
        </p:nvSpPr>
        <p:spPr>
          <a:xfrm>
            <a:off x="1752599" y="1063625"/>
            <a:ext cx="6952247" cy="2763838"/>
          </a:xfrm>
        </p:spPr>
        <p:txBody>
          <a:bodyPr/>
          <a:lstStyle/>
          <a:p>
            <a:r>
              <a:rPr lang="en-US" sz="2400" dirty="0">
                <a:solidFill>
                  <a:srgbClr val="00386B"/>
                </a:solidFill>
              </a:rPr>
              <a:t>Approach the conversation with curiosity </a:t>
            </a:r>
          </a:p>
          <a:p>
            <a:r>
              <a:rPr lang="en-US" sz="2400" dirty="0">
                <a:solidFill>
                  <a:srgbClr val="00386B"/>
                </a:solidFill>
              </a:rPr>
              <a:t>Ask good questions </a:t>
            </a:r>
          </a:p>
          <a:p>
            <a:r>
              <a:rPr lang="en-US" sz="2400" dirty="0">
                <a:solidFill>
                  <a:srgbClr val="00386B"/>
                </a:solidFill>
              </a:rPr>
              <a:t>Ask the time to process </a:t>
            </a:r>
          </a:p>
          <a:p>
            <a:r>
              <a:rPr lang="en-US" sz="2400" dirty="0">
                <a:solidFill>
                  <a:srgbClr val="00386B"/>
                </a:solidFill>
              </a:rPr>
              <a:t>Take a day or two to reflect </a:t>
            </a:r>
          </a:p>
          <a:p>
            <a:r>
              <a:rPr lang="en-US" sz="2400" dirty="0">
                <a:solidFill>
                  <a:srgbClr val="00386B"/>
                </a:solidFill>
              </a:rPr>
              <a:t>Adapt your proposal </a:t>
            </a:r>
          </a:p>
          <a:p>
            <a:r>
              <a:rPr lang="en-US" sz="2400" dirty="0">
                <a:solidFill>
                  <a:srgbClr val="00386B"/>
                </a:solidFill>
              </a:rPr>
              <a:t>Don’t let the perfect the enemy of the good</a:t>
            </a:r>
          </a:p>
          <a:p>
            <a:pPr marL="0" indent="0" algn="r">
              <a:buNone/>
            </a:pPr>
            <a:r>
              <a:rPr lang="en-US" sz="1800" dirty="0"/>
              <a:t>(John Coleman) </a:t>
            </a:r>
          </a:p>
        </p:txBody>
      </p:sp>
    </p:spTree>
    <p:extLst>
      <p:ext uri="{BB962C8B-B14F-4D97-AF65-F5344CB8AC3E}">
        <p14:creationId xmlns:p14="http://schemas.microsoft.com/office/powerpoint/2010/main" val="197556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304800" y="2343150"/>
            <a:ext cx="8229600" cy="688975"/>
          </a:xfrm>
        </p:spPr>
        <p:txBody>
          <a:bodyPr/>
          <a:lstStyle/>
          <a:p>
            <a:pPr eaLnBrk="1" hangingPunct="1"/>
            <a:r>
              <a:rPr lang="en-US" altLang="en-US" sz="4800" i="1" dirty="0"/>
              <a:t>Know your raison d ’</a:t>
            </a:r>
            <a:r>
              <a:rPr lang="en-US" altLang="en-US" sz="4800" i="1" dirty="0" err="1"/>
              <a:t>etre</a:t>
            </a:r>
            <a:br>
              <a:rPr lang="en-US" altLang="en-US" sz="4800" i="1" dirty="0"/>
            </a:br>
            <a:br>
              <a:rPr lang="en-US" altLang="en-US" sz="4800" i="1" dirty="0"/>
            </a:br>
            <a:endParaRPr lang="en-US" altLang="en-US" sz="1800" i="1" dirty="0">
              <a:latin typeface="Avena book"/>
            </a:endParaRPr>
          </a:p>
        </p:txBody>
      </p:sp>
    </p:spTree>
    <p:extLst>
      <p:ext uri="{BB962C8B-B14F-4D97-AF65-F5344CB8AC3E}">
        <p14:creationId xmlns:p14="http://schemas.microsoft.com/office/powerpoint/2010/main" val="104978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15811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Work-Life Balance: </a:t>
            </a:r>
          </a:p>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Is it a myth? </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325687"/>
            <a:ext cx="8458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b="1" dirty="0">
                <a:solidFill>
                  <a:srgbClr val="00386B"/>
                </a:solidFill>
                <a:latin typeface="Avenir Book" panose="02000503020000020003" pitchFamily="2" charset="0"/>
                <a:ea typeface="+mn-ea"/>
                <a:cs typeface="Gotham Book" pitchFamily="2" charset="0"/>
              </a:rPr>
              <a:t>Mahi L. Ashwath MD, MBA, FACC</a:t>
            </a:r>
            <a:endParaRPr lang="en-US" sz="2400" dirty="0">
              <a:solidFill>
                <a:srgbClr val="00386B"/>
              </a:solidFill>
              <a:latin typeface="Avenir Book" panose="02000503020000020003" pitchFamily="2" charset="0"/>
              <a:ea typeface="+mn-ea"/>
              <a:cs typeface="Gotham Book" pitchFamily="2" charset="0"/>
            </a:endParaRPr>
          </a:p>
          <a:p>
            <a:pPr eaLnBrk="1" fontAlgn="auto" hangingPunct="1">
              <a:spcAft>
                <a:spcPts val="0"/>
              </a:spcAft>
              <a:defRPr/>
            </a:pPr>
            <a:r>
              <a:rPr lang="en-US" sz="2400" dirty="0">
                <a:solidFill>
                  <a:srgbClr val="00386B"/>
                </a:solidFill>
                <a:latin typeface="Avenir Book" panose="02000503020000020003" pitchFamily="2" charset="0"/>
                <a:ea typeface="+mn-ea"/>
                <a:cs typeface="Gotham Book" pitchFamily="2" charset="0"/>
              </a:rPr>
              <a:t>President, Iowa ACC</a:t>
            </a:r>
          </a:p>
        </p:txBody>
      </p:sp>
      <p:pic>
        <p:nvPicPr>
          <p:cNvPr id="3" name="Picture 2">
            <a:extLst>
              <a:ext uri="{FF2B5EF4-FFF2-40B4-BE49-F238E27FC236}">
                <a16:creationId xmlns:a16="http://schemas.microsoft.com/office/drawing/2014/main" id="{D880A704-A7B2-445B-88B3-67D2DE98B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734" y="285750"/>
            <a:ext cx="1850366" cy="838200"/>
          </a:xfrm>
          <a:prstGeom prst="rect">
            <a:avLst/>
          </a:prstGeom>
        </p:spPr>
      </p:pic>
    </p:spTree>
    <p:extLst>
      <p:ext uri="{BB962C8B-B14F-4D97-AF65-F5344CB8AC3E}">
        <p14:creationId xmlns:p14="http://schemas.microsoft.com/office/powerpoint/2010/main" val="268796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133350"/>
            <a:ext cx="8229600" cy="857250"/>
          </a:xfrm>
        </p:spPr>
        <p:txBody>
          <a:bodyPr/>
          <a:lstStyle/>
          <a:p>
            <a:pPr eaLnBrk="1" hangingPunct="1"/>
            <a:r>
              <a:rPr lang="en-US" altLang="en-US" sz="4400" dirty="0"/>
              <a:t>Agenda</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228600" y="1352550"/>
            <a:ext cx="8610600" cy="3105151"/>
          </a:xfrm>
        </p:spPr>
        <p:txBody>
          <a:bodyPr/>
          <a:lstStyle/>
          <a:p>
            <a:pPr eaLnBrk="1" hangingPunct="1">
              <a:spcAft>
                <a:spcPts val="600"/>
              </a:spcAft>
            </a:pPr>
            <a:r>
              <a:rPr lang="en-US" altLang="en-US" sz="2800" dirty="0"/>
              <a:t>Compensation Models  </a:t>
            </a:r>
          </a:p>
          <a:p>
            <a:pPr eaLnBrk="1" hangingPunct="1">
              <a:spcAft>
                <a:spcPts val="600"/>
              </a:spcAft>
            </a:pPr>
            <a:r>
              <a:rPr lang="en-US" altLang="en-US" sz="2800" dirty="0"/>
              <a:t>How to Get What You Want: Negotiating with Your Boss! </a:t>
            </a:r>
          </a:p>
          <a:p>
            <a:pPr eaLnBrk="1" hangingPunct="1">
              <a:spcAft>
                <a:spcPts val="600"/>
              </a:spcAft>
            </a:pPr>
            <a:r>
              <a:rPr lang="en-US" altLang="en-US" sz="2800" dirty="0"/>
              <a:t>Work-Life Balance: Is it a Myth? </a:t>
            </a:r>
          </a:p>
          <a:p>
            <a:pPr eaLnBrk="1" hangingPunct="1">
              <a:spcAft>
                <a:spcPts val="600"/>
              </a:spcAft>
            </a:pPr>
            <a:r>
              <a:rPr lang="en-US" altLang="en-US" sz="2800" dirty="0"/>
              <a:t>Involvement with Professional Societies- Why Start Early?</a:t>
            </a:r>
          </a:p>
          <a:p>
            <a:pPr eaLnBrk="1" hangingPunct="1"/>
            <a:endParaRPr lang="en-US" altLang="en-US" dirty="0"/>
          </a:p>
          <a:p>
            <a:pPr eaLnBrk="1" hangingPunct="1"/>
            <a:endParaRPr lang="en-US" altLang="en-US" dirty="0"/>
          </a:p>
          <a:p>
            <a:pPr eaLnBrk="1" hangingPunct="1"/>
            <a:endParaRPr lang="en-US" altLang="en-US" dirty="0"/>
          </a:p>
        </p:txBody>
      </p:sp>
      <p:pic>
        <p:nvPicPr>
          <p:cNvPr id="3" name="Picture 2" descr="Text&#10;&#10;Description automatically generated with low confidence">
            <a:extLst>
              <a:ext uri="{FF2B5EF4-FFF2-40B4-BE49-F238E27FC236}">
                <a16:creationId xmlns:a16="http://schemas.microsoft.com/office/drawing/2014/main" id="{8C31B1A8-49B9-4A84-8A5E-5BAF6B92E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02899"/>
            <a:ext cx="2060635" cy="9334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57250"/>
          </a:xfrm>
        </p:spPr>
        <p:txBody>
          <a:bodyPr/>
          <a:lstStyle/>
          <a:p>
            <a:r>
              <a:rPr lang="en-US" dirty="0"/>
              <a:t>Professional Reality</a:t>
            </a:r>
          </a:p>
        </p:txBody>
      </p:sp>
      <p:sp>
        <p:nvSpPr>
          <p:cNvPr id="3" name="Content Placeholder 2"/>
          <p:cNvSpPr>
            <a:spLocks noGrp="1"/>
          </p:cNvSpPr>
          <p:nvPr>
            <p:ph sz="half" idx="1"/>
          </p:nvPr>
        </p:nvSpPr>
        <p:spPr>
          <a:xfrm>
            <a:off x="762000" y="1118103"/>
            <a:ext cx="4038600" cy="3394472"/>
          </a:xfrm>
        </p:spPr>
        <p:txBody>
          <a:bodyPr/>
          <a:lstStyle/>
          <a:p>
            <a:r>
              <a:rPr lang="en-US" dirty="0"/>
              <a:t>Prolonged Training:</a:t>
            </a:r>
          </a:p>
          <a:p>
            <a:pPr lvl="1"/>
            <a:r>
              <a:rPr lang="en-US" dirty="0"/>
              <a:t>Medical School</a:t>
            </a:r>
          </a:p>
          <a:p>
            <a:pPr lvl="1"/>
            <a:r>
              <a:rPr lang="en-US" dirty="0"/>
              <a:t>Residency</a:t>
            </a:r>
          </a:p>
          <a:p>
            <a:pPr lvl="1"/>
            <a:r>
              <a:rPr lang="en-US" dirty="0"/>
              <a:t>Cardiology Fellowship</a:t>
            </a:r>
          </a:p>
          <a:p>
            <a:pPr lvl="1"/>
            <a:r>
              <a:rPr lang="en-US" dirty="0"/>
              <a:t>Advanced Fellowship</a:t>
            </a:r>
          </a:p>
          <a:p>
            <a:endParaRPr lang="en-US" dirty="0"/>
          </a:p>
        </p:txBody>
      </p:sp>
      <p:sp>
        <p:nvSpPr>
          <p:cNvPr id="4" name="Content Placeholder 3"/>
          <p:cNvSpPr>
            <a:spLocks noGrp="1"/>
          </p:cNvSpPr>
          <p:nvPr>
            <p:ph sz="half" idx="2"/>
          </p:nvPr>
        </p:nvSpPr>
        <p:spPr>
          <a:xfrm>
            <a:off x="4495800" y="1118103"/>
            <a:ext cx="4038600" cy="3394472"/>
          </a:xfrm>
        </p:spPr>
        <p:txBody>
          <a:bodyPr/>
          <a:lstStyle/>
          <a:p>
            <a:r>
              <a:rPr lang="en-US" dirty="0"/>
              <a:t>Work Responsibilities</a:t>
            </a:r>
          </a:p>
          <a:p>
            <a:pPr lvl="1"/>
            <a:r>
              <a:rPr lang="en-US" dirty="0"/>
              <a:t>Clinical Care</a:t>
            </a:r>
          </a:p>
          <a:p>
            <a:pPr lvl="1"/>
            <a:r>
              <a:rPr lang="en-US" dirty="0"/>
              <a:t>Research</a:t>
            </a:r>
          </a:p>
          <a:p>
            <a:pPr lvl="1"/>
            <a:r>
              <a:rPr lang="en-US" dirty="0"/>
              <a:t>Administrative</a:t>
            </a:r>
          </a:p>
          <a:p>
            <a:pPr lvl="1"/>
            <a:r>
              <a:rPr lang="en-US" dirty="0"/>
              <a:t>Societies/ Committees</a:t>
            </a:r>
          </a:p>
          <a:p>
            <a:pPr lvl="1"/>
            <a:r>
              <a:rPr lang="en-US" dirty="0"/>
              <a:t>Volunteer/ Promotion</a:t>
            </a:r>
          </a:p>
        </p:txBody>
      </p:sp>
    </p:spTree>
    <p:extLst>
      <p:ext uri="{BB962C8B-B14F-4D97-AF65-F5344CB8AC3E}">
        <p14:creationId xmlns:p14="http://schemas.microsoft.com/office/powerpoint/2010/main" val="1744275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74"/>
            <a:ext cx="8229600" cy="857250"/>
          </a:xfrm>
        </p:spPr>
        <p:txBody>
          <a:bodyPr/>
          <a:lstStyle/>
          <a:p>
            <a:r>
              <a:rPr lang="en-US" dirty="0"/>
              <a:t>Personal Reality</a:t>
            </a:r>
          </a:p>
        </p:txBody>
      </p:sp>
      <p:sp>
        <p:nvSpPr>
          <p:cNvPr id="3" name="Content Placeholder 2"/>
          <p:cNvSpPr>
            <a:spLocks noGrp="1"/>
          </p:cNvSpPr>
          <p:nvPr>
            <p:ph idx="1"/>
          </p:nvPr>
        </p:nvSpPr>
        <p:spPr>
          <a:xfrm>
            <a:off x="1447800" y="1352551"/>
            <a:ext cx="6781800" cy="2514600"/>
          </a:xfrm>
        </p:spPr>
        <p:txBody>
          <a:bodyPr/>
          <a:lstStyle/>
          <a:p>
            <a:r>
              <a:rPr lang="en-US" dirty="0"/>
              <a:t>Young families</a:t>
            </a:r>
          </a:p>
          <a:p>
            <a:r>
              <a:rPr lang="en-US" dirty="0"/>
              <a:t>Financial Responsibilities</a:t>
            </a:r>
          </a:p>
          <a:p>
            <a:r>
              <a:rPr lang="en-US" dirty="0"/>
              <a:t>High expectations for ourselves</a:t>
            </a:r>
          </a:p>
          <a:p>
            <a:endParaRPr lang="en-US" dirty="0"/>
          </a:p>
        </p:txBody>
      </p:sp>
    </p:spTree>
    <p:extLst>
      <p:ext uri="{BB962C8B-B14F-4D97-AF65-F5344CB8AC3E}">
        <p14:creationId xmlns:p14="http://schemas.microsoft.com/office/powerpoint/2010/main" val="3500762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16391"/>
            <a:ext cx="6096000" cy="993775"/>
          </a:xfrm>
        </p:spPr>
        <p:txBody>
          <a:bodyPr/>
          <a:lstStyle/>
          <a:p>
            <a:pPr algn="l"/>
            <a:r>
              <a:rPr lang="en-US" dirty="0"/>
              <a:t>Can You Have It All?</a:t>
            </a:r>
            <a:br>
              <a:rPr lang="en-US" dirty="0"/>
            </a:br>
            <a:r>
              <a:rPr lang="en-US" dirty="0"/>
              <a:t> </a:t>
            </a:r>
          </a:p>
        </p:txBody>
      </p:sp>
      <p:sp>
        <p:nvSpPr>
          <p:cNvPr id="3" name="Content Placeholder 2"/>
          <p:cNvSpPr>
            <a:spLocks noGrp="1"/>
          </p:cNvSpPr>
          <p:nvPr>
            <p:ph idx="1"/>
          </p:nvPr>
        </p:nvSpPr>
        <p:spPr>
          <a:xfrm>
            <a:off x="2362200" y="1657350"/>
            <a:ext cx="4724400" cy="2212961"/>
          </a:xfrm>
        </p:spPr>
        <p:txBody>
          <a:bodyPr/>
          <a:lstStyle/>
          <a:p>
            <a:r>
              <a:rPr lang="en-US" dirty="0"/>
              <a:t>Pick your priorities</a:t>
            </a:r>
          </a:p>
          <a:p>
            <a:r>
              <a:rPr lang="en-US" dirty="0"/>
              <a:t>Delegate </a:t>
            </a:r>
          </a:p>
          <a:p>
            <a:r>
              <a:rPr lang="en-US" dirty="0"/>
              <a:t>Be kind to yourself </a:t>
            </a:r>
          </a:p>
        </p:txBody>
      </p:sp>
      <p:sp>
        <p:nvSpPr>
          <p:cNvPr id="5" name="TextBox 4">
            <a:extLst>
              <a:ext uri="{FF2B5EF4-FFF2-40B4-BE49-F238E27FC236}">
                <a16:creationId xmlns:a16="http://schemas.microsoft.com/office/drawing/2014/main" id="{32E21622-369B-45FC-A5C0-5B54FD8EECF9}"/>
              </a:ext>
            </a:extLst>
          </p:cNvPr>
          <p:cNvSpPr txBox="1"/>
          <p:nvPr/>
        </p:nvSpPr>
        <p:spPr>
          <a:xfrm>
            <a:off x="2781300" y="849327"/>
            <a:ext cx="5067300" cy="646331"/>
          </a:xfrm>
          <a:prstGeom prst="rect">
            <a:avLst/>
          </a:prstGeom>
          <a:noFill/>
        </p:spPr>
        <p:txBody>
          <a:bodyPr wrap="square" rtlCol="0">
            <a:spAutoFit/>
          </a:bodyPr>
          <a:lstStyle/>
          <a:p>
            <a:pPr algn="r"/>
            <a:r>
              <a:rPr lang="en-US" sz="3600" b="1" dirty="0">
                <a:latin typeface="Avenir Heavy" panose="02000503020000020003"/>
              </a:rPr>
              <a:t>How Do You Balance?</a:t>
            </a:r>
          </a:p>
        </p:txBody>
      </p:sp>
    </p:spTree>
    <p:extLst>
      <p:ext uri="{BB962C8B-B14F-4D97-AF65-F5344CB8AC3E}">
        <p14:creationId xmlns:p14="http://schemas.microsoft.com/office/powerpoint/2010/main" val="116579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83975"/>
            <a:ext cx="8229600" cy="857250"/>
          </a:xfrm>
        </p:spPr>
        <p:txBody>
          <a:bodyPr/>
          <a:lstStyle/>
          <a:p>
            <a:r>
              <a:rPr lang="en-US" dirty="0"/>
              <a:t>Pick Your Priorities</a:t>
            </a:r>
          </a:p>
        </p:txBody>
      </p:sp>
      <p:sp>
        <p:nvSpPr>
          <p:cNvPr id="3" name="Content Placeholder 2"/>
          <p:cNvSpPr>
            <a:spLocks noGrp="1"/>
          </p:cNvSpPr>
          <p:nvPr>
            <p:ph idx="1"/>
          </p:nvPr>
        </p:nvSpPr>
        <p:spPr>
          <a:xfrm>
            <a:off x="1828800" y="819150"/>
            <a:ext cx="5867400" cy="2855913"/>
          </a:xfrm>
        </p:spPr>
        <p:txBody>
          <a:bodyPr/>
          <a:lstStyle/>
          <a:p>
            <a:r>
              <a:rPr lang="en-US" dirty="0"/>
              <a:t>Evaluate your choices for a job:</a:t>
            </a:r>
          </a:p>
          <a:p>
            <a:pPr lvl="1">
              <a:spcBef>
                <a:spcPts val="400"/>
              </a:spcBef>
            </a:pPr>
            <a:r>
              <a:rPr lang="en-US" dirty="0"/>
              <a:t>Academic/ Private</a:t>
            </a:r>
          </a:p>
          <a:p>
            <a:pPr lvl="1">
              <a:spcBef>
                <a:spcPts val="400"/>
              </a:spcBef>
            </a:pPr>
            <a:r>
              <a:rPr lang="en-US" dirty="0"/>
              <a:t>Full time/ part time</a:t>
            </a:r>
          </a:p>
          <a:p>
            <a:pPr lvl="1">
              <a:spcBef>
                <a:spcPts val="400"/>
              </a:spcBef>
            </a:pPr>
            <a:r>
              <a:rPr lang="en-US" dirty="0"/>
              <a:t>On call obligations</a:t>
            </a:r>
          </a:p>
          <a:p>
            <a:pPr lvl="1">
              <a:spcBef>
                <a:spcPts val="400"/>
              </a:spcBef>
            </a:pPr>
            <a:r>
              <a:rPr lang="en-US" dirty="0"/>
              <a:t>Weekend duties</a:t>
            </a:r>
          </a:p>
          <a:p>
            <a:pPr lvl="1">
              <a:spcBef>
                <a:spcPts val="400"/>
              </a:spcBef>
            </a:pPr>
            <a:r>
              <a:rPr lang="en-US" dirty="0"/>
              <a:t>Travel Requirements</a:t>
            </a:r>
          </a:p>
          <a:p>
            <a:pPr lvl="1">
              <a:spcBef>
                <a:spcPts val="400"/>
              </a:spcBef>
            </a:pPr>
            <a:r>
              <a:rPr lang="en-US" dirty="0"/>
              <a:t>Financial reward</a:t>
            </a:r>
          </a:p>
        </p:txBody>
      </p:sp>
    </p:spTree>
    <p:extLst>
      <p:ext uri="{BB962C8B-B14F-4D97-AF65-F5344CB8AC3E}">
        <p14:creationId xmlns:p14="http://schemas.microsoft.com/office/powerpoint/2010/main" val="1484916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950"/>
          </a:xfrm>
        </p:spPr>
        <p:txBody>
          <a:bodyPr/>
          <a:lstStyle/>
          <a:p>
            <a:r>
              <a:rPr lang="en-US" dirty="0"/>
              <a:t>Pick Your Priorities</a:t>
            </a:r>
          </a:p>
        </p:txBody>
      </p:sp>
      <p:sp>
        <p:nvSpPr>
          <p:cNvPr id="3" name="Content Placeholder 2"/>
          <p:cNvSpPr>
            <a:spLocks noGrp="1"/>
          </p:cNvSpPr>
          <p:nvPr>
            <p:ph idx="1"/>
          </p:nvPr>
        </p:nvSpPr>
        <p:spPr>
          <a:xfrm>
            <a:off x="457200" y="666750"/>
            <a:ext cx="8229600" cy="2855913"/>
          </a:xfrm>
        </p:spPr>
        <p:txBody>
          <a:bodyPr/>
          <a:lstStyle/>
          <a:p>
            <a:r>
              <a:rPr lang="en-US" sz="2800" dirty="0"/>
              <a:t>Be flexible with changing priorities / Reevaluate</a:t>
            </a:r>
          </a:p>
          <a:p>
            <a:pPr lvl="1">
              <a:spcBef>
                <a:spcPts val="400"/>
              </a:spcBef>
            </a:pPr>
            <a:r>
              <a:rPr lang="en-US" sz="2400" dirty="0"/>
              <a:t>Talks</a:t>
            </a:r>
          </a:p>
          <a:p>
            <a:pPr lvl="1">
              <a:spcBef>
                <a:spcPts val="400"/>
              </a:spcBef>
            </a:pPr>
            <a:r>
              <a:rPr lang="en-US" sz="2400" dirty="0"/>
              <a:t>Research</a:t>
            </a:r>
          </a:p>
          <a:p>
            <a:pPr lvl="1">
              <a:spcBef>
                <a:spcPts val="400"/>
              </a:spcBef>
            </a:pPr>
            <a:r>
              <a:rPr lang="en-US" sz="2400" dirty="0"/>
              <a:t>Meetings</a:t>
            </a:r>
          </a:p>
          <a:p>
            <a:pPr lvl="1">
              <a:spcBef>
                <a:spcPts val="400"/>
              </a:spcBef>
            </a:pPr>
            <a:r>
              <a:rPr lang="en-US" sz="2400" dirty="0"/>
              <a:t>Learn to say no – Pick your work</a:t>
            </a:r>
          </a:p>
          <a:p>
            <a:pPr lvl="1">
              <a:spcBef>
                <a:spcPts val="400"/>
              </a:spcBef>
            </a:pPr>
            <a:r>
              <a:rPr lang="en-US" sz="2400" dirty="0"/>
              <a:t>Plan with educational goals and milestones in mind  </a:t>
            </a:r>
          </a:p>
          <a:p>
            <a:r>
              <a:rPr lang="en-US" sz="2800" dirty="0"/>
              <a:t>Set boundaries – when are you going to catch up with work/ work related stuff? Kids in activities/ in bed</a:t>
            </a:r>
          </a:p>
          <a:p>
            <a:pPr marL="0" indent="0">
              <a:buNone/>
            </a:pPr>
            <a:endParaRPr lang="en-US" dirty="0"/>
          </a:p>
          <a:p>
            <a:endParaRPr lang="en-US" dirty="0"/>
          </a:p>
        </p:txBody>
      </p:sp>
    </p:spTree>
    <p:extLst>
      <p:ext uri="{BB962C8B-B14F-4D97-AF65-F5344CB8AC3E}">
        <p14:creationId xmlns:p14="http://schemas.microsoft.com/office/powerpoint/2010/main" val="1711574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50"/>
            <a:ext cx="8229600" cy="857250"/>
          </a:xfrm>
        </p:spPr>
        <p:txBody>
          <a:bodyPr/>
          <a:lstStyle/>
          <a:p>
            <a:r>
              <a:rPr lang="en-US" dirty="0"/>
              <a:t>Delegate/ Outsource</a:t>
            </a:r>
          </a:p>
        </p:txBody>
      </p:sp>
      <p:sp>
        <p:nvSpPr>
          <p:cNvPr id="3" name="Content Placeholder 2"/>
          <p:cNvSpPr>
            <a:spLocks noGrp="1"/>
          </p:cNvSpPr>
          <p:nvPr>
            <p:ph idx="1"/>
          </p:nvPr>
        </p:nvSpPr>
        <p:spPr>
          <a:xfrm>
            <a:off x="895350" y="897000"/>
            <a:ext cx="7772400" cy="3276600"/>
          </a:xfrm>
        </p:spPr>
        <p:txBody>
          <a:bodyPr/>
          <a:lstStyle/>
          <a:p>
            <a:r>
              <a:rPr lang="en-US" sz="2800" dirty="0"/>
              <a:t>Learn to ask for help – might be hard</a:t>
            </a:r>
          </a:p>
          <a:p>
            <a:r>
              <a:rPr lang="en-US" sz="2800" dirty="0"/>
              <a:t>Lean on partner, family, friends</a:t>
            </a:r>
          </a:p>
          <a:p>
            <a:r>
              <a:rPr lang="en-US" sz="2800" dirty="0"/>
              <a:t>Plan Ahead and Organize – shared calendar </a:t>
            </a:r>
          </a:p>
          <a:p>
            <a:r>
              <a:rPr lang="en-US" sz="2800" dirty="0"/>
              <a:t>Personal - House cleaning, online grocery, cooking/ meals, kids drop offs, car pooling, family support</a:t>
            </a:r>
          </a:p>
          <a:p>
            <a:r>
              <a:rPr lang="en-US" sz="2800" dirty="0"/>
              <a:t>Professional - Nurse calling patients</a:t>
            </a:r>
          </a:p>
          <a:p>
            <a:endParaRPr lang="en-US" dirty="0"/>
          </a:p>
          <a:p>
            <a:endParaRPr lang="en-US" dirty="0"/>
          </a:p>
        </p:txBody>
      </p:sp>
    </p:spTree>
    <p:extLst>
      <p:ext uri="{BB962C8B-B14F-4D97-AF65-F5344CB8AC3E}">
        <p14:creationId xmlns:p14="http://schemas.microsoft.com/office/powerpoint/2010/main" val="4250909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 y="119975"/>
            <a:ext cx="8229600" cy="857250"/>
          </a:xfrm>
        </p:spPr>
        <p:txBody>
          <a:bodyPr/>
          <a:lstStyle/>
          <a:p>
            <a:r>
              <a:rPr lang="en-US" dirty="0"/>
              <a:t>Be Kind to Yourself</a:t>
            </a:r>
          </a:p>
        </p:txBody>
      </p:sp>
      <p:sp>
        <p:nvSpPr>
          <p:cNvPr id="3" name="Content Placeholder 2"/>
          <p:cNvSpPr>
            <a:spLocks noGrp="1"/>
          </p:cNvSpPr>
          <p:nvPr>
            <p:ph idx="1"/>
          </p:nvPr>
        </p:nvSpPr>
        <p:spPr>
          <a:xfrm>
            <a:off x="1371600" y="976950"/>
            <a:ext cx="7351200" cy="2855913"/>
          </a:xfrm>
        </p:spPr>
        <p:txBody>
          <a:bodyPr/>
          <a:lstStyle/>
          <a:p>
            <a:r>
              <a:rPr lang="en-US" dirty="0"/>
              <a:t>It is okay not to be A+ at everything </a:t>
            </a:r>
          </a:p>
          <a:p>
            <a:r>
              <a:rPr lang="en-US" dirty="0"/>
              <a:t>Personal time to take care of yourself</a:t>
            </a:r>
          </a:p>
          <a:p>
            <a:pPr lvl="1">
              <a:spcBef>
                <a:spcPts val="400"/>
              </a:spcBef>
            </a:pPr>
            <a:r>
              <a:rPr lang="en-US" dirty="0"/>
              <a:t>Health</a:t>
            </a:r>
          </a:p>
          <a:p>
            <a:pPr lvl="1">
              <a:spcBef>
                <a:spcPts val="400"/>
              </a:spcBef>
            </a:pPr>
            <a:r>
              <a:rPr lang="en-US" dirty="0"/>
              <a:t>Exercise</a:t>
            </a:r>
          </a:p>
          <a:p>
            <a:pPr lvl="1">
              <a:spcBef>
                <a:spcPts val="400"/>
              </a:spcBef>
            </a:pPr>
            <a:r>
              <a:rPr lang="en-US" dirty="0"/>
              <a:t>Hobbies</a:t>
            </a:r>
          </a:p>
          <a:p>
            <a:r>
              <a:rPr lang="en-US" dirty="0"/>
              <a:t>Vacations</a:t>
            </a:r>
          </a:p>
          <a:p>
            <a:endParaRPr lang="en-US" dirty="0"/>
          </a:p>
        </p:txBody>
      </p:sp>
    </p:spTree>
    <p:extLst>
      <p:ext uri="{BB962C8B-B14F-4D97-AF65-F5344CB8AC3E}">
        <p14:creationId xmlns:p14="http://schemas.microsoft.com/office/powerpoint/2010/main" val="1717966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lstStyle/>
          <a:p>
            <a:r>
              <a:rPr lang="en-US" dirty="0"/>
              <a:t>Burnout / Wellness</a:t>
            </a:r>
          </a:p>
        </p:txBody>
      </p:sp>
      <p:sp>
        <p:nvSpPr>
          <p:cNvPr id="3" name="Content Placeholder 2"/>
          <p:cNvSpPr>
            <a:spLocks noGrp="1"/>
          </p:cNvSpPr>
          <p:nvPr>
            <p:ph idx="1"/>
          </p:nvPr>
        </p:nvSpPr>
        <p:spPr>
          <a:xfrm>
            <a:off x="1474050" y="1143793"/>
            <a:ext cx="6195900" cy="2855913"/>
          </a:xfrm>
        </p:spPr>
        <p:txBody>
          <a:bodyPr/>
          <a:lstStyle/>
          <a:p>
            <a:r>
              <a:rPr lang="en-US" dirty="0"/>
              <a:t>Watch for signs of burnout </a:t>
            </a:r>
          </a:p>
          <a:p>
            <a:r>
              <a:rPr lang="en-US" dirty="0"/>
              <a:t>Wellness is not just lack of burnout</a:t>
            </a:r>
          </a:p>
          <a:p>
            <a:r>
              <a:rPr lang="en-US" dirty="0"/>
              <a:t>Remember why you are here</a:t>
            </a:r>
          </a:p>
          <a:p>
            <a:r>
              <a:rPr lang="en-US" dirty="0"/>
              <a:t>Look at the big picture</a:t>
            </a:r>
          </a:p>
          <a:p>
            <a:r>
              <a:rPr lang="en-US" dirty="0"/>
              <a:t>Align your goals and values</a:t>
            </a:r>
          </a:p>
          <a:p>
            <a:endParaRPr lang="en-US" dirty="0"/>
          </a:p>
        </p:txBody>
      </p:sp>
    </p:spTree>
    <p:extLst>
      <p:ext uri="{BB962C8B-B14F-4D97-AF65-F5344CB8AC3E}">
        <p14:creationId xmlns:p14="http://schemas.microsoft.com/office/powerpoint/2010/main" val="3923522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p:txBody>
          <a:bodyPr/>
          <a:lstStyle/>
          <a:p>
            <a:pPr eaLnBrk="1" hangingPunct="1"/>
            <a:r>
              <a:rPr lang="en-US" altLang="en-US" dirty="0"/>
              <a:t>Make Time for Kids</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771525" y="971550"/>
            <a:ext cx="7924800" cy="2819399"/>
          </a:xfrm>
        </p:spPr>
        <p:txBody>
          <a:bodyPr/>
          <a:lstStyle/>
          <a:p>
            <a:pPr eaLnBrk="1" hangingPunct="1"/>
            <a:r>
              <a:rPr lang="en-US" altLang="en-US" dirty="0"/>
              <a:t>Don’t ignore your kids to do work</a:t>
            </a:r>
          </a:p>
          <a:p>
            <a:pPr eaLnBrk="1" hangingPunct="1"/>
            <a:r>
              <a:rPr lang="en-US" altLang="en-US" dirty="0"/>
              <a:t>Take time off and spend it with your family (vacations etc.)</a:t>
            </a:r>
          </a:p>
          <a:p>
            <a:pPr eaLnBrk="1" hangingPunct="1"/>
            <a:r>
              <a:rPr lang="en-US" altLang="en-US" dirty="0"/>
              <a:t>Teach Your kids to be kind, smart, and how to cook, or other things				</a:t>
            </a:r>
          </a:p>
          <a:p>
            <a:pPr marL="0" indent="0" eaLnBrk="1" hangingPunct="1">
              <a:buNone/>
            </a:pPr>
            <a:r>
              <a:rPr lang="en-US" altLang="en-US" dirty="0"/>
              <a:t>By: The Kid</a:t>
            </a:r>
          </a:p>
          <a:p>
            <a:pPr marL="0" indent="0" eaLnBrk="1" hangingPunct="1">
              <a:buNone/>
            </a:pPr>
            <a:endParaRPr lang="en-US" altLang="en-US" dirty="0"/>
          </a:p>
        </p:txBody>
      </p:sp>
    </p:spTree>
    <p:extLst>
      <p:ext uri="{BB962C8B-B14F-4D97-AF65-F5344CB8AC3E}">
        <p14:creationId xmlns:p14="http://schemas.microsoft.com/office/powerpoint/2010/main" val="2565383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16391"/>
            <a:ext cx="7315200" cy="993775"/>
          </a:xfrm>
        </p:spPr>
        <p:txBody>
          <a:bodyPr/>
          <a:lstStyle/>
          <a:p>
            <a:pPr algn="l"/>
            <a:r>
              <a:rPr lang="en-US" dirty="0"/>
              <a:t>	Can You Have It All?</a:t>
            </a:r>
            <a:br>
              <a:rPr lang="en-US" dirty="0"/>
            </a:br>
            <a:r>
              <a:rPr lang="en-US" dirty="0"/>
              <a:t> </a:t>
            </a:r>
          </a:p>
        </p:txBody>
      </p:sp>
      <p:sp>
        <p:nvSpPr>
          <p:cNvPr id="3" name="Content Placeholder 2"/>
          <p:cNvSpPr>
            <a:spLocks noGrp="1"/>
          </p:cNvSpPr>
          <p:nvPr>
            <p:ph idx="1"/>
          </p:nvPr>
        </p:nvSpPr>
        <p:spPr>
          <a:xfrm>
            <a:off x="2209800" y="1733550"/>
            <a:ext cx="4724400" cy="2212961"/>
          </a:xfrm>
        </p:spPr>
        <p:txBody>
          <a:bodyPr/>
          <a:lstStyle/>
          <a:p>
            <a:r>
              <a:rPr lang="en-US" dirty="0"/>
              <a:t>Pick your priorities</a:t>
            </a:r>
          </a:p>
          <a:p>
            <a:r>
              <a:rPr lang="en-US" dirty="0"/>
              <a:t>Delegate </a:t>
            </a:r>
          </a:p>
          <a:p>
            <a:r>
              <a:rPr lang="en-US" dirty="0"/>
              <a:t>Be kind to yourself </a:t>
            </a:r>
          </a:p>
        </p:txBody>
      </p:sp>
      <p:sp>
        <p:nvSpPr>
          <p:cNvPr id="5" name="TextBox 4">
            <a:extLst>
              <a:ext uri="{FF2B5EF4-FFF2-40B4-BE49-F238E27FC236}">
                <a16:creationId xmlns:a16="http://schemas.microsoft.com/office/drawing/2014/main" id="{32E21622-369B-45FC-A5C0-5B54FD8EECF9}"/>
              </a:ext>
            </a:extLst>
          </p:cNvPr>
          <p:cNvSpPr txBox="1"/>
          <p:nvPr/>
        </p:nvSpPr>
        <p:spPr>
          <a:xfrm>
            <a:off x="2400300" y="913278"/>
            <a:ext cx="5562600" cy="646331"/>
          </a:xfrm>
          <a:prstGeom prst="rect">
            <a:avLst/>
          </a:prstGeom>
          <a:noFill/>
        </p:spPr>
        <p:txBody>
          <a:bodyPr wrap="square" rtlCol="0">
            <a:spAutoFit/>
          </a:bodyPr>
          <a:lstStyle/>
          <a:p>
            <a:pPr algn="r"/>
            <a:r>
              <a:rPr lang="en-US" sz="3600" b="1" dirty="0">
                <a:latin typeface="Avenir Heavy" panose="02000503020000020003"/>
              </a:rPr>
              <a:t>How Do You Balance?</a:t>
            </a:r>
          </a:p>
        </p:txBody>
      </p:sp>
    </p:spTree>
    <p:extLst>
      <p:ext uri="{BB962C8B-B14F-4D97-AF65-F5344CB8AC3E}">
        <p14:creationId xmlns:p14="http://schemas.microsoft.com/office/powerpoint/2010/main" val="2747385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86936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000" b="1" dirty="0">
                <a:solidFill>
                  <a:srgbClr val="00386B"/>
                </a:solidFill>
                <a:latin typeface="Avenir Heavy" panose="02000503020000020003" pitchFamily="2" charset="0"/>
                <a:ea typeface="MS PGothic"/>
                <a:cs typeface="Gotham Medium" pitchFamily="2" charset="0"/>
              </a:rPr>
              <a:t>Moderator</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1507096"/>
            <a:ext cx="8458200" cy="2129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25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endParaRPr lang="en-US" sz="6400" dirty="0">
              <a:solidFill>
                <a:srgbClr val="00386B"/>
              </a:solidFill>
              <a:latin typeface="Avenir Book" panose="02000503020000020003" pitchFamily="2" charset="0"/>
              <a:ea typeface="+mn-ea"/>
              <a:cs typeface="Gotham Book" pitchFamily="2" charset="0"/>
            </a:endParaRPr>
          </a:p>
          <a:p>
            <a:pPr eaLnBrk="1" fontAlgn="auto" hangingPunct="1">
              <a:spcAft>
                <a:spcPts val="0"/>
              </a:spcAft>
              <a:defRPr/>
            </a:pPr>
            <a:r>
              <a:rPr lang="en-US" sz="9600" b="1" dirty="0">
                <a:solidFill>
                  <a:srgbClr val="00386B"/>
                </a:solidFill>
                <a:latin typeface="Avenir Book" panose="02000503020000020003" pitchFamily="2" charset="0"/>
                <a:ea typeface="+mn-ea"/>
                <a:cs typeface="Gotham Book" pitchFamily="2" charset="0"/>
              </a:rPr>
              <a:t>Ketan Koranne, MD, FACC</a:t>
            </a:r>
          </a:p>
          <a:p>
            <a:pPr eaLnBrk="1" fontAlgn="auto" hangingPunct="1">
              <a:spcAft>
                <a:spcPts val="0"/>
              </a:spcAft>
              <a:defRPr/>
            </a:pPr>
            <a:r>
              <a:rPr lang="en-US" sz="8000" dirty="0">
                <a:solidFill>
                  <a:srgbClr val="00386B"/>
                </a:solidFill>
                <a:latin typeface="Avenir Book" panose="02000503020000020003" pitchFamily="2" charset="0"/>
                <a:ea typeface="+mn-ea"/>
                <a:cs typeface="Gotham Book" pitchFamily="2" charset="0"/>
              </a:rPr>
              <a:t>Early Career Chair of ACC Iowa Chapter, </a:t>
            </a:r>
          </a:p>
          <a:p>
            <a:pPr eaLnBrk="1" fontAlgn="auto" hangingPunct="1">
              <a:spcAft>
                <a:spcPts val="0"/>
              </a:spcAft>
              <a:defRPr/>
            </a:pPr>
            <a:r>
              <a:rPr lang="en-US" sz="8000" dirty="0">
                <a:solidFill>
                  <a:srgbClr val="00386B"/>
                </a:solidFill>
                <a:latin typeface="Avenir Book" panose="02000503020000020003" pitchFamily="2" charset="0"/>
                <a:ea typeface="+mn-ea"/>
                <a:cs typeface="Gotham Book" pitchFamily="2" charset="0"/>
              </a:rPr>
              <a:t>Cardiologist and Cardiac Electrophysiologist, </a:t>
            </a:r>
          </a:p>
          <a:p>
            <a:pPr eaLnBrk="1" fontAlgn="auto" hangingPunct="1">
              <a:spcAft>
                <a:spcPts val="0"/>
              </a:spcAft>
              <a:defRPr/>
            </a:pPr>
            <a:r>
              <a:rPr lang="en-US" sz="8000" dirty="0">
                <a:solidFill>
                  <a:srgbClr val="00386B"/>
                </a:solidFill>
                <a:latin typeface="Avenir Book" panose="02000503020000020003" pitchFamily="2" charset="0"/>
                <a:ea typeface="+mn-ea"/>
                <a:cs typeface="Gotham Book" pitchFamily="2" charset="0"/>
              </a:rPr>
              <a:t>Program Director of Cardiology Fellowship, </a:t>
            </a:r>
          </a:p>
          <a:p>
            <a:pPr eaLnBrk="1" fontAlgn="auto" hangingPunct="1">
              <a:spcAft>
                <a:spcPts val="0"/>
              </a:spcAft>
              <a:defRPr/>
            </a:pPr>
            <a:r>
              <a:rPr lang="en-US" sz="8000" dirty="0" err="1">
                <a:solidFill>
                  <a:srgbClr val="00386B"/>
                </a:solidFill>
                <a:latin typeface="Avenir Book" panose="02000503020000020003" pitchFamily="2" charset="0"/>
                <a:ea typeface="+mn-ea"/>
                <a:cs typeface="Gotham Book" pitchFamily="2" charset="0"/>
              </a:rPr>
              <a:t>MercyOne</a:t>
            </a:r>
            <a:r>
              <a:rPr lang="en-US" sz="8000" dirty="0">
                <a:solidFill>
                  <a:srgbClr val="00386B"/>
                </a:solidFill>
                <a:latin typeface="Avenir Book" panose="02000503020000020003" pitchFamily="2" charset="0"/>
                <a:ea typeface="+mn-ea"/>
                <a:cs typeface="Gotham Book" pitchFamily="2" charset="0"/>
              </a:rPr>
              <a:t> North Iowa Medical Center, Mason City, Iowa</a:t>
            </a: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pic>
        <p:nvPicPr>
          <p:cNvPr id="3" name="Picture 2" descr="Text&#10;&#10;Description automatically generated with low confidence">
            <a:extLst>
              <a:ext uri="{FF2B5EF4-FFF2-40B4-BE49-F238E27FC236}">
                <a16:creationId xmlns:a16="http://schemas.microsoft.com/office/drawing/2014/main" id="{19830FF6-C189-4A0A-B695-AAB3892EF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0787" y="435399"/>
            <a:ext cx="1916013" cy="867938"/>
          </a:xfrm>
          <a:prstGeom prst="rect">
            <a:avLst/>
          </a:prstGeom>
        </p:spPr>
      </p:pic>
    </p:spTree>
    <p:extLst>
      <p:ext uri="{BB962C8B-B14F-4D97-AF65-F5344CB8AC3E}">
        <p14:creationId xmlns:p14="http://schemas.microsoft.com/office/powerpoint/2010/main" val="510865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10477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sz="4400" b="1" dirty="0">
                <a:solidFill>
                  <a:srgbClr val="00386B"/>
                </a:solidFill>
                <a:latin typeface="Avenir Heavy" panose="02000503020000020003"/>
              </a:rPr>
              <a:t>Involvement with Professional Societies- Why Start Early?</a:t>
            </a:r>
            <a:endParaRPr lang="en-US" altLang="en-US" sz="4400" b="1" dirty="0">
              <a:solidFill>
                <a:srgbClr val="00386B"/>
              </a:solidFill>
              <a:latin typeface="Avenir Heavy" panose="02000503020000020003"/>
              <a:ea typeface="MS PGothic"/>
              <a:cs typeface="Gotham Medium" pitchFamily="2" charset="0"/>
            </a:endParaRPr>
          </a:p>
          <a:p>
            <a:pPr algn="ctr"/>
            <a:endParaRPr lang="en-US" altLang="en-US" sz="5800" b="1" dirty="0">
              <a:solidFill>
                <a:schemeClr val="accent1">
                  <a:lumMod val="75000"/>
                </a:schemeClr>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00250"/>
            <a:ext cx="8458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92500" lnSpcReduction="1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b="1" dirty="0">
              <a:latin typeface="Garamond" pitchFamily="18" charset="0"/>
              <a:ea typeface="+mn-ea"/>
              <a:cs typeface="+mn-cs"/>
            </a:endParaRPr>
          </a:p>
          <a:p>
            <a:pPr eaLnBrk="1" fontAlgn="auto" hangingPunct="1">
              <a:spcAft>
                <a:spcPts val="0"/>
              </a:spcAft>
              <a:defRPr/>
            </a:pPr>
            <a:r>
              <a:rPr lang="en-US" sz="2400" b="1" dirty="0">
                <a:solidFill>
                  <a:srgbClr val="00386B"/>
                </a:solidFill>
                <a:latin typeface="Avenir Book" panose="02000503020000020003" pitchFamily="2" charset="0"/>
                <a:ea typeface="+mn-ea"/>
                <a:cs typeface="Gotham Book" pitchFamily="2" charset="0"/>
              </a:rPr>
              <a:t>Poonam Velagapudi, MD, MS, FACC</a:t>
            </a:r>
          </a:p>
          <a:p>
            <a:pPr>
              <a:lnSpc>
                <a:spcPct val="80000"/>
              </a:lnSpc>
            </a:pPr>
            <a:r>
              <a:rPr lang="en-US" altLang="en-US" sz="2400" dirty="0">
                <a:solidFill>
                  <a:srgbClr val="00386B"/>
                </a:solidFill>
                <a:latin typeface="Avenir Book" panose="02000503020000020003"/>
                <a:ea typeface="Arial Narrow" panose="020B0606020202030204" pitchFamily="34" charset="0"/>
                <a:cs typeface="Times New Roman" panose="02020603050405020304" pitchFamily="18" charset="0"/>
              </a:rPr>
              <a:t>Structural and Interventional Cardiologist; Assistant Professor of Medicine</a:t>
            </a:r>
          </a:p>
          <a:p>
            <a:pPr>
              <a:lnSpc>
                <a:spcPct val="80000"/>
              </a:lnSpc>
            </a:pPr>
            <a:r>
              <a:rPr lang="en-US" altLang="en-US" sz="2400" dirty="0">
                <a:solidFill>
                  <a:srgbClr val="00386B"/>
                </a:solidFill>
                <a:latin typeface="Avenir Book" panose="02000503020000020003"/>
                <a:ea typeface="Arial Narrow" panose="020B0606020202030204" pitchFamily="34" charset="0"/>
                <a:cs typeface="Times New Roman" panose="02020603050405020304" pitchFamily="18" charset="0"/>
              </a:rPr>
              <a:t>Associate Program Director for Cardiology Fellowship                              </a:t>
            </a:r>
          </a:p>
          <a:p>
            <a:pPr>
              <a:lnSpc>
                <a:spcPct val="80000"/>
              </a:lnSpc>
            </a:pPr>
            <a:r>
              <a:rPr lang="en-US" altLang="en-US" sz="2400" dirty="0">
                <a:solidFill>
                  <a:srgbClr val="00386B"/>
                </a:solidFill>
                <a:latin typeface="Avenir Book" panose="02000503020000020003"/>
                <a:ea typeface="Arial Narrow" panose="020B0606020202030204" pitchFamily="34" charset="0"/>
                <a:cs typeface="Times New Roman" panose="02020603050405020304" pitchFamily="18" charset="0"/>
              </a:rPr>
              <a:t>University of Nebraska Medical Center, Omaha, NE                    </a:t>
            </a:r>
          </a:p>
          <a:p>
            <a:pPr>
              <a:lnSpc>
                <a:spcPct val="80000"/>
              </a:lnSpc>
            </a:pPr>
            <a:r>
              <a:rPr lang="en-US" altLang="en-US" sz="2400" dirty="0">
                <a:solidFill>
                  <a:srgbClr val="00386B"/>
                </a:solidFill>
                <a:latin typeface="Avenir Book" panose="02000503020000020003"/>
                <a:ea typeface="Arial Narrow" panose="020B0606020202030204" pitchFamily="34" charset="0"/>
                <a:cs typeface="Times New Roman" panose="02020603050405020304" pitchFamily="18" charset="0"/>
              </a:rPr>
              <a:t>          Twitter: @</a:t>
            </a:r>
            <a:r>
              <a:rPr lang="en-US" altLang="en-US" sz="2400" dirty="0" err="1">
                <a:solidFill>
                  <a:srgbClr val="00386B"/>
                </a:solidFill>
                <a:latin typeface="Avenir Book" panose="02000503020000020003"/>
                <a:ea typeface="Arial Narrow" panose="020B0606020202030204" pitchFamily="34" charset="0"/>
                <a:cs typeface="Times New Roman" panose="02020603050405020304" pitchFamily="18" charset="0"/>
              </a:rPr>
              <a:t>pooh_Velagapudi</a:t>
            </a:r>
            <a:r>
              <a:rPr lang="en-US" altLang="en-US" sz="2400" dirty="0">
                <a:solidFill>
                  <a:srgbClr val="00386B"/>
                </a:solidFill>
                <a:latin typeface="Avenir Book" panose="02000503020000020003"/>
                <a:ea typeface="Arial Narrow" panose="020B0606020202030204" pitchFamily="34" charset="0"/>
                <a:cs typeface="Times New Roman" panose="02020603050405020304" pitchFamily="18" charset="0"/>
              </a:rPr>
              <a:t>                                                       </a:t>
            </a: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spTree>
    <p:extLst>
      <p:ext uri="{BB962C8B-B14F-4D97-AF65-F5344CB8AC3E}">
        <p14:creationId xmlns:p14="http://schemas.microsoft.com/office/powerpoint/2010/main" val="1099286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700" y="209550"/>
            <a:ext cx="2514600" cy="990600"/>
          </a:xfrm>
        </p:spPr>
        <p:txBody>
          <a:bodyPr/>
          <a:lstStyle/>
          <a:p>
            <a:r>
              <a:rPr lang="en-US" dirty="0"/>
              <a:t>                   Disclosures</a:t>
            </a:r>
          </a:p>
        </p:txBody>
      </p:sp>
      <p:sp>
        <p:nvSpPr>
          <p:cNvPr id="3" name="Content Placeholder 2"/>
          <p:cNvSpPr>
            <a:spLocks noGrp="1"/>
          </p:cNvSpPr>
          <p:nvPr>
            <p:ph idx="1"/>
          </p:nvPr>
        </p:nvSpPr>
        <p:spPr>
          <a:xfrm>
            <a:off x="3314700" y="1362472"/>
            <a:ext cx="2514600" cy="2418556"/>
          </a:xfrm>
        </p:spPr>
        <p:txBody>
          <a:bodyPr/>
          <a:lstStyle/>
          <a:p>
            <a:r>
              <a:rPr lang="en-US" sz="1800" dirty="0"/>
              <a:t>Abiomed</a:t>
            </a:r>
          </a:p>
          <a:p>
            <a:r>
              <a:rPr lang="en-US" sz="1800" dirty="0"/>
              <a:t>Opsens</a:t>
            </a:r>
          </a:p>
          <a:p>
            <a:r>
              <a:rPr lang="en-US" sz="1800" dirty="0"/>
              <a:t>Sanofi</a:t>
            </a:r>
          </a:p>
          <a:p>
            <a:r>
              <a:rPr lang="en-US" sz="1800" dirty="0"/>
              <a:t>Boston Scientific</a:t>
            </a:r>
          </a:p>
          <a:p>
            <a:r>
              <a:rPr lang="en-US" sz="1800" dirty="0"/>
              <a:t>Chiesi</a:t>
            </a:r>
          </a:p>
          <a:p>
            <a:r>
              <a:rPr lang="en-US" sz="1800" dirty="0"/>
              <a:t>Medtronic</a:t>
            </a:r>
          </a:p>
          <a:p>
            <a:r>
              <a:rPr lang="en-US" sz="1800" dirty="0"/>
              <a:t>Phillips</a:t>
            </a:r>
          </a:p>
        </p:txBody>
      </p:sp>
    </p:spTree>
    <p:extLst>
      <p:ext uri="{BB962C8B-B14F-4D97-AF65-F5344CB8AC3E}">
        <p14:creationId xmlns:p14="http://schemas.microsoft.com/office/powerpoint/2010/main" val="3157039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ãLEADERSHIP TIME MANAGEMENT FUNNY CARTOONSãçåçæå°çµæ"/>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61950"/>
            <a:ext cx="5239260" cy="4084148"/>
          </a:xfrm>
          <a:prstGeom prst="rect">
            <a:avLst/>
          </a:prstGeom>
          <a:ln/>
        </p:spPr>
        <p:style>
          <a:lnRef idx="2">
            <a:schemeClr val="dk1"/>
          </a:lnRef>
          <a:fillRef idx="1">
            <a:schemeClr val="lt1"/>
          </a:fillRef>
          <a:effectRef idx="0">
            <a:schemeClr val="dk1"/>
          </a:effectRef>
          <a:fontRef idx="minor">
            <a:schemeClr val="dk1"/>
          </a:fontRef>
        </p:style>
      </p:pic>
      <p:graphicFrame>
        <p:nvGraphicFramePr>
          <p:cNvPr id="5" name="Diagram 4"/>
          <p:cNvGraphicFramePr/>
          <p:nvPr/>
        </p:nvGraphicFramePr>
        <p:xfrm>
          <a:off x="5613991" y="748294"/>
          <a:ext cx="3590171" cy="349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87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609600" y="74930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1752600" y="28003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5486400" y="32575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5519821" y="3619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657600" y="15049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7315200" y="12001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4" idx="5"/>
          </p:cNvCxnSpPr>
          <p:nvPr/>
        </p:nvCxnSpPr>
        <p:spPr>
          <a:xfrm>
            <a:off x="804722" y="944422"/>
            <a:ext cx="1024078" cy="177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93886" y="476250"/>
            <a:ext cx="4340114" cy="237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23632" y="1788026"/>
            <a:ext cx="1486568" cy="1393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962400" y="1352550"/>
            <a:ext cx="3276600" cy="283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84542" y="923297"/>
            <a:ext cx="2645695" cy="569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48421" y="646445"/>
            <a:ext cx="1566779" cy="553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079220" y="1504950"/>
            <a:ext cx="5235980" cy="15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113128" y="713984"/>
            <a:ext cx="3297072" cy="2162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8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85750"/>
            <a:ext cx="5638800" cy="738484"/>
          </a:xfrm>
        </p:spPr>
        <p:txBody>
          <a:bodyPr/>
          <a:lstStyle/>
          <a:p>
            <a:r>
              <a:rPr lang="en-US" dirty="0"/>
              <a:t>            WHY START EARLY?</a:t>
            </a:r>
          </a:p>
        </p:txBody>
      </p:sp>
      <p:sp>
        <p:nvSpPr>
          <p:cNvPr id="3" name="Content Placeholder 2"/>
          <p:cNvSpPr>
            <a:spLocks noGrp="1"/>
          </p:cNvSpPr>
          <p:nvPr>
            <p:ph idx="1"/>
          </p:nvPr>
        </p:nvSpPr>
        <p:spPr>
          <a:xfrm>
            <a:off x="685800" y="1024234"/>
            <a:ext cx="8001000" cy="2855913"/>
          </a:xfrm>
        </p:spPr>
        <p:txBody>
          <a:bodyPr/>
          <a:lstStyle/>
          <a:p>
            <a:pPr marL="514350" indent="-514350">
              <a:buAutoNum type="arabicPeriod"/>
            </a:pPr>
            <a:r>
              <a:rPr lang="en-US" sz="3000" dirty="0"/>
              <a:t>To stay connected and build a network </a:t>
            </a:r>
          </a:p>
          <a:p>
            <a:pPr marL="514350" indent="-514350">
              <a:buAutoNum type="arabicPeriod"/>
            </a:pPr>
            <a:r>
              <a:rPr lang="en-US" sz="3000" dirty="0"/>
              <a:t>For education and lifelong learning</a:t>
            </a:r>
          </a:p>
          <a:p>
            <a:pPr marL="514350" indent="-514350">
              <a:buFont typeface="Arial" panose="020B0604020202020204" pitchFamily="34" charset="0"/>
              <a:buAutoNum type="arabicPeriod"/>
            </a:pPr>
            <a:r>
              <a:rPr lang="en-US" sz="3000" dirty="0"/>
              <a:t>To build leadership and other non-clinical skills </a:t>
            </a:r>
          </a:p>
          <a:p>
            <a:pPr marL="514350" indent="-514350">
              <a:buAutoNum type="arabicPeriod"/>
            </a:pPr>
            <a:r>
              <a:rPr lang="en-US" sz="3000" dirty="0"/>
              <a:t>For publications and other scientific contributions </a:t>
            </a:r>
          </a:p>
          <a:p>
            <a:pPr marL="514350" indent="-514350">
              <a:buAutoNum type="arabicPeriod"/>
            </a:pPr>
            <a:r>
              <a:rPr lang="en-US" sz="3000" dirty="0"/>
              <a:t>To remain open to opportunity </a:t>
            </a:r>
          </a:p>
          <a:p>
            <a:pPr marL="0" indent="0">
              <a:buNone/>
            </a:pPr>
            <a:endParaRPr lang="en-US" dirty="0"/>
          </a:p>
        </p:txBody>
      </p:sp>
    </p:spTree>
    <p:extLst>
      <p:ext uri="{BB962C8B-B14F-4D97-AF65-F5344CB8AC3E}">
        <p14:creationId xmlns:p14="http://schemas.microsoft.com/office/powerpoint/2010/main" val="1600655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74242"/>
            <a:ext cx="8915400" cy="544512"/>
          </a:xfrm>
        </p:spPr>
        <p:txBody>
          <a:bodyPr/>
          <a:lstStyle/>
          <a:p>
            <a:r>
              <a:rPr lang="en-US" b="1" dirty="0"/>
              <a:t>To Stay Connected and Build a Network </a:t>
            </a:r>
          </a:p>
        </p:txBody>
      </p:sp>
      <p:sp>
        <p:nvSpPr>
          <p:cNvPr id="3" name="Content Placeholder 2"/>
          <p:cNvSpPr>
            <a:spLocks noGrp="1"/>
          </p:cNvSpPr>
          <p:nvPr>
            <p:ph idx="1"/>
          </p:nvPr>
        </p:nvSpPr>
        <p:spPr>
          <a:xfrm>
            <a:off x="685800" y="742950"/>
            <a:ext cx="8305800" cy="3262312"/>
          </a:xfrm>
        </p:spPr>
        <p:txBody>
          <a:bodyPr>
            <a:normAutofit/>
          </a:bodyPr>
          <a:lstStyle/>
          <a:p>
            <a:pPr>
              <a:buFontTx/>
              <a:buChar char="-"/>
            </a:pPr>
            <a:r>
              <a:rPr lang="en-US" sz="1600" dirty="0"/>
              <a:t>ACC.14: FIT ‘Stump the Professor’ presenter</a:t>
            </a:r>
          </a:p>
          <a:p>
            <a:pPr>
              <a:buFontTx/>
              <a:buChar char="-"/>
            </a:pPr>
            <a:r>
              <a:rPr lang="en-US" sz="1600" dirty="0"/>
              <a:t>ACC 2017-18: Chair, FIT Section, Co-moderator of ‘Stump the Professor’- reviewed abstracts, provided feedback to selected FIT presenters</a:t>
            </a:r>
          </a:p>
          <a:p>
            <a:pPr>
              <a:buFontTx/>
              <a:buChar char="-"/>
            </a:pPr>
            <a:r>
              <a:rPr lang="en-US" sz="1600" dirty="0"/>
              <a:t>ACC 2020-22: Chair, ACC MD/PhD &amp; Interventional Challenging Cases </a:t>
            </a:r>
          </a:p>
          <a:p>
            <a:pPr>
              <a:buFontTx/>
              <a:buChar char="-"/>
            </a:pPr>
            <a:r>
              <a:rPr lang="en-US" sz="1600" dirty="0"/>
              <a:t>ACC 2020-23: Chair, ACC Early Career Section, Section Steering Committee </a:t>
            </a:r>
          </a:p>
          <a:p>
            <a:pPr marL="0" indent="0">
              <a:buNone/>
            </a:pPr>
            <a:endParaRPr lang="en-US" sz="1800" dirty="0"/>
          </a:p>
          <a:p>
            <a:pPr>
              <a:buFontTx/>
              <a:buChar char="-"/>
            </a:pPr>
            <a:endParaRPr lang="en-US" sz="1800" dirty="0"/>
          </a:p>
          <a:p>
            <a:pPr marL="0" indent="0">
              <a:buNone/>
            </a:pPr>
            <a:endParaRPr lang="en-US" sz="1800" dirty="0"/>
          </a:p>
          <a:p>
            <a:pPr marL="0" indent="0">
              <a:buNone/>
            </a:pPr>
            <a:endParaRPr lang="en-US" sz="1800" dirty="0"/>
          </a:p>
        </p:txBody>
      </p:sp>
      <p:pic>
        <p:nvPicPr>
          <p:cNvPr id="4" name="Picture 3"/>
          <p:cNvPicPr>
            <a:picLocks noChangeAspect="1"/>
          </p:cNvPicPr>
          <p:nvPr/>
        </p:nvPicPr>
        <p:blipFill>
          <a:blip r:embed="rId3"/>
          <a:stretch>
            <a:fillRect/>
          </a:stretch>
        </p:blipFill>
        <p:spPr>
          <a:xfrm>
            <a:off x="864831" y="2286354"/>
            <a:ext cx="3249970" cy="1862507"/>
          </a:xfrm>
          <a:prstGeom prst="rect">
            <a:avLst/>
          </a:prstGeom>
          <a:ln w="12700">
            <a:solidFill>
              <a:schemeClr val="tx1"/>
            </a:solidFill>
          </a:ln>
        </p:spPr>
      </p:pic>
      <p:pic>
        <p:nvPicPr>
          <p:cNvPr id="5" name="Picture 4"/>
          <p:cNvPicPr>
            <a:picLocks noChangeAspect="1"/>
          </p:cNvPicPr>
          <p:nvPr/>
        </p:nvPicPr>
        <p:blipFill>
          <a:blip r:embed="rId4"/>
          <a:stretch>
            <a:fillRect/>
          </a:stretch>
        </p:blipFill>
        <p:spPr>
          <a:xfrm>
            <a:off x="5029200" y="2266949"/>
            <a:ext cx="3141963" cy="1939856"/>
          </a:xfrm>
          <a:prstGeom prst="rect">
            <a:avLst/>
          </a:prstGeom>
          <a:ln w="12700">
            <a:solidFill>
              <a:schemeClr val="tx1"/>
            </a:solidFill>
          </a:ln>
        </p:spPr>
      </p:pic>
    </p:spTree>
    <p:extLst>
      <p:ext uri="{BB962C8B-B14F-4D97-AF65-F5344CB8AC3E}">
        <p14:creationId xmlns:p14="http://schemas.microsoft.com/office/powerpoint/2010/main" val="410268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18" y="742950"/>
            <a:ext cx="8841441" cy="3903220"/>
          </a:xfrm>
        </p:spPr>
        <p:txBody>
          <a:bodyPr>
            <a:normAutofit/>
          </a:bodyPr>
          <a:lstStyle/>
          <a:p>
            <a:r>
              <a:rPr lang="en-US" sz="1800" dirty="0"/>
              <a:t>2016: Teaching Tomorrow’s Teachers (T3) at Big Sky (g</a:t>
            </a:r>
            <a:r>
              <a:rPr lang="en-US" sz="1800" b="1" dirty="0"/>
              <a:t>roup activity, how to be a good educator, how to engage your audience by presenting in a clear &amp; concise manner)</a:t>
            </a:r>
          </a:p>
          <a:p>
            <a:r>
              <a:rPr lang="en-US" sz="1800" dirty="0"/>
              <a:t>2018: Presentations at several meetings; Educating house staff </a:t>
            </a:r>
          </a:p>
          <a:p>
            <a:r>
              <a:rPr lang="en-US" sz="1800" dirty="0"/>
              <a:t>2022: Selected for the ACC Early Career Emerging Faculty program, Washington DC </a:t>
            </a:r>
          </a:p>
          <a:p>
            <a:pPr marL="0" indent="0">
              <a:buNone/>
            </a:pPr>
            <a:r>
              <a:rPr lang="en-US" sz="1800" dirty="0"/>
              <a:t>   </a:t>
            </a:r>
          </a:p>
          <a:p>
            <a:pPr marL="0" indent="0">
              <a:buNone/>
            </a:pPr>
            <a:endParaRPr lang="en-US" sz="1800" dirty="0"/>
          </a:p>
          <a:p>
            <a:pPr>
              <a:buFontTx/>
              <a:buChar char="-"/>
            </a:pPr>
            <a:endParaRPr lang="en-US" sz="1800" dirty="0"/>
          </a:p>
          <a:p>
            <a:pPr marL="0" indent="0">
              <a:buNone/>
            </a:pPr>
            <a:endParaRPr lang="en-US" sz="1800" dirty="0"/>
          </a:p>
          <a:p>
            <a:pPr marL="0" indent="0">
              <a:buNone/>
            </a:pPr>
            <a:endParaRPr lang="en-US" sz="1800" dirty="0"/>
          </a:p>
          <a:p>
            <a:pPr marL="0" indent="0">
              <a:buNone/>
            </a:pPr>
            <a:endParaRPr lang="en-US" sz="1800" dirty="0"/>
          </a:p>
        </p:txBody>
      </p:sp>
      <p:pic>
        <p:nvPicPr>
          <p:cNvPr id="7" name="Picture 6"/>
          <p:cNvPicPr>
            <a:picLocks noChangeAspect="1"/>
          </p:cNvPicPr>
          <p:nvPr/>
        </p:nvPicPr>
        <p:blipFill>
          <a:blip r:embed="rId3"/>
          <a:stretch>
            <a:fillRect/>
          </a:stretch>
        </p:blipFill>
        <p:spPr>
          <a:xfrm>
            <a:off x="1905000" y="2110541"/>
            <a:ext cx="3632440" cy="2381525"/>
          </a:xfrm>
          <a:prstGeom prst="rect">
            <a:avLst/>
          </a:prstGeom>
          <a:ln w="12700">
            <a:solidFill>
              <a:schemeClr val="tx1"/>
            </a:solidFill>
          </a:ln>
        </p:spPr>
      </p:pic>
      <p:pic>
        <p:nvPicPr>
          <p:cNvPr id="8" name="Picture 7"/>
          <p:cNvPicPr>
            <a:picLocks noChangeAspect="1"/>
          </p:cNvPicPr>
          <p:nvPr/>
        </p:nvPicPr>
        <p:blipFill>
          <a:blip r:embed="rId4"/>
          <a:stretch>
            <a:fillRect/>
          </a:stretch>
        </p:blipFill>
        <p:spPr>
          <a:xfrm>
            <a:off x="5169017" y="2160178"/>
            <a:ext cx="3784845" cy="2074420"/>
          </a:xfrm>
          <a:prstGeom prst="rect">
            <a:avLst/>
          </a:prstGeom>
          <a:ln w="12700">
            <a:solidFill>
              <a:schemeClr val="tx1"/>
            </a:solidFill>
          </a:ln>
        </p:spPr>
      </p:pic>
      <p:pic>
        <p:nvPicPr>
          <p:cNvPr id="11" name="Picture 10"/>
          <p:cNvPicPr>
            <a:picLocks noChangeAspect="1"/>
          </p:cNvPicPr>
          <p:nvPr/>
        </p:nvPicPr>
        <p:blipFill>
          <a:blip r:embed="rId5"/>
          <a:stretch>
            <a:fillRect/>
          </a:stretch>
        </p:blipFill>
        <p:spPr>
          <a:xfrm>
            <a:off x="381000" y="2262641"/>
            <a:ext cx="1830634" cy="2460581"/>
          </a:xfrm>
          <a:prstGeom prst="rect">
            <a:avLst/>
          </a:prstGeom>
          <a:ln w="12700">
            <a:solidFill>
              <a:schemeClr val="tx1"/>
            </a:solidFill>
          </a:ln>
        </p:spPr>
      </p:pic>
      <p:sp>
        <p:nvSpPr>
          <p:cNvPr id="10" name="Title 6"/>
          <p:cNvSpPr>
            <a:spLocks noGrp="1"/>
          </p:cNvSpPr>
          <p:nvPr>
            <p:ph type="title"/>
          </p:nvPr>
        </p:nvSpPr>
        <p:spPr>
          <a:xfrm>
            <a:off x="126529" y="48343"/>
            <a:ext cx="8179271" cy="544512"/>
          </a:xfrm>
        </p:spPr>
        <p:txBody>
          <a:bodyPr/>
          <a:lstStyle/>
          <a:p>
            <a:r>
              <a:rPr lang="en-US" sz="4000" b="1" dirty="0"/>
              <a:t>          Education and Lifelong Learning</a:t>
            </a:r>
          </a:p>
        </p:txBody>
      </p:sp>
    </p:spTree>
    <p:extLst>
      <p:ext uri="{BB962C8B-B14F-4D97-AF65-F5344CB8AC3E}">
        <p14:creationId xmlns:p14="http://schemas.microsoft.com/office/powerpoint/2010/main" val="2093606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0305" y="111308"/>
            <a:ext cx="8510266" cy="4971680"/>
          </a:xfrm>
          <a:prstGeom prst="rect">
            <a:avLst/>
          </a:prstGeom>
        </p:spPr>
      </p:pic>
      <p:pic>
        <p:nvPicPr>
          <p:cNvPr id="5" name="Picture 4"/>
          <p:cNvPicPr>
            <a:picLocks noChangeAspect="1"/>
          </p:cNvPicPr>
          <p:nvPr/>
        </p:nvPicPr>
        <p:blipFill>
          <a:blip r:embed="rId4"/>
          <a:stretch>
            <a:fillRect/>
          </a:stretch>
        </p:blipFill>
        <p:spPr>
          <a:xfrm>
            <a:off x="211482" y="305580"/>
            <a:ext cx="8729089" cy="4583136"/>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5"/>
          <a:stretch>
            <a:fillRect/>
          </a:stretch>
        </p:blipFill>
        <p:spPr>
          <a:xfrm>
            <a:off x="637451" y="219381"/>
            <a:ext cx="7877150" cy="4755535"/>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6"/>
          <a:stretch>
            <a:fillRect/>
          </a:stretch>
        </p:blipFill>
        <p:spPr>
          <a:xfrm>
            <a:off x="285750" y="32147"/>
            <a:ext cx="8572500" cy="5079206"/>
          </a:xfrm>
          <a:prstGeom prst="rect">
            <a:avLst/>
          </a:prstGeom>
        </p:spPr>
      </p:pic>
      <p:pic>
        <p:nvPicPr>
          <p:cNvPr id="8" name="Picture 7"/>
          <p:cNvPicPr>
            <a:picLocks noChangeAspect="1"/>
          </p:cNvPicPr>
          <p:nvPr/>
        </p:nvPicPr>
        <p:blipFill>
          <a:blip r:embed="rId7"/>
          <a:stretch>
            <a:fillRect/>
          </a:stretch>
        </p:blipFill>
        <p:spPr>
          <a:xfrm>
            <a:off x="1048871" y="191016"/>
            <a:ext cx="6777317" cy="4687645"/>
          </a:xfrm>
          <a:prstGeom prst="rect">
            <a:avLst/>
          </a:prstGeom>
          <a:ln/>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8"/>
          <a:stretch>
            <a:fillRect/>
          </a:stretch>
        </p:blipFill>
        <p:spPr>
          <a:xfrm>
            <a:off x="634931" y="1036644"/>
            <a:ext cx="8101013" cy="27717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63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5350"/>
            <a:ext cx="8532158" cy="3979420"/>
          </a:xfrm>
        </p:spPr>
        <p:txBody>
          <a:bodyPr>
            <a:normAutofit/>
          </a:bodyPr>
          <a:lstStyle/>
          <a:p>
            <a:pPr marL="0" indent="0">
              <a:buNone/>
            </a:pPr>
            <a:r>
              <a:rPr lang="en-US" sz="1800" b="1" dirty="0"/>
              <a:t>- 2018 to 2020: ACC Leadership Academy</a:t>
            </a:r>
          </a:p>
          <a:p>
            <a:pPr marL="0" indent="0">
              <a:buNone/>
            </a:pPr>
            <a:r>
              <a:rPr lang="en-US" sz="1800" dirty="0"/>
              <a:t>Emotional intelligence, giving timely &amp; constructive feedback, 360 evaluations </a:t>
            </a:r>
          </a:p>
          <a:p>
            <a:pPr marL="0" indent="0">
              <a:buNone/>
            </a:pPr>
            <a:r>
              <a:rPr lang="en-US" sz="1800" dirty="0"/>
              <a:t>Capstone Project with assigned mentors: Toolkit on burnout </a:t>
            </a:r>
          </a:p>
          <a:p>
            <a:pPr marL="0" indent="0">
              <a:buNone/>
            </a:pPr>
            <a:r>
              <a:rPr lang="en-US" sz="1800" b="1" dirty="0"/>
              <a:t>- 2018: </a:t>
            </a:r>
            <a:r>
              <a:rPr lang="id-ID" sz="1800" b="1" dirty="0"/>
              <a:t>2</a:t>
            </a:r>
            <a:r>
              <a:rPr lang="id-ID" sz="1800" b="1" baseline="30000" dirty="0"/>
              <a:t>nd</a:t>
            </a:r>
            <a:r>
              <a:rPr lang="en-US" sz="1800" b="1" dirty="0"/>
              <a:t> </a:t>
            </a:r>
            <a:r>
              <a:rPr lang="id-ID" sz="1800" b="1" dirty="0"/>
              <a:t>Fondazione Internazionale Menarini Emerging Leaders Scholarship Program </a:t>
            </a:r>
            <a:r>
              <a:rPr lang="id-ID" sz="1800" dirty="0"/>
              <a:t>in</a:t>
            </a:r>
            <a:r>
              <a:rPr lang="en-US" sz="1800" dirty="0"/>
              <a:t> </a:t>
            </a:r>
            <a:r>
              <a:rPr lang="id-ID" sz="1800" dirty="0"/>
              <a:t>conjunction with the Asia Pacific Society of Cardiology Congress</a:t>
            </a:r>
            <a:r>
              <a:rPr lang="en-US" sz="1800" dirty="0"/>
              <a:t>, Taipei </a:t>
            </a:r>
          </a:p>
        </p:txBody>
      </p:sp>
      <p:pic>
        <p:nvPicPr>
          <p:cNvPr id="7" name="Picture 6"/>
          <p:cNvPicPr>
            <a:picLocks noChangeAspect="1"/>
          </p:cNvPicPr>
          <p:nvPr/>
        </p:nvPicPr>
        <p:blipFill>
          <a:blip r:embed="rId3"/>
          <a:stretch>
            <a:fillRect/>
          </a:stretch>
        </p:blipFill>
        <p:spPr>
          <a:xfrm>
            <a:off x="47221" y="2729615"/>
            <a:ext cx="4494680" cy="2204335"/>
          </a:xfrm>
          <a:prstGeom prst="rect">
            <a:avLst/>
          </a:prstGeom>
          <a:ln w="12700">
            <a:solidFill>
              <a:schemeClr val="tx1"/>
            </a:solidFill>
          </a:ln>
        </p:spPr>
      </p:pic>
      <p:pic>
        <p:nvPicPr>
          <p:cNvPr id="10" name="Picture 9"/>
          <p:cNvPicPr>
            <a:picLocks noChangeAspect="1"/>
          </p:cNvPicPr>
          <p:nvPr/>
        </p:nvPicPr>
        <p:blipFill>
          <a:blip r:embed="rId4"/>
          <a:stretch>
            <a:fillRect/>
          </a:stretch>
        </p:blipFill>
        <p:spPr>
          <a:xfrm>
            <a:off x="4568638" y="2730976"/>
            <a:ext cx="4580685" cy="2202973"/>
          </a:xfrm>
          <a:prstGeom prst="rect">
            <a:avLst/>
          </a:prstGeom>
          <a:ln w="12700">
            <a:solidFill>
              <a:schemeClr val="tx1"/>
            </a:solidFill>
          </a:ln>
        </p:spPr>
      </p:pic>
      <p:sp>
        <p:nvSpPr>
          <p:cNvPr id="11" name="Title 6"/>
          <p:cNvSpPr>
            <a:spLocks noGrp="1"/>
          </p:cNvSpPr>
          <p:nvPr>
            <p:ph type="title"/>
          </p:nvPr>
        </p:nvSpPr>
        <p:spPr>
          <a:xfrm>
            <a:off x="110938" y="291658"/>
            <a:ext cx="8915400" cy="544512"/>
          </a:xfrm>
        </p:spPr>
        <p:txBody>
          <a:bodyPr/>
          <a:lstStyle/>
          <a:p>
            <a:r>
              <a:rPr lang="en-US" sz="3400" b="1" dirty="0"/>
              <a:t>  </a:t>
            </a:r>
            <a:r>
              <a:rPr lang="en-US" sz="3200" b="1" dirty="0"/>
              <a:t>Building Leadership and Other Non-clinical Skills </a:t>
            </a:r>
          </a:p>
        </p:txBody>
      </p:sp>
    </p:spTree>
    <p:extLst>
      <p:ext uri="{BB962C8B-B14F-4D97-AF65-F5344CB8AC3E}">
        <p14:creationId xmlns:p14="http://schemas.microsoft.com/office/powerpoint/2010/main" val="494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609900"/>
            <a:ext cx="7404749" cy="3827020"/>
          </a:xfrm>
        </p:spPr>
        <p:txBody>
          <a:bodyPr>
            <a:normAutofit/>
          </a:bodyPr>
          <a:lstStyle/>
          <a:p>
            <a:pPr marL="0" indent="0">
              <a:buNone/>
            </a:pPr>
            <a:endParaRPr lang="en-US" sz="1800" dirty="0"/>
          </a:p>
          <a:p>
            <a:pPr marL="0" indent="0">
              <a:buNone/>
            </a:pPr>
            <a:r>
              <a:rPr lang="en-US" sz="1800" b="1" dirty="0"/>
              <a:t>- 2019: ACC Clinical Trials Research: Upping Your Game program </a:t>
            </a:r>
          </a:p>
          <a:p>
            <a:pPr marL="0" indent="0">
              <a:buNone/>
            </a:pPr>
            <a:r>
              <a:rPr lang="en-US" sz="1800" dirty="0"/>
              <a:t>Education regarding clinical trials research</a:t>
            </a:r>
          </a:p>
          <a:p>
            <a:pPr marL="0" indent="0">
              <a:buNone/>
            </a:pPr>
            <a:r>
              <a:rPr lang="en-US" sz="1800" dirty="0"/>
              <a:t>Creating a personal action plan </a:t>
            </a:r>
          </a:p>
          <a:p>
            <a:pPr marL="0" indent="0">
              <a:buNone/>
            </a:pPr>
            <a:r>
              <a:rPr lang="en-US" sz="1800" dirty="0"/>
              <a:t>Participation in clinical trial enrollment </a:t>
            </a:r>
          </a:p>
          <a:p>
            <a:pPr marL="0" indent="0">
              <a:buNone/>
            </a:pPr>
            <a:endParaRPr lang="en-US" sz="1800" dirty="0"/>
          </a:p>
          <a:p>
            <a:pPr marL="0" indent="0">
              <a:buNone/>
            </a:pPr>
            <a:endParaRPr lang="en-US" sz="1800" dirty="0"/>
          </a:p>
        </p:txBody>
      </p:sp>
      <p:pic>
        <p:nvPicPr>
          <p:cNvPr id="8" name="Picture 7"/>
          <p:cNvPicPr>
            <a:picLocks noChangeAspect="1"/>
          </p:cNvPicPr>
          <p:nvPr/>
        </p:nvPicPr>
        <p:blipFill>
          <a:blip r:embed="rId3"/>
          <a:stretch>
            <a:fillRect/>
          </a:stretch>
        </p:blipFill>
        <p:spPr>
          <a:xfrm>
            <a:off x="76200" y="2419350"/>
            <a:ext cx="4519980" cy="2594161"/>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a:stretch>
            <a:fillRect/>
          </a:stretch>
        </p:blipFill>
        <p:spPr>
          <a:xfrm>
            <a:off x="4644422" y="2419350"/>
            <a:ext cx="4312285" cy="2594161"/>
          </a:xfrm>
          <a:prstGeom prst="rect">
            <a:avLst/>
          </a:prstGeom>
        </p:spPr>
        <p:style>
          <a:lnRef idx="2">
            <a:schemeClr val="dk1"/>
          </a:lnRef>
          <a:fillRef idx="1">
            <a:schemeClr val="lt1"/>
          </a:fillRef>
          <a:effectRef idx="0">
            <a:schemeClr val="dk1"/>
          </a:effectRef>
          <a:fontRef idx="minor">
            <a:schemeClr val="dk1"/>
          </a:fontRef>
        </p:style>
      </p:pic>
      <p:sp>
        <p:nvSpPr>
          <p:cNvPr id="11" name="Title 6"/>
          <p:cNvSpPr>
            <a:spLocks noGrp="1"/>
          </p:cNvSpPr>
          <p:nvPr>
            <p:ph type="title"/>
          </p:nvPr>
        </p:nvSpPr>
        <p:spPr>
          <a:xfrm>
            <a:off x="76200" y="285750"/>
            <a:ext cx="8915400" cy="544512"/>
          </a:xfrm>
        </p:spPr>
        <p:txBody>
          <a:bodyPr/>
          <a:lstStyle/>
          <a:p>
            <a:r>
              <a:rPr lang="en-US" sz="3400" b="1" dirty="0"/>
              <a:t> Building Leadership and Other Non-clinical Skills </a:t>
            </a:r>
          </a:p>
        </p:txBody>
      </p:sp>
    </p:spTree>
    <p:extLst>
      <p:ext uri="{BB962C8B-B14F-4D97-AF65-F5344CB8AC3E}">
        <p14:creationId xmlns:p14="http://schemas.microsoft.com/office/powerpoint/2010/main" val="29791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5683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000" b="1" dirty="0">
                <a:solidFill>
                  <a:srgbClr val="00386B"/>
                </a:solidFill>
                <a:latin typeface="Avenir Heavy" panose="02000503020000020003" pitchFamily="2" charset="0"/>
                <a:ea typeface="MS PGothic"/>
                <a:cs typeface="Gotham Medium" pitchFamily="2" charset="0"/>
              </a:rPr>
              <a:t>Panelists</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228600" y="1303337"/>
            <a:ext cx="84582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25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8000" b="1" dirty="0">
                <a:solidFill>
                  <a:srgbClr val="00386B"/>
                </a:solidFill>
                <a:latin typeface="Avenir Book" panose="02000503020000020003" pitchFamily="2" charset="0"/>
                <a:ea typeface="+mn-ea"/>
                <a:cs typeface="Gotham Book" pitchFamily="2" charset="0"/>
              </a:rPr>
              <a:t>Brenton Bauer, MD, FACC</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ACC Early Career Leadership Council, </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Cor Healthcare Medical Association</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Torrance, California</a:t>
            </a:r>
          </a:p>
          <a:p>
            <a:pPr eaLnBrk="1" fontAlgn="auto" hangingPunct="1">
              <a:spcAft>
                <a:spcPts val="0"/>
              </a:spcAft>
              <a:defRPr/>
            </a:pPr>
            <a:endParaRPr lang="en-US" sz="6400" dirty="0">
              <a:solidFill>
                <a:srgbClr val="00386B"/>
              </a:solidFill>
              <a:latin typeface="Avenir Book" panose="02000503020000020003" pitchFamily="2" charset="0"/>
              <a:ea typeface="+mn-ea"/>
              <a:cs typeface="Gotham Book" pitchFamily="2" charset="0"/>
            </a:endParaRPr>
          </a:p>
          <a:p>
            <a:pPr eaLnBrk="1" fontAlgn="auto" hangingPunct="1">
              <a:spcAft>
                <a:spcPts val="0"/>
              </a:spcAft>
              <a:defRPr/>
            </a:pPr>
            <a:r>
              <a:rPr lang="en-US" sz="8000" b="1" dirty="0">
                <a:solidFill>
                  <a:srgbClr val="00386B"/>
                </a:solidFill>
                <a:latin typeface="Avenir Book" panose="02000503020000020003" pitchFamily="2" charset="0"/>
                <a:ea typeface="+mn-ea"/>
                <a:cs typeface="Gotham Book" pitchFamily="2" charset="0"/>
              </a:rPr>
              <a:t>Michael Cullen, MD, FACC</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ACC Early Career Leadership Council, Associate Professor of Medicine, </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Associate Program Director of Cardiology Fellowship, Mayo Clinic</a:t>
            </a:r>
          </a:p>
          <a:p>
            <a:pPr eaLnBrk="1" fontAlgn="auto" hangingPunct="1">
              <a:spcAft>
                <a:spcPts val="0"/>
              </a:spcAft>
              <a:defRPr/>
            </a:pPr>
            <a:r>
              <a:rPr lang="en-US" sz="6400" dirty="0">
                <a:solidFill>
                  <a:srgbClr val="00386B"/>
                </a:solidFill>
                <a:latin typeface="Avenir Book" panose="02000503020000020003" pitchFamily="2" charset="0"/>
                <a:ea typeface="+mn-ea"/>
                <a:cs typeface="Gotham Book" pitchFamily="2" charset="0"/>
              </a:rPr>
              <a:t>Rochester, Minnesota</a:t>
            </a:r>
            <a:endParaRPr lang="en-US" sz="2400" dirty="0">
              <a:latin typeface="Avenir Book" panose="02000503020000020003" pitchFamily="2" charset="0"/>
              <a:ea typeface="+mn-ea"/>
              <a:cs typeface="Gotham Book" pitchFamily="2" charset="0"/>
            </a:endParaRPr>
          </a:p>
        </p:txBody>
      </p:sp>
      <p:pic>
        <p:nvPicPr>
          <p:cNvPr id="3" name="Picture 2" descr="Text&#10;&#10;Description automatically generated with low confidence">
            <a:extLst>
              <a:ext uri="{FF2B5EF4-FFF2-40B4-BE49-F238E27FC236}">
                <a16:creationId xmlns:a16="http://schemas.microsoft.com/office/drawing/2014/main" id="{19830FF6-C189-4A0A-B695-AAB3892EF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487" y="568325"/>
            <a:ext cx="1916013" cy="867938"/>
          </a:xfrm>
          <a:prstGeom prst="rect">
            <a:avLst/>
          </a:prstGeom>
        </p:spPr>
      </p:pic>
    </p:spTree>
    <p:extLst>
      <p:ext uri="{BB962C8B-B14F-4D97-AF65-F5344CB8AC3E}">
        <p14:creationId xmlns:p14="http://schemas.microsoft.com/office/powerpoint/2010/main" val="482966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374" y="-19050"/>
            <a:ext cx="7886700" cy="526256"/>
          </a:xfrm>
        </p:spPr>
        <p:txBody>
          <a:bodyPr/>
          <a:lstStyle/>
          <a:p>
            <a:r>
              <a:rPr lang="en-US" sz="3200" b="1" dirty="0"/>
              <a:t>Publications and Scientific Contributions</a:t>
            </a:r>
          </a:p>
        </p:txBody>
      </p:sp>
      <p:pic>
        <p:nvPicPr>
          <p:cNvPr id="4" name="Content Placeholder 3"/>
          <p:cNvPicPr>
            <a:picLocks noGrp="1" noChangeAspect="1"/>
          </p:cNvPicPr>
          <p:nvPr>
            <p:ph idx="1"/>
          </p:nvPr>
        </p:nvPicPr>
        <p:blipFill>
          <a:blip r:embed="rId3"/>
          <a:stretch>
            <a:fillRect/>
          </a:stretch>
        </p:blipFill>
        <p:spPr>
          <a:xfrm>
            <a:off x="5017806" y="2485099"/>
            <a:ext cx="4058957" cy="2601250"/>
          </a:xfrm>
          <a:prstGeom prst="rect">
            <a:avLst/>
          </a:prstGeom>
        </p:spPr>
      </p:pic>
      <p:pic>
        <p:nvPicPr>
          <p:cNvPr id="5" name="Picture 4"/>
          <p:cNvPicPr>
            <a:picLocks noChangeAspect="1"/>
          </p:cNvPicPr>
          <p:nvPr/>
        </p:nvPicPr>
        <p:blipFill>
          <a:blip r:embed="rId4"/>
          <a:stretch>
            <a:fillRect/>
          </a:stretch>
        </p:blipFill>
        <p:spPr>
          <a:xfrm>
            <a:off x="107576" y="2485099"/>
            <a:ext cx="4894730" cy="2601251"/>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990600" y="514350"/>
            <a:ext cx="7844118" cy="2862322"/>
          </a:xfrm>
          <a:prstGeom prst="rect">
            <a:avLst/>
          </a:prstGeom>
          <a:noFill/>
        </p:spPr>
        <p:txBody>
          <a:bodyPr wrap="square" rtlCol="0">
            <a:spAutoFit/>
          </a:bodyPr>
          <a:lstStyle/>
          <a:p>
            <a:pPr marL="342900" indent="-342900">
              <a:buFontTx/>
              <a:buChar char="-"/>
            </a:pPr>
            <a:r>
              <a:rPr lang="en-US" dirty="0">
                <a:latin typeface="Avenir Book" panose="02000503020000020003"/>
              </a:rPr>
              <a:t>2018: ACC FIT Section- ‘A New Educational Framework to Improve Lifelong Learning for Cardiologists’ in JACC </a:t>
            </a:r>
          </a:p>
          <a:p>
            <a:pPr marL="342900" indent="-342900">
              <a:buFontTx/>
              <a:buChar char="-"/>
            </a:pPr>
            <a:r>
              <a:rPr lang="en-US" dirty="0">
                <a:latin typeface="Avenir Book" panose="02000503020000020003"/>
              </a:rPr>
              <a:t>2020: Member, ACC BOG Task Force on ‘Well being’- ‘The Imperative of Addressing Clinician Well-Being’ in JACC</a:t>
            </a:r>
          </a:p>
          <a:p>
            <a:pPr marL="342900" indent="-342900">
              <a:buFontTx/>
              <a:buChar char="-"/>
            </a:pPr>
            <a:r>
              <a:rPr lang="en-US" dirty="0">
                <a:latin typeface="Avenir Book" panose="02000503020000020003"/>
              </a:rPr>
              <a:t>2022: ACC Early Career Section- Article on ‘Early Career Parenting challenges’ (accepted for publication in JACC)</a:t>
            </a:r>
          </a:p>
          <a:p>
            <a:endParaRPr lang="en-US" dirty="0"/>
          </a:p>
          <a:p>
            <a:pPr marL="342900" indent="-342900">
              <a:buFontTx/>
              <a:buChar char="-"/>
            </a:pPr>
            <a:endParaRPr lang="en-US" dirty="0"/>
          </a:p>
          <a:p>
            <a:pPr marL="342900" indent="-342900">
              <a:buFontTx/>
              <a:buChar char="-"/>
            </a:pPr>
            <a:endParaRPr lang="en-US" dirty="0"/>
          </a:p>
          <a:p>
            <a:endParaRPr lang="en-US" dirty="0"/>
          </a:p>
        </p:txBody>
      </p:sp>
      <p:pic>
        <p:nvPicPr>
          <p:cNvPr id="3" name="Picture 2"/>
          <p:cNvPicPr>
            <a:picLocks noChangeAspect="1"/>
          </p:cNvPicPr>
          <p:nvPr/>
        </p:nvPicPr>
        <p:blipFill>
          <a:blip r:embed="rId5"/>
          <a:stretch>
            <a:fillRect/>
          </a:stretch>
        </p:blipFill>
        <p:spPr>
          <a:xfrm>
            <a:off x="2297973" y="2266950"/>
            <a:ext cx="4460647" cy="2876550"/>
          </a:xfrm>
          <a:prstGeom prst="rect">
            <a:avLst/>
          </a:prstGeom>
          <a:ln w="12700">
            <a:solidFill>
              <a:schemeClr val="tx1"/>
            </a:solidFill>
          </a:ln>
        </p:spPr>
      </p:pic>
    </p:spTree>
    <p:extLst>
      <p:ext uri="{BB962C8B-B14F-4D97-AF65-F5344CB8AC3E}">
        <p14:creationId xmlns:p14="http://schemas.microsoft.com/office/powerpoint/2010/main" val="17937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1212"/>
            <a:ext cx="9365512" cy="497087"/>
          </a:xfrm>
        </p:spPr>
        <p:txBody>
          <a:bodyPr>
            <a:normAutofit fontScale="90000"/>
          </a:bodyPr>
          <a:lstStyle/>
          <a:p>
            <a:pPr algn="l"/>
            <a:r>
              <a:rPr lang="en-US" b="1" dirty="0"/>
              <a:t>                          Opportunities </a:t>
            </a:r>
            <a:br>
              <a:rPr lang="en-US" b="1" dirty="0"/>
            </a:br>
            <a:endParaRPr lang="en-US" b="1" dirty="0"/>
          </a:p>
        </p:txBody>
      </p:sp>
      <p:pic>
        <p:nvPicPr>
          <p:cNvPr id="4" name="Picture 3"/>
          <p:cNvPicPr>
            <a:picLocks noChangeAspect="1"/>
          </p:cNvPicPr>
          <p:nvPr/>
        </p:nvPicPr>
        <p:blipFill>
          <a:blip r:embed="rId2"/>
          <a:stretch>
            <a:fillRect/>
          </a:stretch>
        </p:blipFill>
        <p:spPr>
          <a:xfrm>
            <a:off x="217734" y="507025"/>
            <a:ext cx="2562212" cy="2201604"/>
          </a:xfrm>
          <a:prstGeom prst="rect">
            <a:avLst/>
          </a:prstGeom>
        </p:spPr>
      </p:pic>
      <p:pic>
        <p:nvPicPr>
          <p:cNvPr id="5" name="Picture 4"/>
          <p:cNvPicPr>
            <a:picLocks noChangeAspect="1"/>
          </p:cNvPicPr>
          <p:nvPr/>
        </p:nvPicPr>
        <p:blipFill>
          <a:blip r:embed="rId3"/>
          <a:stretch>
            <a:fillRect/>
          </a:stretch>
        </p:blipFill>
        <p:spPr>
          <a:xfrm>
            <a:off x="101243" y="2876550"/>
            <a:ext cx="2751080" cy="1095154"/>
          </a:xfrm>
          <a:prstGeom prst="rect">
            <a:avLst/>
          </a:prstGeom>
        </p:spPr>
      </p:pic>
      <p:graphicFrame>
        <p:nvGraphicFramePr>
          <p:cNvPr id="6" name="Diagram 5"/>
          <p:cNvGraphicFramePr/>
          <p:nvPr>
            <p:extLst>
              <p:ext uri="{D42A27DB-BD31-4B8C-83A1-F6EECF244321}">
                <p14:modId xmlns:p14="http://schemas.microsoft.com/office/powerpoint/2010/main" val="2706108650"/>
              </p:ext>
            </p:extLst>
          </p:nvPr>
        </p:nvGraphicFramePr>
        <p:xfrm>
          <a:off x="2922833" y="507025"/>
          <a:ext cx="5995599" cy="3676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695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609600" y="74930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p:cNvSpPr/>
          <p:nvPr/>
        </p:nvSpPr>
        <p:spPr>
          <a:xfrm>
            <a:off x="1752600" y="28003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5486400" y="32575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5519821" y="3619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657600" y="15049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7315200" y="1200150"/>
            <a:ext cx="228600" cy="228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4" idx="5"/>
          </p:cNvCxnSpPr>
          <p:nvPr/>
        </p:nvCxnSpPr>
        <p:spPr>
          <a:xfrm>
            <a:off x="804722" y="944422"/>
            <a:ext cx="1024078" cy="177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93886" y="476250"/>
            <a:ext cx="4340114" cy="237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923632" y="1788026"/>
            <a:ext cx="1486568" cy="1393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962400" y="1352550"/>
            <a:ext cx="3276600" cy="283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84542" y="923297"/>
            <a:ext cx="2645695" cy="569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48421" y="646445"/>
            <a:ext cx="1566779" cy="553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079220" y="1504950"/>
            <a:ext cx="5235980" cy="15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113128" y="713984"/>
            <a:ext cx="3297072" cy="2162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1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ãfunny quotes on leadershipãçåçæå°çµæ"/>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9" t="4070" r="7054" b="6783"/>
          <a:stretch>
            <a:fillRect/>
          </a:stretch>
        </p:blipFill>
        <p:spPr bwMode="auto">
          <a:xfrm>
            <a:off x="2819400" y="1164535"/>
            <a:ext cx="3886200" cy="386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91574"/>
            <a:ext cx="8077200" cy="1072961"/>
          </a:xfrm>
        </p:spPr>
        <p:txBody>
          <a:bodyPr>
            <a:noAutofit/>
          </a:bodyPr>
          <a:lstStyle/>
          <a:p>
            <a:r>
              <a:rPr lang="en-US" sz="2800" b="1" dirty="0"/>
              <a:t>Why is involvement with professional societies important and why start early? </a:t>
            </a:r>
          </a:p>
        </p:txBody>
      </p:sp>
    </p:spTree>
    <p:extLst>
      <p:ext uri="{BB962C8B-B14F-4D97-AF65-F5344CB8AC3E}">
        <p14:creationId xmlns:p14="http://schemas.microsoft.com/office/powerpoint/2010/main" val="26612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85750"/>
            <a:ext cx="583565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2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1303337"/>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Compensation Models</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49"/>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925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b="1" dirty="0">
                <a:solidFill>
                  <a:srgbClr val="00386B"/>
                </a:solidFill>
                <a:latin typeface="Avenir Book" panose="02000503020000020003" pitchFamily="2" charset="0"/>
                <a:ea typeface="+mn-ea"/>
                <a:cs typeface="Gotham Book" pitchFamily="2" charset="0"/>
              </a:rPr>
              <a:t>Sara Peterson </a:t>
            </a:r>
          </a:p>
          <a:p>
            <a:pPr eaLnBrk="1" fontAlgn="auto" hangingPunct="1">
              <a:spcAft>
                <a:spcPts val="0"/>
              </a:spcAft>
              <a:defRPr/>
            </a:pPr>
            <a:r>
              <a:rPr lang="en-US" sz="2400" dirty="0">
                <a:solidFill>
                  <a:srgbClr val="00386B"/>
                </a:solidFill>
                <a:latin typeface="Avenir Book" panose="02000503020000020003" pitchFamily="2" charset="0"/>
                <a:ea typeface="+mn-ea"/>
                <a:cs typeface="Gotham Book" pitchFamily="2" charset="0"/>
              </a:rPr>
              <a:t>Vice President of Service Line Operations</a:t>
            </a:r>
          </a:p>
          <a:p>
            <a:pPr eaLnBrk="1" fontAlgn="auto" hangingPunct="1">
              <a:spcAft>
                <a:spcPts val="0"/>
              </a:spcAft>
              <a:defRPr/>
            </a:pPr>
            <a:r>
              <a:rPr lang="en-US" sz="2400" dirty="0" err="1">
                <a:solidFill>
                  <a:srgbClr val="00386B"/>
                </a:solidFill>
                <a:latin typeface="Avenir Book" panose="02000503020000020003" pitchFamily="2" charset="0"/>
                <a:ea typeface="+mn-ea"/>
                <a:cs typeface="Gotham Book" pitchFamily="2" charset="0"/>
              </a:rPr>
              <a:t>MercyOne</a:t>
            </a:r>
            <a:r>
              <a:rPr lang="en-US" sz="2400" dirty="0">
                <a:solidFill>
                  <a:srgbClr val="00386B"/>
                </a:solidFill>
                <a:latin typeface="Avenir Book" panose="02000503020000020003" pitchFamily="2" charset="0"/>
                <a:ea typeface="+mn-ea"/>
                <a:cs typeface="Gotham Book" pitchFamily="2" charset="0"/>
              </a:rPr>
              <a:t> North Iowa Medical Center</a:t>
            </a:r>
          </a:p>
        </p:txBody>
      </p:sp>
    </p:spTree>
    <p:extLst>
      <p:ext uri="{BB962C8B-B14F-4D97-AF65-F5344CB8AC3E}">
        <p14:creationId xmlns:p14="http://schemas.microsoft.com/office/powerpoint/2010/main" val="366592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EFA75-FF91-4E0C-BBE9-19B95F395F10}"/>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7B1C7216-9F2C-4854-A7D5-4A6493DD1065}"/>
              </a:ext>
            </a:extLst>
          </p:cNvPr>
          <p:cNvSpPr>
            <a:spLocks noGrp="1"/>
          </p:cNvSpPr>
          <p:nvPr>
            <p:ph idx="1"/>
          </p:nvPr>
        </p:nvSpPr>
        <p:spPr>
          <a:xfrm>
            <a:off x="457200" y="1063625"/>
            <a:ext cx="8229600" cy="2855913"/>
          </a:xfrm>
        </p:spPr>
        <p:txBody>
          <a:bodyPr/>
          <a:lstStyle/>
          <a:p>
            <a:r>
              <a:rPr lang="en-US" dirty="0"/>
              <a:t>Review practice models and their impact on compensation</a:t>
            </a:r>
          </a:p>
          <a:p>
            <a:r>
              <a:rPr lang="en-US" dirty="0"/>
              <a:t>Understand how compensation is calculated and reported</a:t>
            </a:r>
          </a:p>
          <a:p>
            <a:r>
              <a:rPr lang="en-US" dirty="0"/>
              <a:t>Discuss different payment models and opportunities to increase compensation</a:t>
            </a:r>
          </a:p>
          <a:p>
            <a:pPr marL="0" indent="0">
              <a:buNone/>
            </a:pPr>
            <a:endParaRPr lang="en-US" dirty="0"/>
          </a:p>
        </p:txBody>
      </p:sp>
    </p:spTree>
    <p:extLst>
      <p:ext uri="{BB962C8B-B14F-4D97-AF65-F5344CB8AC3E}">
        <p14:creationId xmlns:p14="http://schemas.microsoft.com/office/powerpoint/2010/main" val="258370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381000" y="352426"/>
            <a:ext cx="8229600" cy="857250"/>
          </a:xfrm>
        </p:spPr>
        <p:txBody>
          <a:bodyPr/>
          <a:lstStyle/>
          <a:p>
            <a:pPr eaLnBrk="1" hangingPunct="1"/>
            <a:r>
              <a:rPr lang="en-US" sz="3600" b="1" dirty="0"/>
              <a:t>Solo Private </a:t>
            </a:r>
            <a:r>
              <a:rPr lang="en-US" dirty="0"/>
              <a:t>P</a:t>
            </a:r>
            <a:r>
              <a:rPr lang="en-US" sz="3600" b="1" dirty="0"/>
              <a:t>ractice</a:t>
            </a:r>
            <a:br>
              <a:rPr lang="en-US" sz="3600" b="1" dirty="0"/>
            </a:br>
            <a:endParaRPr lang="en-US" altLang="en-US" dirty="0"/>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457200" y="1200151"/>
            <a:ext cx="8229600" cy="2819399"/>
          </a:xfrm>
        </p:spPr>
        <p:txBody>
          <a:bodyPr/>
          <a:lstStyle/>
          <a:p>
            <a:r>
              <a:rPr lang="en-US" sz="3200" dirty="0">
                <a:effectLst/>
                <a:latin typeface="Calibri" panose="020F0502020204030204" pitchFamily="34" charset="0"/>
                <a:ea typeface="Calibri" panose="020F0502020204030204" pitchFamily="34" charset="0"/>
              </a:rPr>
              <a:t>Independence is valued above all else</a:t>
            </a:r>
          </a:p>
          <a:p>
            <a:r>
              <a:rPr lang="en-US" sz="3200" dirty="0">
                <a:latin typeface="Calibri" panose="020F0502020204030204" pitchFamily="34" charset="0"/>
                <a:ea typeface="Calibri" panose="020F0502020204030204" pitchFamily="34" charset="0"/>
              </a:rPr>
              <a:t>Compensation comes after expenses are paid</a:t>
            </a:r>
          </a:p>
          <a:p>
            <a:r>
              <a:rPr lang="en-US" sz="3200" dirty="0">
                <a:latin typeface="Calibri" panose="020F0502020204030204" pitchFamily="34" charset="0"/>
                <a:ea typeface="Calibri" panose="020F0502020204030204" pitchFamily="34" charset="0"/>
              </a:rPr>
              <a:t>Risk in earning comparable compensation to others within same specialty</a:t>
            </a:r>
          </a:p>
          <a:p>
            <a:pPr marL="0" indent="0" eaLnBrk="1" hangingPunct="1">
              <a:buNone/>
            </a:pPr>
            <a:endParaRPr lang="en-US" altLang="en-US" dirty="0"/>
          </a:p>
        </p:txBody>
      </p:sp>
    </p:spTree>
    <p:extLst>
      <p:ext uri="{BB962C8B-B14F-4D97-AF65-F5344CB8AC3E}">
        <p14:creationId xmlns:p14="http://schemas.microsoft.com/office/powerpoint/2010/main" val="192071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44B7-65B4-4744-B0DB-372C3DE6B49E}"/>
              </a:ext>
            </a:extLst>
          </p:cNvPr>
          <p:cNvSpPr>
            <a:spLocks noGrp="1"/>
          </p:cNvSpPr>
          <p:nvPr>
            <p:ph type="title"/>
          </p:nvPr>
        </p:nvSpPr>
        <p:spPr>
          <a:xfrm>
            <a:off x="457200" y="239712"/>
            <a:ext cx="8229600" cy="857250"/>
          </a:xfrm>
        </p:spPr>
        <p:txBody>
          <a:bodyPr/>
          <a:lstStyle/>
          <a:p>
            <a:r>
              <a:rPr lang="en-US" sz="3600" b="1" dirty="0"/>
              <a:t>Group Private Practice</a:t>
            </a:r>
            <a:endParaRPr lang="en-US" dirty="0"/>
          </a:p>
        </p:txBody>
      </p:sp>
      <p:sp>
        <p:nvSpPr>
          <p:cNvPr id="3" name="Content Placeholder 2">
            <a:extLst>
              <a:ext uri="{FF2B5EF4-FFF2-40B4-BE49-F238E27FC236}">
                <a16:creationId xmlns:a16="http://schemas.microsoft.com/office/drawing/2014/main" id="{AA725767-3FAB-4503-AAD7-4C42B64746C4}"/>
              </a:ext>
            </a:extLst>
          </p:cNvPr>
          <p:cNvSpPr>
            <a:spLocks noGrp="1"/>
          </p:cNvSpPr>
          <p:nvPr>
            <p:ph idx="1"/>
          </p:nvPr>
        </p:nvSpPr>
        <p:spPr/>
        <p:txBody>
          <a:bodyPr/>
          <a:lstStyle/>
          <a:p>
            <a:pPr marL="342900" indent="-342900" algn="l">
              <a:buFont typeface="Arial" panose="020B0604020202020204" pitchFamily="34" charset="0"/>
              <a:buChar char="•"/>
            </a:pPr>
            <a:r>
              <a:rPr lang="en-US" sz="3200" b="0" dirty="0">
                <a:effectLst/>
                <a:latin typeface="Calibri" panose="020F0502020204030204" pitchFamily="34" charset="0"/>
                <a:cs typeface="Calibri" panose="020F0502020204030204" pitchFamily="34" charset="0"/>
              </a:rPr>
              <a:t>Two </a:t>
            </a:r>
            <a:r>
              <a:rPr lang="en-US" sz="3200" dirty="0">
                <a:latin typeface="Calibri" panose="020F0502020204030204" pitchFamily="34" charset="0"/>
                <a:cs typeface="Calibri" panose="020F0502020204030204" pitchFamily="34" charset="0"/>
              </a:rPr>
              <a:t>common options: </a:t>
            </a:r>
            <a:r>
              <a:rPr lang="en-US" sz="3200" i="1" dirty="0">
                <a:latin typeface="Calibri" panose="020F0502020204030204" pitchFamily="34" charset="0"/>
                <a:cs typeface="Calibri" panose="020F0502020204030204" pitchFamily="34" charset="0"/>
              </a:rPr>
              <a:t>Single specialty </a:t>
            </a:r>
            <a:r>
              <a:rPr lang="en-US" sz="3200" dirty="0">
                <a:latin typeface="Calibri" panose="020F0502020204030204" pitchFamily="34" charset="0"/>
                <a:cs typeface="Calibri" panose="020F0502020204030204" pitchFamily="34" charset="0"/>
              </a:rPr>
              <a:t>and </a:t>
            </a:r>
            <a:r>
              <a:rPr lang="en-US" sz="3200" i="1" dirty="0">
                <a:latin typeface="Calibri" panose="020F0502020204030204" pitchFamily="34" charset="0"/>
                <a:cs typeface="Calibri" panose="020F0502020204030204" pitchFamily="34" charset="0"/>
              </a:rPr>
              <a:t>multi-specialty</a:t>
            </a:r>
            <a:endParaRPr lang="en-US" sz="3200" b="0" i="1" dirty="0">
              <a:effectLst/>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3200" b="0" i="0" dirty="0">
                <a:effectLst/>
                <a:latin typeface="Calibri" panose="020F0502020204030204" pitchFamily="34" charset="0"/>
                <a:cs typeface="Calibri" panose="020F0502020204030204" pitchFamily="34" charset="0"/>
              </a:rPr>
              <a:t>Single specialty groups= increased financial stability</a:t>
            </a:r>
          </a:p>
          <a:p>
            <a:pPr marL="342900" indent="-342900" algn="l">
              <a:buFont typeface="Arial" panose="020B0604020202020204" pitchFamily="34" charset="0"/>
              <a:buChar char="•"/>
            </a:pPr>
            <a:r>
              <a:rPr lang="en-US" sz="3200" dirty="0">
                <a:latin typeface="Calibri" panose="020F0502020204030204" pitchFamily="34" charset="0"/>
                <a:ea typeface="Open Sans" panose="020B0606030504020204" pitchFamily="34" charset="0"/>
                <a:cs typeface="Calibri" panose="020F0502020204030204" pitchFamily="34" charset="0"/>
              </a:rPr>
              <a:t>Multi-specialty groups= more dynamics</a:t>
            </a:r>
          </a:p>
          <a:p>
            <a:endParaRPr lang="en-US" dirty="0"/>
          </a:p>
        </p:txBody>
      </p:sp>
    </p:spTree>
    <p:extLst>
      <p:ext uri="{BB962C8B-B14F-4D97-AF65-F5344CB8AC3E}">
        <p14:creationId xmlns:p14="http://schemas.microsoft.com/office/powerpoint/2010/main" val="311807713"/>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774405284654DBBFBFA88ED88E767" ma:contentTypeVersion="11" ma:contentTypeDescription="Create a new document." ma:contentTypeScope="" ma:versionID="b49be765b287f95f17e252b5eef1f2f4">
  <xsd:schema xmlns:xsd="http://www.w3.org/2001/XMLSchema" xmlns:xs="http://www.w3.org/2001/XMLSchema" xmlns:p="http://schemas.microsoft.com/office/2006/metadata/properties" xmlns:ns2="6c48deb1-7e46-4919-9687-8ee7d470aeb9" targetNamespace="http://schemas.microsoft.com/office/2006/metadata/properties" ma:root="true" ma:fieldsID="deaf6fb87a3b712b3d97fd222e24273e" ns2:_="">
    <xsd:import namespace="6c48deb1-7e46-4919-9687-8ee7d470ae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8deb1-7e46-4919-9687-8ee7d470aeb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6c48deb1-7e46-4919-9687-8ee7d470aeb9" xsi:nil="true"/>
  </documentManagement>
</p:properties>
</file>

<file path=customXml/itemProps1.xml><?xml version="1.0" encoding="utf-8"?>
<ds:datastoreItem xmlns:ds="http://schemas.openxmlformats.org/officeDocument/2006/customXml" ds:itemID="{E9278EB1-D8AE-4FF0-921C-AD9255757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8deb1-7e46-4919-9687-8ee7d470a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8108C7-0F1E-4F28-8710-4484B5356C6F}">
  <ds:schemaRefs>
    <ds:schemaRef ds:uri="http://schemas.microsoft.com/sharepoint/v3/contenttype/forms"/>
  </ds:schemaRefs>
</ds:datastoreItem>
</file>

<file path=customXml/itemProps3.xml><?xml version="1.0" encoding="utf-8"?>
<ds:datastoreItem xmlns:ds="http://schemas.openxmlformats.org/officeDocument/2006/customXml" ds:itemID="{449F587A-648E-4CBE-B011-4FA3E604A7AB}">
  <ds:schemaRefs>
    <ds:schemaRef ds:uri="http://purl.org/dc/elements/1.1/"/>
    <ds:schemaRef ds:uri="http://schemas.microsoft.com/office/2006/metadata/properties"/>
    <ds:schemaRef ds:uri="6c48deb1-7e46-4919-9687-8ee7d470aeb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658</TotalTime>
  <Words>3210</Words>
  <Application>Microsoft Office PowerPoint</Application>
  <PresentationFormat>On-screen Show (16:9)</PresentationFormat>
  <Paragraphs>355</Paragraphs>
  <Slides>55</Slides>
  <Notes>23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Arial</vt:lpstr>
      <vt:lpstr>Avena book</vt:lpstr>
      <vt:lpstr>Avenir Book</vt:lpstr>
      <vt:lpstr>Avenir Heavy</vt:lpstr>
      <vt:lpstr>Calibri</vt:lpstr>
      <vt:lpstr>Calibri Light</vt:lpstr>
      <vt:lpstr>Franklin Gothic Book</vt:lpstr>
      <vt:lpstr>Garamond</vt:lpstr>
      <vt:lpstr>Open Sans</vt:lpstr>
      <vt:lpstr>Roboto</vt:lpstr>
      <vt:lpstr>ACC 16:9 Master</vt:lpstr>
      <vt:lpstr>1_Custom Design</vt:lpstr>
      <vt:lpstr>Custom Design</vt:lpstr>
      <vt:lpstr>PowerPoint Presentation</vt:lpstr>
      <vt:lpstr>PowerPoint Presentation</vt:lpstr>
      <vt:lpstr>Agenda</vt:lpstr>
      <vt:lpstr>PowerPoint Presentation</vt:lpstr>
      <vt:lpstr>PowerPoint Presentation</vt:lpstr>
      <vt:lpstr>PowerPoint Presentation</vt:lpstr>
      <vt:lpstr>Objectives</vt:lpstr>
      <vt:lpstr>Solo Private Practice </vt:lpstr>
      <vt:lpstr>Group Private Practice</vt:lpstr>
      <vt:lpstr>Hospital owned practice</vt:lpstr>
      <vt:lpstr>Calculating Compensation</vt:lpstr>
      <vt:lpstr>PowerPoint Presentation</vt:lpstr>
      <vt:lpstr>Compensation Reporting</vt:lpstr>
      <vt:lpstr>Reporting  Tools Include:</vt:lpstr>
      <vt:lpstr>PowerPoint Presentation</vt:lpstr>
      <vt:lpstr>Payment Models </vt:lpstr>
      <vt:lpstr>Opportunities for Increased Compensation</vt:lpstr>
      <vt:lpstr>Additional Opportunities</vt:lpstr>
      <vt:lpstr>References</vt:lpstr>
      <vt:lpstr>PowerPoint Presentation</vt:lpstr>
      <vt:lpstr>PowerPoint Presentation</vt:lpstr>
      <vt:lpstr>PowerPoint Presentation</vt:lpstr>
      <vt:lpstr>Art of Negotiation </vt:lpstr>
      <vt:lpstr>Art of Negotiation </vt:lpstr>
      <vt:lpstr>Art of Negotiation </vt:lpstr>
      <vt:lpstr>PURPOSE</vt:lpstr>
      <vt:lpstr>What to Do If Your Boss Says No</vt:lpstr>
      <vt:lpstr>Know your raison d ’etre  </vt:lpstr>
      <vt:lpstr>PowerPoint Presentation</vt:lpstr>
      <vt:lpstr>Professional Reality</vt:lpstr>
      <vt:lpstr>Personal Reality</vt:lpstr>
      <vt:lpstr>Can You Have It All?  </vt:lpstr>
      <vt:lpstr>Pick Your Priorities</vt:lpstr>
      <vt:lpstr>Pick Your Priorities</vt:lpstr>
      <vt:lpstr>Delegate/ Outsource</vt:lpstr>
      <vt:lpstr>Be Kind to Yourself</vt:lpstr>
      <vt:lpstr>Burnout / Wellness</vt:lpstr>
      <vt:lpstr>Make Time for Kids</vt:lpstr>
      <vt:lpstr> Can You Have It All?  </vt:lpstr>
      <vt:lpstr>PowerPoint Presentation</vt:lpstr>
      <vt:lpstr>                   Disclosures</vt:lpstr>
      <vt:lpstr>PowerPoint Presentation</vt:lpstr>
      <vt:lpstr>PowerPoint Presentation</vt:lpstr>
      <vt:lpstr>            WHY START EARLY?</vt:lpstr>
      <vt:lpstr>To Stay Connected and Build a Network </vt:lpstr>
      <vt:lpstr>          Education and Lifelong Learning</vt:lpstr>
      <vt:lpstr>PowerPoint Presentation</vt:lpstr>
      <vt:lpstr>  Building Leadership and Other Non-clinical Skills </vt:lpstr>
      <vt:lpstr> Building Leadership and Other Non-clinical Skills </vt:lpstr>
      <vt:lpstr>Publications and Scientific Contributions</vt:lpstr>
      <vt:lpstr>                          Opportunities  </vt:lpstr>
      <vt:lpstr>PowerPoint Presentation</vt:lpstr>
      <vt:lpstr>Why is involvement with professional societies important and why start early?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Insert Title Here ]</dc:title>
  <dc:creator>Autumn Niggles</dc:creator>
  <cp:lastModifiedBy>Kimarie Chang</cp:lastModifiedBy>
  <cp:revision>43</cp:revision>
  <cp:lastPrinted>2013-06-06T20:17:19Z</cp:lastPrinted>
  <dcterms:created xsi:type="dcterms:W3CDTF">2013-05-15T19:14:34Z</dcterms:created>
  <dcterms:modified xsi:type="dcterms:W3CDTF">2022-03-09T22:54:01Z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0x010100809774405284654DBBFBFA88ED88E767</vt:lpwstr>
  </property>
</Properties>
</file>