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12" r:id="rId5"/>
  </p:sldMasterIdLst>
  <p:sldIdLst>
    <p:sldId id="256" r:id="rId6"/>
    <p:sldId id="275" r:id="rId7"/>
    <p:sldId id="276" r:id="rId8"/>
    <p:sldId id="299" r:id="rId9"/>
    <p:sldId id="277" r:id="rId10"/>
    <p:sldId id="278" r:id="rId11"/>
    <p:sldId id="257" r:id="rId12"/>
    <p:sldId id="259" r:id="rId13"/>
    <p:sldId id="260" r:id="rId14"/>
    <p:sldId id="271" r:id="rId15"/>
    <p:sldId id="274" r:id="rId16"/>
    <p:sldId id="261" r:id="rId17"/>
    <p:sldId id="262" r:id="rId18"/>
    <p:sldId id="272" r:id="rId19"/>
    <p:sldId id="263" r:id="rId20"/>
    <p:sldId id="264" r:id="rId21"/>
    <p:sldId id="265" r:id="rId22"/>
    <p:sldId id="268" r:id="rId23"/>
    <p:sldId id="269" r:id="rId24"/>
    <p:sldId id="273" r:id="rId25"/>
    <p:sldId id="270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8" r:id="rId44"/>
    <p:sldId id="296" r:id="rId45"/>
    <p:sldId id="258" r:id="rId46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Franklin Gothic Book" panose="020B05030201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Franklin Gothic Book" panose="020B05030201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Franklin Gothic Book" panose="020B05030201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Franklin Gothic Book" panose="020B05030201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612"/>
    <a:srgbClr val="0038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EA8E9E-1E05-C53B-6E39-D5E1B1464CB9}" v="19" dt="2021-06-25T18:33:43.772"/>
    <p1510:client id="{26FAACBA-C71E-FB8B-C781-C7D2F3522DFA}" v="1" dt="2021-06-25T15:42:05.408"/>
    <p1510:client id="{3D5A42CF-F756-44AD-BD12-06768434E9B3}" v="26" dt="2021-06-22T20:50:44.512"/>
    <p1510:client id="{453C52F3-F908-4F45-A525-F5226C60C244}" v="1" dt="2021-06-23T12:37:48.050"/>
    <p1510:client id="{9E213FF9-DA25-486D-9F50-367DDC2DFE30}" v="2" dt="2021-06-23T05:16:13.578"/>
    <p1510:client id="{E1E7102E-46F3-8330-9D20-DE321A70E3B1}" v="739" dt="2021-06-25T15:40:33.495"/>
    <p1510:client id="{FE29D7C5-9E04-C7B2-FEC0-DCD612DF1AB6}" v="2" dt="2021-06-25T13:23:54.2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580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53C1F-08D7-419B-932C-363678745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C33C41E-6CB0-4529-8764-C30CBF564420}" type="datetimeFigureOut">
              <a:rPr lang="en-US" altLang="en-US"/>
              <a:pPr/>
              <a:t>6/30/2021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332EA2-5213-4A90-B733-38C91512B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AE441-CDE2-4F9D-8F64-E0B0D4109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5C9DD9-DC2B-4C82-913F-CA6F6FE7E4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876746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772150" y="2000250"/>
            <a:ext cx="46863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934200" cy="4686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E4A6C-158B-4F67-8F08-169A06606D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96838" y="360362"/>
            <a:ext cx="628650" cy="365125"/>
          </a:xfrm>
        </p:spPr>
        <p:txBody>
          <a:bodyPr/>
          <a:lstStyle>
            <a:lvl1pPr>
              <a:defRPr/>
            </a:lvl1pPr>
          </a:lstStyle>
          <a:p>
            <a:fld id="{6E1D662F-58BC-451A-83D4-5FE8601EBB8A}" type="datetimeFigureOut">
              <a:rPr lang="en-US" altLang="en-US"/>
              <a:pPr/>
              <a:t>6/30/2021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CA064-54D6-4CB1-AFEE-99EC64209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674687" y="1760537"/>
            <a:ext cx="21717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09F56-6DA7-405F-9ABB-342DF2253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8470900" y="4425950"/>
            <a:ext cx="628650" cy="349250"/>
          </a:xfrm>
        </p:spPr>
        <p:txBody>
          <a:bodyPr/>
          <a:lstStyle>
            <a:lvl1pPr>
              <a:defRPr/>
            </a:lvl1pPr>
          </a:lstStyle>
          <a:p>
            <a:fld id="{2094D85B-F2A4-41F8-B797-2728425D43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914269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600" y="205978"/>
            <a:ext cx="1219200" cy="47089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6629400" cy="4686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DECBEE-B5F5-4067-85DB-1E066998C7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96838" y="360362"/>
            <a:ext cx="628650" cy="365125"/>
          </a:xfrm>
        </p:spPr>
        <p:txBody>
          <a:bodyPr/>
          <a:lstStyle>
            <a:lvl1pPr>
              <a:defRPr/>
            </a:lvl1pPr>
          </a:lstStyle>
          <a:p>
            <a:fld id="{FEBD9EFB-074D-41CC-9A71-016FF92732FB}" type="datetimeFigureOut">
              <a:rPr lang="en-US" altLang="en-US"/>
              <a:pPr/>
              <a:t>6/30/2021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B6847F-A1DF-4269-AC05-EE11DCEB5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674687" y="1760537"/>
            <a:ext cx="21717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4827F-0316-4705-AD2F-4648B0CA2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8470900" y="4425950"/>
            <a:ext cx="628650" cy="349250"/>
          </a:xfrm>
        </p:spPr>
        <p:txBody>
          <a:bodyPr/>
          <a:lstStyle>
            <a:lvl1pPr>
              <a:defRPr/>
            </a:lvl1pPr>
          </a:lstStyle>
          <a:p>
            <a:fld id="{8CC6799C-9683-49AD-B333-58D820738B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6115467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8281C2-5308-4A0C-9E08-B947CEF11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66AED7-A303-473C-A887-1D67A76CA400}" type="datetimeFigureOut">
              <a:rPr lang="en-US" altLang="en-US"/>
              <a:pPr/>
              <a:t>6/30/2021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B5037-0CA1-444C-9170-08218A9E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783AC-5025-4C5C-8D42-336771E2E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6E57DC-24F8-4CF1-86DB-23A4F78EAA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65391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EFE3AB-C132-4AF1-B6BF-267139413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55085F7-9685-4482-840C-A6313262BECB}" type="datetimeFigureOut">
              <a:rPr lang="en-US" altLang="en-US"/>
              <a:pPr/>
              <a:t>6/30/2021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CE04-6F5E-45BB-A031-E810963E8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8F9EB-3A66-4C3A-AE90-2D1A6617C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4DC079-95CC-4012-8975-E5873D7B16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4240030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40A113-0DE5-4CCF-9057-1FD01C0A3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06AD2E-C482-4CBB-B290-49FD0758975C}" type="datetimeFigureOut">
              <a:rPr lang="en-US" altLang="en-US"/>
              <a:pPr/>
              <a:t>6/30/2021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E77D5-0EB6-4630-9529-C0D93DEF7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9BF13-0E9F-4831-95F9-1858D3ED7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A12DC7-4E26-4144-8F18-7765115C0F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7909983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5858A47-2525-4FB3-8227-B83C46E52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4B40C7-CD79-4E5E-860C-479EC669FD28}" type="datetimeFigureOut">
              <a:rPr lang="en-US" altLang="en-US"/>
              <a:pPr/>
              <a:t>6/30/2021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CB888AF-7C02-4124-A9DA-6E0D771B3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BB37FB6-3432-4BFA-B1CE-5AFF7FD2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EF18A9-8CC9-41ED-8631-1113D94994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8681656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C55BE32-B1E0-463A-A6D7-54486A054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5CBF6DA-C78D-4979-884F-BC85D7D4CB99}" type="datetimeFigureOut">
              <a:rPr lang="en-US" altLang="en-US"/>
              <a:pPr/>
              <a:t>6/30/2021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93DE181-AB1E-41EA-9072-8391BB361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2552A6D-6DD1-4D40-9347-D28A0EEDB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A96974-1D96-401E-A8C7-B1BE816F5C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9921927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2CA0459-8C72-4590-9E29-DA19B7536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BBD73FD-9371-4C0A-B716-EBDC291BA6AE}" type="datetimeFigureOut">
              <a:rPr lang="en-US" altLang="en-US"/>
              <a:pPr/>
              <a:t>6/30/2021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42E627A-2842-4EB8-AC3E-27488688B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DD8788F-EE25-4A90-AEEA-3BBDA3D17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D0C7DC-8F78-4EE7-B471-C6965C981F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2815055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7B16D53-CC5F-49B5-BCA9-02699601E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C0C499-7776-420A-A141-379687566FB3}" type="datetimeFigureOut">
              <a:rPr lang="en-US" altLang="en-US"/>
              <a:pPr/>
              <a:t>6/30/2021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54FE923-BD46-41B5-857D-80976A4D2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3A1BC9B-8603-405E-8DBD-BD76FE456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CCB6F-59F2-42E5-9775-6CF77E1FF1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6030062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ECD2BC7-F66A-4738-B70C-76CEB97A1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A02EE3-AE7E-43A3-B485-53675127FA31}" type="datetimeFigureOut">
              <a:rPr lang="en-US" altLang="en-US"/>
              <a:pPr/>
              <a:t>6/30/2021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0D59FFD-91F0-456D-95A3-4376736FA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7C05133-BB24-4C95-8D60-8F1A3F24B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447098-7F80-470E-B558-4E8AB00813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4695481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062B1-0AC8-4A60-955D-F8D056731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3C0024-9007-4AD1-8F00-24259445442F}" type="datetimeFigureOut">
              <a:rPr lang="en-US" altLang="en-US"/>
              <a:pPr/>
              <a:t>6/30/2021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7F9A9-8BC1-4375-9711-6A12C54D9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DFB88C-3C12-4E56-A235-BB2A66B2D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EC4050-3F6D-403B-A84F-CF68B606BA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0623763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608BF54-0405-4E01-AA46-0C8A07590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006D950-4C02-4670-8ECE-A1695E503482}" type="datetimeFigureOut">
              <a:rPr lang="en-US" altLang="en-US"/>
              <a:pPr/>
              <a:t>6/30/2021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D01DE4E-EF83-4BBF-8A52-A86BD4722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0523CF9-5708-47E6-B100-EF41ED76F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9A5F03-351D-4308-9AD8-BEAFF7DFE3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9597347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0E8400-71BC-494E-9557-85A135893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7A1BA97-6290-40DB-BAE6-5C1EFA8D4557}" type="datetimeFigureOut">
              <a:rPr lang="en-US" altLang="en-US"/>
              <a:pPr/>
              <a:t>6/30/2021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219F66-C26C-4FBC-9CA4-FB9BD73DC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088D21-396D-4E76-9D63-661286642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02320F-433E-4AF8-93E9-3EB36553B9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3130847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3DC506-F3CD-4B73-96C6-F5E304F08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3999E7-C449-4B67-A86F-409AC9CB297D}" type="datetimeFigureOut">
              <a:rPr lang="en-US" altLang="en-US"/>
              <a:pPr/>
              <a:t>6/30/2021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9FD40-818D-4ED3-9A34-8227B49D7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1FD10-A02C-4A91-956F-152E628F8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3ED2DB-1046-4699-B7F7-59D6D10221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8593510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F0728B-E491-46DF-A88C-6BFF3F65C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A92745E-CD0A-4EEE-897F-B22D8FD074D6}" type="datetimeFigureOut">
              <a:rPr lang="en-US" altLang="en-US"/>
              <a:pPr/>
              <a:t>6/30/2021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357DC-DCEB-439F-A8AF-A5DECE3CC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CC6C4B-ABBD-48C5-97ED-B4F17041F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CB7FE5-3A11-4C5B-8D51-7119BBA643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4285879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C638A40-ED5B-4A3B-A555-F781413F7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51BCEC-8384-4687-90D8-5D9987D162F9}" type="datetimeFigureOut">
              <a:rPr lang="en-US" altLang="en-US"/>
              <a:pPr/>
              <a:t>6/30/2021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B754DC6-5AFD-4091-A934-279806B7D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B233D4F-6A7F-4709-86F2-D73A668CB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9AB3C6-11F4-4694-8625-3EBA1942DA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387037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954DCC7-FE38-4A72-A471-A124B5C2E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3C25704-324F-4713-8702-2B9E33F29206}" type="datetimeFigureOut">
              <a:rPr lang="en-US" altLang="en-US"/>
              <a:pPr/>
              <a:t>6/30/2021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8195DA2-0117-4D38-85C4-53AFB3267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0A4579D-5488-40D9-9882-2638215AC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FE0DB2-9800-4F7F-8E18-CC6CEF7381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1633328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34F7900-B33D-4122-A0FC-D79E5F15F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0E8C30C-CC66-401D-9AD4-F0EB781E3D44}" type="datetimeFigureOut">
              <a:rPr lang="en-US" altLang="en-US"/>
              <a:pPr/>
              <a:t>6/30/2021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1DE45C7-32A9-4502-86F1-BA5C281CF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71A9696-5EFB-4D3F-A876-783C1B1B7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C064BE-7F23-441A-B54E-F63417F614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725139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062D092-9F58-4B65-AAF2-1FD57942D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8561EB-A74F-4BF9-89DD-6BE7800908D4}" type="datetimeFigureOut">
              <a:rPr lang="en-US" altLang="en-US"/>
              <a:pPr/>
              <a:t>6/30/2021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940632D-43B5-49D5-A9FA-F51BD80C7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A802C2E-BED5-4F7C-B3AA-620230624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0567E2-43D2-4F2A-B8D3-4223FAE7D1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1694044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8E7391E-2E31-42BC-9221-A75B64D61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C8FF84-CF95-4324-BD63-CD2A100B6F6D}" type="datetimeFigureOut">
              <a:rPr lang="en-US" altLang="en-US"/>
              <a:pPr/>
              <a:t>6/30/2021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51FA185-74DE-4916-8437-E509E59F5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B3C6344-D71E-4DE6-91DF-3003C80D3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F53EA5-8F2A-4EA9-90C9-44ACCE9894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3991924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B787293-8350-471C-94C2-B17F3663A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875E88B-CD74-452C-B761-613891A10EE3}" type="datetimeFigureOut">
              <a:rPr lang="en-US" altLang="en-US"/>
              <a:pPr/>
              <a:t>6/30/2021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3B5442C-927B-43EC-9B40-B55C5FCF7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FC31CD8-1347-4F4D-9D6D-119369ACF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681D83-1822-4480-AD41-A859202AC3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6450180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6B7B4BA-CC2B-4D21-A9FC-8EC04D4E893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B5FB2E6-89E0-422A-B016-ACB09CEA1A8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2B3B4E-7317-4EC7-8FA4-135E624940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43450"/>
            <a:ext cx="914400" cy="298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90A2"/>
                </a:solidFill>
                <a:cs typeface="Arial" panose="020B0604020202020204" pitchFamily="34" charset="0"/>
              </a:defRPr>
            </a:lvl1pPr>
          </a:lstStyle>
          <a:p>
            <a:fld id="{FACF4119-86F6-4909-BAA9-C065A8D9288C}" type="datetimeFigureOut">
              <a:rPr lang="en-US" altLang="en-US"/>
              <a:pPr/>
              <a:t>6/30/2021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B98A6B-9C7C-41E0-9186-2C4B3671B4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0" y="4743450"/>
            <a:ext cx="2895600" cy="298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BA860-607A-4A4A-88AC-D23B18826B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53400" y="114300"/>
            <a:ext cx="838200" cy="2619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90A2"/>
                </a:solidFill>
                <a:cs typeface="Arial" panose="020B0604020202020204" pitchFamily="34" charset="0"/>
              </a:defRPr>
            </a:lvl1pPr>
          </a:lstStyle>
          <a:p>
            <a:fld id="{FA35EBE1-9EEA-4910-9E30-BEF4A4B3DCE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70" r:id="rId10"/>
    <p:sldLayoutId id="2147483771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MS PGothic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>
            <a:extLst>
              <a:ext uri="{FF2B5EF4-FFF2-40B4-BE49-F238E27FC236}">
                <a16:creationId xmlns:a16="http://schemas.microsoft.com/office/drawing/2014/main" id="{3C36B8FB-5A54-4FC6-B65C-3B1BE1CCCB7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3315" name="Text Placeholder 2">
            <a:extLst>
              <a:ext uri="{FF2B5EF4-FFF2-40B4-BE49-F238E27FC236}">
                <a16:creationId xmlns:a16="http://schemas.microsoft.com/office/drawing/2014/main" id="{B8CA283E-5652-4446-B54C-893A68F7296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CDD107-41F2-4BD0-A0A3-1308B4F821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0373E6BB-3677-4CA5-9C64-6C0AFA103B88}" type="datetimeFigureOut">
              <a:rPr lang="en-US" altLang="en-US"/>
              <a:pPr/>
              <a:t>6/30/2021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20AB82-7A36-4640-B3D1-8C18999975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02C36-CBB4-4CC6-BA6F-C519C2275C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096025C5-6D04-47E7-A4B5-9670E973099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ransition spd="slow">
    <p:wip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"/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2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video" Target="../media/media9.mp4"/><Relationship Id="rId13" Type="http://schemas.openxmlformats.org/officeDocument/2006/relationships/image" Target="../media/image30.png"/><Relationship Id="rId3" Type="http://schemas.microsoft.com/office/2007/relationships/media" Target="../media/media7.mp4"/><Relationship Id="rId7" Type="http://schemas.microsoft.com/office/2007/relationships/media" Target="../media/media9.mp4"/><Relationship Id="rId12" Type="http://schemas.openxmlformats.org/officeDocument/2006/relationships/image" Target="../media/image29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video" Target="../media/media8.mp4"/><Relationship Id="rId11" Type="http://schemas.openxmlformats.org/officeDocument/2006/relationships/image" Target="../media/image28.png"/><Relationship Id="rId5" Type="http://schemas.microsoft.com/office/2007/relationships/media" Target="../media/media8.mp4"/><Relationship Id="rId10" Type="http://schemas.openxmlformats.org/officeDocument/2006/relationships/image" Target="../media/image27.png"/><Relationship Id="rId4" Type="http://schemas.openxmlformats.org/officeDocument/2006/relationships/video" Target="../media/media7.mp4"/><Relationship Id="rId9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11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video" Target="../media/media12.mp4"/><Relationship Id="rId5" Type="http://schemas.microsoft.com/office/2007/relationships/media" Target="../media/media12.mp4"/><Relationship Id="rId10" Type="http://schemas.openxmlformats.org/officeDocument/2006/relationships/image" Target="../media/image33.png"/><Relationship Id="rId4" Type="http://schemas.openxmlformats.org/officeDocument/2006/relationships/video" Target="../media/media11.mp4"/><Relationship Id="rId9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../media/media16.mp4"/><Relationship Id="rId7" Type="http://schemas.openxmlformats.org/officeDocument/2006/relationships/image" Target="../media/image37.png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6.mp4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media" Target="../media/media18.mp4"/><Relationship Id="rId7" Type="http://schemas.openxmlformats.org/officeDocument/2006/relationships/image" Target="../media/image39.png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6" Type="http://schemas.openxmlformats.org/officeDocument/2006/relationships/image" Target="../media/image3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8.mp4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media" Target="../media/media20.mp4"/><Relationship Id="rId7" Type="http://schemas.openxmlformats.org/officeDocument/2006/relationships/image" Target="../media/image41.png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6" Type="http://schemas.openxmlformats.org/officeDocument/2006/relationships/image" Target="../media/image40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0.mp4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9C17F3BD-2F68-42D8-BE43-A3B3913D7125}"/>
              </a:ext>
            </a:extLst>
          </p:cNvPr>
          <p:cNvSpPr txBox="1">
            <a:spLocks/>
          </p:cNvSpPr>
          <p:nvPr/>
        </p:nvSpPr>
        <p:spPr bwMode="auto">
          <a:xfrm>
            <a:off x="114300" y="1047750"/>
            <a:ext cx="8915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800" b="1">
                <a:solidFill>
                  <a:srgbClr val="00386B"/>
                </a:solidFill>
                <a:latin typeface="Garamond" panose="02020404030301010803" pitchFamily="18" charset="0"/>
              </a:rPr>
              <a:t>When the Going Gets Tough: Shocking Cases for the Early Career Cardiologist</a:t>
            </a:r>
            <a:br>
              <a:rPr lang="en-US" altLang="en-US" sz="4000" b="1">
                <a:solidFill>
                  <a:srgbClr val="00386B"/>
                </a:solidFill>
                <a:latin typeface="Garamond" panose="02020404030301010803" pitchFamily="18" charset="0"/>
              </a:rPr>
            </a:br>
            <a:endParaRPr lang="en-US" altLang="en-US" sz="4000" b="1">
              <a:solidFill>
                <a:srgbClr val="00386B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D9872F8-B57F-4FF8-82F7-257BA2E0DCB6}"/>
              </a:ext>
            </a:extLst>
          </p:cNvPr>
          <p:cNvSpPr txBox="1">
            <a:spLocks/>
          </p:cNvSpPr>
          <p:nvPr/>
        </p:nvSpPr>
        <p:spPr bwMode="auto">
          <a:xfrm>
            <a:off x="1409700" y="3562350"/>
            <a:ext cx="6324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i="1"/>
              <a:t>by the International Work Group of </a:t>
            </a:r>
          </a:p>
          <a:p>
            <a:r>
              <a:rPr lang="en-US" sz="3000" b="1" i="1"/>
              <a:t>the Early Career Section</a:t>
            </a:r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B4FAB4-3260-435A-A657-AB1F7E2003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7" t="26621" r="8078" b="11158"/>
          <a:stretch/>
        </p:blipFill>
        <p:spPr>
          <a:xfrm>
            <a:off x="38543" y="514350"/>
            <a:ext cx="9066913" cy="444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82135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7C1B7-D3C9-46F4-8A2A-DA9383074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93BF8-434A-47D5-B11D-5455E3B317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91AB06-D2FF-4DCF-8E26-263A9B1FDD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33" t="4013" r="15833" b="15926"/>
          <a:stretch/>
        </p:blipFill>
        <p:spPr>
          <a:xfrm>
            <a:off x="304800" y="66543"/>
            <a:ext cx="6858000" cy="507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734577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830AA-773A-4D9F-83A8-BD1102F6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Decision Making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C3252-C75E-498C-AB8D-F9B8D6C23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82675"/>
            <a:ext cx="8382000" cy="3394075"/>
          </a:xfrm>
        </p:spPr>
        <p:txBody>
          <a:bodyPr/>
          <a:lstStyle/>
          <a:p>
            <a:r>
              <a:rPr lang="en-US" sz="2800"/>
              <a:t>Improvement in liver injury</a:t>
            </a:r>
          </a:p>
          <a:p>
            <a:r>
              <a:rPr lang="en-US" sz="2800"/>
              <a:t>Unable to wean off inotropes</a:t>
            </a:r>
          </a:p>
          <a:p>
            <a:r>
              <a:rPr lang="en-US" sz="2800"/>
              <a:t>Decision-making for urgent valve replacement  </a:t>
            </a:r>
          </a:p>
          <a:p>
            <a:r>
              <a:rPr lang="en-US" sz="2800" b="1"/>
              <a:t>SAVR vs TAVR (vs. BAV + SAVR)</a:t>
            </a:r>
          </a:p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B2D51A-7832-4421-B53F-E2CA2EB217A4}"/>
              </a:ext>
            </a:extLst>
          </p:cNvPr>
          <p:cNvSpPr txBox="1"/>
          <p:nvPr/>
        </p:nvSpPr>
        <p:spPr>
          <a:xfrm>
            <a:off x="169882" y="3257550"/>
            <a:ext cx="8946278" cy="1754322"/>
          </a:xfrm>
          <a:prstGeom prst="rect">
            <a:avLst/>
          </a:prstGeom>
          <a:noFill/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>
                <a:latin typeface="+mn-lt"/>
                <a:sym typeface="Calibri"/>
              </a:rPr>
              <a:t>STS risk of mortality:                   </a:t>
            </a:r>
            <a:r>
              <a:rPr lang="en-US" sz="2000" b="1">
                <a:latin typeface="+mn-lt"/>
                <a:sym typeface="Calibri"/>
              </a:rPr>
              <a:t>13%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+mn-lt"/>
              </a:rPr>
              <a:t>Modifiers (sPAP60-80 mm Hg):    </a:t>
            </a:r>
            <a:r>
              <a:rPr lang="en-US" sz="2000" b="1">
                <a:latin typeface="+mn-lt"/>
              </a:rPr>
              <a:t>5%     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+mn-lt"/>
                <a:sym typeface="Calibri"/>
              </a:rPr>
              <a:t>---------------------------------------------------------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>
                <a:latin typeface="+mn-lt"/>
              </a:rPr>
              <a:t>Modified STS risk of death:         </a:t>
            </a:r>
            <a:r>
              <a:rPr lang="en-US" sz="2000" b="1">
                <a:latin typeface="+mn-lt"/>
              </a:rPr>
              <a:t>18%</a:t>
            </a:r>
            <a:r>
              <a:rPr lang="en-US" sz="2000">
                <a:latin typeface="+mn-lt"/>
              </a:rPr>
              <a:t>          </a:t>
            </a:r>
            <a:r>
              <a:rPr lang="en-US" sz="2400" b="1">
                <a:solidFill>
                  <a:srgbClr val="FF0000"/>
                </a:solidFill>
                <a:latin typeface="+mn-lt"/>
              </a:rPr>
              <a:t>Prohibitive Risk </a:t>
            </a:r>
            <a:endParaRPr lang="en-US" sz="2000" b="1">
              <a:solidFill>
                <a:srgbClr val="FF0000"/>
              </a:solidFill>
              <a:latin typeface="+mn-lt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err="1">
                <a:latin typeface="+mn-lt"/>
                <a:sym typeface="Calibri"/>
              </a:rPr>
              <a:t>Euroscore</a:t>
            </a:r>
            <a:r>
              <a:rPr lang="en-US" sz="2000">
                <a:latin typeface="+mn-lt"/>
                <a:sym typeface="Calibri"/>
              </a:rPr>
              <a:t> In-hospital Mortality:  </a:t>
            </a:r>
            <a:r>
              <a:rPr lang="en-US" sz="2000" b="1">
                <a:latin typeface="+mn-lt"/>
                <a:sym typeface="Calibri"/>
              </a:rPr>
              <a:t>31%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350DE9AE-A505-40DC-8819-7373668122DB}"/>
              </a:ext>
            </a:extLst>
          </p:cNvPr>
          <p:cNvSpPr/>
          <p:nvPr/>
        </p:nvSpPr>
        <p:spPr>
          <a:xfrm>
            <a:off x="4343400" y="4230795"/>
            <a:ext cx="142043" cy="674580"/>
          </a:xfrm>
          <a:prstGeom prst="rightBrace">
            <a:avLst/>
          </a:prstGeom>
          <a:noFill/>
          <a:ln w="25400" cap="flat">
            <a:solidFill>
              <a:schemeClr val="tx2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13097015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2C7EC-486E-4A60-BE12-653198620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CT TAVR Protocol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24B912-505F-4F5C-85FD-BBB10C2D95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67" t="17408" r="70000" b="55925"/>
          <a:stretch/>
        </p:blipFill>
        <p:spPr>
          <a:xfrm>
            <a:off x="2332924" y="2102455"/>
            <a:ext cx="2299440" cy="20694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281A22-A9FD-4D4F-BDAA-1DFD7E1462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66" t="45077" r="78333" b="24784"/>
          <a:stretch/>
        </p:blipFill>
        <p:spPr>
          <a:xfrm>
            <a:off x="61743" y="3095340"/>
            <a:ext cx="2268723" cy="19231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118957-4C02-4699-8C43-2E445864BE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95" t="11938" r="78333" b="55926"/>
          <a:stretch/>
        </p:blipFill>
        <p:spPr>
          <a:xfrm>
            <a:off x="4540195" y="971550"/>
            <a:ext cx="2133600" cy="19534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A82376-19C0-4E7D-A89A-73E2D338F2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167" t="31018" r="57500" b="38148"/>
          <a:stretch/>
        </p:blipFill>
        <p:spPr>
          <a:xfrm>
            <a:off x="4648200" y="3045256"/>
            <a:ext cx="4375134" cy="20694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90DD882-6852-4F8F-9ABC-A48483F42B2D}"/>
              </a:ext>
            </a:extLst>
          </p:cNvPr>
          <p:cNvSpPr txBox="1"/>
          <p:nvPr/>
        </p:nvSpPr>
        <p:spPr>
          <a:xfrm>
            <a:off x="7239000" y="4895005"/>
            <a:ext cx="1905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err="1"/>
              <a:t>Madukauwa</a:t>
            </a:r>
            <a:r>
              <a:rPr lang="en-US" sz="800"/>
              <a:t>-David MS et al. CCI 2018. </a:t>
            </a:r>
          </a:p>
        </p:txBody>
      </p:sp>
    </p:spTree>
    <p:extLst>
      <p:ext uri="{BB962C8B-B14F-4D97-AF65-F5344CB8AC3E}">
        <p14:creationId xmlns:p14="http://schemas.microsoft.com/office/powerpoint/2010/main" val="1169154617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2C7EC-486E-4A60-BE12-653198620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CT TAVR Protocol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A7BAD-D91F-4F46-90E3-D2604DC712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0D4678-4E98-4019-9C45-C16474429D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77" t="12089" r="66094" b="45406"/>
          <a:stretch/>
        </p:blipFill>
        <p:spPr>
          <a:xfrm>
            <a:off x="457200" y="916594"/>
            <a:ext cx="8458200" cy="419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006573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2C7EC-486E-4A60-BE12-653198620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Femoral Vascular Anatomy</a:t>
            </a:r>
          </a:p>
        </p:txBody>
      </p:sp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3B3D6713-F9E0-4C67-A25D-CBA77B9D3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863" y="1063625"/>
            <a:ext cx="2845474" cy="3815174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Arrow">
            <a:extLst>
              <a:ext uri="{FF2B5EF4-FFF2-40B4-BE49-F238E27FC236}">
                <a16:creationId xmlns:a16="http://schemas.microsoft.com/office/drawing/2014/main" id="{37245645-4BC8-4CBA-B250-7A07F89991A0}"/>
              </a:ext>
            </a:extLst>
          </p:cNvPr>
          <p:cNvSpPr/>
          <p:nvPr/>
        </p:nvSpPr>
        <p:spPr>
          <a:xfrm>
            <a:off x="0" y="3028950"/>
            <a:ext cx="1195338" cy="357932"/>
          </a:xfrm>
          <a:prstGeom prst="rightArrow">
            <a:avLst>
              <a:gd name="adj1" fmla="val 32000"/>
              <a:gd name="adj2" fmla="val 213732"/>
            </a:avLst>
          </a:prstGeom>
          <a:solidFill>
            <a:srgbClr val="EE7612"/>
          </a:solidFill>
          <a:ln w="25400">
            <a:solidFill>
              <a:srgbClr val="AD5B24"/>
            </a:solidFill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" name="Arrow">
            <a:extLst>
              <a:ext uri="{FF2B5EF4-FFF2-40B4-BE49-F238E27FC236}">
                <a16:creationId xmlns:a16="http://schemas.microsoft.com/office/drawing/2014/main" id="{8F83FB3A-6451-40C4-8E11-D80B86EB13B1}"/>
              </a:ext>
            </a:extLst>
          </p:cNvPr>
          <p:cNvSpPr/>
          <p:nvPr/>
        </p:nvSpPr>
        <p:spPr>
          <a:xfrm>
            <a:off x="3235050" y="3562350"/>
            <a:ext cx="1485900" cy="357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121" y="14256"/>
                </a:moveTo>
                <a:lnTo>
                  <a:pt x="11121" y="21600"/>
                </a:lnTo>
                <a:lnTo>
                  <a:pt x="0" y="10800"/>
                </a:lnTo>
                <a:lnTo>
                  <a:pt x="11121" y="0"/>
                </a:lnTo>
                <a:lnTo>
                  <a:pt x="11121" y="7344"/>
                </a:lnTo>
                <a:lnTo>
                  <a:pt x="21600" y="7344"/>
                </a:lnTo>
                <a:lnTo>
                  <a:pt x="21600" y="14256"/>
                </a:lnTo>
                <a:close/>
              </a:path>
            </a:pathLst>
          </a:custGeom>
          <a:solidFill>
            <a:srgbClr val="EE7612"/>
          </a:solidFill>
          <a:ln w="25400">
            <a:solidFill>
              <a:srgbClr val="AD5B24"/>
            </a:solidFill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B844E9E9-7151-4117-A45F-5C5A7BA4D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059815"/>
            <a:ext cx="3557616" cy="3379736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Arrow">
            <a:extLst>
              <a:ext uri="{FF2B5EF4-FFF2-40B4-BE49-F238E27FC236}">
                <a16:creationId xmlns:a16="http://schemas.microsoft.com/office/drawing/2014/main" id="{FD9F271E-121D-4847-8F08-4220A4A89FE3}"/>
              </a:ext>
            </a:extLst>
          </p:cNvPr>
          <p:cNvSpPr/>
          <p:nvPr/>
        </p:nvSpPr>
        <p:spPr>
          <a:xfrm>
            <a:off x="5105400" y="2349337"/>
            <a:ext cx="1122834" cy="374813"/>
          </a:xfrm>
          <a:prstGeom prst="rightArrow">
            <a:avLst>
              <a:gd name="adj1" fmla="val 32000"/>
              <a:gd name="adj2" fmla="val 213732"/>
            </a:avLst>
          </a:prstGeom>
          <a:solidFill>
            <a:srgbClr val="EE7612"/>
          </a:solidFill>
          <a:ln w="25400">
            <a:solidFill>
              <a:srgbClr val="AD5B24"/>
            </a:solidFill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2373716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76A29-55D8-4D78-80E1-8EADBE25C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Procedural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894AC-F412-48FB-9FB5-21B9C4F66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Coronary Management</a:t>
            </a:r>
          </a:p>
          <a:p>
            <a:r>
              <a:rPr lang="en-US"/>
              <a:t>Valve Type: Self Expanding vs. Balloon-Expandable</a:t>
            </a:r>
          </a:p>
          <a:p>
            <a:r>
              <a:rPr lang="en-US"/>
              <a:t>General vs. Moderate Sedation</a:t>
            </a:r>
          </a:p>
          <a:p>
            <a:r>
              <a:rPr lang="en-US"/>
              <a:t>Access: Primary vs. Secondary</a:t>
            </a:r>
          </a:p>
          <a:p>
            <a:r>
              <a:rPr lang="en-US"/>
              <a:t>TEE vs. TTE guidance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915636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005FA-70DC-4CD6-A44A-5DF83D37B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Multidisciplinary Meeting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E45F9-9CEF-4F97-8B10-3524A8219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3626"/>
            <a:ext cx="8229600" cy="3530600"/>
          </a:xfrm>
        </p:spPr>
        <p:txBody>
          <a:bodyPr>
            <a:normAutofit fontScale="25000" lnSpcReduction="20000"/>
          </a:bodyPr>
          <a:lstStyle/>
          <a:p>
            <a:r>
              <a:rPr lang="en-US" sz="4800"/>
              <a:t>Access – OK for ~16 F delivery system B/L; right common iliac has some stenosis (still 6.6 x 6cm) + high bifurcation</a:t>
            </a:r>
          </a:p>
          <a:p>
            <a:endParaRPr lang="en-US" sz="4800"/>
          </a:p>
          <a:p>
            <a:r>
              <a:rPr lang="en-US" sz="4800"/>
              <a:t>Tricuspid AV </a:t>
            </a:r>
          </a:p>
          <a:p>
            <a:r>
              <a:rPr lang="en-US" sz="4800"/>
              <a:t>Calcified along leaflet edges (more on NCC)—plan for BAV  </a:t>
            </a:r>
          </a:p>
          <a:p>
            <a:endParaRPr lang="en-US" sz="4800"/>
          </a:p>
          <a:p>
            <a:r>
              <a:rPr lang="en-US" sz="4800"/>
              <a:t>Annulus ~ 24 mm</a:t>
            </a:r>
          </a:p>
          <a:p>
            <a:r>
              <a:rPr lang="en-US" sz="4800"/>
              <a:t>LVOT -25.6 mm  </a:t>
            </a:r>
          </a:p>
          <a:p>
            <a:r>
              <a:rPr lang="en-US" sz="4800"/>
              <a:t>Sinus of Valsalva: 34 x31 x34</a:t>
            </a:r>
          </a:p>
          <a:p>
            <a:r>
              <a:rPr lang="en-US" sz="4800"/>
              <a:t>Coronary height.  RCA (15.4)  &amp; LM (13.3) </a:t>
            </a:r>
          </a:p>
          <a:p>
            <a:endParaRPr lang="en-US" sz="4800"/>
          </a:p>
          <a:p>
            <a:r>
              <a:rPr lang="en-US" sz="4800"/>
              <a:t>Annulus: 24 mm</a:t>
            </a:r>
          </a:p>
          <a:p>
            <a:r>
              <a:rPr lang="en-US" sz="4800"/>
              <a:t>Perimeter: 76.6</a:t>
            </a:r>
          </a:p>
          <a:p>
            <a:r>
              <a:rPr lang="en-US" sz="4800"/>
              <a:t>Area of annulus (MDT read): 485</a:t>
            </a:r>
          </a:p>
          <a:p>
            <a:endParaRPr lang="en-US" sz="4800"/>
          </a:p>
          <a:p>
            <a:r>
              <a:rPr lang="en-US" sz="4800"/>
              <a:t>Implanter's View: RAO 22/ Caudal 51</a:t>
            </a:r>
          </a:p>
          <a:p>
            <a:r>
              <a:rPr lang="en-US" sz="4800"/>
              <a:t>Co-planar view – LAO 4/ Caudal 24</a:t>
            </a:r>
          </a:p>
          <a:p>
            <a:r>
              <a:rPr lang="en-US" sz="4800"/>
              <a:t>Cusp-Overlap View- RAO 4/ Caudal 36</a:t>
            </a:r>
          </a:p>
          <a:p>
            <a:r>
              <a:rPr lang="en-US" sz="4800" err="1"/>
              <a:t>Ao</a:t>
            </a:r>
            <a:r>
              <a:rPr lang="en-US" sz="4800"/>
              <a:t>-LV angle ~ 48◦</a:t>
            </a:r>
          </a:p>
          <a:p>
            <a:endParaRPr lang="en-US"/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CAF68545-76D4-4C9C-A0EF-EC2D8BC96576}"/>
              </a:ext>
            </a:extLst>
          </p:cNvPr>
          <p:cNvSpPr/>
          <p:nvPr/>
        </p:nvSpPr>
        <p:spPr>
          <a:xfrm>
            <a:off x="3505200" y="3105150"/>
            <a:ext cx="609600" cy="542326"/>
          </a:xfrm>
          <a:prstGeom prst="rightBrace">
            <a:avLst/>
          </a:prstGeom>
          <a:noFill/>
          <a:ln w="25400" cap="flat">
            <a:solidFill>
              <a:schemeClr val="accent2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9D6A02-82DB-4509-89C3-B10D351E7026}"/>
              </a:ext>
            </a:extLst>
          </p:cNvPr>
          <p:cNvSpPr txBox="1"/>
          <p:nvPr/>
        </p:nvSpPr>
        <p:spPr>
          <a:xfrm>
            <a:off x="4495800" y="3031454"/>
            <a:ext cx="2481309" cy="923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en-US"/>
              <a:t>29mm </a:t>
            </a:r>
            <a:r>
              <a:rPr lang="en-US" err="1"/>
              <a:t>Evolut</a:t>
            </a:r>
            <a:r>
              <a:rPr lang="en-US"/>
              <a:t> Pro based on CT analysis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2471259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399B49-4A27-408D-95AA-13A207973D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021-06-09 18-20-25">
            <a:hlinkClick r:id="" action="ppaction://media"/>
            <a:extLst>
              <a:ext uri="{FF2B5EF4-FFF2-40B4-BE49-F238E27FC236}">
                <a16:creationId xmlns:a16="http://schemas.microsoft.com/office/drawing/2014/main" id="{3662D5DA-5598-4190-BAB3-5509871A05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5267" t="11910" r="29005" b="8737"/>
          <a:stretch/>
        </p:blipFill>
        <p:spPr>
          <a:xfrm>
            <a:off x="283369" y="826293"/>
            <a:ext cx="4002510" cy="390690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2021-06-09 18-22-34">
            <a:hlinkClick r:id="" action="ppaction://media"/>
            <a:extLst>
              <a:ext uri="{FF2B5EF4-FFF2-40B4-BE49-F238E27FC236}">
                <a16:creationId xmlns:a16="http://schemas.microsoft.com/office/drawing/2014/main" id="{60D959F9-E11B-4135-8E32-686BE1DA130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9878" t="11873" r="33957" b="9931"/>
          <a:stretch/>
        </p:blipFill>
        <p:spPr>
          <a:xfrm>
            <a:off x="4572001" y="510779"/>
            <a:ext cx="4002510" cy="381357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37657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9375E8-100A-4320-9AE1-7CF52811F2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245" t="44013" r="15891" b="27379"/>
          <a:stretch/>
        </p:blipFill>
        <p:spPr>
          <a:xfrm>
            <a:off x="5105400" y="2736573"/>
            <a:ext cx="3883327" cy="22005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2021-06-09 18-25-11">
            <a:hlinkClick r:id="" action="ppaction://media"/>
            <a:extLst>
              <a:ext uri="{FF2B5EF4-FFF2-40B4-BE49-F238E27FC236}">
                <a16:creationId xmlns:a16="http://schemas.microsoft.com/office/drawing/2014/main" id="{22EA857C-B0BC-4FC4-BD1A-2F136828740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68"/>
                </p14:media>
              </p:ext>
            </p:extLst>
          </p:nvPr>
        </p:nvPicPr>
        <p:blipFill rotWithShape="1">
          <a:blip r:embed="rId5"/>
          <a:srcRect l="19296" t="11909" r="34539" b="5324"/>
          <a:stretch>
            <a:fillRect/>
          </a:stretch>
        </p:blipFill>
        <p:spPr>
          <a:xfrm>
            <a:off x="232554" y="553841"/>
            <a:ext cx="4221332" cy="425709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B2DC12-8CE5-45E4-9393-15BA745185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508" t="45307" r="10842" b="23107"/>
          <a:stretch/>
        </p:blipFill>
        <p:spPr>
          <a:xfrm>
            <a:off x="5105400" y="363051"/>
            <a:ext cx="3883326" cy="22086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22422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9C672-8B17-4E63-A9B0-4E204B0A2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BF054-A157-43EB-A5D6-EC4F1F88BC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marR="0" indent="-51435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US">
                <a:effectLst/>
                <a:ea typeface="Times New Roman" panose="02020603050405020304" pitchFamily="18" charset="0"/>
              </a:rPr>
              <a:t>Managing your first critically ill patient as an early career cardiologist</a:t>
            </a:r>
            <a:endParaRPr lang="en-US" sz="800">
              <a:effectLst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>
              <a:effectLst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effectLst/>
                <a:ea typeface="Times New Roman" panose="02020603050405020304" pitchFamily="18" charset="0"/>
              </a:rPr>
              <a:t>2) Navigating the challenges of an early career cardiologist as part of a multidisciplinary shock team, in a new work environment</a:t>
            </a:r>
            <a:endParaRPr lang="en-US">
              <a:effectLst/>
              <a:ea typeface="Calibri" panose="020F0502020204030204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747560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F617D9-499F-42E3-963D-9C6195B67A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77" t="26614" r="6167" b="6501"/>
          <a:stretch/>
        </p:blipFill>
        <p:spPr>
          <a:xfrm>
            <a:off x="36620" y="723900"/>
            <a:ext cx="9092632" cy="44196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A60C0A2-77A7-40FC-A285-7F0355227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989"/>
            <a:ext cx="8229600" cy="857250"/>
          </a:xfrm>
        </p:spPr>
        <p:txBody>
          <a:bodyPr/>
          <a:lstStyle/>
          <a:p>
            <a:r>
              <a:rPr lang="en-US" b="1"/>
              <a:t>Post TAVR EKG</a:t>
            </a:r>
          </a:p>
        </p:txBody>
      </p:sp>
    </p:spTree>
    <p:extLst>
      <p:ext uri="{BB962C8B-B14F-4D97-AF65-F5344CB8AC3E}">
        <p14:creationId xmlns:p14="http://schemas.microsoft.com/office/powerpoint/2010/main" val="111218722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REENING ECHO_MOHAMMED ABDUL BASITH_20210409113659431">
            <a:hlinkClick r:id="" action="ppaction://media"/>
            <a:extLst>
              <a:ext uri="{FF2B5EF4-FFF2-40B4-BE49-F238E27FC236}">
                <a16:creationId xmlns:a16="http://schemas.microsoft.com/office/drawing/2014/main" id="{13A20E99-85C5-4498-A662-00D3584FEFE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3079" t="15716" r="28095" b="5706"/>
          <a:stretch/>
        </p:blipFill>
        <p:spPr>
          <a:xfrm>
            <a:off x="5105400" y="206375"/>
            <a:ext cx="3962400" cy="47822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SCREENING ECHO_MOHAMMED ABDUL BASITH_20210409113343568">
            <a:hlinkClick r:id="" action="ppaction://media"/>
            <a:extLst>
              <a:ext uri="{FF2B5EF4-FFF2-40B4-BE49-F238E27FC236}">
                <a16:creationId xmlns:a16="http://schemas.microsoft.com/office/drawing/2014/main" id="{9B43BE54-E64F-42B1-BBAE-DB8FD186C21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22223" t="16296" r="18888" b="21482"/>
          <a:stretch/>
        </p:blipFill>
        <p:spPr>
          <a:xfrm>
            <a:off x="48986" y="666750"/>
            <a:ext cx="4904014" cy="3886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686593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3204B-8EEB-437D-AC7E-4ACF5CFA7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04951"/>
            <a:ext cx="82296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b="1">
                <a:latin typeface="+mj-lt"/>
              </a:rPr>
              <a:t>Panel Discussion</a:t>
            </a:r>
          </a:p>
        </p:txBody>
      </p:sp>
    </p:spTree>
    <p:extLst>
      <p:ext uri="{BB962C8B-B14F-4D97-AF65-F5344CB8AC3E}">
        <p14:creationId xmlns:p14="http://schemas.microsoft.com/office/powerpoint/2010/main" val="2312030360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9C17F3BD-2F68-42D8-BE43-A3B3913D7125}"/>
              </a:ext>
            </a:extLst>
          </p:cNvPr>
          <p:cNvSpPr txBox="1">
            <a:spLocks/>
          </p:cNvSpPr>
          <p:nvPr/>
        </p:nvSpPr>
        <p:spPr bwMode="auto">
          <a:xfrm>
            <a:off x="198690" y="720725"/>
            <a:ext cx="8915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800" b="1">
                <a:solidFill>
                  <a:srgbClr val="00386B"/>
                </a:solidFill>
                <a:latin typeface="Garamond" panose="02020404030301010803" pitchFamily="18" charset="0"/>
              </a:rPr>
              <a:t>Shocking Cases for the Early Career Cardiologist</a:t>
            </a:r>
            <a:br>
              <a:rPr lang="en-US" altLang="en-US" sz="4800" b="1">
                <a:solidFill>
                  <a:srgbClr val="00386B"/>
                </a:solidFill>
                <a:latin typeface="Garamond" panose="02020404030301010803" pitchFamily="18" charset="0"/>
              </a:rPr>
            </a:br>
            <a:r>
              <a:rPr lang="en-US" altLang="en-US" sz="4800" b="1">
                <a:solidFill>
                  <a:srgbClr val="00386B"/>
                </a:solidFill>
                <a:latin typeface="Garamond" panose="02020404030301010803" pitchFamily="18" charset="0"/>
              </a:rPr>
              <a:t>Case # 2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D9872F8-B57F-4FF8-82F7-257BA2E0DCB6}"/>
              </a:ext>
            </a:extLst>
          </p:cNvPr>
          <p:cNvSpPr txBox="1">
            <a:spLocks/>
          </p:cNvSpPr>
          <p:nvPr/>
        </p:nvSpPr>
        <p:spPr bwMode="auto">
          <a:xfrm>
            <a:off x="342900" y="2876550"/>
            <a:ext cx="8458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>
            <a:normAutofit fontScale="85000" lnSpcReduction="20000"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Rasha Al-</a:t>
            </a:r>
            <a:r>
              <a:rPr lang="en-US" b="1" err="1"/>
              <a:t>Bawardy</a:t>
            </a:r>
            <a:r>
              <a:rPr lang="en-US" b="1"/>
              <a:t>, MD, MSc., FACC</a:t>
            </a:r>
          </a:p>
          <a:p>
            <a:r>
              <a:rPr lang="en-US"/>
              <a:t>Interventional Cardiology Consultant </a:t>
            </a:r>
          </a:p>
          <a:p>
            <a:r>
              <a:rPr lang="en-US"/>
              <a:t>National Guard Health Affairs, Jeddah, Saudi Arabia</a:t>
            </a:r>
          </a:p>
          <a:p>
            <a:r>
              <a:rPr lang="en-US"/>
              <a:t>No disclosures</a:t>
            </a:r>
          </a:p>
        </p:txBody>
      </p:sp>
    </p:spTree>
    <p:extLst>
      <p:ext uri="{BB962C8B-B14F-4D97-AF65-F5344CB8AC3E}">
        <p14:creationId xmlns:p14="http://schemas.microsoft.com/office/powerpoint/2010/main" val="3916388628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4F888-6520-814B-85F0-CDCCDF66F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64558-3051-0947-BCDD-09C31F790C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/>
              <a:t>58 year-old male with CAD/MI s/p PCI to LAD and subsequent CABG with ischemic cardiomyopathy, LV thrombus and paroxysmal atrial fibrillation (on apixaban) with progressive SOB, NYHA class III with severe secondary MR.</a:t>
            </a:r>
          </a:p>
          <a:p>
            <a:pPr marL="0" indent="0">
              <a:buNone/>
            </a:pPr>
            <a:endParaRPr lang="en-US" sz="2800"/>
          </a:p>
          <a:p>
            <a:pPr marL="0" indent="0">
              <a:buNone/>
            </a:pPr>
            <a:r>
              <a:rPr lang="en-US" sz="2800"/>
              <a:t>Meds: maximum tolerated doses of lisinopril, bisoprolol and spironolactone. BP 97/68</a:t>
            </a:r>
          </a:p>
        </p:txBody>
      </p:sp>
    </p:spTree>
    <p:extLst>
      <p:ext uri="{BB962C8B-B14F-4D97-AF65-F5344CB8AC3E}">
        <p14:creationId xmlns:p14="http://schemas.microsoft.com/office/powerpoint/2010/main" val="157552175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72ED3-7B05-0C4A-9D0D-7882A4537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70933-8FED-4940-8EB1-9F8E63D8EA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/>
              <a:t>ADHF in shock (BP 70/50, HR 110)</a:t>
            </a:r>
          </a:p>
          <a:p>
            <a:endParaRPr lang="en-US" sz="2800"/>
          </a:p>
          <a:p>
            <a:r>
              <a:rPr lang="en-US" sz="2800"/>
              <a:t>Had Aflutter with RVR afterwards and was given a DCCV and converted to  sinus tachycardia</a:t>
            </a:r>
          </a:p>
          <a:p>
            <a:pPr marL="0" indent="0">
              <a:buNone/>
            </a:pPr>
            <a:endParaRPr lang="en-US" sz="2800"/>
          </a:p>
          <a:p>
            <a:r>
              <a:rPr lang="en-US" sz="2800"/>
              <a:t>Started on vasopressors and taken to </a:t>
            </a:r>
            <a:r>
              <a:rPr lang="en-US" sz="2800" err="1"/>
              <a:t>cath</a:t>
            </a:r>
            <a:r>
              <a:rPr lang="en-US" sz="2800"/>
              <a:t> lab </a:t>
            </a:r>
          </a:p>
          <a:p>
            <a:endParaRPr lang="en-US" sz="280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711811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9EAA2-BE19-514B-B9CF-B462C6487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1950"/>
            <a:ext cx="8229600" cy="857250"/>
          </a:xfrm>
        </p:spPr>
        <p:txBody>
          <a:bodyPr/>
          <a:lstStyle/>
          <a:p>
            <a:r>
              <a:rPr lang="en-US" b="1"/>
              <a:t>Discussion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BEA44-D1F8-F747-A52B-4A60893F3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04950"/>
            <a:ext cx="8229600" cy="3089275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/>
              <a:t>Would you use mechanical circulatory support? </a:t>
            </a:r>
          </a:p>
          <a:p>
            <a:pPr marL="0" indent="0">
              <a:buNone/>
            </a:pPr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147696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9E117-1870-F74C-B2CD-667BE6146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1950"/>
            <a:ext cx="8229600" cy="857250"/>
          </a:xfrm>
        </p:spPr>
        <p:txBody>
          <a:bodyPr/>
          <a:lstStyle/>
          <a:p>
            <a:r>
              <a:rPr lang="en-US" sz="5400" b="1"/>
              <a:t>Cath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59B7A-A5EC-BE46-AF23-B4B450B90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504950"/>
            <a:ext cx="7696200" cy="3089275"/>
          </a:xfrm>
        </p:spPr>
        <p:txBody>
          <a:bodyPr/>
          <a:lstStyle/>
          <a:p>
            <a:r>
              <a:rPr lang="en-US"/>
              <a:t>Patent free arterial graft to LAD and SVG-RCA, severe 3 V CAD.</a:t>
            </a:r>
          </a:p>
          <a:p>
            <a:endParaRPr lang="en-US" sz="1600"/>
          </a:p>
          <a:p>
            <a:r>
              <a:rPr lang="en-US"/>
              <a:t>Inserted an IABP</a:t>
            </a:r>
          </a:p>
        </p:txBody>
      </p:sp>
    </p:spTree>
    <p:extLst>
      <p:ext uri="{BB962C8B-B14F-4D97-AF65-F5344CB8AC3E}">
        <p14:creationId xmlns:p14="http://schemas.microsoft.com/office/powerpoint/2010/main" val="3428826463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th1.mp4" descr="cath1.mp4">
            <a:hlinkClick r:id="" action="ppaction://media"/>
            <a:extLst>
              <a:ext uri="{FF2B5EF4-FFF2-40B4-BE49-F238E27FC236}">
                <a16:creationId xmlns:a16="http://schemas.microsoft.com/office/drawing/2014/main" id="{2B5C7D79-A7BA-C043-95E2-84F13E2579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13617" t="4465" r="11803" b="6138"/>
          <a:stretch/>
        </p:blipFill>
        <p:spPr>
          <a:xfrm>
            <a:off x="386113" y="207970"/>
            <a:ext cx="2753000" cy="2474921"/>
          </a:xfrm>
          <a:prstGeom prst="rect">
            <a:avLst/>
          </a:prstGeom>
        </p:spPr>
      </p:pic>
      <p:pic>
        <p:nvPicPr>
          <p:cNvPr id="5" name="cath2.mp4" descr="cath2.mp4">
            <a:hlinkClick r:id="" action="ppaction://media"/>
            <a:extLst>
              <a:ext uri="{FF2B5EF4-FFF2-40B4-BE49-F238E27FC236}">
                <a16:creationId xmlns:a16="http://schemas.microsoft.com/office/drawing/2014/main" id="{501D778F-353D-484F-84C4-4C2F054B0B1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1"/>
          <a:srcRect l="12764" t="11806" r="12095" b="826"/>
          <a:stretch/>
        </p:blipFill>
        <p:spPr>
          <a:xfrm>
            <a:off x="3657600" y="151246"/>
            <a:ext cx="2733116" cy="2383425"/>
          </a:xfrm>
          <a:prstGeom prst="rect">
            <a:avLst/>
          </a:prstGeom>
        </p:spPr>
      </p:pic>
      <p:pic>
        <p:nvPicPr>
          <p:cNvPr id="9" name="cath4.mp4" descr="cath4.mp4">
            <a:hlinkClick r:id="" action="ppaction://media"/>
            <a:extLst>
              <a:ext uri="{FF2B5EF4-FFF2-40B4-BE49-F238E27FC236}">
                <a16:creationId xmlns:a16="http://schemas.microsoft.com/office/drawing/2014/main" id="{A148EF80-C26A-E745-9ED6-1466227AEA2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2"/>
          <a:srcRect l="19559" r="12445" b="2574"/>
          <a:stretch/>
        </p:blipFill>
        <p:spPr>
          <a:xfrm>
            <a:off x="1066800" y="2266950"/>
            <a:ext cx="2483288" cy="2668580"/>
          </a:xfrm>
          <a:prstGeom prst="rect">
            <a:avLst/>
          </a:prstGeom>
        </p:spPr>
      </p:pic>
      <p:pic>
        <p:nvPicPr>
          <p:cNvPr id="10" name="cath5.mp4" descr="cath5.mp4">
            <a:hlinkClick r:id="" action="ppaction://media"/>
            <a:extLst>
              <a:ext uri="{FF2B5EF4-FFF2-40B4-BE49-F238E27FC236}">
                <a16:creationId xmlns:a16="http://schemas.microsoft.com/office/drawing/2014/main" id="{BE0CDDBF-DBA0-8842-A909-BA504DEA3FF3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3"/>
          <a:srcRect l="13604" t="15369" r="25846" b="808"/>
          <a:stretch/>
        </p:blipFill>
        <p:spPr>
          <a:xfrm>
            <a:off x="4703037" y="2357936"/>
            <a:ext cx="2531409" cy="262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514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7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B3418-EA66-E448-9C15-99ABBD3AA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What Would You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39CBA-4CEB-FC40-8970-572A60838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352550"/>
            <a:ext cx="7924800" cy="3241675"/>
          </a:xfrm>
        </p:spPr>
        <p:txBody>
          <a:bodyPr/>
          <a:lstStyle/>
          <a:p>
            <a:r>
              <a:rPr lang="en-US"/>
              <a:t>Would you call for an urgent heart team meeting? </a:t>
            </a:r>
          </a:p>
          <a:p>
            <a:endParaRPr lang="en-US" sz="1600"/>
          </a:p>
          <a:p>
            <a:r>
              <a:rPr lang="en-US"/>
              <a:t>What is your backup plan if you need help overnight? </a:t>
            </a:r>
          </a:p>
        </p:txBody>
      </p:sp>
    </p:spTree>
    <p:extLst>
      <p:ext uri="{BB962C8B-B14F-4D97-AF65-F5344CB8AC3E}">
        <p14:creationId xmlns:p14="http://schemas.microsoft.com/office/powerpoint/2010/main" val="2814913815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58431-7552-4233-B88D-C77075BFB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Moderators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855DF-3956-4ABD-A116-E6286BF1F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76350"/>
            <a:ext cx="8229600" cy="3317875"/>
          </a:xfrm>
        </p:spPr>
        <p:txBody>
          <a:bodyPr/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effectLst/>
                <a:ea typeface="Calibri" panose="020F0502020204030204" pitchFamily="34" charset="0"/>
              </a:rPr>
              <a:t>Sena Kilic, MD</a:t>
            </a:r>
          </a:p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>
                <a:effectLst/>
                <a:ea typeface="Calibri" panose="020F0502020204030204" pitchFamily="34" charset="0"/>
              </a:rPr>
              <a:t>St. John Medical Center, Longview, WA</a:t>
            </a:r>
          </a:p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sz="800">
              <a:ea typeface="Calibri" panose="020F0502020204030204" pitchFamily="34" charset="0"/>
            </a:endParaRPr>
          </a:p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ea typeface="Calibri" panose="020F0502020204030204" pitchFamily="34" charset="0"/>
              </a:rPr>
              <a:t>and</a:t>
            </a:r>
            <a:endParaRPr lang="en-US" sz="800">
              <a:ea typeface="Calibri" panose="020F0502020204030204" pitchFamily="34" charset="0"/>
            </a:endParaRPr>
          </a:p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sz="800">
              <a:effectLst/>
              <a:ea typeface="Calibri" panose="020F0502020204030204" pitchFamily="34" charset="0"/>
            </a:endParaRPr>
          </a:p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effectLst/>
                <a:ea typeface="Calibri" panose="020F0502020204030204" pitchFamily="34" charset="0"/>
              </a:rPr>
              <a:t>Poonam Velagapudi, MD, MS, FACC</a:t>
            </a:r>
          </a:p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>
                <a:effectLst/>
                <a:ea typeface="Calibri" panose="020F0502020204030204" pitchFamily="34" charset="0"/>
              </a:rPr>
              <a:t>University of Nebraska, Omaha, NE 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06045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33.mp4" descr="Pre33.mp4">
            <a:hlinkClick r:id="" action="ppaction://media"/>
            <a:extLst>
              <a:ext uri="{FF2B5EF4-FFF2-40B4-BE49-F238E27FC236}">
                <a16:creationId xmlns:a16="http://schemas.microsoft.com/office/drawing/2014/main" id="{CB1CEC57-27C9-B743-B05E-E97B7584F99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-1" t="4001" r="710"/>
          <a:stretch/>
        </p:blipFill>
        <p:spPr>
          <a:xfrm>
            <a:off x="53740" y="36979"/>
            <a:ext cx="3781985" cy="2742219"/>
          </a:xfrm>
        </p:spPr>
      </p:pic>
      <p:pic>
        <p:nvPicPr>
          <p:cNvPr id="5" name="Pre5.19.mp4" descr="Pre5.19.mp4">
            <a:hlinkClick r:id="" action="ppaction://media"/>
            <a:extLst>
              <a:ext uri="{FF2B5EF4-FFF2-40B4-BE49-F238E27FC236}">
                <a16:creationId xmlns:a16="http://schemas.microsoft.com/office/drawing/2014/main" id="{FCB19287-BDB6-BB4A-B42C-F57AF6EC161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t="2897" r="-299"/>
          <a:stretch/>
        </p:blipFill>
        <p:spPr>
          <a:xfrm>
            <a:off x="5056842" y="35226"/>
            <a:ext cx="4190041" cy="3042396"/>
          </a:xfrm>
          <a:prstGeom prst="rect">
            <a:avLst/>
          </a:prstGeom>
        </p:spPr>
      </p:pic>
      <p:pic>
        <p:nvPicPr>
          <p:cNvPr id="7" name="Pre2.mp4" descr="Pre2.mp4">
            <a:hlinkClick r:id="" action="ppaction://media"/>
            <a:extLst>
              <a:ext uri="{FF2B5EF4-FFF2-40B4-BE49-F238E27FC236}">
                <a16:creationId xmlns:a16="http://schemas.microsoft.com/office/drawing/2014/main" id="{E8C3F72F-3C21-C945-BF96-BD5AEC3ECC89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/>
          <a:srcRect t="2968" r="1387"/>
          <a:stretch/>
        </p:blipFill>
        <p:spPr>
          <a:xfrm>
            <a:off x="2402401" y="2214708"/>
            <a:ext cx="4017589" cy="28194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EAF404-4012-E648-8EAD-66418BEC4250}"/>
              </a:ext>
            </a:extLst>
          </p:cNvPr>
          <p:cNvSpPr txBox="1"/>
          <p:nvPr/>
        </p:nvSpPr>
        <p:spPr>
          <a:xfrm>
            <a:off x="-269422" y="367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7BBF97B-7F0C-4AB0-BF35-DE08E13ED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3937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 fullScrn="1"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E17D6-83AE-4D48-9F16-6C83A3FDE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TEE</a:t>
            </a:r>
          </a:p>
        </p:txBody>
      </p:sp>
      <p:pic>
        <p:nvPicPr>
          <p:cNvPr id="4" name="PreTEE.mp4" descr="PreTEE.mp4">
            <a:hlinkClick r:id="" action="ppaction://media"/>
            <a:extLst>
              <a:ext uri="{FF2B5EF4-FFF2-40B4-BE49-F238E27FC236}">
                <a16:creationId xmlns:a16="http://schemas.microsoft.com/office/drawing/2014/main" id="{84B24978-CCE0-4845-AB8F-B8DA8EA2B17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3242" r="1391"/>
          <a:stretch/>
        </p:blipFill>
        <p:spPr>
          <a:xfrm>
            <a:off x="1614488" y="1190065"/>
            <a:ext cx="5004827" cy="3682815"/>
          </a:xfrm>
        </p:spPr>
      </p:pic>
    </p:spTree>
    <p:extLst>
      <p:ext uri="{BB962C8B-B14F-4D97-AF65-F5344CB8AC3E}">
        <p14:creationId xmlns:p14="http://schemas.microsoft.com/office/powerpoint/2010/main" val="40865332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C4873-EC25-8C47-83C4-A5EB5CF4E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Hospital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E9D44-A01C-9C4F-B390-EFF35A002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063624"/>
            <a:ext cx="8305800" cy="3413125"/>
          </a:xfrm>
        </p:spPr>
        <p:txBody>
          <a:bodyPr/>
          <a:lstStyle/>
          <a:p>
            <a:r>
              <a:rPr lang="en-US"/>
              <a:t>Stabilized, IABP removed </a:t>
            </a:r>
          </a:p>
          <a:p>
            <a:r>
              <a:rPr lang="en-US"/>
              <a:t>Started on milrinone and sacubitril/valsartan along with continuing furosemide boluses </a:t>
            </a:r>
          </a:p>
          <a:p>
            <a:r>
              <a:rPr lang="en-US"/>
              <a:t>Narrow QRS, not a candidate for CRT </a:t>
            </a:r>
          </a:p>
          <a:p>
            <a:r>
              <a:rPr lang="en-US"/>
              <a:t>Discussed in heart team meeting and decision was to proceed with </a:t>
            </a:r>
            <a:r>
              <a:rPr lang="en-US" err="1"/>
              <a:t>MitraClip</a:t>
            </a:r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981680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7132A-7157-D94C-8F07-363BA8CEA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TEE Pre-Clip (Same Day)</a:t>
            </a:r>
          </a:p>
        </p:txBody>
      </p:sp>
      <p:pic>
        <p:nvPicPr>
          <p:cNvPr id="4" name="PreTEE.sameday.mp4" descr="PreTEE.sameday.mp4">
            <a:hlinkClick r:id="" action="ppaction://media"/>
            <a:extLst>
              <a:ext uri="{FF2B5EF4-FFF2-40B4-BE49-F238E27FC236}">
                <a16:creationId xmlns:a16="http://schemas.microsoft.com/office/drawing/2014/main" id="{532FB869-230E-924C-B92D-185BD3D8298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9163"/>
          <a:stretch/>
        </p:blipFill>
        <p:spPr>
          <a:xfrm>
            <a:off x="2677926" y="1127172"/>
            <a:ext cx="4143095" cy="3843590"/>
          </a:xfrm>
        </p:spPr>
      </p:pic>
    </p:spTree>
    <p:extLst>
      <p:ext uri="{BB962C8B-B14F-4D97-AF65-F5344CB8AC3E}">
        <p14:creationId xmlns:p14="http://schemas.microsoft.com/office/powerpoint/2010/main" val="13133209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A3DFC-8382-CC4E-913F-502F903F9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Initial Clip Attempt</a:t>
            </a:r>
          </a:p>
        </p:txBody>
      </p:sp>
      <p:pic>
        <p:nvPicPr>
          <p:cNvPr id="4" name="TEE-clip1-1.mp4" descr="TEE-clip1-1.mp4">
            <a:hlinkClick r:id="" action="ppaction://media"/>
            <a:extLst>
              <a:ext uri="{FF2B5EF4-FFF2-40B4-BE49-F238E27FC236}">
                <a16:creationId xmlns:a16="http://schemas.microsoft.com/office/drawing/2014/main" id="{7DDEEC26-9675-C142-AF67-EFCA25F3F05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056" y="1063625"/>
            <a:ext cx="5073179" cy="3804537"/>
          </a:xfrm>
        </p:spPr>
      </p:pic>
      <p:pic>
        <p:nvPicPr>
          <p:cNvPr id="5" name="TEE-CLIP1-2.mp4" descr="TEE-CLIP1-2.mp4">
            <a:hlinkClick r:id="" action="ppaction://media"/>
            <a:extLst>
              <a:ext uri="{FF2B5EF4-FFF2-40B4-BE49-F238E27FC236}">
                <a16:creationId xmlns:a16="http://schemas.microsoft.com/office/drawing/2014/main" id="{37B5751A-7F0F-0C4B-9529-AC8098DE12C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02209" y="1211912"/>
            <a:ext cx="4351735" cy="326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5514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3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90B80-112D-584A-9A2A-2E5877FF6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What Would You Do?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46C65-7CFE-5647-9DB1-8C1AEBEBA4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Leave this clip and proceed with a second clip? </a:t>
            </a:r>
          </a:p>
          <a:p>
            <a:endParaRPr lang="en-US" sz="1600"/>
          </a:p>
          <a:p>
            <a:r>
              <a:rPr lang="en-US"/>
              <a:t>Adjust the clip for an attempt to do one clip only?</a:t>
            </a:r>
          </a:p>
        </p:txBody>
      </p:sp>
    </p:spTree>
    <p:extLst>
      <p:ext uri="{BB962C8B-B14F-4D97-AF65-F5344CB8AC3E}">
        <p14:creationId xmlns:p14="http://schemas.microsoft.com/office/powerpoint/2010/main" val="2309382794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F39A4-601D-AB4C-BABA-01B0947D5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Re-Attempted Laterally </a:t>
            </a:r>
          </a:p>
        </p:txBody>
      </p:sp>
      <p:pic>
        <p:nvPicPr>
          <p:cNvPr id="4" name="TEE-CLIP1-REATTEMPT-1.mp4" descr="TEE-CLIP1-REATTEMPT-1.mp4">
            <a:hlinkClick r:id="" action="ppaction://media"/>
            <a:extLst>
              <a:ext uri="{FF2B5EF4-FFF2-40B4-BE49-F238E27FC236}">
                <a16:creationId xmlns:a16="http://schemas.microsoft.com/office/drawing/2014/main" id="{A76BFFBE-0C40-584B-8E4B-74FD90B9D09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681" y="1063625"/>
            <a:ext cx="4351735" cy="3263504"/>
          </a:xfrm>
        </p:spPr>
      </p:pic>
      <p:pic>
        <p:nvPicPr>
          <p:cNvPr id="5" name="TEE-CLIP1-REATTEMPT-2.mp4" descr="TEE-CLIP1-REATTEMPT-2.mp4">
            <a:hlinkClick r:id="" action="ppaction://media"/>
            <a:extLst>
              <a:ext uri="{FF2B5EF4-FFF2-40B4-BE49-F238E27FC236}">
                <a16:creationId xmlns:a16="http://schemas.microsoft.com/office/drawing/2014/main" id="{5F8B83E4-4D94-D24C-8984-D9BD33F44D5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75584" y="1075729"/>
            <a:ext cx="4351735" cy="326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8365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3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25DEF-21EB-9F47-821B-AA28B63AF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After Releasing the Clip</a:t>
            </a:r>
          </a:p>
        </p:txBody>
      </p:sp>
      <p:pic>
        <p:nvPicPr>
          <p:cNvPr id="4" name="PostTEE.mp4" descr="PostTEE.mp4">
            <a:hlinkClick r:id="" action="ppaction://media"/>
            <a:extLst>
              <a:ext uri="{FF2B5EF4-FFF2-40B4-BE49-F238E27FC236}">
                <a16:creationId xmlns:a16="http://schemas.microsoft.com/office/drawing/2014/main" id="{EA6C3160-EE30-794E-9FDB-3707ADE8990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1063625"/>
            <a:ext cx="4351735" cy="3263504"/>
          </a:xfrm>
        </p:spPr>
      </p:pic>
      <p:pic>
        <p:nvPicPr>
          <p:cNvPr id="5" name="PostTEE3.mp4" descr="PostTEE3.mp4">
            <a:hlinkClick r:id="" action="ppaction://media"/>
            <a:extLst>
              <a:ext uri="{FF2B5EF4-FFF2-40B4-BE49-F238E27FC236}">
                <a16:creationId xmlns:a16="http://schemas.microsoft.com/office/drawing/2014/main" id="{2C5C89DB-2389-8B4B-8229-B561932F956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39865" y="1063625"/>
            <a:ext cx="4351735" cy="326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0748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3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0B599-D387-DB49-A728-7499EEF00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err="1"/>
              <a:t>MitraClip</a:t>
            </a:r>
            <a:r>
              <a:rPr lang="en-US" b="1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1E2ED-6233-6C40-9AA1-438A07CBA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3626"/>
            <a:ext cx="8229600" cy="3530600"/>
          </a:xfrm>
        </p:spPr>
        <p:txBody>
          <a:bodyPr/>
          <a:lstStyle/>
          <a:p>
            <a:r>
              <a:rPr lang="en-US"/>
              <a:t> 1 XTR clip</a:t>
            </a:r>
          </a:p>
          <a:p>
            <a:r>
              <a:rPr lang="en-US"/>
              <a:t>Mean mitral gradient post was  1 mmHg</a:t>
            </a:r>
          </a:p>
          <a:p>
            <a:r>
              <a:rPr lang="en-US"/>
              <a:t>Post clip with Trace MR </a:t>
            </a:r>
          </a:p>
          <a:p>
            <a:r>
              <a:rPr lang="en-US"/>
              <a:t>Pre LA pressure was 29 mmHg (V =57) </a:t>
            </a:r>
            <a:r>
              <a:rPr lang="en-US">
                <a:sym typeface="Wingdings" pitchFamily="2" charset="2"/>
              </a:rPr>
              <a:t> post mean LA was 8mmHg (V = 14).</a:t>
            </a:r>
          </a:p>
          <a:p>
            <a:r>
              <a:rPr lang="en-US">
                <a:sym typeface="Wingdings" pitchFamily="2" charset="2"/>
              </a:rPr>
              <a:t>Milrinone was stopped and he was discharged 2 days post-procedure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038186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3204B-8EEB-437D-AC7E-4ACF5CFA7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04951"/>
            <a:ext cx="82296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b="1">
                <a:latin typeface="+mj-lt"/>
              </a:rPr>
              <a:t>Panel Discussion</a:t>
            </a:r>
          </a:p>
        </p:txBody>
      </p:sp>
    </p:spTree>
    <p:extLst>
      <p:ext uri="{BB962C8B-B14F-4D97-AF65-F5344CB8AC3E}">
        <p14:creationId xmlns:p14="http://schemas.microsoft.com/office/powerpoint/2010/main" val="2315064296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D6821-D84C-4FF8-879E-3EFEFE565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74" y="-56816"/>
            <a:ext cx="9019172" cy="857250"/>
          </a:xfrm>
        </p:spPr>
        <p:txBody>
          <a:bodyPr/>
          <a:lstStyle/>
          <a:p>
            <a:r>
              <a:rPr lang="en-US" sz="4000" b="1">
                <a:ea typeface="MS PGothic"/>
              </a:rPr>
              <a:t>International Early Career Work Group</a:t>
            </a:r>
            <a:endParaRPr lang="en-US" sz="4000" b="1"/>
          </a:p>
        </p:txBody>
      </p:sp>
      <p:pic>
        <p:nvPicPr>
          <p:cNvPr id="4" name="Picture 4" descr="Tami Atkinson">
            <a:extLst>
              <a:ext uri="{FF2B5EF4-FFF2-40B4-BE49-F238E27FC236}">
                <a16:creationId xmlns:a16="http://schemas.microsoft.com/office/drawing/2014/main" id="{5412223F-4015-4D10-8869-324E2BE52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876" y="726949"/>
            <a:ext cx="1653354" cy="1630795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B8577EB5-3CF7-457C-9B5B-B5CEFF28C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449" y="722800"/>
            <a:ext cx="1690952" cy="1630487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C842798-9D88-48C2-AA0B-F8C869BFF8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1108" y="722085"/>
            <a:ext cx="1799011" cy="1707120"/>
          </a:xfrm>
          <a:prstGeom prst="rect">
            <a:avLst/>
          </a:prstGeom>
        </p:spPr>
      </p:pic>
      <p:pic>
        <p:nvPicPr>
          <p:cNvPr id="8" name="Picture 8" descr="A picture containing clothing, person, posing&#10;&#10;Description automatically generated">
            <a:extLst>
              <a:ext uri="{FF2B5EF4-FFF2-40B4-BE49-F238E27FC236}">
                <a16:creationId xmlns:a16="http://schemas.microsoft.com/office/drawing/2014/main" id="{2650949F-14D7-464D-8928-4D6B0D1A6E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039" t="-870" r="325" b="26956"/>
          <a:stretch/>
        </p:blipFill>
        <p:spPr>
          <a:xfrm>
            <a:off x="149347" y="2946588"/>
            <a:ext cx="1757107" cy="1649081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32676501-F4F0-47AE-90FD-3AA2998A32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534" r="394" b="8259"/>
          <a:stretch/>
        </p:blipFill>
        <p:spPr>
          <a:xfrm>
            <a:off x="3931255" y="2972912"/>
            <a:ext cx="1649818" cy="1585150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4421E450-43B4-449D-AF85-4F3C0BE0D0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56" b="21367"/>
          <a:stretch/>
        </p:blipFill>
        <p:spPr>
          <a:xfrm>
            <a:off x="5793679" y="2943228"/>
            <a:ext cx="1634111" cy="1611677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F224ADBC-9901-4E4E-A552-6C9D6F259D9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56" b="26966"/>
          <a:stretch/>
        </p:blipFill>
        <p:spPr>
          <a:xfrm>
            <a:off x="2030721" y="2975104"/>
            <a:ext cx="1721155" cy="16228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2A65C2-428A-4910-84BE-7291328648F0}"/>
              </a:ext>
            </a:extLst>
          </p:cNvPr>
          <p:cNvSpPr txBox="1"/>
          <p:nvPr/>
        </p:nvSpPr>
        <p:spPr>
          <a:xfrm>
            <a:off x="117307" y="2335632"/>
            <a:ext cx="169795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solidFill>
                  <a:srgbClr val="00386B"/>
                </a:solidFill>
                <a:latin typeface="Franklin Gothic Book"/>
                <a:ea typeface="MS PGothic"/>
              </a:rPr>
              <a:t>Tami Atkinson, MD USA</a:t>
            </a:r>
            <a:endParaRPr lang="en-US" sz="1200">
              <a:solidFill>
                <a:srgbClr val="00386B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C3E266-8886-4AC3-9B00-85DB04AFBBC6}"/>
              </a:ext>
            </a:extLst>
          </p:cNvPr>
          <p:cNvSpPr txBox="1"/>
          <p:nvPr/>
        </p:nvSpPr>
        <p:spPr>
          <a:xfrm>
            <a:off x="1831803" y="2335630"/>
            <a:ext cx="184835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Franklin Gothic Book"/>
                <a:ea typeface="MS PGothic"/>
              </a:rPr>
              <a:t>Poonam Velagapudi, MD, MS, FACC, USA</a:t>
            </a:r>
            <a:endParaRPr lang="en-US" sz="12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0917EC-10BC-4DEC-A1D0-7A7E04175DA9}"/>
              </a:ext>
            </a:extLst>
          </p:cNvPr>
          <p:cNvSpPr txBox="1"/>
          <p:nvPr/>
        </p:nvSpPr>
        <p:spPr>
          <a:xfrm>
            <a:off x="5305922" y="2380750"/>
            <a:ext cx="225441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/>
              <a:t>Sotirios Nedios, MD, PhD, FACC</a:t>
            </a:r>
          </a:p>
          <a:p>
            <a:pPr algn="ctr"/>
            <a:r>
              <a:rPr lang="en-US" sz="1200">
                <a:latin typeface="Franklin Gothic Book"/>
                <a:ea typeface="MS PGothic"/>
              </a:rPr>
              <a:t>Germany</a:t>
            </a:r>
            <a:endParaRPr lang="en-US" sz="12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D63A6E-91B1-409D-BEEC-3F65DA572953}"/>
              </a:ext>
            </a:extLst>
          </p:cNvPr>
          <p:cNvSpPr txBox="1"/>
          <p:nvPr/>
        </p:nvSpPr>
        <p:spPr>
          <a:xfrm>
            <a:off x="7449050" y="2388270"/>
            <a:ext cx="178067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Franklin Gothic Book"/>
                <a:ea typeface="MS PGothic"/>
              </a:rPr>
              <a:t>Sheila Klassen, MD, FACC, Canada</a:t>
            </a:r>
            <a:endParaRPr lang="en-US" sz="12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A921EE-F572-4CF2-BA3D-DCFCD7767B89}"/>
              </a:ext>
            </a:extLst>
          </p:cNvPr>
          <p:cNvSpPr txBox="1"/>
          <p:nvPr/>
        </p:nvSpPr>
        <p:spPr>
          <a:xfrm>
            <a:off x="4509" y="4591554"/>
            <a:ext cx="193106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Franklin Gothic Book"/>
                <a:ea typeface="MS PGothic"/>
              </a:rPr>
              <a:t>Rasha Al-Bawardy, MD, MSc., FACC, Saudi Arabia</a:t>
            </a:r>
            <a:endParaRPr lang="en-US" sz="1200"/>
          </a:p>
          <a:p>
            <a:pPr algn="ctr"/>
            <a:endParaRPr lang="en-US" sz="12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F45F01-492F-4100-A6A0-E5FDC8C7ADF0}"/>
              </a:ext>
            </a:extLst>
          </p:cNvPr>
          <p:cNvSpPr txBox="1"/>
          <p:nvPr/>
        </p:nvSpPr>
        <p:spPr>
          <a:xfrm>
            <a:off x="3847094" y="4614112"/>
            <a:ext cx="188594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Franklin Gothic Book"/>
                <a:ea typeface="MS PGothic"/>
              </a:rPr>
              <a:t>Monica Verdoia, MD, Phd</a:t>
            </a:r>
          </a:p>
          <a:p>
            <a:pPr algn="ctr"/>
            <a:r>
              <a:rPr lang="en-US" sz="1200">
                <a:latin typeface="Franklin Gothic Book"/>
                <a:ea typeface="MS PGothic"/>
              </a:rPr>
              <a:t>Italy</a:t>
            </a:r>
            <a:endParaRPr lang="en-US" sz="12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C11F2C-5D13-44BB-AD8E-5E6F8B7A51E9}"/>
              </a:ext>
            </a:extLst>
          </p:cNvPr>
          <p:cNvSpPr txBox="1"/>
          <p:nvPr/>
        </p:nvSpPr>
        <p:spPr>
          <a:xfrm>
            <a:off x="2049878" y="4591554"/>
            <a:ext cx="168291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Franklin Gothic Book"/>
                <a:ea typeface="MS PGothic"/>
              </a:rPr>
              <a:t>Auras R. Atreya, MD, MPH, FACC, India</a:t>
            </a:r>
          </a:p>
          <a:p>
            <a:pPr algn="ctr"/>
            <a:endParaRPr lang="en-US" sz="12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A9B87D-5A14-48C3-AFA4-306580D300E8}"/>
              </a:ext>
            </a:extLst>
          </p:cNvPr>
          <p:cNvSpPr txBox="1"/>
          <p:nvPr/>
        </p:nvSpPr>
        <p:spPr>
          <a:xfrm>
            <a:off x="5847344" y="4614113"/>
            <a:ext cx="148740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solidFill>
                  <a:srgbClr val="00386B"/>
                </a:solidFill>
              </a:rPr>
              <a:t>Sara Moscatelli, MD</a:t>
            </a:r>
          </a:p>
          <a:p>
            <a:pPr algn="ctr"/>
            <a:r>
              <a:rPr lang="en-US" sz="1200">
                <a:solidFill>
                  <a:srgbClr val="00386B"/>
                </a:solidFill>
                <a:latin typeface="Franklin Gothic Book"/>
                <a:ea typeface="MS PGothic"/>
              </a:rPr>
              <a:t>England</a:t>
            </a:r>
            <a:endParaRPr lang="en-US" sz="1200">
              <a:solidFill>
                <a:srgbClr val="00386B"/>
              </a:solidFill>
            </a:endParaRPr>
          </a:p>
        </p:txBody>
      </p:sp>
      <p:pic>
        <p:nvPicPr>
          <p:cNvPr id="19" name="Picture 19">
            <a:extLst>
              <a:ext uri="{FF2B5EF4-FFF2-40B4-BE49-F238E27FC236}">
                <a16:creationId xmlns:a16="http://schemas.microsoft.com/office/drawing/2014/main" id="{08BEC606-24F8-41C7-BEBE-DC13514E1D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86937" y="726405"/>
            <a:ext cx="1570124" cy="1637801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DB18D975-3250-4D9E-8A76-0C3C9923A20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74" b="29794"/>
          <a:stretch/>
        </p:blipFill>
        <p:spPr>
          <a:xfrm>
            <a:off x="7494170" y="775283"/>
            <a:ext cx="1592688" cy="166308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40E9FC4-4DF9-4504-8C04-B64E9E03803D}"/>
              </a:ext>
            </a:extLst>
          </p:cNvPr>
          <p:cNvSpPr txBox="1"/>
          <p:nvPr/>
        </p:nvSpPr>
        <p:spPr>
          <a:xfrm>
            <a:off x="3598941" y="2335630"/>
            <a:ext cx="184835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Franklin Gothic Book"/>
                <a:ea typeface="MS PGothic"/>
              </a:rPr>
              <a:t>Kasia Czerwińska-Jelonkiewicz, MD, PhD, Poland</a:t>
            </a:r>
          </a:p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211701803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F65AB7E-3E84-194C-9696-795373C71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0972"/>
            <a:ext cx="7772400" cy="1021556"/>
          </a:xfrm>
        </p:spPr>
        <p:txBody>
          <a:bodyPr/>
          <a:lstStyle/>
          <a:p>
            <a:pPr algn="ctr"/>
            <a:r>
              <a:rPr lang="en-US" sz="480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709181204"/>
      </p:ext>
    </p:extLst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3" descr="ACC_SIG_BLUE_1900x600.png">
            <a:extLst>
              <a:ext uri="{FF2B5EF4-FFF2-40B4-BE49-F238E27FC236}">
                <a16:creationId xmlns:a16="http://schemas.microsoft.com/office/drawing/2014/main" id="{BCC140F0-9294-4F37-9D66-71FFEBB65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1317625"/>
            <a:ext cx="7947025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BB6EB-9071-4214-9AAC-B66A9B017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Panelists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61382-9636-4D92-AA44-047353105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76349"/>
            <a:ext cx="8305800" cy="3124201"/>
          </a:xfrm>
        </p:spPr>
        <p:txBody>
          <a:bodyPr/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effectLst/>
                <a:ea typeface="Calibri" panose="020F0502020204030204" pitchFamily="34" charset="0"/>
              </a:rPr>
              <a:t>Stanley Chetcuti, MD, FACC</a:t>
            </a:r>
          </a:p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effectLst/>
                <a:ea typeface="Calibri" panose="020F0502020204030204" pitchFamily="34" charset="0"/>
              </a:rPr>
              <a:t>	</a:t>
            </a:r>
            <a:r>
              <a:rPr lang="en-US" sz="2400" i="1">
                <a:effectLst/>
                <a:ea typeface="Calibri" panose="020F0502020204030204" pitchFamily="34" charset="0"/>
              </a:rPr>
              <a:t>University of Michigan, Ann Arbor, MI</a:t>
            </a:r>
            <a:endParaRPr lang="en-US" sz="800" i="1">
              <a:effectLst/>
              <a:ea typeface="Calibri" panose="020F0502020204030204" pitchFamily="34" charset="0"/>
            </a:endParaRPr>
          </a:p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sz="900">
              <a:effectLst/>
              <a:ea typeface="Calibri" panose="020F0502020204030204" pitchFamily="34" charset="0"/>
            </a:endParaRPr>
          </a:p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sz="900">
              <a:effectLst/>
              <a:ea typeface="Calibri" panose="020F0502020204030204" pitchFamily="34" charset="0"/>
            </a:endParaRPr>
          </a:p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effectLst/>
                <a:ea typeface="Calibri" panose="020F0502020204030204" pitchFamily="34" charset="0"/>
              </a:rPr>
              <a:t>Mirvat Alasnag, MBBS, FACC</a:t>
            </a:r>
          </a:p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effectLst/>
                <a:ea typeface="Calibri" panose="020F0502020204030204" pitchFamily="34" charset="0"/>
              </a:rPr>
              <a:t>	</a:t>
            </a:r>
            <a:r>
              <a:rPr lang="en-US" sz="2400" i="1">
                <a:effectLst/>
                <a:ea typeface="Calibri" panose="020F0502020204030204" pitchFamily="34" charset="0"/>
              </a:rPr>
              <a:t>King Fahd Armed Forces Hospital, Jeddah, Saudi Arabia</a:t>
            </a:r>
          </a:p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sz="900">
              <a:ea typeface="Calibri" panose="020F0502020204030204" pitchFamily="34" charset="0"/>
            </a:endParaRPr>
          </a:p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sz="900">
              <a:effectLst/>
              <a:ea typeface="Calibri" panose="020F0502020204030204" pitchFamily="34" charset="0"/>
            </a:endParaRPr>
          </a:p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effectLst/>
                <a:ea typeface="Calibri" panose="020F0502020204030204" pitchFamily="34" charset="0"/>
              </a:rPr>
              <a:t>Ravinder Singh Rao, MBBS, FACC </a:t>
            </a:r>
          </a:p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effectLst/>
                <a:ea typeface="Calibri" panose="020F0502020204030204" pitchFamily="34" charset="0"/>
              </a:rPr>
              <a:t>	</a:t>
            </a:r>
            <a:r>
              <a:rPr lang="en-US" sz="2400" i="1">
                <a:effectLst/>
                <a:ea typeface="Calibri" panose="020F0502020204030204" pitchFamily="34" charset="0"/>
              </a:rPr>
              <a:t>Rajasthan Hospital Heart Center, Jaipur, India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719830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9C17F3BD-2F68-42D8-BE43-A3B3913D7125}"/>
              </a:ext>
            </a:extLst>
          </p:cNvPr>
          <p:cNvSpPr txBox="1">
            <a:spLocks/>
          </p:cNvSpPr>
          <p:nvPr/>
        </p:nvSpPr>
        <p:spPr bwMode="auto">
          <a:xfrm>
            <a:off x="228600" y="971550"/>
            <a:ext cx="8915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00386B"/>
                </a:solidFill>
                <a:latin typeface="Garamond" panose="02020404030301010803" pitchFamily="18" charset="0"/>
              </a:rPr>
              <a:t>When the Going Gets Tough: Shocking Cases for the Early Career Cardiologist</a:t>
            </a:r>
            <a:br>
              <a:rPr lang="en-US" altLang="en-US" sz="4000" b="1">
                <a:solidFill>
                  <a:srgbClr val="00386B"/>
                </a:solidFill>
                <a:latin typeface="Garamond" panose="02020404030301010803" pitchFamily="18" charset="0"/>
              </a:rPr>
            </a:br>
            <a:r>
              <a:rPr lang="en-US" altLang="en-US" sz="4000" b="1">
                <a:solidFill>
                  <a:srgbClr val="00386B"/>
                </a:solidFill>
                <a:latin typeface="Garamond" panose="02020404030301010803" pitchFamily="18" charset="0"/>
              </a:rPr>
              <a:t>Case # 1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D9872F8-B57F-4FF8-82F7-257BA2E0DCB6}"/>
              </a:ext>
            </a:extLst>
          </p:cNvPr>
          <p:cNvSpPr txBox="1">
            <a:spLocks/>
          </p:cNvSpPr>
          <p:nvPr/>
        </p:nvSpPr>
        <p:spPr bwMode="auto">
          <a:xfrm>
            <a:off x="381000" y="2952750"/>
            <a:ext cx="8458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i="1"/>
              <a:t>Auras R. Atreya MD, MPH, FACC</a:t>
            </a:r>
          </a:p>
          <a:p>
            <a:r>
              <a:rPr lang="en-US" sz="2200"/>
              <a:t>AIG Institute of Cardiac Sciences and Research</a:t>
            </a:r>
          </a:p>
          <a:p>
            <a:r>
              <a:rPr lang="en-US" sz="2200"/>
              <a:t>No disclosures</a:t>
            </a:r>
            <a:endParaRPr lang="en-US" sz="2600"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524434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B0F63581-B24B-45DB-9FA8-30CE0C83A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Patient Presentation</a:t>
            </a:r>
          </a:p>
        </p:txBody>
      </p:sp>
      <p:sp>
        <p:nvSpPr>
          <p:cNvPr id="26626" name="Content Placeholder 2">
            <a:extLst>
              <a:ext uri="{FF2B5EF4-FFF2-40B4-BE49-F238E27FC236}">
                <a16:creationId xmlns:a16="http://schemas.microsoft.com/office/drawing/2014/main" id="{1CE6EA10-4197-4801-B7B7-B324B0C196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58 y/o male with long standing HTN</a:t>
            </a:r>
          </a:p>
          <a:p>
            <a:pPr eaLnBrk="1" hangingPunct="1"/>
            <a:r>
              <a:rPr lang="en-US" altLang="en-US"/>
              <a:t>Diagnosed with 2vD (LCX 50%, LAD 50%) and severe AS, EF 50% 1 year prior at OSH</a:t>
            </a:r>
          </a:p>
          <a:p>
            <a:pPr eaLnBrk="1" hangingPunct="1"/>
            <a:r>
              <a:rPr lang="en-US" altLang="en-US"/>
              <a:t>Refused surgery and started taking alternative medications </a:t>
            </a:r>
          </a:p>
          <a:p>
            <a:pPr marL="0" indent="0" eaLnBrk="1" hangingPunct="1">
              <a:buNone/>
            </a:pPr>
            <a:endParaRPr lang="en-US" altLang="en-US"/>
          </a:p>
        </p:txBody>
      </p:sp>
    </p:spTree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293CA-B119-42A9-99C6-EF5804586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/>
              <a:t>Patient Presentation</a:t>
            </a:r>
            <a:endParaRPr lang="en-US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21995-B881-476B-9340-58FBAED2C8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Presented with drug induced liver injury (AST/ALT 3000s)</a:t>
            </a:r>
          </a:p>
          <a:p>
            <a:r>
              <a:rPr lang="en-US"/>
              <a:t>ADHF with reduced EF 20-30%</a:t>
            </a:r>
          </a:p>
          <a:p>
            <a:r>
              <a:rPr lang="en-US"/>
              <a:t>Progressive cardiogenic shock (SCAI Stage C/D), escalating pressors</a:t>
            </a:r>
          </a:p>
          <a:p>
            <a:r>
              <a:rPr lang="en-US"/>
              <a:t>AKI —&gt; creatinine 1.65</a:t>
            </a:r>
          </a:p>
          <a:p>
            <a:endParaRPr lang="en-US"/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178270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293CA-B119-42A9-99C6-EF5804586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/>
              <a:t>Patient Presentation</a:t>
            </a:r>
            <a:endParaRPr lang="en-US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21995-B881-476B-9340-58FBAED2C8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Severe AS Vmax 4.6 m/s, MG 48 mm Hg, AVA 0.7 cm</a:t>
            </a:r>
            <a:r>
              <a:rPr lang="en-US" baseline="30000"/>
              <a:t>2</a:t>
            </a:r>
            <a:r>
              <a:rPr lang="en-US"/>
              <a:t> in setting of low EF, cardiogenic shock on Pressors</a:t>
            </a:r>
          </a:p>
          <a:p>
            <a:endParaRPr lang="en-US"/>
          </a:p>
          <a:p>
            <a:r>
              <a:rPr lang="en-US"/>
              <a:t>ECG: sinus tachycardia, RBBB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48468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ACC 16:9 Master">
  <a:themeElements>
    <a:clrScheme name="ACC">
      <a:dk1>
        <a:srgbClr val="00386B"/>
      </a:dk1>
      <a:lt1>
        <a:sysClr val="window" lastClr="FFFFFF"/>
      </a:lt1>
      <a:dk2>
        <a:srgbClr val="00386B"/>
      </a:dk2>
      <a:lt2>
        <a:srgbClr val="EEECE1"/>
      </a:lt2>
      <a:accent1>
        <a:srgbClr val="C6D9F0"/>
      </a:accent1>
      <a:accent2>
        <a:srgbClr val="8DB3E2"/>
      </a:accent2>
      <a:accent3>
        <a:srgbClr val="548DD4"/>
      </a:accent3>
      <a:accent4>
        <a:srgbClr val="17365D"/>
      </a:accent4>
      <a:accent5>
        <a:srgbClr val="0F243E"/>
      </a:accent5>
      <a:accent6>
        <a:srgbClr val="7F7F7F"/>
      </a:accent6>
      <a:hlink>
        <a:srgbClr val="006ED2"/>
      </a:hlink>
      <a:folHlink>
        <a:srgbClr val="A5A5A5"/>
      </a:folHlink>
    </a:clrScheme>
    <a:fontScheme name="Custom 2">
      <a:majorFont>
        <a:latin typeface="Garamond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EAABFEED855541B4B7425CB8DACC7B" ma:contentTypeVersion="7" ma:contentTypeDescription="Create a new document." ma:contentTypeScope="" ma:versionID="08290ff958c4747a65f7bafc5e89fac9">
  <xsd:schema xmlns:xsd="http://www.w3.org/2001/XMLSchema" xmlns:xs="http://www.w3.org/2001/XMLSchema" xmlns:p="http://schemas.microsoft.com/office/2006/metadata/properties" xmlns:ns3="8a26032d-e98c-4b17-9a9b-864e65e0fc85" xmlns:ns4="962d1f49-807e-4ddf-bde4-ceae17b83865" targetNamespace="http://schemas.microsoft.com/office/2006/metadata/properties" ma:root="true" ma:fieldsID="e1fb556a81b2eaf82353c2574fca7fe2" ns3:_="" ns4:_="">
    <xsd:import namespace="8a26032d-e98c-4b17-9a9b-864e65e0fc85"/>
    <xsd:import namespace="962d1f49-807e-4ddf-bde4-ceae17b83865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26032d-e98c-4b17-9a9b-864e65e0fc8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2d1f49-807e-4ddf-bde4-ceae17b838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49F587A-648E-4CBE-B011-4FA3E604A7AB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8a26032d-e98c-4b17-9a9b-864e65e0fc85"/>
    <ds:schemaRef ds:uri="962d1f49-807e-4ddf-bde4-ceae17b83865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78108C7-0F1E-4F28-8710-4484B5356C6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0E7B448-ABE8-46ED-AE57-5CEC42A362A9}">
  <ds:schemaRefs>
    <ds:schemaRef ds:uri="8a26032d-e98c-4b17-9a9b-864e65e0fc85"/>
    <ds:schemaRef ds:uri="962d1f49-807e-4ddf-bde4-ceae17b8386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904</Words>
  <Application>Microsoft Office PowerPoint</Application>
  <PresentationFormat>On-screen Show (16:9)</PresentationFormat>
  <Paragraphs>146</Paragraphs>
  <Slides>41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Calibri</vt:lpstr>
      <vt:lpstr>Franklin Gothic Book</vt:lpstr>
      <vt:lpstr>Garamond</vt:lpstr>
      <vt:lpstr>ACC 16:9 Master</vt:lpstr>
      <vt:lpstr>Blank Master</vt:lpstr>
      <vt:lpstr>PowerPoint Presentation</vt:lpstr>
      <vt:lpstr>Learning Objectives</vt:lpstr>
      <vt:lpstr>Moderators</vt:lpstr>
      <vt:lpstr>International Early Career Work Group</vt:lpstr>
      <vt:lpstr>Panelists</vt:lpstr>
      <vt:lpstr>PowerPoint Presentation</vt:lpstr>
      <vt:lpstr>Patient Presentation</vt:lpstr>
      <vt:lpstr>Patient Presentation</vt:lpstr>
      <vt:lpstr>Patient Presentation</vt:lpstr>
      <vt:lpstr>PowerPoint Presentation</vt:lpstr>
      <vt:lpstr>PowerPoint Presentation</vt:lpstr>
      <vt:lpstr>Decision Making</vt:lpstr>
      <vt:lpstr>CT TAVR Protocol</vt:lpstr>
      <vt:lpstr>CT TAVR Protocol</vt:lpstr>
      <vt:lpstr>Femoral Vascular Anatomy</vt:lpstr>
      <vt:lpstr>Procedural Planning</vt:lpstr>
      <vt:lpstr>Multidisciplinary Meeting</vt:lpstr>
      <vt:lpstr>PowerPoint Presentation</vt:lpstr>
      <vt:lpstr>PowerPoint Presentation</vt:lpstr>
      <vt:lpstr>Post TAVR EKG</vt:lpstr>
      <vt:lpstr>PowerPoint Presentation</vt:lpstr>
      <vt:lpstr>PowerPoint Presentation</vt:lpstr>
      <vt:lpstr>PowerPoint Presentation</vt:lpstr>
      <vt:lpstr>History</vt:lpstr>
      <vt:lpstr>Presentation</vt:lpstr>
      <vt:lpstr>Discussion Question</vt:lpstr>
      <vt:lpstr>Cath</vt:lpstr>
      <vt:lpstr>PowerPoint Presentation</vt:lpstr>
      <vt:lpstr>What Would You Do?</vt:lpstr>
      <vt:lpstr>PowerPoint Presentation</vt:lpstr>
      <vt:lpstr>TEE</vt:lpstr>
      <vt:lpstr>Hospital Course</vt:lpstr>
      <vt:lpstr>TEE Pre-Clip (Same Day)</vt:lpstr>
      <vt:lpstr>Initial Clip Attempt</vt:lpstr>
      <vt:lpstr>What Would You Do? </vt:lpstr>
      <vt:lpstr>Re-Attempted Laterally </vt:lpstr>
      <vt:lpstr>After Releasing the Clip</vt:lpstr>
      <vt:lpstr>MitraClip </vt:lpstr>
      <vt:lpstr>PowerPoint Presentation</vt:lpstr>
      <vt:lpstr>Thank you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 Insert Title Here ]</dc:title>
  <dc:creator>Autumn Niggles</dc:creator>
  <cp:lastModifiedBy>Beverly Vandenburg</cp:lastModifiedBy>
  <cp:revision>10</cp:revision>
  <cp:lastPrinted>2013-06-06T20:17:19Z</cp:lastPrinted>
  <dcterms:created xsi:type="dcterms:W3CDTF">2013-05-15T19:14:34Z</dcterms:created>
  <dcterms:modified xsi:type="dcterms:W3CDTF">2021-06-30T19:13:22Z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0x010100BDEAABFEED855541B4B7425CB8DACC7B</vt:lpwstr>
  </property>
</Properties>
</file>