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784" r:id="rId5"/>
    <p:sldMasterId id="2147483772" r:id="rId6"/>
  </p:sldMasterIdLst>
  <p:notesMasterIdLst>
    <p:notesMasterId r:id="rId72"/>
  </p:notesMasterIdLst>
  <p:handoutMasterIdLst>
    <p:handoutMasterId r:id="rId73"/>
  </p:handoutMasterIdLst>
  <p:sldIdLst>
    <p:sldId id="312" r:id="rId7"/>
    <p:sldId id="333" r:id="rId8"/>
    <p:sldId id="334" r:id="rId9"/>
    <p:sldId id="332" r:id="rId10"/>
    <p:sldId id="313" r:id="rId11"/>
    <p:sldId id="314" r:id="rId12"/>
    <p:sldId id="315" r:id="rId13"/>
    <p:sldId id="316" r:id="rId14"/>
    <p:sldId id="317" r:id="rId15"/>
    <p:sldId id="318" r:id="rId16"/>
    <p:sldId id="319" r:id="rId17"/>
    <p:sldId id="320" r:id="rId18"/>
    <p:sldId id="321" r:id="rId19"/>
    <p:sldId id="322" r:id="rId20"/>
    <p:sldId id="323" r:id="rId21"/>
    <p:sldId id="324" r:id="rId22"/>
    <p:sldId id="325" r:id="rId23"/>
    <p:sldId id="326" r:id="rId24"/>
    <p:sldId id="327" r:id="rId25"/>
    <p:sldId id="328" r:id="rId26"/>
    <p:sldId id="329" r:id="rId27"/>
    <p:sldId id="330" r:id="rId28"/>
    <p:sldId id="331" r:id="rId29"/>
    <p:sldId id="307" r:id="rId30"/>
    <p:sldId id="308" r:id="rId31"/>
    <p:sldId id="309" r:id="rId32"/>
    <p:sldId id="310" r:id="rId33"/>
    <p:sldId id="311" r:id="rId34"/>
    <p:sldId id="335" r:id="rId35"/>
    <p:sldId id="336" r:id="rId36"/>
    <p:sldId id="337" r:id="rId37"/>
    <p:sldId id="338" r:id="rId38"/>
    <p:sldId id="339" r:id="rId39"/>
    <p:sldId id="340" r:id="rId40"/>
    <p:sldId id="341" r:id="rId41"/>
    <p:sldId id="342" r:id="rId42"/>
    <p:sldId id="343" r:id="rId43"/>
    <p:sldId id="344" r:id="rId44"/>
    <p:sldId id="345" r:id="rId45"/>
    <p:sldId id="346" r:id="rId46"/>
    <p:sldId id="347" r:id="rId47"/>
    <p:sldId id="256" r:id="rId48"/>
    <p:sldId id="295" r:id="rId49"/>
    <p:sldId id="291" r:id="rId50"/>
    <p:sldId id="293" r:id="rId51"/>
    <p:sldId id="292" r:id="rId52"/>
    <p:sldId id="297" r:id="rId53"/>
    <p:sldId id="298" r:id="rId54"/>
    <p:sldId id="305" r:id="rId55"/>
    <p:sldId id="296" r:id="rId56"/>
    <p:sldId id="294" r:id="rId57"/>
    <p:sldId id="259" r:id="rId58"/>
    <p:sldId id="261" r:id="rId59"/>
    <p:sldId id="301" r:id="rId60"/>
    <p:sldId id="306" r:id="rId61"/>
    <p:sldId id="302" r:id="rId62"/>
    <p:sldId id="304" r:id="rId63"/>
    <p:sldId id="299" r:id="rId64"/>
    <p:sldId id="262" r:id="rId65"/>
    <p:sldId id="263" r:id="rId66"/>
    <p:sldId id="264" r:id="rId67"/>
    <p:sldId id="300" r:id="rId68"/>
    <p:sldId id="265" r:id="rId69"/>
    <p:sldId id="266" r:id="rId70"/>
    <p:sldId id="348" r:id="rId71"/>
  </p:sldIdLst>
  <p:sldSz cx="9144000" cy="5143500" type="screen16x9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Franklin Gothic Book" panose="020B0503020102020204" pitchFamily="34" charset="0"/>
        <a:ea typeface="MS PGothic" panose="020B0600070205080204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Franklin Gothic Book" panose="020B0503020102020204" pitchFamily="34" charset="0"/>
        <a:ea typeface="MS PGothic" panose="020B0600070205080204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Franklin Gothic Book" panose="020B0503020102020204" pitchFamily="34" charset="0"/>
        <a:ea typeface="MS PGothic" panose="020B0600070205080204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Franklin Gothic Book" panose="020B0503020102020204" pitchFamily="34" charset="0"/>
        <a:ea typeface="MS PGothic" panose="020B0600070205080204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Franklin Gothic Book" panose="020B0503020102020204" pitchFamily="34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Franklin Gothic Book" panose="020B0503020102020204" pitchFamily="34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Franklin Gothic Book" panose="020B0503020102020204" pitchFamily="34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Franklin Gothic Book" panose="020B0503020102020204" pitchFamily="34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Franklin Gothic Book" panose="020B0503020102020204" pitchFamily="34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86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C38E651-485C-42A7-B91F-276F9DA7F38F}" v="3" dt="2021-09-29T03:04:21.910"/>
    <p1510:client id="{D7D877D3-D40C-454B-AF2A-440C4A4B159E}" v="61" dt="2021-09-29T20:17:43.22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/>
    <p:restoredTop sz="94728"/>
  </p:normalViewPr>
  <p:slideViewPr>
    <p:cSldViewPr>
      <p:cViewPr varScale="1">
        <p:scale>
          <a:sx n="112" d="100"/>
          <a:sy n="112" d="100"/>
        </p:scale>
        <p:origin x="774" y="10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97" d="100"/>
          <a:sy n="97" d="100"/>
        </p:scale>
        <p:origin x="4328" y="20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0.xml"/><Relationship Id="rId21" Type="http://schemas.openxmlformats.org/officeDocument/2006/relationships/slide" Target="slides/slide15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63" Type="http://schemas.openxmlformats.org/officeDocument/2006/relationships/slide" Target="slides/slide57.xml"/><Relationship Id="rId68" Type="http://schemas.openxmlformats.org/officeDocument/2006/relationships/slide" Target="slides/slide62.xml"/><Relationship Id="rId16" Type="http://schemas.openxmlformats.org/officeDocument/2006/relationships/slide" Target="slides/slide10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66" Type="http://schemas.openxmlformats.org/officeDocument/2006/relationships/slide" Target="slides/slide60.xml"/><Relationship Id="rId74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61" Type="http://schemas.openxmlformats.org/officeDocument/2006/relationships/slide" Target="slides/slide55.xml"/><Relationship Id="rId19" Type="http://schemas.openxmlformats.org/officeDocument/2006/relationships/slide" Target="slides/slide1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slide" Target="slides/slide50.xml"/><Relationship Id="rId64" Type="http://schemas.openxmlformats.org/officeDocument/2006/relationships/slide" Target="slides/slide58.xml"/><Relationship Id="rId69" Type="http://schemas.openxmlformats.org/officeDocument/2006/relationships/slide" Target="slides/slide63.xml"/><Relationship Id="rId77" Type="http://schemas.openxmlformats.org/officeDocument/2006/relationships/tableStyles" Target="tableStyles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72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slide" Target="slides/slide53.xml"/><Relationship Id="rId67" Type="http://schemas.openxmlformats.org/officeDocument/2006/relationships/slide" Target="slides/slide61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slide" Target="slides/slide56.xml"/><Relationship Id="rId70" Type="http://schemas.openxmlformats.org/officeDocument/2006/relationships/slide" Target="slides/slide64.xml"/><Relationship Id="rId75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slide" Target="slides/slide54.xml"/><Relationship Id="rId65" Type="http://schemas.openxmlformats.org/officeDocument/2006/relationships/slide" Target="slides/slide59.xml"/><Relationship Id="rId73" Type="http://schemas.openxmlformats.org/officeDocument/2006/relationships/handoutMaster" Target="handoutMasters/handoutMaster1.xml"/><Relationship Id="rId78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9" Type="http://schemas.openxmlformats.org/officeDocument/2006/relationships/slide" Target="slides/slide33.xml"/><Relationship Id="rId34" Type="http://schemas.openxmlformats.org/officeDocument/2006/relationships/slide" Target="slides/slide28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76" Type="http://schemas.openxmlformats.org/officeDocument/2006/relationships/theme" Target="theme/theme1.xml"/><Relationship Id="rId7" Type="http://schemas.openxmlformats.org/officeDocument/2006/relationships/slide" Target="slides/slide1.xml"/><Relationship Id="rId71" Type="http://schemas.openxmlformats.org/officeDocument/2006/relationships/slide" Target="slides/slide65.xml"/><Relationship Id="rId2" Type="http://schemas.openxmlformats.org/officeDocument/2006/relationships/customXml" Target="../customXml/item2.xml"/><Relationship Id="rId29" Type="http://schemas.openxmlformats.org/officeDocument/2006/relationships/slide" Target="slides/slide2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5" Type="http://schemas.openxmlformats.org/officeDocument/2006/relationships/chartUserShapes" Target="../drawings/drawing1.xml"/><Relationship Id="rId4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Cardiology Faculty and Fellows</a:t>
            </a:r>
          </a:p>
          <a:p>
            <a:pPr>
              <a:defRPr/>
            </a:pPr>
            <a:r>
              <a:rPr lang="en-US" dirty="0"/>
              <a:t> At Houston Methodist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"/>
          <c:y val="8.8722743065776155E-2"/>
          <c:w val="0.96562499999999996"/>
          <c:h val="0.7608773523082337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Female</c:v>
                </c:pt>
              </c:strCache>
            </c:strRef>
          </c:tx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Faculty</c:v>
                </c:pt>
                <c:pt idx="1">
                  <c:v>CVD Fellows</c:v>
                </c:pt>
                <c:pt idx="2">
                  <c:v>Subspecialty Fellows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14</c:v>
                </c:pt>
                <c:pt idx="1">
                  <c:v>7</c:v>
                </c:pt>
                <c:pt idx="2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5F2-41B7-9DE3-D993FE9A3218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Male</c:v>
                </c:pt>
              </c:strCache>
            </c:strRef>
          </c:tx>
          <c:spPr>
            <a:solidFill>
              <a:schemeClr val="accent2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Faculty</c:v>
                </c:pt>
                <c:pt idx="1">
                  <c:v>CVD Fellows</c:v>
                </c:pt>
                <c:pt idx="2">
                  <c:v>Subspecialty Fellows</c:v>
                </c:pt>
              </c:strCache>
            </c:strRef>
          </c:cat>
          <c:val>
            <c:numRef>
              <c:f>Sheet1!$C$2:$C$4</c:f>
              <c:numCache>
                <c:formatCode>General</c:formatCode>
                <c:ptCount val="3"/>
                <c:pt idx="0">
                  <c:v>45</c:v>
                </c:pt>
                <c:pt idx="1">
                  <c:v>10</c:v>
                </c:pt>
                <c:pt idx="2">
                  <c:v>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5F2-41B7-9DE3-D993FE9A3218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803612271"/>
        <c:axId val="914386783"/>
      </c:barChart>
      <c:catAx>
        <c:axId val="80361227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14386783"/>
        <c:crosses val="autoZero"/>
        <c:auto val="1"/>
        <c:lblAlgn val="ctr"/>
        <c:lblOffset val="100"/>
        <c:noMultiLvlLbl val="0"/>
      </c:catAx>
      <c:valAx>
        <c:axId val="914386783"/>
        <c:scaling>
          <c:orientation val="minMax"/>
        </c:scaling>
        <c:delete val="1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803612271"/>
        <c:crosses val="autoZero"/>
        <c:crossBetween val="between"/>
        <c:majorUnit val="10"/>
        <c:minorUnit val="5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6327406189610911"/>
          <c:y val="0.92391552864079518"/>
          <c:w val="0.22216968071298779"/>
          <c:h val="6.9977922662724498E-2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  <c:userShapes r:id="rId5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Cardiology Fellows – CVD and Subspecialty Combined</a:t>
            </a:r>
          </a:p>
          <a:p>
            <a:pPr>
              <a:defRPr/>
            </a:pPr>
            <a:r>
              <a:rPr lang="en-US" dirty="0"/>
              <a:t>At Houston Methodist- Racial/</a:t>
            </a:r>
            <a:r>
              <a:rPr lang="en-US"/>
              <a:t>Ethnic Diversity</a:t>
            </a:r>
            <a:endParaRPr lang="en-US" dirty="0"/>
          </a:p>
        </c:rich>
      </c:tx>
      <c:layout>
        <c:manualLayout>
          <c:xMode val="edge"/>
          <c:yMode val="edge"/>
          <c:x val="9.7837830950742805E-2"/>
          <c:y val="3.297235105885736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Cardiology Fellows - CVD and Subspecialty Combined</c:v>
                </c:pt>
              </c:strCache>
            </c:strRef>
          </c:tx>
          <c:dPt>
            <c:idx val="0"/>
            <c:bubble3D val="0"/>
            <c:spPr>
              <a:solidFill>
                <a:schemeClr val="accent1">
                  <a:lumMod val="75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15C1-4CA4-A0BF-BD1454DEAF6A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15C1-4CA4-A0BF-BD1454DEAF6A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15C1-4CA4-A0BF-BD1454DEAF6A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15C1-4CA4-A0BF-BD1454DEAF6A}"/>
              </c:ext>
            </c:extLst>
          </c:dPt>
          <c:dPt>
            <c:idx val="4"/>
            <c:bubble3D val="0"/>
            <c:spPr>
              <a:solidFill>
                <a:srgbClr val="92D05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15C1-4CA4-A0BF-BD1454DEAF6A}"/>
              </c:ext>
            </c:extLst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Sheet1!$A$2:$A$6</c:f>
              <c:strCache>
                <c:ptCount val="5"/>
                <c:pt idx="0">
                  <c:v>White</c:v>
                </c:pt>
                <c:pt idx="1">
                  <c:v>Hispanic</c:v>
                </c:pt>
                <c:pt idx="2">
                  <c:v>African American</c:v>
                </c:pt>
                <c:pt idx="3">
                  <c:v>Middle Eastern</c:v>
                </c:pt>
                <c:pt idx="4">
                  <c:v>Asian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11</c:v>
                </c:pt>
                <c:pt idx="1">
                  <c:v>2</c:v>
                </c:pt>
                <c:pt idx="2">
                  <c:v>2</c:v>
                </c:pt>
                <c:pt idx="3">
                  <c:v>8</c:v>
                </c:pt>
                <c:pt idx="4">
                  <c:v>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15C1-4CA4-A0BF-BD1454DEAF6A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1678401243533862"/>
          <c:y val="0.3988360359064706"/>
          <c:w val="0.18734576867211986"/>
          <c:h val="0.39975551001330312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5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0.71429</cdr:x>
      <cdr:y>0.68857</cdr:y>
    </cdr:from>
    <cdr:to>
      <cdr:x>0.82679</cdr:x>
      <cdr:y>0.85732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E6FA071A-1892-4EDB-BD99-A3ACCAD26675}"/>
            </a:ext>
          </a:extLst>
        </cdr:cNvPr>
        <cdr:cNvSpPr txBox="1"/>
      </cdr:nvSpPr>
      <cdr:spPr>
        <a:xfrm xmlns:a="http://schemas.openxmlformats.org/drawingml/2006/main">
          <a:off x="4953000" y="2864069"/>
          <a:ext cx="780098" cy="70191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600" b="1" dirty="0">
              <a:effectLst/>
            </a:rPr>
            <a:t>24 %</a:t>
          </a:r>
        </a:p>
      </cdr:txBody>
    </cdr:sp>
  </cdr:relSizeAnchor>
  <cdr:relSizeAnchor xmlns:cdr="http://schemas.openxmlformats.org/drawingml/2006/chartDrawing">
    <cdr:from>
      <cdr:x>0.06593</cdr:x>
      <cdr:y>0.4957</cdr:y>
    </cdr:from>
    <cdr:to>
      <cdr:x>0.17843</cdr:x>
      <cdr:y>0.66445</cdr:y>
    </cdr:to>
    <cdr:sp macro="" textlink="">
      <cdr:nvSpPr>
        <cdr:cNvPr id="3" name="TextBox 2">
          <a:extLst xmlns:a="http://schemas.openxmlformats.org/drawingml/2006/main">
            <a:ext uri="{FF2B5EF4-FFF2-40B4-BE49-F238E27FC236}">
              <a16:creationId xmlns:a16="http://schemas.microsoft.com/office/drawing/2014/main" id="{5D6E77EE-AFB8-4284-9C02-9D8005C2B094}"/>
            </a:ext>
          </a:extLst>
        </cdr:cNvPr>
        <cdr:cNvSpPr txBox="1"/>
      </cdr:nvSpPr>
      <cdr:spPr>
        <a:xfrm xmlns:a="http://schemas.openxmlformats.org/drawingml/2006/main">
          <a:off x="457200" y="2061856"/>
          <a:ext cx="780097" cy="70191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600" b="1" dirty="0">
              <a:effectLst/>
            </a:rPr>
            <a:t>24 %</a:t>
          </a:r>
        </a:p>
      </cdr:txBody>
    </cdr:sp>
  </cdr:relSizeAnchor>
  <cdr:relSizeAnchor xmlns:cdr="http://schemas.openxmlformats.org/drawingml/2006/chartDrawing">
    <cdr:from>
      <cdr:x>0.39034</cdr:x>
      <cdr:y>0.61639</cdr:y>
    </cdr:from>
    <cdr:to>
      <cdr:x>0.50284</cdr:x>
      <cdr:y>0.78514</cdr:y>
    </cdr:to>
    <cdr:sp macro="" textlink="">
      <cdr:nvSpPr>
        <cdr:cNvPr id="4" name="TextBox 3">
          <a:extLst xmlns:a="http://schemas.openxmlformats.org/drawingml/2006/main">
            <a:ext uri="{FF2B5EF4-FFF2-40B4-BE49-F238E27FC236}">
              <a16:creationId xmlns:a16="http://schemas.microsoft.com/office/drawing/2014/main" id="{9C5355CC-5F96-44AF-B686-4DF958101314}"/>
            </a:ext>
          </a:extLst>
        </cdr:cNvPr>
        <cdr:cNvSpPr txBox="1"/>
      </cdr:nvSpPr>
      <cdr:spPr>
        <a:xfrm xmlns:a="http://schemas.openxmlformats.org/drawingml/2006/main">
          <a:off x="2706710" y="2563867"/>
          <a:ext cx="780097" cy="70191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600" b="1" dirty="0">
              <a:effectLst/>
            </a:rPr>
            <a:t>41 %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B45009B-D5D4-C541-8263-F6C498F70A1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774FF89-1B18-DB46-B9C9-885A9A48B43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6D8F85-73A7-E040-B1FB-8AA85E3C056D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3E46014-A697-DD41-AE4B-88A7F82448C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25CC411-CCB4-644E-B99F-04991BE5D7A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7337F1-2958-F149-A0D2-DC8796D2D9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39096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9A1AFF-8D78-422E-8691-EC5FFCD81E07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EF5233-BD5D-41C3-B8F7-ACE9FC913B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6122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Percentages of female adult cardiology fellows and adult cardiologists increased from 2006 to 2016, but remained low. For fellows, the percentages were 16.7% in 2006 to 20.2% in 2016; for adult cardiologists the percentages went from 8.9% to 12.6% during that period.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FD597E-1556-3F47-A5D8-D46661F1EB6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8931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Very intentional -- Leadership academy, Section leadership, Leadership positions within the college, awards to URM/women, white papers on pay equity, flexible work choices, research workshop targeting women and URM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FD597E-1556-3F47-A5D8-D46661F1EB6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4031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1-day event for high school girls, originally planned for 30-35 girls; received 140 applications! Open to juniors and seniors who completed an application; modeled on an event at the University of Pittsburgh</a:t>
            </a:r>
          </a:p>
          <a:p>
            <a:r>
              <a:rPr lang="en-US" dirty="0"/>
              <a:t>Now building a regional event with a video in the works so that it can be exported to many communities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C5528A-24E4-E145-9A0A-8E90F5AF3F63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15137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41A612-0C9B-4EEF-B4FC-8E087961E7F8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5811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55% penetration now, 60% projected penetration by 2024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EF5233-BD5D-41C3-B8F7-ACE9FC913B5A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1082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E53C1F-08D7-419B-932C-363678745F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C33C41E-6CB0-4529-8764-C30CBF564420}" type="datetimeFigureOut">
              <a:rPr lang="en-US" altLang="en-US"/>
              <a:pPr/>
              <a:t>10/5/2021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332EA2-5213-4A90-B733-38C91512BA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BAE441-CDE2-4F9D-8F64-E0B0D41099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D5C9DD9-DC2B-4C82-913F-CA6F6FE7E49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08767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5772150" y="2000250"/>
            <a:ext cx="4686300" cy="11430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600"/>
            <a:ext cx="6934200" cy="4686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EE4A6C-158B-4F67-8F08-169A06606D6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5400000">
            <a:off x="96838" y="360362"/>
            <a:ext cx="628650" cy="365125"/>
          </a:xfrm>
        </p:spPr>
        <p:txBody>
          <a:bodyPr/>
          <a:lstStyle>
            <a:lvl1pPr>
              <a:defRPr/>
            </a:lvl1pPr>
          </a:lstStyle>
          <a:p>
            <a:fld id="{6E1D662F-58BC-451A-83D4-5FE8601EBB8A}" type="datetimeFigureOut">
              <a:rPr lang="en-US" altLang="en-US"/>
              <a:pPr/>
              <a:t>10/5/2021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7CA064-54D6-4CB1-AFEE-99EC642093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-674687" y="1760537"/>
            <a:ext cx="21717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109F56-6DA7-405F-9ABB-342DF2253E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 rot="5400000">
            <a:off x="8470900" y="4425950"/>
            <a:ext cx="628650" cy="349250"/>
          </a:xfrm>
        </p:spPr>
        <p:txBody>
          <a:bodyPr/>
          <a:lstStyle>
            <a:lvl1pPr>
              <a:defRPr/>
            </a:lvl1pPr>
          </a:lstStyle>
          <a:p>
            <a:fld id="{2094D85B-F2A4-41F8-B797-2728425D431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191426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67600" y="205978"/>
            <a:ext cx="1219200" cy="470892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28600"/>
            <a:ext cx="6629400" cy="4686300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DECBEE-B5F5-4067-85DB-1E066998C70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5400000">
            <a:off x="96838" y="360362"/>
            <a:ext cx="628650" cy="365125"/>
          </a:xfrm>
        </p:spPr>
        <p:txBody>
          <a:bodyPr/>
          <a:lstStyle>
            <a:lvl1pPr>
              <a:defRPr/>
            </a:lvl1pPr>
          </a:lstStyle>
          <a:p>
            <a:fld id="{FEBD9EFB-074D-41CC-9A71-016FF92732FB}" type="datetimeFigureOut">
              <a:rPr lang="en-US" altLang="en-US"/>
              <a:pPr/>
              <a:t>10/5/2021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B6847F-A1DF-4269-AC05-EE11DCEB5C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-674687" y="1760537"/>
            <a:ext cx="21717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44827F-0316-4705-AD2F-4648B0CA20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 rot="5400000">
            <a:off x="8470900" y="4425950"/>
            <a:ext cx="628650" cy="349250"/>
          </a:xfrm>
        </p:spPr>
        <p:txBody>
          <a:bodyPr/>
          <a:lstStyle>
            <a:lvl1pPr>
              <a:defRPr/>
            </a:lvl1pPr>
          </a:lstStyle>
          <a:p>
            <a:fld id="{8CC6799C-9683-49AD-B333-58D820738BD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761154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68EA3A-E99A-4443-A67A-B3591997A1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375"/>
            <a:ext cx="6858000" cy="17907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37B626-76A6-9644-8D2F-66E6749492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925"/>
            <a:ext cx="6858000" cy="12414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5B3A4B-8B4F-644B-A660-228CE46BAF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41CC0949-DE8B-7D48-8F74-C3D0C44D36A8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D72C58-7A61-6044-8763-FF00EB062A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19D0F8-73AE-2A4F-8927-F5BCD6C9BD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6C6C799D-1850-8445-BD52-7F0CBB49A9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6617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E65778-FDEC-2342-8315-FB2C7B6D2D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C476D8-5648-CA4B-97D3-5D4F6BE9ED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686222-3C92-1347-8E13-D3FBC1FD90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41CC0949-DE8B-7D48-8F74-C3D0C44D36A8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4F3D11-B98E-8D4A-A3C5-B9CD834E49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B87BE7-4A02-2D49-9AF0-5E68DB8436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6C6C799D-1850-8445-BD52-7F0CBB49A9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09057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A8136A-A74C-B043-90D7-29925DE7B2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700"/>
            <a:ext cx="7886700" cy="213995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4EDC60-74DA-E341-9408-491531871E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1700"/>
            <a:ext cx="7886700" cy="11255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6816D4-8F1E-494E-90C0-A3C96E2EB9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41CC0949-DE8B-7D48-8F74-C3D0C44D36A8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B8DC3D-4AC8-1A42-83AD-8BCE6B7C2E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F7391C-09D9-994D-ACAF-B19B39DBA2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6C6C799D-1850-8445-BD52-7F0CBB49A9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1147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7F3058-016B-5745-B812-505E80ACFC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D7B328-1AF8-9D4F-924C-F2EED92D28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70013"/>
            <a:ext cx="3867150" cy="326231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98E5DB7-E159-204A-AF63-E6E78E523D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370013"/>
            <a:ext cx="3867150" cy="326231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156C53-3E82-CA45-A8FC-869A2B8E9CB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41CC0949-DE8B-7D48-8F74-C3D0C44D36A8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9E4129-A185-6A42-9CB1-7896FD7D06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A33188-A59B-584B-871C-AFA51D48CF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6C6C799D-1850-8445-BD52-7F0CBB49A9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7816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698EE9-4467-D647-BAFA-A4488BE15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274638"/>
            <a:ext cx="7886700" cy="99377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88CBAF-9B8D-C24F-8CE9-B85214A709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260475"/>
            <a:ext cx="3868737" cy="619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B79AF59-215D-124C-8C61-76C7CEBB00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1879600"/>
            <a:ext cx="3868737" cy="27622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4157AA1-486F-2E4F-A497-B8F849DD80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475"/>
            <a:ext cx="3887788" cy="619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2117863-CF71-E44F-B3CB-04D598D4C1B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9600"/>
            <a:ext cx="3887788" cy="27622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EBEB9A2-A0F1-A94E-970E-3461CF2F020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41CC0949-DE8B-7D48-8F74-C3D0C44D36A8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A18BDF8-935C-9249-A307-57374D8645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516ECE3-A57D-4247-B576-DE1B66D65B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6C6C799D-1850-8445-BD52-7F0CBB49A9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2269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55576D-865E-234C-AF24-09D11070F5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FFCCE9E-B4A5-1E49-955C-9E65C1C1D59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41CC0949-DE8B-7D48-8F74-C3D0C44D36A8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6A9817-BE51-7245-91E9-4E36720B45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75A52E-B59B-0947-A618-61A11DF522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6C6C799D-1850-8445-BD52-7F0CBB49A9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2463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A414CED-E364-2E44-9ED1-C0DDC83EAC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41CC0949-DE8B-7D48-8F74-C3D0C44D36A8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CB98C54-C8F9-E944-835E-DBB069F25A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BB1729-3235-334F-87B7-536854305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6C6C799D-1850-8445-BD52-7F0CBB49A9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30058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552745-6754-B441-9021-4530318E22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322BA4-E4B2-8447-A1B0-7E0EFD7635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741363"/>
            <a:ext cx="4629150" cy="36544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603893-0CC8-E541-8E41-A835EF8D40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1BA3F4-33EF-6147-BAB5-90742375CBF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41CC0949-DE8B-7D48-8F74-C3D0C44D36A8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C1B6DC-742B-0544-9D58-E1C30A2AD2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01553E-A52C-AE47-82B9-16AB6AAB1D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6C6C799D-1850-8445-BD52-7F0CBB49A9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8442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2062B1-0AC8-4A60-955D-F8D0567315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23C0024-9007-4AD1-8F00-24259445442F}" type="datetimeFigureOut">
              <a:rPr lang="en-US" altLang="en-US"/>
              <a:pPr/>
              <a:t>10/5/2021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67F9A9-8BC1-4375-9711-6A12C54D9E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DFB88C-3C12-4E56-A235-BB2A66B2DB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EC4050-3F6D-403B-A84F-CF68B606BA0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2062376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B8FF03-6D5E-F34A-862A-DA791D050F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B16FDB-0826-D545-B4FA-EBE1B877CC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741363"/>
            <a:ext cx="4629150" cy="36544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0DC76E-095A-394D-96F7-50CC82BFBF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8B4EDC-1297-564B-9225-BCBCDE5C30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41CC0949-DE8B-7D48-8F74-C3D0C44D36A8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3FE002-8DC7-FA48-BC80-D45AB09078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FA4EC1-E84C-6A41-ACB5-B349A31B8F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6C6C799D-1850-8445-BD52-7F0CBB49A9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88667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412A3D-DD51-7A47-BD23-BC60DDCC8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06B82E1-D0CD-C441-A58F-D21D39EDE0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829398-B685-A444-B1CA-8D8547A563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41CC0949-DE8B-7D48-8F74-C3D0C44D36A8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75A793-68EE-D942-BE35-A68FB9B6C4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F9E193-4390-D543-B3F0-C7CAA99FE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6C6C799D-1850-8445-BD52-7F0CBB49A9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532651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1A7C0E6-0956-F443-8327-39E89EF49D9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4638"/>
            <a:ext cx="1971675" cy="435768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B3AEB4A-1A47-494C-886F-16F5E4DD41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4638"/>
            <a:ext cx="5762625" cy="435768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E5A922-3E18-6F47-82D9-97AE8DC59E8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41CC0949-DE8B-7D48-8F74-C3D0C44D36A8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732FC9-ABFA-FE47-B916-B6ABFC9191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C1810B-59A7-954A-BF0D-66ECEF54AC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6C6C799D-1850-8445-BD52-7F0CBB49A9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07360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0ED2EF-1676-B74C-B483-2A6E50BC22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2126778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5A2484-D42C-B049-BD13-BCA6A6F978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375"/>
            <a:ext cx="6858000" cy="17907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B7E16A-F057-964D-9FEC-8E6F944535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925"/>
            <a:ext cx="6858000" cy="12414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ED3119-9C12-404D-B016-9D258CB7B1B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1A70EABF-C3C4-3245-B8D6-BB74895B2686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DA39C3-40CA-E94C-AE7F-36FF149057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31724C-09DB-2144-B154-009B94007E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D82E6132-9B7C-3E4C-BA22-A1BEA1D76D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38808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9FC54B-A8BF-1949-9546-B38EFD6470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89600A-33A9-D64E-9A66-92B0008547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BB2AB8-154A-AD40-AD7F-BA003E14CC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1A70EABF-C3C4-3245-B8D6-BB74895B2686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AA177F-29F7-1D4F-8931-BCF194DFA4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B1BF94-83D8-5646-84E8-A4B79FB84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D82E6132-9B7C-3E4C-BA22-A1BEA1D76D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367963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619A95-21F3-C646-9091-B2F676152A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700"/>
            <a:ext cx="7886700" cy="213995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05CB7F-4AB2-C044-AFDE-04D20A3D1F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1700"/>
            <a:ext cx="7886700" cy="11255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FB1603-126D-9C4E-8693-9C630842EC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1A70EABF-C3C4-3245-B8D6-BB74895B2686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099CEF-979E-CC40-90F4-092E638AED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D36CB9-65B9-A74F-B948-F5D21745E2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D82E6132-9B7C-3E4C-BA22-A1BEA1D76D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942740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A5977A-0587-A14E-AB08-B8AC843743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D13118-E3CF-3E48-8BC2-765206D08B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70013"/>
            <a:ext cx="3867150" cy="326231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121B8B-661A-7542-91E9-4843826890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370013"/>
            <a:ext cx="3867150" cy="326231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CB8F33-DD28-AA47-BD43-CCB074C517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1A70EABF-C3C4-3245-B8D6-BB74895B2686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35943D7-A742-8840-8DF3-34CD89974A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860D5C-F9BB-9443-8B25-794540CC38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D82E6132-9B7C-3E4C-BA22-A1BEA1D76D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21058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955F88-9445-E349-BAB9-991DFC360F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274638"/>
            <a:ext cx="7886700" cy="99377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D6B068-EC90-DB49-BD94-F4D75F15E8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260475"/>
            <a:ext cx="3868737" cy="619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26D32E-B2BA-DD46-A6E8-F6ED2FEF6D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1879600"/>
            <a:ext cx="3868737" cy="27622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A2A6CB6-0C9B-CB46-9CA9-DFFED610911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475"/>
            <a:ext cx="3887788" cy="619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4487DB1-D2A2-A149-8950-DA910FC650E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9600"/>
            <a:ext cx="3887788" cy="27622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1079548-1736-3B49-9306-64829ED2D0A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1A70EABF-C3C4-3245-B8D6-BB74895B2686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F3D4E9D-48CD-D349-90A3-187D5E5841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2E16E36-58FC-EF4A-B478-017975C18C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D82E6132-9B7C-3E4C-BA22-A1BEA1D76D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19054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7ED3DE-9EF1-064E-B545-1312994F2A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C8D7F85-54F1-314A-A56D-A398801F4D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1A70EABF-C3C4-3245-B8D6-BB74895B2686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4692884-BEE5-CB49-B2E3-908A8B9E86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1A64F8-C15E-7C46-B66F-1B4930FB73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D82E6132-9B7C-3E4C-BA22-A1BEA1D76D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55680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F0728B-E491-46DF-A88C-6BFF3F65CF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A92745E-CD0A-4EEE-897F-B22D8FD074D6}" type="datetimeFigureOut">
              <a:rPr lang="en-US" altLang="en-US"/>
              <a:pPr/>
              <a:t>10/5/2021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B357DC-DCEB-439F-A8AF-A5DECE3CCA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CC6C4B-ABBD-48C5-97ED-B4F17041FB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CB7FE5-3A11-4C5B-8D51-7119BBA643F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9428587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23FE615-68BB-894B-B6D5-AFC304D2C6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1A70EABF-C3C4-3245-B8D6-BB74895B2686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E4C6D6C-81A2-7740-9312-EFAB506451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D8DC73-195E-1B4D-8B3E-4DA9F7D324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D82E6132-9B7C-3E4C-BA22-A1BEA1D76D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9387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6FECE2-A9DF-2B41-B2DE-03912D3558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22B054-BC9C-FD4E-BA1B-4CCA2828E3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741363"/>
            <a:ext cx="4629150" cy="36544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AEA204-B26C-9E44-8F8F-D6F6919991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F03AA1-77FF-5342-9022-5C00F566111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1A70EABF-C3C4-3245-B8D6-BB74895B2686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5FC9D3-2D80-7648-96FA-7F19772AB1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3A0821-AE03-0E42-956D-98F580166D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D82E6132-9B7C-3E4C-BA22-A1BEA1D76D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569106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6BAC82-DBA8-4047-AE32-EECE6514AF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78E6EC5-FC68-124E-94E4-98E285A80B5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741363"/>
            <a:ext cx="4629150" cy="36544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789692-F210-B542-9956-23C4322D70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33F2B4-A779-2441-9570-241EA76EC8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1A70EABF-C3C4-3245-B8D6-BB74895B2686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07B13E-EA7E-224C-A185-CD3946711D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36B60F-A790-1F43-9950-1ED13936E6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D82E6132-9B7C-3E4C-BA22-A1BEA1D76D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221830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D60F72-D0E1-F745-AA77-36969E04FB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701605-75FC-354C-8D70-1FCBC11D0A1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3D0004-A6FB-A942-B7B9-E910772C67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1A70EABF-C3C4-3245-B8D6-BB74895B2686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5CB254-4105-AC43-8A5E-A41EC4FD75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0EF3E7-7BEA-A443-A38F-A8C8DF5B1F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D82E6132-9B7C-3E4C-BA22-A1BEA1D76D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618580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05DC67F-5BFC-754E-843B-496D7862A6F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4638"/>
            <a:ext cx="1971675" cy="435768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1589577-19E1-1B49-B2E6-4C4355831A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4638"/>
            <a:ext cx="5762625" cy="435768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20CEC6-EE1E-DC45-9D94-A639F41913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1A70EABF-C3C4-3245-B8D6-BB74895B2686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89E106-2794-EF40-B6FF-CEA6778822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532490-6B3C-4E47-A5E8-E866A6A48A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D82E6132-9B7C-3E4C-BA22-A1BEA1D76D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15364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2C638A40-ED5B-4A3B-A555-F781413F77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A51BCEC-8384-4687-90D8-5D9987D162F9}" type="datetimeFigureOut">
              <a:rPr lang="en-US" altLang="en-US"/>
              <a:pPr/>
              <a:t>10/5/2021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2B754DC6-5AFD-4091-A934-279806B7D8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B233D4F-6A7F-4709-86F2-D73A668CBE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09AB3C6-11F4-4694-8625-3EBA1942DA5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138703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B954DCC7-FE38-4A72-A471-A124B5C2E2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3C25704-324F-4713-8702-2B9E33F29206}" type="datetimeFigureOut">
              <a:rPr lang="en-US" altLang="en-US"/>
              <a:pPr/>
              <a:t>10/5/2021</a:t>
            </a:fld>
            <a:endParaRPr lang="en-US" alt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98195DA2-0117-4D38-85C4-53AFB32676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20A4579D-5488-40D9-9882-2638215AC8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FE0DB2-9800-4F7F-8E18-CC6CEF73810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516333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734F7900-B33D-4122-A0FC-D79E5F15F0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0E8C30C-CC66-401D-9AD4-F0EB781E3D44}" type="datetimeFigureOut">
              <a:rPr lang="en-US" altLang="en-US"/>
              <a:pPr/>
              <a:t>10/5/2021</a:t>
            </a:fld>
            <a:endParaRPr lang="en-US" alt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31DE45C7-32A9-4502-86F1-BA5C281CFD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A71A9696-5EFB-4D3F-A876-783C1B1B7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8C064BE-7F23-441A-B54E-F63417F6144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372513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2062D092-9F58-4B65-AAF2-1FD57942DC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D8561EB-A74F-4BF9-89DD-6BE7800908D4}" type="datetimeFigureOut">
              <a:rPr lang="en-US" altLang="en-US"/>
              <a:pPr/>
              <a:t>10/5/2021</a:t>
            </a:fld>
            <a:endParaRPr lang="en-US" alt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C940632D-43B5-49D5-A9FA-F51BD80C77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1A802C2E-BED5-4F7C-B3AA-620230624B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70567E2-43D2-4F2A-B8D3-4223FAE7D1F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316940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88E7391E-2E31-42BC-9221-A75B64D615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6C8FF84-CF95-4324-BD63-CD2A100B6F6D}" type="datetimeFigureOut">
              <a:rPr lang="en-US" altLang="en-US"/>
              <a:pPr/>
              <a:t>10/5/2021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51FA185-74DE-4916-8437-E509E59F5F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B3C6344-D71E-4DE6-91DF-3003C80D3B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F53EA5-8F2A-4EA9-90C9-44ACCE9894C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239919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BB787293-8350-471C-94C2-B17F3663A5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875E88B-CD74-452C-B761-613891A10EE3}" type="datetimeFigureOut">
              <a:rPr lang="en-US" altLang="en-US"/>
              <a:pPr/>
              <a:t>10/5/2021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3B5442C-927B-43EC-9B40-B55C5FCF7E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FC31CD8-1347-4F4D-9D6D-119369ACFA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3681D83-1822-4480-AD41-A859202AC39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564501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3.jp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B6B7B4BA-CC2B-4D21-A9FC-8EC04D4E893F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06375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AB5FB2E6-89E0-422A-B016-ACB09CEA1A8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200150"/>
            <a:ext cx="8229600" cy="285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2B3B4E-7317-4EC7-8FA4-135E6249400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4743450"/>
            <a:ext cx="914400" cy="2984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90A2"/>
                </a:solidFill>
                <a:cs typeface="Arial" panose="020B0604020202020204" pitchFamily="34" charset="0"/>
              </a:defRPr>
            </a:lvl1pPr>
          </a:lstStyle>
          <a:p>
            <a:fld id="{FACF4119-86F6-4909-BAA9-C065A8D9288C}" type="datetimeFigureOut">
              <a:rPr lang="en-US" altLang="en-US"/>
              <a:pPr/>
              <a:t>10/5/2021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B98A6B-9C7C-41E0-9186-2C4B3671B4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71600" y="4743450"/>
            <a:ext cx="2895600" cy="2984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4BA860-607A-4A4A-88AC-D23B18826B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153400" y="114300"/>
            <a:ext cx="838200" cy="261938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90A2"/>
                </a:solidFill>
                <a:cs typeface="Arial" panose="020B0604020202020204" pitchFamily="34" charset="0"/>
              </a:defRPr>
            </a:lvl1pPr>
          </a:lstStyle>
          <a:p>
            <a:fld id="{FA35EBE1-9EEA-4910-9E30-BEF4A4B3DCED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70" r:id="rId10"/>
    <p:sldLayoutId id="21474837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 i="0" kern="1200">
          <a:solidFill>
            <a:srgbClr val="00386B"/>
          </a:solidFill>
          <a:latin typeface="Avenir Heavy" panose="02000503020000020003" pitchFamily="2" charset="0"/>
          <a:ea typeface="MS PGothic" panose="020B0600070205080204" pitchFamily="34" charset="-128"/>
          <a:cs typeface="Gotham Medium" pitchFamily="2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aramond" charset="0"/>
          <a:ea typeface="MS PGothic" panose="020B0600070205080204" pitchFamily="34" charset="-128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aramond" charset="0"/>
          <a:ea typeface="MS PGothic" panose="020B0600070205080204" pitchFamily="34" charset="-128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aramond" charset="0"/>
          <a:ea typeface="MS PGothic" panose="020B0600070205080204" pitchFamily="34" charset="-128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aramond" charset="0"/>
          <a:ea typeface="MS PGothic" panose="020B0600070205080204" pitchFamily="34" charset="-128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aramond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aramond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aramond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aramond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Avenir Book" panose="02000503020000020003" pitchFamily="2" charset="0"/>
          <a:ea typeface="MS PGothic" panose="020B0600070205080204" pitchFamily="34" charset="-128"/>
          <a:cs typeface="Avenir Book" panose="02000503020000020003" pitchFamily="2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Avenir Book" panose="02000503020000020003" pitchFamily="2" charset="0"/>
          <a:ea typeface="MS PGothic" panose="020B0600070205080204" pitchFamily="34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venir Book" panose="02000503020000020003" pitchFamily="2" charset="0"/>
          <a:ea typeface="MS PGothic" panose="020B0600070205080204" pitchFamily="34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Avenir Book" panose="02000503020000020003" pitchFamily="2" charset="0"/>
          <a:ea typeface="MS PGothic" panose="020B0600070205080204" pitchFamily="34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Avenir Book" panose="02000503020000020003" pitchFamily="2" charset="0"/>
          <a:ea typeface="MS PGothic" panose="020B0600070205080204" pitchFamily="34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2150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5" r:id="rId1"/>
    <p:sldLayoutId id="2147483786" r:id="rId2"/>
    <p:sldLayoutId id="2147483787" r:id="rId3"/>
    <p:sldLayoutId id="2147483788" r:id="rId4"/>
    <p:sldLayoutId id="2147483789" r:id="rId5"/>
    <p:sldLayoutId id="2147483790" r:id="rId6"/>
    <p:sldLayoutId id="2147483791" r:id="rId7"/>
    <p:sldLayoutId id="2147483792" r:id="rId8"/>
    <p:sldLayoutId id="2147483793" r:id="rId9"/>
    <p:sldLayoutId id="2147483794" r:id="rId10"/>
    <p:sldLayoutId id="2147483795" r:id="rId11"/>
    <p:sldLayoutId id="214748379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58628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  <p:sldLayoutId id="2147483778" r:id="rId6"/>
    <p:sldLayoutId id="2147483779" r:id="rId7"/>
    <p:sldLayoutId id="2147483780" r:id="rId8"/>
    <p:sldLayoutId id="2147483781" r:id="rId9"/>
    <p:sldLayoutId id="2147483782" r:id="rId10"/>
    <p:sldLayoutId id="21474837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hyperlink" Target="https://doi.org/10.1161/CIRCULATIONAHA.121.053566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4.jp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tif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19D97F-ACC0-4E07-B16B-81EF15927B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3400" y="1200150"/>
            <a:ext cx="8077200" cy="2345530"/>
          </a:xfrm>
        </p:spPr>
        <p:txBody>
          <a:bodyPr/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4000" b="1" dirty="0">
                <a:effectLst/>
                <a:latin typeface="Avenir Heavy" panose="02000503020000020003"/>
                <a:ea typeface="Calibri" panose="020F0502020204030204" pitchFamily="34" charset="0"/>
                <a:cs typeface="Times New Roman" panose="02020603050405020304" pitchFamily="18" charset="0"/>
              </a:rPr>
              <a:t>Diversity, Equity and Inclusion- Role of Early Career Cardiologists</a:t>
            </a:r>
            <a:br>
              <a:rPr lang="en-US" sz="4000" dirty="0">
                <a:effectLst/>
                <a:latin typeface="Avenir Heavy" panose="02000503020000020003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4000" b="1" dirty="0">
                <a:effectLst/>
                <a:latin typeface="Avenir Heavy" panose="02000503020000020003"/>
                <a:ea typeface="Calibri" panose="020F0502020204030204" pitchFamily="34" charset="0"/>
                <a:cs typeface="Times New Roman" panose="02020603050405020304" pitchFamily="18" charset="0"/>
              </a:rPr>
              <a:t>Part 2: Nurturing the Culture</a:t>
            </a:r>
            <a:br>
              <a:rPr lang="en-US" sz="4000" dirty="0">
                <a:effectLst/>
                <a:latin typeface="Avenir Heavy" panose="02000503020000020003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en-US" sz="4000" dirty="0">
                <a:effectLst/>
                <a:latin typeface="Avenir Heavy" panose="02000503020000020003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800" b="1" dirty="0">
                <a:effectLst/>
                <a:latin typeface="Avenir Heavy" panose="02000503020000020003"/>
                <a:ea typeface="Calibri" panose="020F0502020204030204" pitchFamily="34" charset="0"/>
                <a:cs typeface="Times New Roman" panose="02020603050405020304" pitchFamily="18" charset="0"/>
              </a:rPr>
              <a:t>Wednesday, September 29,</a:t>
            </a:r>
            <a:r>
              <a:rPr lang="en-US" sz="2800" b="1" baseline="30000" dirty="0">
                <a:effectLst/>
                <a:latin typeface="Avenir Heavy" panose="02000503020000020003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effectLst/>
                <a:latin typeface="Avenir Heavy" panose="02000503020000020003"/>
                <a:ea typeface="Calibri" panose="020F0502020204030204" pitchFamily="34" charset="0"/>
                <a:cs typeface="Times New Roman" panose="02020603050405020304" pitchFamily="18" charset="0"/>
              </a:rPr>
              <a:t>2021</a:t>
            </a:r>
            <a:endParaRPr lang="en-US" sz="2800" dirty="0">
              <a:latin typeface="Avenir Heavy" panose="02000503020000020003"/>
            </a:endParaRPr>
          </a:p>
        </p:txBody>
      </p:sp>
    </p:spTree>
    <p:extLst>
      <p:ext uri="{BB962C8B-B14F-4D97-AF65-F5344CB8AC3E}">
        <p14:creationId xmlns:p14="http://schemas.microsoft.com/office/powerpoint/2010/main" val="42509555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65DD266-F040-B64C-BA43-0CB306E32C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33350"/>
            <a:ext cx="4829263" cy="34417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B6B9643-BCDE-E14F-AACF-A6CEE50115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3571401"/>
            <a:ext cx="7391400" cy="65134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D5B683A-5155-554C-94F4-71BA5220E836}"/>
              </a:ext>
            </a:extLst>
          </p:cNvPr>
          <p:cNvSpPr txBox="1"/>
          <p:nvPr/>
        </p:nvSpPr>
        <p:spPr>
          <a:xfrm>
            <a:off x="5334000" y="285750"/>
            <a:ext cx="3657599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900" dirty="0">
                <a:latin typeface="Avenir Book" panose="02000503020000020003"/>
              </a:rPr>
              <a:t>% URM adult cardiologists slightly increased (5.3% to 7.5%) from 2006 through 2016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900" dirty="0">
                <a:latin typeface="Avenir Book" panose="02000503020000020003"/>
              </a:rPr>
              <a:t>% Asian adult cardiologists increased from 10.9% to 19.9% from 2006 to 2016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900" dirty="0">
                <a:latin typeface="Avenir Book" panose="02000503020000020003"/>
              </a:rPr>
              <a:t>Black/AA adult cardiologists % remain below 5%.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27D6CA6-4B91-0941-887A-9C2DD20AD587}"/>
              </a:ext>
            </a:extLst>
          </p:cNvPr>
          <p:cNvSpPr txBox="1"/>
          <p:nvPr/>
        </p:nvSpPr>
        <p:spPr>
          <a:xfrm>
            <a:off x="6261058" y="3181350"/>
            <a:ext cx="164339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i="1" dirty="0">
                <a:solidFill>
                  <a:srgbClr val="00386B"/>
                </a:solidFill>
                <a:latin typeface="Avenir Book" panose="02000503020000020003"/>
              </a:rPr>
              <a:t>Mehta et al. JAMA </a:t>
            </a:r>
            <a:r>
              <a:rPr lang="en-US" sz="900" b="1" i="1" dirty="0" err="1">
                <a:solidFill>
                  <a:srgbClr val="00386B"/>
                </a:solidFill>
                <a:latin typeface="Avenir Book" panose="02000503020000020003"/>
              </a:rPr>
              <a:t>Cardiol</a:t>
            </a:r>
            <a:r>
              <a:rPr lang="en-US" sz="900" b="1" i="1" dirty="0">
                <a:solidFill>
                  <a:srgbClr val="00386B"/>
                </a:solidFill>
                <a:latin typeface="Avenir Book" panose="02000503020000020003"/>
              </a:rPr>
              <a:t> 2019</a:t>
            </a:r>
          </a:p>
        </p:txBody>
      </p:sp>
    </p:spTree>
    <p:extLst>
      <p:ext uri="{BB962C8B-B14F-4D97-AF65-F5344CB8AC3E}">
        <p14:creationId xmlns:p14="http://schemas.microsoft.com/office/powerpoint/2010/main" val="33013630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itle 1">
            <a:extLst>
              <a:ext uri="{FF2B5EF4-FFF2-40B4-BE49-F238E27FC236}">
                <a16:creationId xmlns:a16="http://schemas.microsoft.com/office/drawing/2014/main" id="{B0F63581-B24B-45DB-9FA8-30CE0C83AE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Questions to ask yourself as you begin your career journey</a:t>
            </a:r>
          </a:p>
        </p:txBody>
      </p:sp>
      <p:sp>
        <p:nvSpPr>
          <p:cNvPr id="26626" name="Content Placeholder 2">
            <a:extLst>
              <a:ext uri="{FF2B5EF4-FFF2-40B4-BE49-F238E27FC236}">
                <a16:creationId xmlns:a16="http://schemas.microsoft.com/office/drawing/2014/main" id="{1CE6EA10-4197-4801-B7B7-B324B0C196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1200151"/>
            <a:ext cx="8534400" cy="2819399"/>
          </a:xfrm>
        </p:spPr>
        <p:txBody>
          <a:bodyPr/>
          <a:lstStyle/>
          <a:p>
            <a:pPr marL="514350" indent="-514350" eaLnBrk="1" hangingPunct="1">
              <a:buAutoNum type="arabicPeriod"/>
            </a:pPr>
            <a:r>
              <a:rPr lang="en-US" altLang="en-US" sz="3000" dirty="0"/>
              <a:t>Where do I see myself in 1 year, 5 </a:t>
            </a:r>
            <a:r>
              <a:rPr lang="en-US" altLang="en-US" sz="3000" dirty="0" err="1"/>
              <a:t>yrs</a:t>
            </a:r>
            <a:r>
              <a:rPr lang="en-US" altLang="en-US" sz="3000" dirty="0"/>
              <a:t>, 10 </a:t>
            </a:r>
            <a:r>
              <a:rPr lang="en-US" altLang="en-US" sz="3000" dirty="0" err="1"/>
              <a:t>yrs</a:t>
            </a:r>
            <a:r>
              <a:rPr lang="en-US" altLang="en-US" sz="3000" dirty="0"/>
              <a:t>?</a:t>
            </a:r>
          </a:p>
          <a:p>
            <a:pPr marL="514350" indent="-514350" eaLnBrk="1" hangingPunct="1">
              <a:buAutoNum type="arabicPeriod"/>
            </a:pPr>
            <a:r>
              <a:rPr lang="en-US" altLang="en-US" sz="3000" dirty="0"/>
              <a:t>What is my dream job in Cardiology?</a:t>
            </a:r>
          </a:p>
          <a:p>
            <a:pPr marL="514350" indent="-514350" eaLnBrk="1" hangingPunct="1">
              <a:buAutoNum type="arabicPeriod"/>
            </a:pPr>
            <a:r>
              <a:rPr lang="en-US" altLang="en-US" sz="3000" dirty="0"/>
              <a:t>Are there role models that look like me/are doing what I want to do?</a:t>
            </a:r>
          </a:p>
          <a:p>
            <a:pPr marL="514350" indent="-514350" eaLnBrk="1" hangingPunct="1">
              <a:buAutoNum type="arabicPeriod"/>
            </a:pPr>
            <a:r>
              <a:rPr lang="en-US" altLang="en-US" sz="3000" dirty="0"/>
              <a:t>How do my life goals fit with my career goals?</a:t>
            </a:r>
          </a:p>
        </p:txBody>
      </p:sp>
    </p:spTree>
    <p:extLst>
      <p:ext uri="{BB962C8B-B14F-4D97-AF65-F5344CB8AC3E}">
        <p14:creationId xmlns:p14="http://schemas.microsoft.com/office/powerpoint/2010/main" val="11576092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itle 1">
            <a:extLst>
              <a:ext uri="{FF2B5EF4-FFF2-40B4-BE49-F238E27FC236}">
                <a16:creationId xmlns:a16="http://schemas.microsoft.com/office/drawing/2014/main" id="{B0F63581-B24B-45DB-9FA8-30CE0C83AE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… And related to those questions</a:t>
            </a:r>
          </a:p>
        </p:txBody>
      </p:sp>
      <p:sp>
        <p:nvSpPr>
          <p:cNvPr id="26626" name="Content Placeholder 2">
            <a:extLst>
              <a:ext uri="{FF2B5EF4-FFF2-40B4-BE49-F238E27FC236}">
                <a16:creationId xmlns:a16="http://schemas.microsoft.com/office/drawing/2014/main" id="{1CE6EA10-4197-4801-B7B7-B324B0C196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2819399"/>
          </a:xfrm>
        </p:spPr>
        <p:txBody>
          <a:bodyPr/>
          <a:lstStyle/>
          <a:p>
            <a:pPr eaLnBrk="1" hangingPunct="1"/>
            <a:r>
              <a:rPr lang="en-US" altLang="en-US" dirty="0"/>
              <a:t>Can my career choices improve CV health and health equity across diverse populations in the U.S.?</a:t>
            </a:r>
          </a:p>
          <a:p>
            <a:pPr eaLnBrk="1" hangingPunct="1"/>
            <a:r>
              <a:rPr lang="en-US" altLang="en-US" dirty="0"/>
              <a:t>What can I do to improve diversity in my profession?</a:t>
            </a:r>
          </a:p>
          <a:p>
            <a:pPr marL="0" indent="0" eaLnBrk="1" hangingPunct="1">
              <a:buNone/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4492471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642A6B-6EE9-8448-BE6B-36E88B37E6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Career Choices to Improve Diversity, foster Health Equity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6F1A72-DDA3-7E41-8FC0-A583BBC62A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1200150"/>
            <a:ext cx="8915400" cy="2855913"/>
          </a:xfrm>
        </p:spPr>
        <p:txBody>
          <a:bodyPr/>
          <a:lstStyle/>
          <a:p>
            <a:r>
              <a:rPr lang="en-US" sz="2800" dirty="0"/>
              <a:t>Consider less traditional career paths</a:t>
            </a:r>
          </a:p>
          <a:p>
            <a:pPr lvl="1"/>
            <a:r>
              <a:rPr lang="en-US" sz="2400" dirty="0"/>
              <a:t>VA, Indian Health Service, other Federal careers provide care to higher proportion of underrepresented patients</a:t>
            </a:r>
          </a:p>
          <a:p>
            <a:r>
              <a:rPr lang="en-US" sz="2800" dirty="0"/>
              <a:t>Seek out mentors pursuing alternate career paths</a:t>
            </a:r>
          </a:p>
          <a:p>
            <a:r>
              <a:rPr lang="en-US" sz="2800" dirty="0"/>
              <a:t>Promote Cardiology as a career choice among underrepresented communities, young people</a:t>
            </a:r>
          </a:p>
        </p:txBody>
      </p:sp>
    </p:spTree>
    <p:extLst>
      <p:ext uri="{BB962C8B-B14F-4D97-AF65-F5344CB8AC3E}">
        <p14:creationId xmlns:p14="http://schemas.microsoft.com/office/powerpoint/2010/main" val="11581383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5B377E-BFC8-3A48-8914-0B28655449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364" y="44450"/>
            <a:ext cx="8229600" cy="857250"/>
          </a:xfrm>
        </p:spPr>
        <p:txBody>
          <a:bodyPr/>
          <a:lstStyle/>
          <a:p>
            <a:r>
              <a:rPr lang="en-US" dirty="0"/>
              <a:t>ACC D&amp;I Efforts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159B6A-7CCD-A643-8A80-6C01494F95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6664" y="742950"/>
            <a:ext cx="8763000" cy="2855913"/>
          </a:xfrm>
        </p:spPr>
        <p:txBody>
          <a:bodyPr/>
          <a:lstStyle/>
          <a:p>
            <a:pPr lvl="1"/>
            <a:r>
              <a:rPr lang="en-US" dirty="0"/>
              <a:t>Engage, leverage diverse talent via strategies affecting deep pipeline, recruitment, retention, and leadership</a:t>
            </a:r>
          </a:p>
          <a:p>
            <a:pPr lvl="1"/>
            <a:r>
              <a:rPr lang="en-US" dirty="0"/>
              <a:t>Create culture of inclusion within the field of cardiology</a:t>
            </a:r>
          </a:p>
          <a:p>
            <a:pPr lvl="1"/>
            <a:r>
              <a:rPr lang="en-US" dirty="0"/>
              <a:t>Improve culture, increase mentorship, promote work-life balance to help attract more diverse group of individuals to pursue cardiology training</a:t>
            </a:r>
          </a:p>
        </p:txBody>
      </p:sp>
    </p:spTree>
    <p:extLst>
      <p:ext uri="{BB962C8B-B14F-4D97-AF65-F5344CB8AC3E}">
        <p14:creationId xmlns:p14="http://schemas.microsoft.com/office/powerpoint/2010/main" val="12715135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A9E856-77CF-A947-9988-D368004AB1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810"/>
            <a:ext cx="8229600" cy="857250"/>
          </a:xfrm>
        </p:spPr>
        <p:txBody>
          <a:bodyPr>
            <a:normAutofit/>
          </a:bodyPr>
          <a:lstStyle/>
          <a:p>
            <a:r>
              <a:rPr lang="en-US" dirty="0"/>
              <a:t>ACC Career Flexibility Statement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AA7B32-2CFA-2D41-8D2B-0599642FAE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2900" y="750570"/>
            <a:ext cx="8458200" cy="3718502"/>
          </a:xfrm>
        </p:spPr>
        <p:txBody>
          <a:bodyPr>
            <a:normAutofit/>
          </a:bodyPr>
          <a:lstStyle/>
          <a:p>
            <a:r>
              <a:rPr lang="en-US" sz="2800" dirty="0"/>
              <a:t>Document currently in press; will address best practices/principles of career flexibility at every stage of cardiologists' careers, in every subspecialty</a:t>
            </a:r>
          </a:p>
          <a:p>
            <a:r>
              <a:rPr lang="en-US" sz="2800" dirty="0"/>
              <a:t>Many principles overlap with compensation equity, i.e. transparency of process, prospectively determined, minimize unwarranted systemic differences based solely on hours, hold leadership accountable for implementing best practices. </a:t>
            </a:r>
          </a:p>
        </p:txBody>
      </p:sp>
    </p:spTree>
    <p:extLst>
      <p:ext uri="{BB962C8B-B14F-4D97-AF65-F5344CB8AC3E}">
        <p14:creationId xmlns:p14="http://schemas.microsoft.com/office/powerpoint/2010/main" val="7493534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54FB91-147A-8644-BBCC-D77B897777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Discussion of strategies to achieve flexibility and reconcile demands of training with the demands of parenthood, other aspects of life outside of work.</a:t>
            </a:r>
          </a:p>
          <a:p>
            <a:r>
              <a:rPr lang="en-US" dirty="0"/>
              <a:t>Policies and support systems to mitigate burnout, incorporate physician wellness plans, combat poor work-life balance. 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C06216E-B6DF-A540-B7AE-52C639D02A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ACC Career Flexibility Statement</a:t>
            </a:r>
          </a:p>
        </p:txBody>
      </p:sp>
    </p:spTree>
    <p:extLst>
      <p:ext uri="{BB962C8B-B14F-4D97-AF65-F5344CB8AC3E}">
        <p14:creationId xmlns:p14="http://schemas.microsoft.com/office/powerpoint/2010/main" val="25058166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8575"/>
            <a:ext cx="8153400" cy="857250"/>
          </a:xfrm>
        </p:spPr>
        <p:txBody>
          <a:bodyPr>
            <a:normAutofit/>
          </a:bodyPr>
          <a:lstStyle/>
          <a:p>
            <a:r>
              <a:rPr lang="en-US" dirty="0"/>
              <a:t>Gender-equalizing Family Policies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0998" y="762000"/>
            <a:ext cx="8610601" cy="3790950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Mandatory parental leave policies, with </a:t>
            </a:r>
            <a:r>
              <a:rPr lang="en-US" i="1" dirty="0">
                <a:solidFill>
                  <a:srgbClr val="FF0000"/>
                </a:solidFill>
              </a:rPr>
              <a:t>expected paternal leave </a:t>
            </a:r>
            <a:r>
              <a:rPr lang="en-US" dirty="0"/>
              <a:t>as an integrated component</a:t>
            </a:r>
          </a:p>
          <a:p>
            <a:pPr lvl="1"/>
            <a:r>
              <a:rPr lang="en-US" dirty="0"/>
              <a:t>Equalization of wages over the life-time careers of men and women</a:t>
            </a:r>
          </a:p>
          <a:p>
            <a:pPr lvl="1"/>
            <a:r>
              <a:rPr lang="en-US" dirty="0"/>
              <a:t>More equal unpaid (domestic) work sharing</a:t>
            </a:r>
          </a:p>
          <a:p>
            <a:pPr lvl="1"/>
            <a:r>
              <a:rPr lang="en-US" dirty="0"/>
              <a:t>More active fatherhood role for men</a:t>
            </a:r>
          </a:p>
          <a:p>
            <a:r>
              <a:rPr lang="en-US" dirty="0"/>
              <a:t>Expanded access to high-quality, affordable daycare options</a:t>
            </a:r>
          </a:p>
          <a:p>
            <a:r>
              <a:rPr lang="en-US" dirty="0"/>
              <a:t>Support </a:t>
            </a:r>
            <a:r>
              <a:rPr lang="en-US" i="1" dirty="0">
                <a:solidFill>
                  <a:schemeClr val="accent2"/>
                </a:solidFill>
              </a:rPr>
              <a:t>and explicit time provided </a:t>
            </a:r>
            <a:r>
              <a:rPr lang="en-US" dirty="0"/>
              <a:t>for breastfeeding/pumping at work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599937" y="4051693"/>
            <a:ext cx="3204178" cy="27699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200" b="1" i="1" err="1">
                <a:solidFill>
                  <a:srgbClr val="00386B"/>
                </a:solidFill>
                <a:latin typeface="Franklin Gothic Book"/>
                <a:ea typeface="MS PGothic"/>
              </a:rPr>
              <a:t>Rønsen,Kitterød</a:t>
            </a:r>
            <a:r>
              <a:rPr lang="en-US" sz="1200" b="1" i="1">
                <a:solidFill>
                  <a:srgbClr val="00386B"/>
                </a:solidFill>
                <a:latin typeface="Franklin Gothic Book"/>
                <a:ea typeface="MS PGothic"/>
              </a:rPr>
              <a:t>: Feminist Economics 2015</a:t>
            </a:r>
          </a:p>
        </p:txBody>
      </p:sp>
    </p:spTree>
    <p:extLst>
      <p:ext uri="{BB962C8B-B14F-4D97-AF65-F5344CB8AC3E}">
        <p14:creationId xmlns:p14="http://schemas.microsoft.com/office/powerpoint/2010/main" val="36235676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FFADFF-2285-AF4B-8585-D72B856B20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88266"/>
            <a:ext cx="9144000" cy="857250"/>
          </a:xfrm>
        </p:spPr>
        <p:txBody>
          <a:bodyPr>
            <a:normAutofit fontScale="90000"/>
          </a:bodyPr>
          <a:lstStyle/>
          <a:p>
            <a:r>
              <a:rPr lang="en-US" dirty="0"/>
              <a:t>Fixing the Parent Trap for Resident/EC Physicians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A8701BE-EAED-ED47-8DB2-3803705CD7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45516"/>
            <a:ext cx="8686800" cy="3874293"/>
          </a:xfrm>
        </p:spPr>
        <p:txBody>
          <a:bodyPr>
            <a:normAutofit/>
          </a:bodyPr>
          <a:lstStyle/>
          <a:p>
            <a:r>
              <a:rPr lang="en-US" sz="2300" dirty="0"/>
              <a:t>Develop institutional “return-to-work” policies for new parents </a:t>
            </a:r>
          </a:p>
          <a:p>
            <a:r>
              <a:rPr lang="en-US" sz="2300" dirty="0"/>
              <a:t>Specify relief from overnight shifts, unscheduled call, &gt;3 shifts in a row for 6 weeks after return from parental leave</a:t>
            </a:r>
          </a:p>
          <a:p>
            <a:r>
              <a:rPr lang="en-US" sz="2300" dirty="0"/>
              <a:t>Lactation policies, spaces (commandeer call rooms, add fridge &amp; chair) – spell out ability to step out of long cases to pump</a:t>
            </a:r>
          </a:p>
          <a:p>
            <a:r>
              <a:rPr lang="en-US" sz="2300" dirty="0"/>
              <a:t>Properly interpret ACGME/ABMS policies for trainees</a:t>
            </a:r>
          </a:p>
          <a:p>
            <a:pPr lvl="1"/>
            <a:r>
              <a:rPr lang="en-US" sz="2300" dirty="0"/>
              <a:t>(i.e. 1 month= 5 weeks, not 4, additional month possible per ABIM Deficits in Required Training Time Policy)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8893895-0658-8C4D-A328-383883958362}"/>
              </a:ext>
            </a:extLst>
          </p:cNvPr>
          <p:cNvSpPr txBox="1"/>
          <p:nvPr/>
        </p:nvSpPr>
        <p:spPr>
          <a:xfrm>
            <a:off x="7212154" y="3969853"/>
            <a:ext cx="153587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i="1" dirty="0">
                <a:solidFill>
                  <a:srgbClr val="00386B"/>
                </a:solidFill>
                <a:latin typeface="Avenir Book" panose="02000503020000020003"/>
              </a:rPr>
              <a:t>Kuehn B: JAMA 2020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36D8E03-C34E-2E49-BC9B-15DC15E2923B}"/>
              </a:ext>
            </a:extLst>
          </p:cNvPr>
          <p:cNvSpPr txBox="1"/>
          <p:nvPr/>
        </p:nvSpPr>
        <p:spPr>
          <a:xfrm>
            <a:off x="5576969" y="2007953"/>
            <a:ext cx="249138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i="1" dirty="0">
                <a:solidFill>
                  <a:srgbClr val="00386B"/>
                </a:solidFill>
                <a:latin typeface="Avenir Book" panose="02000503020000020003"/>
              </a:rPr>
              <a:t>Michigan Medicine Surgery Lactating Resident Policy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60AB2A8-CB7A-ED4C-8FA5-B28DEC15D445}"/>
              </a:ext>
            </a:extLst>
          </p:cNvPr>
          <p:cNvSpPr txBox="1"/>
          <p:nvPr/>
        </p:nvSpPr>
        <p:spPr>
          <a:xfrm>
            <a:off x="5395831" y="1242227"/>
            <a:ext cx="267252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i="1" dirty="0">
                <a:solidFill>
                  <a:srgbClr val="00386B"/>
                </a:solidFill>
                <a:latin typeface="Avenir Book" panose="02000503020000020003"/>
              </a:rPr>
              <a:t>Stanford/Kaiser Emergency Medicine Residency Program</a:t>
            </a:r>
          </a:p>
        </p:txBody>
      </p:sp>
    </p:spTree>
    <p:extLst>
      <p:ext uri="{BB962C8B-B14F-4D97-AF65-F5344CB8AC3E}">
        <p14:creationId xmlns:p14="http://schemas.microsoft.com/office/powerpoint/2010/main" val="32556942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78690E-5799-C64B-B449-5190879BA6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1" y="205979"/>
            <a:ext cx="6858000" cy="857250"/>
          </a:xfrm>
        </p:spPr>
        <p:txBody>
          <a:bodyPr>
            <a:normAutofit fontScale="90000"/>
          </a:bodyPr>
          <a:lstStyle/>
          <a:p>
            <a:r>
              <a:rPr lang="en-US" dirty="0"/>
              <a:t>10 Actions Toward Advancement of Women in Cardiology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653FF1E-03A7-4041-A345-F4222F30DCE6}"/>
              </a:ext>
            </a:extLst>
          </p:cNvPr>
          <p:cNvSpPr txBox="1"/>
          <p:nvPr/>
        </p:nvSpPr>
        <p:spPr>
          <a:xfrm>
            <a:off x="7025413" y="3790950"/>
            <a:ext cx="143340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i="1" dirty="0">
                <a:solidFill>
                  <a:srgbClr val="00386B"/>
                </a:solidFill>
                <a:latin typeface="Avenir Book" panose="02000503020000020003"/>
              </a:rPr>
              <a:t>Sharma G et al: JACC 2019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DF8719A-E4F4-B448-9725-918E4E53C79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294" b="7843"/>
          <a:stretch/>
        </p:blipFill>
        <p:spPr>
          <a:xfrm>
            <a:off x="2219631" y="1153115"/>
            <a:ext cx="4635638" cy="3699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5640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66767E-8979-4F0A-A81E-1B2CC19A94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</p:spPr>
        <p:txBody>
          <a:bodyPr/>
          <a:lstStyle/>
          <a:p>
            <a:r>
              <a:rPr lang="en-US" dirty="0"/>
              <a:t>Moderators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87711E-C70D-425F-8126-2CD69EC834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143793"/>
            <a:ext cx="7772400" cy="2855913"/>
          </a:xfrm>
        </p:spPr>
        <p:txBody>
          <a:bodyPr/>
          <a:lstStyle/>
          <a:p>
            <a:pPr marL="0" indent="0" algn="ctr">
              <a:spcBef>
                <a:spcPts val="0"/>
              </a:spcBef>
              <a:buNone/>
            </a:pPr>
            <a:r>
              <a:rPr lang="en-US" b="1" dirty="0"/>
              <a:t>Nosheen Reza, MD, FACC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2800" dirty="0"/>
              <a:t>University of Pennsylvania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2400" dirty="0"/>
              <a:t>Philadelphia, PA</a:t>
            </a:r>
            <a:endParaRPr lang="en-US" sz="800" dirty="0"/>
          </a:p>
          <a:p>
            <a:pPr marL="0" indent="0" algn="ctr">
              <a:spcBef>
                <a:spcPts val="0"/>
              </a:spcBef>
              <a:buNone/>
            </a:pPr>
            <a:endParaRPr lang="en-US" sz="1600" dirty="0"/>
          </a:p>
          <a:p>
            <a:pPr marL="0" indent="0" algn="ctr">
              <a:spcBef>
                <a:spcPts val="0"/>
              </a:spcBef>
              <a:buNone/>
            </a:pPr>
            <a:r>
              <a:rPr lang="en-US" b="1" dirty="0"/>
              <a:t>Howard Julien, MD, MPH, FACC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2800" dirty="0">
                <a:latin typeface="Avenir Book"/>
              </a:rPr>
              <a:t>University of Pennsylvania</a:t>
            </a:r>
            <a:endParaRPr lang="en-US" dirty="0"/>
          </a:p>
          <a:p>
            <a:pPr marL="0" indent="0" algn="ctr">
              <a:spcBef>
                <a:spcPts val="0"/>
              </a:spcBef>
              <a:buNone/>
            </a:pPr>
            <a:r>
              <a:rPr lang="en-US" sz="2400" dirty="0"/>
              <a:t>Philadelphia, PA</a:t>
            </a:r>
          </a:p>
          <a:p>
            <a:pPr marL="0" indent="0" algn="ctr">
              <a:buNone/>
            </a:pPr>
            <a:r>
              <a:rPr lang="en-US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603065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1A6C71-545A-6D45-B545-B2F47E8642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-19050"/>
            <a:ext cx="8763000" cy="857250"/>
          </a:xfrm>
        </p:spPr>
        <p:txBody>
          <a:bodyPr>
            <a:normAutofit/>
          </a:bodyPr>
          <a:lstStyle/>
          <a:p>
            <a:r>
              <a:rPr lang="en-US" dirty="0"/>
              <a:t>Enhancing Diversity in Cardiology Training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455463D-D8F8-6646-9B5D-67DBF42F3B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152" b="52405"/>
          <a:stretch/>
        </p:blipFill>
        <p:spPr>
          <a:xfrm>
            <a:off x="1519476" y="742950"/>
            <a:ext cx="6023149" cy="332832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EF25659-1F18-1247-A1DE-2AE986D61C04}"/>
              </a:ext>
            </a:extLst>
          </p:cNvPr>
          <p:cNvSpPr txBox="1"/>
          <p:nvPr/>
        </p:nvSpPr>
        <p:spPr>
          <a:xfrm>
            <a:off x="3096" y="3798570"/>
            <a:ext cx="16030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i="1" dirty="0" err="1">
                <a:solidFill>
                  <a:srgbClr val="00386B"/>
                </a:solidFill>
                <a:latin typeface="Avenir Book" panose="02000503020000020003"/>
              </a:rPr>
              <a:t>Duvernoy&amp;Capers:Circ</a:t>
            </a:r>
            <a:r>
              <a:rPr lang="en-US" sz="900" b="1" i="1" dirty="0">
                <a:solidFill>
                  <a:srgbClr val="00386B"/>
                </a:solidFill>
                <a:latin typeface="Avenir Book" panose="02000503020000020003"/>
              </a:rPr>
              <a:t> </a:t>
            </a:r>
            <a:r>
              <a:rPr lang="en-US" sz="900" b="1" i="1" dirty="0" err="1">
                <a:solidFill>
                  <a:srgbClr val="00386B"/>
                </a:solidFill>
                <a:latin typeface="Avenir Book" panose="02000503020000020003"/>
              </a:rPr>
              <a:t>Quality&amp;Outcomes</a:t>
            </a:r>
            <a:r>
              <a:rPr lang="en-US" sz="900" b="1" i="1" dirty="0">
                <a:solidFill>
                  <a:srgbClr val="00386B"/>
                </a:solidFill>
                <a:latin typeface="Avenir Book" panose="02000503020000020003"/>
              </a:rPr>
              <a:t> 2020</a:t>
            </a:r>
          </a:p>
        </p:txBody>
      </p:sp>
    </p:spTree>
    <p:extLst>
      <p:ext uri="{BB962C8B-B14F-4D97-AF65-F5344CB8AC3E}">
        <p14:creationId xmlns:p14="http://schemas.microsoft.com/office/powerpoint/2010/main" val="32908023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36E7A4-39CE-6F46-9C5F-2A2EA727C5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9050"/>
            <a:ext cx="9144000" cy="857250"/>
          </a:xfrm>
        </p:spPr>
        <p:txBody>
          <a:bodyPr>
            <a:normAutofit/>
          </a:bodyPr>
          <a:lstStyle/>
          <a:p>
            <a:r>
              <a:rPr lang="en-US" dirty="0"/>
              <a:t>Enhancing Diversity in Cardiology Training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D8C9D8C-F84D-6443-8368-BDE0A5BA9AB6}"/>
              </a:ext>
            </a:extLst>
          </p:cNvPr>
          <p:cNvSpPr txBox="1"/>
          <p:nvPr/>
        </p:nvSpPr>
        <p:spPr>
          <a:xfrm>
            <a:off x="539" y="3874770"/>
            <a:ext cx="16143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i="1" dirty="0" err="1">
                <a:solidFill>
                  <a:srgbClr val="00386B"/>
                </a:solidFill>
                <a:latin typeface="Avenir Book" panose="02000503020000020003"/>
              </a:rPr>
              <a:t>Duvernoy&amp;Capers:Circ</a:t>
            </a:r>
            <a:r>
              <a:rPr lang="en-US" sz="900" b="1" i="1" dirty="0">
                <a:solidFill>
                  <a:srgbClr val="00386B"/>
                </a:solidFill>
                <a:latin typeface="Avenir Book" panose="02000503020000020003"/>
              </a:rPr>
              <a:t> </a:t>
            </a:r>
            <a:r>
              <a:rPr lang="en-US" sz="900" b="1" i="1" dirty="0" err="1">
                <a:solidFill>
                  <a:srgbClr val="00386B"/>
                </a:solidFill>
                <a:latin typeface="Avenir Book" panose="02000503020000020003"/>
              </a:rPr>
              <a:t>Quality&amp;Outcomes</a:t>
            </a:r>
            <a:r>
              <a:rPr lang="en-US" sz="900" b="1" i="1" dirty="0">
                <a:solidFill>
                  <a:srgbClr val="00386B"/>
                </a:solidFill>
                <a:latin typeface="Avenir Book" panose="02000503020000020003"/>
              </a:rPr>
              <a:t> 2020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7F6E2F1-7627-7344-A75A-1BFDE69BC9F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380"/>
          <a:stretch/>
        </p:blipFill>
        <p:spPr>
          <a:xfrm>
            <a:off x="1371600" y="755610"/>
            <a:ext cx="5650567" cy="3632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7878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70A5B3-F22F-CB4E-A07C-96B1209B9F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899" y="0"/>
            <a:ext cx="6172200" cy="857250"/>
          </a:xfrm>
        </p:spPr>
        <p:txBody>
          <a:bodyPr/>
          <a:lstStyle/>
          <a:p>
            <a:r>
              <a:rPr lang="en-US" dirty="0"/>
              <a:t>Building the pipeline</a:t>
            </a:r>
          </a:p>
        </p:txBody>
      </p:sp>
      <p:pic>
        <p:nvPicPr>
          <p:cNvPr id="5" name="Picture 4" descr="A group of people standing in front of a crowd posing for the camera&#10;&#10;Description automatically generated">
            <a:extLst>
              <a:ext uri="{FF2B5EF4-FFF2-40B4-BE49-F238E27FC236}">
                <a16:creationId xmlns:a16="http://schemas.microsoft.com/office/drawing/2014/main" id="{54267289-A5B0-0044-B4BB-4A2A6724731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192" b="10036"/>
          <a:stretch/>
        </p:blipFill>
        <p:spPr>
          <a:xfrm>
            <a:off x="2857499" y="745114"/>
            <a:ext cx="3429000" cy="415450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A52FC72-6949-2B47-8AD1-A44B5252EFC3}"/>
              </a:ext>
            </a:extLst>
          </p:cNvPr>
          <p:cNvSpPr txBox="1"/>
          <p:nvPr/>
        </p:nvSpPr>
        <p:spPr>
          <a:xfrm>
            <a:off x="6483739" y="3333750"/>
            <a:ext cx="2348720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b="1" i="1" dirty="0">
                <a:solidFill>
                  <a:srgbClr val="00B0F0"/>
                </a:solidFill>
              </a:rPr>
              <a:t>#</a:t>
            </a:r>
            <a:r>
              <a:rPr lang="en-US" sz="1500" b="1" i="1" dirty="0" err="1">
                <a:solidFill>
                  <a:srgbClr val="00B0F0"/>
                </a:solidFill>
              </a:rPr>
              <a:t>shelookslikeacardiologist</a:t>
            </a:r>
            <a:endParaRPr lang="en-US" sz="1500" b="1" i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77561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9F14B-EC13-CF4A-86AD-568F3D02C4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Key areas to achieve diversity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EC04C1-F512-824C-A521-42580E31616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sz="3600" dirty="0"/>
              <a:t>Culture</a:t>
            </a:r>
          </a:p>
          <a:p>
            <a:r>
              <a:rPr lang="en-US" sz="3600" dirty="0"/>
              <a:t>Compensation </a:t>
            </a:r>
          </a:p>
          <a:p>
            <a:r>
              <a:rPr lang="en-US" sz="3600" dirty="0"/>
              <a:t>Policy</a:t>
            </a:r>
          </a:p>
          <a:p>
            <a:r>
              <a:rPr lang="en-US" sz="3600" dirty="0"/>
              <a:t>Mentoring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5379D65-200B-1441-B2BD-936D57B5DEF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sz="3600" dirty="0"/>
              <a:t>Teamwork</a:t>
            </a:r>
          </a:p>
          <a:p>
            <a:r>
              <a:rPr lang="en-US" sz="3600" dirty="0"/>
              <a:t>Professional Societies</a:t>
            </a:r>
          </a:p>
          <a:p>
            <a:r>
              <a:rPr lang="en-US" sz="3600" dirty="0"/>
              <a:t>Recognition</a:t>
            </a:r>
          </a:p>
          <a:p>
            <a:pPr marL="0" indent="0">
              <a:buNone/>
            </a:pP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63410537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itle 1">
            <a:extLst>
              <a:ext uri="{FF2B5EF4-FFF2-40B4-BE49-F238E27FC236}">
                <a16:creationId xmlns:a16="http://schemas.microsoft.com/office/drawing/2014/main" id="{9C17F3BD-2F68-42D8-BE43-A3B3913D7125}"/>
              </a:ext>
            </a:extLst>
          </p:cNvPr>
          <p:cNvSpPr txBox="1">
            <a:spLocks/>
          </p:cNvSpPr>
          <p:nvPr/>
        </p:nvSpPr>
        <p:spPr bwMode="auto">
          <a:xfrm>
            <a:off x="0" y="73025"/>
            <a:ext cx="9144000" cy="2209800"/>
          </a:xfrm>
          <a:prstGeom prst="rect">
            <a:avLst/>
          </a:prstGeom>
          <a:ln>
            <a:noFill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440" tIns="45720" rIns="91440" bIns="45720" anchor="ctr"/>
          <a:lstStyle>
            <a:lvl1pPr eaLnBrk="0" hangingPunct="0">
              <a:defRPr sz="2400">
                <a:solidFill>
                  <a:schemeClr val="tx1"/>
                </a:solidFill>
                <a:latin typeface="Franklin Gothic Book" panose="020B05030201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Franklin Gothic Book" panose="020B05030201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Franklin Gothic Book" panose="020B05030201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Franklin Gothic Book" panose="020B05030201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Franklin Gothic Book" panose="020B05030201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panose="020B05030201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panose="020B05030201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panose="020B05030201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panose="020B05030201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sz="3600" b="1" dirty="0">
                <a:latin typeface="Avenir Heavy"/>
                <a:ea typeface="MS PGothic"/>
              </a:rPr>
              <a:t>Best Strategies of Integrating DEI in</a:t>
            </a:r>
          </a:p>
          <a:p>
            <a:pPr algn="ctr" eaLnBrk="1" hangingPunct="1"/>
            <a:r>
              <a:rPr lang="en-US" sz="3600" b="1" dirty="0">
                <a:latin typeface="Avenir Heavy"/>
                <a:ea typeface="MS PGothic"/>
              </a:rPr>
              <a:t> the Department of Cardiology: </a:t>
            </a:r>
            <a:endParaRPr lang="en-US" sz="3600" b="1" dirty="0">
              <a:latin typeface="Avenir Heavy"/>
            </a:endParaRPr>
          </a:p>
          <a:p>
            <a:pPr algn="ctr" eaLnBrk="1" hangingPunct="1"/>
            <a:r>
              <a:rPr lang="en-US" sz="3600" b="1" dirty="0">
                <a:latin typeface="Avenir Heavy"/>
                <a:ea typeface="MS PGothic"/>
              </a:rPr>
              <a:t>Promoting A Society of Belonging</a:t>
            </a:r>
            <a:endParaRPr lang="en-US" altLang="en-US" sz="3600" b="1" dirty="0">
              <a:solidFill>
                <a:srgbClr val="00386B"/>
              </a:solidFill>
              <a:latin typeface="Avenir Heavy"/>
              <a:ea typeface="MS PGothic"/>
              <a:cs typeface="Gotham Medium" pitchFamily="2" charset="0"/>
            </a:endParaRP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4D9872F8-B57F-4FF8-82F7-257BA2E0DCB6}"/>
              </a:ext>
            </a:extLst>
          </p:cNvPr>
          <p:cNvSpPr txBox="1">
            <a:spLocks/>
          </p:cNvSpPr>
          <p:nvPr/>
        </p:nvSpPr>
        <p:spPr bwMode="auto">
          <a:xfrm>
            <a:off x="342900" y="2343150"/>
            <a:ext cx="8458200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t">
            <a:normAutofit/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+mn-cs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+mn-cs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+mn-cs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>
                <a:latin typeface="Avenir Book" panose="02000503020000020003" pitchFamily="2" charset="0"/>
                <a:ea typeface="+mn-ea"/>
                <a:cs typeface="Gotham Book" pitchFamily="2" charset="0"/>
              </a:rPr>
              <a:t>William </a:t>
            </a:r>
            <a:r>
              <a:rPr lang="en-US" sz="2400" err="1">
                <a:latin typeface="Avenir Book" panose="02000503020000020003" pitchFamily="2" charset="0"/>
                <a:ea typeface="+mn-ea"/>
                <a:cs typeface="Gotham Book" pitchFamily="2" charset="0"/>
              </a:rPr>
              <a:t>Zoghbi</a:t>
            </a:r>
            <a:r>
              <a:rPr lang="en-US" sz="2400">
                <a:latin typeface="Avenir Book" panose="02000503020000020003" pitchFamily="2" charset="0"/>
                <a:ea typeface="+mn-ea"/>
                <a:cs typeface="Gotham Book" pitchFamily="2" charset="0"/>
              </a:rPr>
              <a:t>, MD, MACC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>
                <a:latin typeface="Avenir Book" panose="02000503020000020003" pitchFamily="2" charset="0"/>
                <a:ea typeface="+mn-ea"/>
                <a:cs typeface="Gotham Book" pitchFamily="2" charset="0"/>
              </a:rPr>
              <a:t>Professor and Chairman, Department of Cardiology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>
                <a:latin typeface="Avenir Book" panose="02000503020000020003" pitchFamily="2" charset="0"/>
                <a:ea typeface="+mn-ea"/>
                <a:cs typeface="Gotham Book" pitchFamily="2" charset="0"/>
              </a:rPr>
              <a:t>Elkins Family Distinguished Chair in Cardiac Health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>
                <a:latin typeface="Avenir Book" panose="02000503020000020003" pitchFamily="2" charset="0"/>
                <a:ea typeface="+mn-ea"/>
                <a:cs typeface="Gotham Book" pitchFamily="2" charset="0"/>
              </a:rPr>
              <a:t>Houston Methodist </a:t>
            </a:r>
            <a:r>
              <a:rPr lang="en-US" sz="1800" err="1">
                <a:latin typeface="Avenir Book" panose="02000503020000020003" pitchFamily="2" charset="0"/>
                <a:ea typeface="+mn-ea"/>
                <a:cs typeface="Gotham Book" pitchFamily="2" charset="0"/>
              </a:rPr>
              <a:t>DeBakey</a:t>
            </a:r>
            <a:r>
              <a:rPr lang="en-US" sz="1800">
                <a:latin typeface="Avenir Book" panose="02000503020000020003" pitchFamily="2" charset="0"/>
                <a:ea typeface="+mn-ea"/>
                <a:cs typeface="Gotham Book" pitchFamily="2" charset="0"/>
              </a:rPr>
              <a:t> Heart &amp; Cardiovascular Center</a:t>
            </a:r>
          </a:p>
        </p:txBody>
      </p:sp>
    </p:spTree>
    <p:extLst>
      <p:ext uri="{BB962C8B-B14F-4D97-AF65-F5344CB8AC3E}">
        <p14:creationId xmlns:p14="http://schemas.microsoft.com/office/powerpoint/2010/main" val="108317781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, venn diagram&#10;&#10;Description automatically generated">
            <a:extLst>
              <a:ext uri="{FF2B5EF4-FFF2-40B4-BE49-F238E27FC236}">
                <a16:creationId xmlns:a16="http://schemas.microsoft.com/office/drawing/2014/main" id="{1CB226C0-AB4A-4D77-8F6E-57B3CAE48D4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1299" y="273049"/>
            <a:ext cx="8661401" cy="4660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69198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E5D8CD3-97A7-42BD-9DF0-12A48017DA11}"/>
              </a:ext>
            </a:extLst>
          </p:cNvPr>
          <p:cNvSpPr/>
          <p:nvPr/>
        </p:nvSpPr>
        <p:spPr>
          <a:xfrm>
            <a:off x="457200" y="1047750"/>
            <a:ext cx="84582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i="1" dirty="0">
                <a:latin typeface="Avenir Book"/>
              </a:rPr>
              <a:t>Belonging</a:t>
            </a:r>
            <a:r>
              <a:rPr lang="en-US" sz="2800" dirty="0">
                <a:latin typeface="Avenir Book"/>
              </a:rPr>
              <a:t> is the experience of being accepted, included, and valued by others. </a:t>
            </a:r>
          </a:p>
          <a:p>
            <a:r>
              <a:rPr lang="en-US" sz="2800" dirty="0">
                <a:latin typeface="Avenir Book"/>
              </a:rPr>
              <a:t>A fundamental human motivation---belonging positively influences an individual’s health, abilities, relationships, and overall well-being.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B989B54-EB4F-486E-B725-A8328CAAE165}"/>
              </a:ext>
            </a:extLst>
          </p:cNvPr>
          <p:cNvSpPr txBox="1"/>
          <p:nvPr/>
        </p:nvSpPr>
        <p:spPr>
          <a:xfrm>
            <a:off x="152400" y="3943350"/>
            <a:ext cx="39624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latin typeface="Avenir Book" panose="02000503020000020003"/>
              </a:rPr>
              <a:t>Baumeister, RF, Leary MR. Psychological Bulletin 1995;117:497-529</a:t>
            </a:r>
          </a:p>
        </p:txBody>
      </p:sp>
    </p:spTree>
    <p:extLst>
      <p:ext uri="{BB962C8B-B14F-4D97-AF65-F5344CB8AC3E}">
        <p14:creationId xmlns:p14="http://schemas.microsoft.com/office/powerpoint/2010/main" val="280800444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3F771E4-FD6E-417E-9664-28B9114A993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1600" y="209550"/>
            <a:ext cx="6172200" cy="39043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1240CB4F-B9CC-4972-8FE7-D012E1A8F403}"/>
              </a:ext>
            </a:extLst>
          </p:cNvPr>
          <p:cNvGrpSpPr/>
          <p:nvPr/>
        </p:nvGrpSpPr>
        <p:grpSpPr>
          <a:xfrm>
            <a:off x="3125594" y="2419350"/>
            <a:ext cx="920445" cy="1200205"/>
            <a:chOff x="3125594" y="2419350"/>
            <a:chExt cx="920445" cy="1200205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AF25AB33-B4FB-4F78-8B7C-578A52743DB4}"/>
                </a:ext>
              </a:extLst>
            </p:cNvPr>
            <p:cNvSpPr txBox="1"/>
            <p:nvPr/>
          </p:nvSpPr>
          <p:spPr>
            <a:xfrm>
              <a:off x="3125594" y="2419350"/>
              <a:ext cx="920445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100" b="1" dirty="0"/>
                <a:t>Med School:</a:t>
              </a:r>
            </a:p>
            <a:p>
              <a:pPr algn="ctr"/>
              <a:r>
                <a:rPr lang="en-US" sz="1100" b="1" dirty="0"/>
                <a:t>~ 50/50</a:t>
              </a:r>
            </a:p>
            <a:p>
              <a:pPr algn="ctr"/>
              <a:endParaRPr lang="en-US" sz="1100" b="1" dirty="0"/>
            </a:p>
            <a:p>
              <a:pPr algn="ctr"/>
              <a:endParaRPr lang="en-US" sz="1100" b="1" dirty="0"/>
            </a:p>
            <a:p>
              <a:pPr algn="ctr"/>
              <a:r>
                <a:rPr lang="en-US" sz="1100" b="1" dirty="0"/>
                <a:t>Int Med:</a:t>
              </a:r>
            </a:p>
            <a:p>
              <a:pPr algn="ctr"/>
              <a:r>
                <a:rPr lang="en-US" sz="1100" b="1" dirty="0"/>
                <a:t>~ 55/45 </a:t>
              </a:r>
            </a:p>
          </p:txBody>
        </p:sp>
        <p:sp>
          <p:nvSpPr>
            <p:cNvPr id="4" name="Arrow: Down 3">
              <a:extLst>
                <a:ext uri="{FF2B5EF4-FFF2-40B4-BE49-F238E27FC236}">
                  <a16:creationId xmlns:a16="http://schemas.microsoft.com/office/drawing/2014/main" id="{8865778C-FF6C-47CD-BA75-B831F9ED7D10}"/>
                </a:ext>
              </a:extLst>
            </p:cNvPr>
            <p:cNvSpPr/>
            <p:nvPr/>
          </p:nvSpPr>
          <p:spPr>
            <a:xfrm>
              <a:off x="3509310" y="2819146"/>
              <a:ext cx="153014" cy="216069"/>
            </a:xfrm>
            <a:prstGeom prst="down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7" name="Arrow: Down 6">
              <a:extLst>
                <a:ext uri="{FF2B5EF4-FFF2-40B4-BE49-F238E27FC236}">
                  <a16:creationId xmlns:a16="http://schemas.microsoft.com/office/drawing/2014/main" id="{7B6F7200-4DE7-450C-8F72-29F521BD0BA8}"/>
                </a:ext>
              </a:extLst>
            </p:cNvPr>
            <p:cNvSpPr/>
            <p:nvPr/>
          </p:nvSpPr>
          <p:spPr>
            <a:xfrm rot="16200000">
              <a:off x="3625458" y="3435013"/>
              <a:ext cx="153014" cy="216069"/>
            </a:xfrm>
            <a:prstGeom prst="down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7939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DCB0B93-0089-4BE5-B017-BA17516A189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328" y="0"/>
            <a:ext cx="8619344" cy="50555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95734065-755C-4B31-802F-971BEAB226A9}"/>
              </a:ext>
            </a:extLst>
          </p:cNvPr>
          <p:cNvSpPr/>
          <p:nvPr/>
        </p:nvSpPr>
        <p:spPr>
          <a:xfrm>
            <a:off x="5638800" y="3235857"/>
            <a:ext cx="1371600" cy="139329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0BF0C1F-98BF-4564-BB32-04C3286143FC}"/>
              </a:ext>
            </a:extLst>
          </p:cNvPr>
          <p:cNvSpPr/>
          <p:nvPr/>
        </p:nvSpPr>
        <p:spPr>
          <a:xfrm>
            <a:off x="4614472" y="3714750"/>
            <a:ext cx="1447800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26160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8F6A1-B16E-4068-BFBA-0C4A61B1A2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venir Heavy"/>
              </a:rPr>
              <a:t>Diversity = Better Outcomes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AD4467-80CC-4F30-A75B-9048118B23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1200150"/>
            <a:ext cx="8077200" cy="3276600"/>
          </a:xfrm>
        </p:spPr>
        <p:txBody>
          <a:bodyPr/>
          <a:lstStyle/>
          <a:p>
            <a:r>
              <a:rPr lang="en-US" sz="1800" dirty="0">
                <a:latin typeface="Avenir Book" panose="02000503020000020003"/>
              </a:rPr>
              <a:t>African American/Black, Hispanic/Latinx, and Native/Indigenous Americans are at an increased risk of CV disease and are less likely to receive high-quality, evidence-based medical care as compared with their White American counterparts.</a:t>
            </a:r>
          </a:p>
          <a:p>
            <a:r>
              <a:rPr lang="en-US" sz="1800" dirty="0">
                <a:latin typeface="Avenir Book" panose="02000503020000020003"/>
              </a:rPr>
              <a:t>Care provided by physicians from racially diverse backgrounds is associated with better quality, both for minoritized patients and for majority patients. </a:t>
            </a:r>
          </a:p>
          <a:p>
            <a:r>
              <a:rPr lang="en-US" sz="1800" dirty="0">
                <a:latin typeface="Avenir Book" panose="02000503020000020003"/>
              </a:rPr>
              <a:t>Not only is CV workforce diversity associated with improvements in health care quality, but racial diversity among academic teams and research scientists is linked with research quality.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0B72482-A3B1-45B5-8E47-7134CA0C696C}"/>
              </a:ext>
            </a:extLst>
          </p:cNvPr>
          <p:cNvSpPr txBox="1"/>
          <p:nvPr/>
        </p:nvSpPr>
        <p:spPr>
          <a:xfrm>
            <a:off x="7121" y="3943350"/>
            <a:ext cx="456487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386B"/>
                </a:solidFill>
                <a:effectLst/>
                <a:uLnTx/>
                <a:uFillTx/>
                <a:latin typeface="Avenir Book" panose="02000503020000020003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https://doi.org/10.1161/CIRCULATIONAHA.121.053566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386B"/>
                </a:solidFill>
                <a:effectLst/>
                <a:uLnTx/>
                <a:uFillTx/>
                <a:latin typeface="Avenir Book" panose="02000503020000020003"/>
              </a:rPr>
              <a:t> |Circulation. 2021;143:2395–2405</a:t>
            </a:r>
          </a:p>
        </p:txBody>
      </p:sp>
    </p:spTree>
    <p:extLst>
      <p:ext uri="{BB962C8B-B14F-4D97-AF65-F5344CB8AC3E}">
        <p14:creationId xmlns:p14="http://schemas.microsoft.com/office/powerpoint/2010/main" val="24352899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7A30BB-717E-4F0B-BEC5-A617C0F607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0700" y="257523"/>
            <a:ext cx="5562600" cy="857250"/>
          </a:xfrm>
        </p:spPr>
        <p:txBody>
          <a:bodyPr/>
          <a:lstStyle/>
          <a:p>
            <a:r>
              <a:rPr lang="en-US" dirty="0"/>
              <a:t>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A28558-02A7-466E-932C-A93EF75226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1143793"/>
            <a:ext cx="7010400" cy="2855913"/>
          </a:xfrm>
        </p:spPr>
        <p:txBody>
          <a:bodyPr/>
          <a:lstStyle/>
          <a:p>
            <a:r>
              <a:rPr lang="en-US" sz="2400" dirty="0"/>
              <a:t>Identifying factors that influence DEI in the cardiovascular workforce </a:t>
            </a:r>
          </a:p>
          <a:p>
            <a:r>
              <a:rPr lang="en-US" sz="2400" dirty="0"/>
              <a:t>Explore the options available to early career cardiologist to improve engagement </a:t>
            </a:r>
          </a:p>
          <a:p>
            <a:r>
              <a:rPr lang="en-US" sz="2400" dirty="0"/>
              <a:t>Examine evidence base </a:t>
            </a:r>
            <a:r>
              <a:rPr lang="en-US" sz="2400"/>
              <a:t>that DEI </a:t>
            </a:r>
            <a:r>
              <a:rPr lang="en-US" sz="2400" dirty="0"/>
              <a:t>improves patient care and offers competitive advantage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706065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9531AB-D811-4962-897F-959EE4175A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venir Heavy"/>
              </a:rPr>
              <a:t>Taking Action towards More DEIB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AEAD3E-4A69-49EC-9C2F-5CAF195629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9271" y="1090799"/>
            <a:ext cx="8229600" cy="2855913"/>
          </a:xfrm>
        </p:spPr>
        <p:txBody>
          <a:bodyPr/>
          <a:lstStyle/>
          <a:p>
            <a:r>
              <a:rPr lang="en-US" sz="2000" dirty="0">
                <a:latin typeface="Avenir Book" panose="02000503020000020003"/>
              </a:rPr>
              <a:t>A first step toward remedying the situation is to acknowledge the problem &amp; commit to doing better.</a:t>
            </a:r>
          </a:p>
          <a:p>
            <a:r>
              <a:rPr lang="en-US" sz="2000" dirty="0">
                <a:latin typeface="Avenir Book" panose="02000503020000020003"/>
              </a:rPr>
              <a:t>Everyone can help!  ACC and cardiology training program directors, academic centers, community hospitals, and even individual cardiologists. </a:t>
            </a:r>
          </a:p>
          <a:p>
            <a:r>
              <a:rPr lang="en-US" sz="2000" dirty="0">
                <a:latin typeface="Avenir Book" panose="02000503020000020003"/>
              </a:rPr>
              <a:t>Listen to trainees in internal medicine and cardiology; make sure that the voices of URMs are heard and attended to. </a:t>
            </a:r>
          </a:p>
          <a:p>
            <a:r>
              <a:rPr lang="en-US" sz="2000" dirty="0">
                <a:latin typeface="Avenir Book" panose="02000503020000020003"/>
              </a:rPr>
              <a:t>It starts at the Top! An integral focus of the mission of an Institution or Department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F0A8C4C-DA2C-4931-BDEF-6E9282807DFF}"/>
              </a:ext>
            </a:extLst>
          </p:cNvPr>
          <p:cNvSpPr txBox="1"/>
          <p:nvPr/>
        </p:nvSpPr>
        <p:spPr>
          <a:xfrm>
            <a:off x="-533400" y="4006624"/>
            <a:ext cx="41148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00" dirty="0">
                <a:solidFill>
                  <a:srgbClr val="00386B"/>
                </a:solidFill>
                <a:latin typeface="Avenir Book" panose="02000503020000020003"/>
              </a:rPr>
              <a:t>Modified from Douglas PS, Walsh MN. </a:t>
            </a:r>
            <a:r>
              <a:rPr lang="en-US" sz="900" i="1" dirty="0">
                <a:solidFill>
                  <a:srgbClr val="00386B"/>
                </a:solidFill>
                <a:latin typeface="Avenir Book" panose="02000503020000020003"/>
              </a:rPr>
              <a:t>JACC</a:t>
            </a:r>
            <a:r>
              <a:rPr lang="en-US" sz="900" dirty="0">
                <a:solidFill>
                  <a:srgbClr val="00386B"/>
                </a:solidFill>
                <a:latin typeface="Avenir Book" panose="02000503020000020003"/>
              </a:rPr>
              <a:t>. 2020;76(10):1223-1225</a:t>
            </a:r>
            <a:r>
              <a:rPr lang="en-US" sz="1000" dirty="0">
                <a:latin typeface="Avenir Book" panose="02000503020000020003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6387021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0B6F2A-4DC3-40B4-A13D-CE6D9C3023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5546" y="209550"/>
            <a:ext cx="8229600" cy="857250"/>
          </a:xfrm>
        </p:spPr>
        <p:txBody>
          <a:bodyPr/>
          <a:lstStyle/>
          <a:p>
            <a:r>
              <a:rPr lang="en-US" sz="2400" dirty="0"/>
              <a:t>Effect of DEIB Intervention on CV Fellowship</a:t>
            </a:r>
            <a:br>
              <a:rPr lang="en-US" sz="2400" dirty="0"/>
            </a:br>
            <a:r>
              <a:rPr lang="en-US" sz="2400" dirty="0"/>
              <a:t> Recruitment &amp; Composition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395C4BF-B65F-4F45-A95B-07025485282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52599" y="1084938"/>
            <a:ext cx="5215493" cy="3824977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A9266E9-0198-46CB-ADE4-293F1229D570}"/>
              </a:ext>
            </a:extLst>
          </p:cNvPr>
          <p:cNvSpPr txBox="1"/>
          <p:nvPr/>
        </p:nvSpPr>
        <p:spPr>
          <a:xfrm>
            <a:off x="76200" y="3867150"/>
            <a:ext cx="13374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err="1">
                <a:solidFill>
                  <a:srgbClr val="00386B"/>
                </a:solidFill>
                <a:latin typeface="Avenir Book"/>
              </a:rPr>
              <a:t>Rymer</a:t>
            </a:r>
            <a:r>
              <a:rPr lang="en-US" sz="900" dirty="0">
                <a:solidFill>
                  <a:srgbClr val="00386B"/>
                </a:solidFill>
                <a:latin typeface="Avenir Book"/>
              </a:rPr>
              <a:t> J JAMA Network Open 2021</a:t>
            </a:r>
          </a:p>
        </p:txBody>
      </p:sp>
    </p:spTree>
    <p:extLst>
      <p:ext uri="{BB962C8B-B14F-4D97-AF65-F5344CB8AC3E}">
        <p14:creationId xmlns:p14="http://schemas.microsoft.com/office/powerpoint/2010/main" val="165340555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4213802-E613-4925-8E69-33A3C326593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3015" b="6154"/>
          <a:stretch/>
        </p:blipFill>
        <p:spPr>
          <a:xfrm>
            <a:off x="1524000" y="-400050"/>
            <a:ext cx="7353300" cy="464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97164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E984D225-D2C7-4CF7-A3F4-05DEF461E490}"/>
              </a:ext>
            </a:extLst>
          </p:cNvPr>
          <p:cNvGraphicFramePr/>
          <p:nvPr/>
        </p:nvGraphicFramePr>
        <p:xfrm>
          <a:off x="914400" y="12481"/>
          <a:ext cx="6934200" cy="41594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00863638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49EA1566-7F7C-4289-8BB9-4A42AB9DCA79}"/>
              </a:ext>
            </a:extLst>
          </p:cNvPr>
          <p:cNvGraphicFramePr/>
          <p:nvPr/>
        </p:nvGraphicFramePr>
        <p:xfrm>
          <a:off x="609600" y="0"/>
          <a:ext cx="7848600" cy="41719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24855617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ext, screenshot, outdoor&#10;&#10;Description automatically generated">
            <a:extLst>
              <a:ext uri="{FF2B5EF4-FFF2-40B4-BE49-F238E27FC236}">
                <a16:creationId xmlns:a16="http://schemas.microsoft.com/office/drawing/2014/main" id="{8A631FD8-EE56-4825-AAC2-697B4E9F28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909" y="819150"/>
            <a:ext cx="3760091" cy="2876550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E0369176-0B41-4872-9D4E-EA08A21896EE}"/>
              </a:ext>
            </a:extLst>
          </p:cNvPr>
          <p:cNvSpPr/>
          <p:nvPr/>
        </p:nvSpPr>
        <p:spPr>
          <a:xfrm>
            <a:off x="811909" y="666750"/>
            <a:ext cx="3760091" cy="8382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D7CDBC8-6DC3-4EA5-A894-E7515404AE56}"/>
              </a:ext>
            </a:extLst>
          </p:cNvPr>
          <p:cNvSpPr txBox="1"/>
          <p:nvPr/>
        </p:nvSpPr>
        <p:spPr>
          <a:xfrm>
            <a:off x="5181600" y="918597"/>
            <a:ext cx="376009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400" dirty="0">
                <a:solidFill>
                  <a:srgbClr val="00386B"/>
                </a:solidFill>
                <a:latin typeface="Avenir Book"/>
              </a:rPr>
              <a:t>View everything through a DEIB lens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86B"/>
                </a:solidFill>
                <a:effectLst/>
                <a:uLnTx/>
                <a:uFillTx/>
                <a:latin typeface="Avenir Book"/>
                <a:ea typeface="MS PGothic" panose="020B0600070205080204" pitchFamily="34" charset="-128"/>
                <a:cs typeface="+mn-cs"/>
              </a:rPr>
              <a:t>Organizational and departmental recruitment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86B"/>
                </a:solidFill>
                <a:effectLst/>
                <a:uLnTx/>
                <a:uFillTx/>
                <a:latin typeface="Avenir Book"/>
                <a:ea typeface="MS PGothic" panose="020B0600070205080204" pitchFamily="34" charset="-128"/>
                <a:cs typeface="+mn-cs"/>
              </a:rPr>
              <a:t>Fellowship Programs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86B"/>
                </a:solidFill>
                <a:effectLst/>
                <a:uLnTx/>
                <a:uFillTx/>
                <a:latin typeface="Avenir Book"/>
                <a:ea typeface="MS PGothic" panose="020B0600070205080204" pitchFamily="34" charset="-128"/>
                <a:cs typeface="+mn-cs"/>
              </a:rPr>
              <a:t>Mentorship Programs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86B"/>
                </a:solidFill>
                <a:effectLst/>
                <a:uLnTx/>
                <a:uFillTx/>
                <a:latin typeface="Avenir Book"/>
                <a:ea typeface="MS PGothic" panose="020B0600070205080204" pitchFamily="34" charset="-128"/>
                <a:cs typeface="+mn-cs"/>
              </a:rPr>
              <a:t>Research/Education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FCCBBCE-07E5-459F-B528-D26D8DDAEA2C}"/>
              </a:ext>
            </a:extLst>
          </p:cNvPr>
          <p:cNvSpPr txBox="1"/>
          <p:nvPr/>
        </p:nvSpPr>
        <p:spPr>
          <a:xfrm>
            <a:off x="19940" y="4019550"/>
            <a:ext cx="279946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386B"/>
                </a:solidFill>
                <a:effectLst/>
                <a:uLnTx/>
                <a:uFillTx/>
                <a:latin typeface="Avenir Book"/>
              </a:rPr>
              <a:t>Image: Center for Creative Leadership’s </a:t>
            </a:r>
            <a:r>
              <a:rPr kumimoji="0" lang="en-US" sz="900" b="0" i="1" u="none" strike="noStrike" kern="1200" cap="none" spc="0" normalizeH="0" baseline="0" noProof="0" dirty="0">
                <a:ln>
                  <a:noFill/>
                </a:ln>
                <a:solidFill>
                  <a:srgbClr val="00386B"/>
                </a:solidFill>
                <a:effectLst/>
                <a:uLnTx/>
                <a:uFillTx/>
                <a:latin typeface="Avenir Book"/>
              </a:rPr>
              <a:t>REAL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386B"/>
                </a:solidFill>
                <a:effectLst/>
                <a:uLnTx/>
                <a:uFillTx/>
                <a:latin typeface="Avenir Book"/>
              </a:rPr>
              <a:t> framework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60ADA17-F480-496A-9D35-A57C345425E9}"/>
              </a:ext>
            </a:extLst>
          </p:cNvPr>
          <p:cNvSpPr txBox="1"/>
          <p:nvPr/>
        </p:nvSpPr>
        <p:spPr>
          <a:xfrm>
            <a:off x="2438400" y="46182"/>
            <a:ext cx="49465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Avenir Heavy"/>
              </a:rPr>
              <a:t>Overall Action Plan &amp; Approach </a:t>
            </a:r>
          </a:p>
        </p:txBody>
      </p:sp>
    </p:spTree>
    <p:extLst>
      <p:ext uri="{BB962C8B-B14F-4D97-AF65-F5344CB8AC3E}">
        <p14:creationId xmlns:p14="http://schemas.microsoft.com/office/powerpoint/2010/main" val="77574067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ext, screenshot, outdoor&#10;&#10;Description automatically generated">
            <a:extLst>
              <a:ext uri="{FF2B5EF4-FFF2-40B4-BE49-F238E27FC236}">
                <a16:creationId xmlns:a16="http://schemas.microsoft.com/office/drawing/2014/main" id="{8A631FD8-EE56-4825-AAC2-697B4E9F28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909" y="819150"/>
            <a:ext cx="3760091" cy="2876550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E0369176-0B41-4872-9D4E-EA08A21896EE}"/>
              </a:ext>
            </a:extLst>
          </p:cNvPr>
          <p:cNvSpPr/>
          <p:nvPr/>
        </p:nvSpPr>
        <p:spPr>
          <a:xfrm>
            <a:off x="811909" y="1428750"/>
            <a:ext cx="3760091" cy="8382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23CD6CB-A107-4C59-B2DE-E87CE5EF8A4F}"/>
              </a:ext>
            </a:extLst>
          </p:cNvPr>
          <p:cNvSpPr txBox="1"/>
          <p:nvPr/>
        </p:nvSpPr>
        <p:spPr>
          <a:xfrm>
            <a:off x="5181599" y="1200150"/>
            <a:ext cx="376009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86B"/>
                </a:solidFill>
                <a:effectLst/>
                <a:uLnTx/>
                <a:uFillTx/>
                <a:latin typeface="Avenir Book"/>
                <a:ea typeface="MS PGothic" panose="020B0600070205080204" pitchFamily="34" charset="-128"/>
                <a:cs typeface="+mn-cs"/>
              </a:rPr>
              <a:t>Promote equal opportunities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86B"/>
                </a:solidFill>
                <a:effectLst/>
                <a:uLnTx/>
                <a:uFillTx/>
                <a:latin typeface="Avenir Book"/>
                <a:ea typeface="MS PGothic" panose="020B0600070205080204" pitchFamily="34" charset="-128"/>
                <a:cs typeface="+mn-cs"/>
              </a:rPr>
              <a:t>Review Compensation &amp; benefits equity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86B"/>
                </a:solidFill>
                <a:effectLst/>
                <a:uLnTx/>
                <a:uFillTx/>
                <a:latin typeface="Avenir Book"/>
                <a:ea typeface="MS PGothic" panose="020B0600070205080204" pitchFamily="34" charset="-128"/>
                <a:cs typeface="+mn-cs"/>
              </a:rPr>
              <a:t>Review/update  organizational policies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E9ED58E-EE33-4035-B90F-C664140CC663}"/>
              </a:ext>
            </a:extLst>
          </p:cNvPr>
          <p:cNvSpPr txBox="1"/>
          <p:nvPr/>
        </p:nvSpPr>
        <p:spPr>
          <a:xfrm>
            <a:off x="0" y="4019550"/>
            <a:ext cx="32766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386B"/>
                </a:solidFill>
                <a:effectLst/>
                <a:uLnTx/>
                <a:uFillTx/>
                <a:latin typeface="Avenir Book"/>
              </a:rPr>
              <a:t>Image: Center for Creative Leadership’s </a:t>
            </a:r>
            <a:r>
              <a:rPr kumimoji="0" lang="en-US" sz="900" b="0" i="1" u="none" strike="noStrike" kern="1200" cap="none" spc="0" normalizeH="0" baseline="0" noProof="0" dirty="0">
                <a:ln>
                  <a:noFill/>
                </a:ln>
                <a:solidFill>
                  <a:srgbClr val="00386B"/>
                </a:solidFill>
                <a:effectLst/>
                <a:uLnTx/>
                <a:uFillTx/>
                <a:latin typeface="Avenir Book"/>
              </a:rPr>
              <a:t>REAL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386B"/>
                </a:solidFill>
                <a:effectLst/>
                <a:uLnTx/>
                <a:uFillTx/>
                <a:latin typeface="Avenir Book"/>
              </a:rPr>
              <a:t> framework</a:t>
            </a:r>
          </a:p>
        </p:txBody>
      </p:sp>
    </p:spTree>
    <p:extLst>
      <p:ext uri="{BB962C8B-B14F-4D97-AF65-F5344CB8AC3E}">
        <p14:creationId xmlns:p14="http://schemas.microsoft.com/office/powerpoint/2010/main" val="301412823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E10CB02-D871-4A31-9965-8B02A80FFD66}"/>
              </a:ext>
            </a:extLst>
          </p:cNvPr>
          <p:cNvSpPr txBox="1"/>
          <p:nvPr/>
        </p:nvSpPr>
        <p:spPr>
          <a:xfrm>
            <a:off x="5791200" y="4095750"/>
            <a:ext cx="32766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386B"/>
                </a:solidFill>
                <a:effectLst/>
                <a:uLnTx/>
                <a:uFillTx/>
                <a:latin typeface="Avenir Book"/>
              </a:rPr>
              <a:t>Image: Center for Creative Leadership’s </a:t>
            </a:r>
            <a:r>
              <a:rPr kumimoji="0" lang="en-US" sz="900" b="0" i="1" u="none" strike="noStrike" kern="1200" cap="none" spc="0" normalizeH="0" baseline="0" noProof="0" dirty="0">
                <a:ln>
                  <a:noFill/>
                </a:ln>
                <a:solidFill>
                  <a:srgbClr val="00386B"/>
                </a:solidFill>
                <a:effectLst/>
                <a:uLnTx/>
                <a:uFillTx/>
                <a:latin typeface="Avenir Book"/>
              </a:rPr>
              <a:t>REAL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386B"/>
                </a:solidFill>
                <a:effectLst/>
                <a:uLnTx/>
                <a:uFillTx/>
                <a:latin typeface="Avenir Book"/>
              </a:rPr>
              <a:t> framework</a:t>
            </a:r>
          </a:p>
        </p:txBody>
      </p:sp>
      <p:pic>
        <p:nvPicPr>
          <p:cNvPr id="7" name="Picture 6" descr="A picture containing text, screenshot, outdoor&#10;&#10;Description automatically generated">
            <a:extLst>
              <a:ext uri="{FF2B5EF4-FFF2-40B4-BE49-F238E27FC236}">
                <a16:creationId xmlns:a16="http://schemas.microsoft.com/office/drawing/2014/main" id="{8A631FD8-EE56-4825-AAC2-697B4E9F28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909" y="819150"/>
            <a:ext cx="3760091" cy="2876550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E0369176-0B41-4872-9D4E-EA08A21896EE}"/>
              </a:ext>
            </a:extLst>
          </p:cNvPr>
          <p:cNvSpPr/>
          <p:nvPr/>
        </p:nvSpPr>
        <p:spPr>
          <a:xfrm>
            <a:off x="811909" y="2266950"/>
            <a:ext cx="3760091" cy="8382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CE552E8-3279-4ADA-95AC-200044D82B73}"/>
              </a:ext>
            </a:extLst>
          </p:cNvPr>
          <p:cNvSpPr txBox="1"/>
          <p:nvPr/>
        </p:nvSpPr>
        <p:spPr>
          <a:xfrm>
            <a:off x="5099182" y="1047750"/>
            <a:ext cx="37338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86B"/>
                </a:solidFill>
                <a:effectLst/>
                <a:uLnTx/>
                <a:uFillTx/>
                <a:latin typeface="Avenir Book"/>
                <a:ea typeface="MS PGothic" panose="020B0600070205080204" pitchFamily="34" charset="-128"/>
                <a:cs typeface="+mn-cs"/>
              </a:rPr>
              <a:t>An active process at every level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86B"/>
                </a:solidFill>
                <a:effectLst/>
                <a:uLnTx/>
                <a:uFillTx/>
                <a:latin typeface="Avenir Book"/>
                <a:ea typeface="MS PGothic" panose="020B0600070205080204" pitchFamily="34" charset="-128"/>
                <a:cs typeface="+mn-cs"/>
              </a:rPr>
              <a:t>Include diverse holidays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86B"/>
                </a:solidFill>
                <a:effectLst/>
                <a:uLnTx/>
                <a:uFillTx/>
                <a:latin typeface="Avenir Book"/>
                <a:ea typeface="MS PGothic" panose="020B0600070205080204" pitchFamily="34" charset="-128"/>
                <a:cs typeface="+mn-cs"/>
              </a:rPr>
              <a:t>Identify and initiate  collaborative opportunities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86B"/>
                </a:solidFill>
                <a:effectLst/>
                <a:uLnTx/>
                <a:uFillTx/>
                <a:latin typeface="Avenir Book"/>
                <a:ea typeface="MS PGothic" panose="020B0600070205080204" pitchFamily="34" charset="-128"/>
                <a:cs typeface="+mn-cs"/>
              </a:rPr>
              <a:t>Perfect “focused listening</a:t>
            </a:r>
            <a:r>
              <a:rPr kumimoji="0" lang="en-US" sz="1400" b="1" i="0" u="none" strike="noStrike" kern="1200" cap="none" spc="0" normalizeH="0" baseline="75000" noProof="0" dirty="0">
                <a:ln>
                  <a:noFill/>
                </a:ln>
                <a:solidFill>
                  <a:srgbClr val="00386B"/>
                </a:solidFill>
                <a:effectLst/>
                <a:uLnTx/>
                <a:uFillTx/>
                <a:latin typeface="Avenir Book"/>
                <a:ea typeface="MS PGothic" panose="020B0600070205080204" pitchFamily="34" charset="-128"/>
                <a:cs typeface="+mn-cs"/>
              </a:rPr>
              <a:t>*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86B"/>
                </a:solidFill>
                <a:effectLst/>
                <a:uLnTx/>
                <a:uFillTx/>
                <a:latin typeface="Avenir Book"/>
                <a:ea typeface="MS PGothic" panose="020B0600070205080204" pitchFamily="34" charset="-128"/>
                <a:cs typeface="+mn-cs"/>
              </a:rPr>
              <a:t>” skills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05E09CD-A40E-40D6-8990-AE2B3A9A7F41}"/>
              </a:ext>
            </a:extLst>
          </p:cNvPr>
          <p:cNvSpPr txBox="1"/>
          <p:nvPr/>
        </p:nvSpPr>
        <p:spPr>
          <a:xfrm>
            <a:off x="4857436" y="3942907"/>
            <a:ext cx="428656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386B"/>
                </a:solidFill>
                <a:effectLst/>
                <a:uLnTx/>
                <a:uFillTx/>
                <a:latin typeface="Franklin Gothic Book" panose="020B0503020102020204" pitchFamily="34" charset="0"/>
                <a:ea typeface="MS PGothic" panose="020B0600070205080204" pitchFamily="34" charset="-128"/>
                <a:cs typeface="+mn-cs"/>
              </a:rPr>
              <a:t>*redirect what is going on inside of your head to what is actually being said.</a:t>
            </a:r>
          </a:p>
        </p:txBody>
      </p:sp>
    </p:spTree>
    <p:extLst>
      <p:ext uri="{BB962C8B-B14F-4D97-AF65-F5344CB8AC3E}">
        <p14:creationId xmlns:p14="http://schemas.microsoft.com/office/powerpoint/2010/main" val="267545708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ext, screenshot, outdoor&#10;&#10;Description automatically generated">
            <a:extLst>
              <a:ext uri="{FF2B5EF4-FFF2-40B4-BE49-F238E27FC236}">
                <a16:creationId xmlns:a16="http://schemas.microsoft.com/office/drawing/2014/main" id="{8A631FD8-EE56-4825-AAC2-697B4E9F28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909" y="819150"/>
            <a:ext cx="3760091" cy="2876550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E0369176-0B41-4872-9D4E-EA08A21896EE}"/>
              </a:ext>
            </a:extLst>
          </p:cNvPr>
          <p:cNvSpPr/>
          <p:nvPr/>
        </p:nvSpPr>
        <p:spPr>
          <a:xfrm>
            <a:off x="811909" y="3028950"/>
            <a:ext cx="3760091" cy="8382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E5CEDFB-EEA6-4BD2-A82D-86E62CBCAEE2}"/>
              </a:ext>
            </a:extLst>
          </p:cNvPr>
          <p:cNvSpPr txBox="1"/>
          <p:nvPr/>
        </p:nvSpPr>
        <p:spPr>
          <a:xfrm>
            <a:off x="5029200" y="648712"/>
            <a:ext cx="35814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386B"/>
                </a:solidFill>
                <a:latin typeface="Avenir Book"/>
              </a:rPr>
              <a:t>All domains of DEIB are essential to the Mission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86B"/>
                </a:solidFill>
                <a:effectLst/>
                <a:uLnTx/>
                <a:uFillTx/>
                <a:latin typeface="Avenir Book"/>
                <a:ea typeface="MS PGothic" panose="020B0600070205080204" pitchFamily="34" charset="-128"/>
                <a:cs typeface="+mn-cs"/>
              </a:rPr>
              <a:t>Commitment from the highest level/top-down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86B"/>
                </a:solidFill>
                <a:effectLst/>
                <a:uLnTx/>
                <a:uFillTx/>
                <a:latin typeface="Avenir Book"/>
                <a:ea typeface="MS PGothic" panose="020B0600070205080204" pitchFamily="34" charset="-128"/>
                <a:cs typeface="+mn-cs"/>
              </a:rPr>
              <a:t>Get buy-in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86B"/>
                </a:solidFill>
                <a:effectLst/>
                <a:uLnTx/>
                <a:uFillTx/>
                <a:latin typeface="Avenir Book"/>
                <a:ea typeface="MS PGothic" panose="020B0600070205080204" pitchFamily="34" charset="-128"/>
                <a:cs typeface="+mn-cs"/>
              </a:rPr>
              <a:t>Be Inclusive 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86B"/>
                </a:solidFill>
                <a:effectLst/>
                <a:uLnTx/>
                <a:uFillTx/>
                <a:latin typeface="Avenir Book"/>
                <a:ea typeface="MS PGothic" panose="020B0600070205080204" pitchFamily="34" charset="-128"/>
                <a:cs typeface="+mn-cs"/>
              </a:rPr>
              <a:t>Focus on Onboarding /training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F2F5085-E7B1-4BAE-A8E4-F020ADE3A31F}"/>
              </a:ext>
            </a:extLst>
          </p:cNvPr>
          <p:cNvSpPr txBox="1"/>
          <p:nvPr/>
        </p:nvSpPr>
        <p:spPr>
          <a:xfrm>
            <a:off x="0" y="4019550"/>
            <a:ext cx="32766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386B"/>
                </a:solidFill>
                <a:effectLst/>
                <a:uLnTx/>
                <a:uFillTx/>
                <a:latin typeface="Avenir Book"/>
              </a:rPr>
              <a:t>Image: Center for Creative Leadership’s </a:t>
            </a:r>
            <a:r>
              <a:rPr kumimoji="0" lang="en-US" sz="900" b="0" i="1" u="none" strike="noStrike" kern="1200" cap="none" spc="0" normalizeH="0" baseline="0" noProof="0" dirty="0">
                <a:ln>
                  <a:noFill/>
                </a:ln>
                <a:solidFill>
                  <a:srgbClr val="00386B"/>
                </a:solidFill>
                <a:effectLst/>
                <a:uLnTx/>
                <a:uFillTx/>
                <a:latin typeface="Avenir Book"/>
              </a:rPr>
              <a:t>REAL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386B"/>
                </a:solidFill>
                <a:effectLst/>
                <a:uLnTx/>
                <a:uFillTx/>
                <a:latin typeface="Avenir Book"/>
              </a:rPr>
              <a:t> framework</a:t>
            </a:r>
          </a:p>
        </p:txBody>
      </p:sp>
    </p:spTree>
    <p:extLst>
      <p:ext uri="{BB962C8B-B14F-4D97-AF65-F5344CB8AC3E}">
        <p14:creationId xmlns:p14="http://schemas.microsoft.com/office/powerpoint/2010/main" val="274456378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067CC5-5133-4A41-8A59-6185BBEAC0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Imperatives for Success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36A678-6095-44FF-B918-264BDB06E1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9396" y="1083031"/>
            <a:ext cx="8229600" cy="2855913"/>
          </a:xfrm>
        </p:spPr>
        <p:txBody>
          <a:bodyPr/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000" dirty="0">
                <a:solidFill>
                  <a:srgbClr val="00386C"/>
                </a:solidFill>
                <a:latin typeface="Avenir Book"/>
                <a:cs typeface="Arial" panose="020B0604020202020204" pitchFamily="34" charset="0"/>
              </a:rPr>
              <a:t>Dedicate resources –human, financial, political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000" dirty="0">
                <a:solidFill>
                  <a:srgbClr val="00386C"/>
                </a:solidFill>
                <a:latin typeface="Avenir Book"/>
                <a:cs typeface="Arial" panose="020B0604020202020204" pitchFamily="34" charset="0"/>
              </a:rPr>
              <a:t>Create interlocking DEIB entities that include Faculty Affairs, Data Analytics, Education, Communications, Marketing…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000" dirty="0">
                <a:solidFill>
                  <a:srgbClr val="00386C"/>
                </a:solidFill>
                <a:latin typeface="Avenir Book"/>
                <a:cs typeface="Arial" panose="020B0604020202020204" pitchFamily="34" charset="0"/>
              </a:rPr>
              <a:t>Embed DEIB in all personnel activities </a:t>
            </a:r>
          </a:p>
          <a:p>
            <a:pPr lvl="0">
              <a:spcBef>
                <a:spcPts val="600"/>
              </a:spcBef>
              <a:spcAft>
                <a:spcPts val="600"/>
              </a:spcAft>
            </a:pPr>
            <a:r>
              <a:rPr lang="en-US" sz="2000" dirty="0">
                <a:solidFill>
                  <a:srgbClr val="00386C"/>
                </a:solidFill>
                <a:latin typeface="Avenir Book"/>
                <a:cs typeface="Arial" panose="020B0604020202020204" pitchFamily="34" charset="0"/>
              </a:rPr>
              <a:t>Acknowledge and Reward DEIB sensitive behavior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000" dirty="0">
                <a:solidFill>
                  <a:srgbClr val="00386C"/>
                </a:solidFill>
                <a:latin typeface="Avenir Book"/>
                <a:cs typeface="Arial" panose="020B0604020202020204" pitchFamily="34" charset="0"/>
              </a:rPr>
              <a:t>Focus on Culture within your Department and the Institution</a:t>
            </a:r>
          </a:p>
        </p:txBody>
      </p:sp>
    </p:spTree>
    <p:extLst>
      <p:ext uri="{BB962C8B-B14F-4D97-AF65-F5344CB8AC3E}">
        <p14:creationId xmlns:p14="http://schemas.microsoft.com/office/powerpoint/2010/main" val="24200360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C9AB6C-02EE-49A2-B75A-2C36472B26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0" y="251017"/>
            <a:ext cx="6172200" cy="857250"/>
          </a:xfrm>
        </p:spPr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F4ECA2-C0DB-4EA4-A92A-B7385F6C47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Career Diversity to Reduce Health Care Disparities </a:t>
            </a:r>
          </a:p>
          <a:p>
            <a:pPr marL="0" indent="0">
              <a:buNone/>
            </a:pPr>
            <a:endParaRPr lang="en-US" sz="1000" dirty="0"/>
          </a:p>
          <a:p>
            <a:r>
              <a:rPr lang="en-US" sz="2400" dirty="0"/>
              <a:t>Best Strategies of Integrating DEI in Department of Cardiology- Promoting A Society of Belonging </a:t>
            </a:r>
          </a:p>
          <a:p>
            <a:pPr marL="0" indent="0">
              <a:buNone/>
            </a:pPr>
            <a:endParaRPr lang="en-US" sz="1000" dirty="0"/>
          </a:p>
          <a:p>
            <a:r>
              <a:rPr lang="en-US" sz="2400" dirty="0"/>
              <a:t>Power of Social and Digital Media in Amplifying Diverse Voices </a:t>
            </a:r>
          </a:p>
        </p:txBody>
      </p:sp>
    </p:spTree>
    <p:extLst>
      <p:ext uri="{BB962C8B-B14F-4D97-AF65-F5344CB8AC3E}">
        <p14:creationId xmlns:p14="http://schemas.microsoft.com/office/powerpoint/2010/main" val="256347452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684BE33-9049-44BE-8E44-8A1783B3911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959210">
            <a:off x="524077" y="722489"/>
            <a:ext cx="3296087" cy="1930565"/>
          </a:xfrm>
          <a:prstGeom prst="rect">
            <a:avLst/>
          </a:prstGeom>
          <a:ln w="28575"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A1CE15E-3106-4C73-A8C9-BBB6913A202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91084">
            <a:off x="5744923" y="3107754"/>
            <a:ext cx="3114237" cy="1921010"/>
          </a:xfrm>
          <a:prstGeom prst="rect">
            <a:avLst/>
          </a:prstGeom>
          <a:ln w="28575"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F59FA50-DC10-4A59-A018-1DF798090E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9115" y="1724430"/>
            <a:ext cx="3426249" cy="249957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B923B9B-030C-4202-82E7-E6EBB317034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385006">
            <a:off x="513047" y="3128963"/>
            <a:ext cx="3276673" cy="188961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4EC78E1-3797-4597-9B61-E99EAFF36C57}"/>
              </a:ext>
            </a:extLst>
          </p:cNvPr>
          <p:cNvSpPr txBox="1"/>
          <p:nvPr/>
        </p:nvSpPr>
        <p:spPr>
          <a:xfrm>
            <a:off x="1676400" y="-18278"/>
            <a:ext cx="60159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Avenir Heavy" panose="02000503020000020003"/>
              </a:rPr>
              <a:t>Promote Engagement, Inclusion &amp; Belonging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F64A527-A863-4A34-AA7F-24636075D7BE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136">
            <a:off x="4554314" y="762102"/>
            <a:ext cx="4228259" cy="1963082"/>
          </a:xfrm>
          <a:prstGeom prst="rect">
            <a:avLst/>
          </a:prstGeom>
        </p:spPr>
      </p:pic>
      <p:pic>
        <p:nvPicPr>
          <p:cNvPr id="5" name="Picture 4" descr="A group of people holding microphones&#10;&#10;Description automatically generated">
            <a:extLst>
              <a:ext uri="{FF2B5EF4-FFF2-40B4-BE49-F238E27FC236}">
                <a16:creationId xmlns:a16="http://schemas.microsoft.com/office/drawing/2014/main" id="{BFE55D53-C351-46C2-9DE7-17B349FF826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4701" y="3831915"/>
            <a:ext cx="1779339" cy="1186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88062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43241F-6834-4692-87D6-7555E988F6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9300" y="1885950"/>
            <a:ext cx="5105400" cy="857250"/>
          </a:xfrm>
        </p:spPr>
        <p:txBody>
          <a:bodyPr/>
          <a:lstStyle/>
          <a:p>
            <a:pPr algn="l"/>
            <a:r>
              <a:rPr lang="en-US" sz="5400" dirty="0">
                <a:latin typeface="Avenir Heavy" panose="02000503020000020003"/>
              </a:rPr>
              <a:t>Time for Action…</a:t>
            </a:r>
          </a:p>
        </p:txBody>
      </p:sp>
    </p:spTree>
    <p:extLst>
      <p:ext uri="{BB962C8B-B14F-4D97-AF65-F5344CB8AC3E}">
        <p14:creationId xmlns:p14="http://schemas.microsoft.com/office/powerpoint/2010/main" val="270787796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itle 1">
            <a:extLst>
              <a:ext uri="{FF2B5EF4-FFF2-40B4-BE49-F238E27FC236}">
                <a16:creationId xmlns:a16="http://schemas.microsoft.com/office/drawing/2014/main" id="{9C17F3BD-2F68-42D8-BE43-A3B3913D7125}"/>
              </a:ext>
            </a:extLst>
          </p:cNvPr>
          <p:cNvSpPr txBox="1">
            <a:spLocks/>
          </p:cNvSpPr>
          <p:nvPr/>
        </p:nvSpPr>
        <p:spPr bwMode="auto">
          <a:xfrm>
            <a:off x="685800" y="971550"/>
            <a:ext cx="7772400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Franklin Gothic Book" panose="020B05030201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Franklin Gothic Book" panose="020B05030201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Franklin Gothic Book" panose="020B05030201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Franklin Gothic Book" panose="020B05030201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Franklin Gothic Book" panose="020B05030201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panose="020B05030201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panose="020B05030201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panose="020B05030201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panose="020B05030201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4800" b="1" dirty="0">
                <a:solidFill>
                  <a:srgbClr val="00386B"/>
                </a:solidFill>
                <a:latin typeface="Avenir Heavy" panose="02000503020000020003" pitchFamily="2" charset="0"/>
                <a:ea typeface="MS PGothic"/>
                <a:cs typeface="Gotham Medium" pitchFamily="2" charset="0"/>
              </a:rPr>
              <a:t>Power of Social and Digital Media in Amplifying Diverse Voices</a:t>
            </a:r>
          </a:p>
          <a:p>
            <a:pPr algn="ctr"/>
            <a:endParaRPr lang="en-US" altLang="en-US" sz="5800" b="1" dirty="0">
              <a:solidFill>
                <a:srgbClr val="00386B"/>
              </a:solidFill>
              <a:latin typeface="Garamond" panose="02020404030301010803" pitchFamily="18" charset="0"/>
            </a:endParaRP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4D9872F8-B57F-4FF8-82F7-257BA2E0DCB6}"/>
              </a:ext>
            </a:extLst>
          </p:cNvPr>
          <p:cNvSpPr txBox="1">
            <a:spLocks/>
          </p:cNvSpPr>
          <p:nvPr/>
        </p:nvSpPr>
        <p:spPr bwMode="auto">
          <a:xfrm>
            <a:off x="342900" y="2114550"/>
            <a:ext cx="8458200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t">
            <a:normAutofit fontScale="70000" lnSpcReduction="20000"/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+mn-cs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+mn-cs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+mn-cs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>
              <a:latin typeface="Garamond" pitchFamily="18" charset="0"/>
              <a:ea typeface="+mn-ea"/>
              <a:cs typeface="+mn-cs"/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2400">
                <a:latin typeface="Avenir Book" panose="02000503020000020003" pitchFamily="2" charset="0"/>
                <a:ea typeface="+mn-ea"/>
                <a:cs typeface="Gotham Book" pitchFamily="2" charset="0"/>
              </a:rPr>
              <a:t>Mirza Umair Khalid, MD, FACC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2400">
                <a:latin typeface="Avenir Book" panose="02000503020000020003" pitchFamily="2" charset="0"/>
                <a:ea typeface="+mn-ea"/>
                <a:cs typeface="Gotham Book" pitchFamily="2" charset="0"/>
              </a:rPr>
              <a:t>Assistant Professor of Medicine-Cardiology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2400">
                <a:latin typeface="Avenir Book" panose="02000503020000020003" pitchFamily="2" charset="0"/>
                <a:ea typeface="+mn-ea"/>
                <a:cs typeface="Gotham Book" pitchFamily="2" charset="0"/>
              </a:rPr>
              <a:t>Baylor College of Medicine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2400">
                <a:latin typeface="Avenir Book" panose="02000503020000020003" pitchFamily="2" charset="0"/>
                <a:ea typeface="+mn-ea"/>
                <a:cs typeface="Gotham Book" pitchFamily="2" charset="0"/>
              </a:rPr>
              <a:t>#ACCEarlyCareer Social Media Team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DCED73-F47E-4BB6-9BDA-A387955D1B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34638"/>
            <a:ext cx="8229600" cy="857250"/>
          </a:xfrm>
        </p:spPr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645652-FF25-4422-AA39-F499C8A1EC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Global use of social &amp; digital media</a:t>
            </a:r>
          </a:p>
          <a:p>
            <a:r>
              <a:rPr lang="en-US" dirty="0"/>
              <a:t>Role of social media in promoting DEI in cardiology</a:t>
            </a:r>
          </a:p>
          <a:p>
            <a:r>
              <a:rPr lang="en-US" dirty="0"/>
              <a:t>How other forms of digital media amplify diverse voices in cardiology</a:t>
            </a:r>
          </a:p>
        </p:txBody>
      </p:sp>
    </p:spTree>
    <p:extLst>
      <p:ext uri="{BB962C8B-B14F-4D97-AF65-F5344CB8AC3E}">
        <p14:creationId xmlns:p14="http://schemas.microsoft.com/office/powerpoint/2010/main" val="79546744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707C834-3369-49D3-ABB9-33A2072158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224" y="0"/>
            <a:ext cx="7772400" cy="420301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595207F-36D6-43BC-9801-788DAF712B78}"/>
              </a:ext>
            </a:extLst>
          </p:cNvPr>
          <p:cNvSpPr txBox="1"/>
          <p:nvPr/>
        </p:nvSpPr>
        <p:spPr>
          <a:xfrm>
            <a:off x="269822" y="4016970"/>
            <a:ext cx="4572000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900" b="0" i="1" dirty="0">
                <a:solidFill>
                  <a:srgbClr val="00386B"/>
                </a:solidFill>
                <a:effectLst/>
                <a:latin typeface="Avenir Book" panose="02000503020000020003"/>
              </a:rPr>
              <a:t>Source: Statista, Data </a:t>
            </a:r>
            <a:r>
              <a:rPr lang="en-US" sz="900" b="0" i="1" dirty="0" err="1">
                <a:solidFill>
                  <a:srgbClr val="00386B"/>
                </a:solidFill>
                <a:effectLst/>
                <a:latin typeface="Avenir Book" panose="02000503020000020003"/>
              </a:rPr>
              <a:t>Reportal</a:t>
            </a:r>
            <a:r>
              <a:rPr lang="en-US" sz="900" b="0" i="1" dirty="0">
                <a:solidFill>
                  <a:srgbClr val="00386B"/>
                </a:solidFill>
                <a:effectLst/>
                <a:latin typeface="Avenir Book" panose="02000503020000020003"/>
              </a:rPr>
              <a:t>, &amp; eMarketer</a:t>
            </a:r>
          </a:p>
          <a:p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999281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4B0E8A-8D54-48CF-8AD7-D9FCA0A93A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8BE184-4C35-42D3-8DEF-A3CC3E4788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429F571-7C6B-4F48-B58C-E35B95F510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27936"/>
            <a:ext cx="7848600" cy="416689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E97A5FB-158A-45C7-8E89-F5E25219EBBE}"/>
              </a:ext>
            </a:extLst>
          </p:cNvPr>
          <p:cNvSpPr txBox="1"/>
          <p:nvPr/>
        </p:nvSpPr>
        <p:spPr>
          <a:xfrm>
            <a:off x="16379" y="3980853"/>
            <a:ext cx="4572000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fr-FR" sz="900" b="0" i="1" dirty="0">
                <a:solidFill>
                  <a:srgbClr val="00386B"/>
                </a:solidFill>
                <a:effectLst/>
                <a:latin typeface="Avenir Book" panose="02000503020000020003"/>
              </a:rPr>
              <a:t>Source: </a:t>
            </a:r>
            <a:r>
              <a:rPr lang="fr-FR" sz="900" b="0" i="1" dirty="0" err="1">
                <a:solidFill>
                  <a:srgbClr val="00386B"/>
                </a:solidFill>
                <a:effectLst/>
                <a:latin typeface="Avenir Book" panose="02000503020000020003"/>
              </a:rPr>
              <a:t>Statista</a:t>
            </a:r>
            <a:r>
              <a:rPr lang="fr-FR" sz="900" b="0" i="1" dirty="0">
                <a:solidFill>
                  <a:srgbClr val="00386B"/>
                </a:solidFill>
                <a:effectLst/>
                <a:latin typeface="Avenir Book" panose="02000503020000020003"/>
              </a:rPr>
              <a:t>, Finances Online </a:t>
            </a:r>
            <a:r>
              <a:rPr lang="fr-FR" sz="900" b="0" i="1" dirty="0" err="1">
                <a:solidFill>
                  <a:srgbClr val="00386B"/>
                </a:solidFill>
                <a:effectLst/>
                <a:latin typeface="Avenir Book" panose="02000503020000020003"/>
              </a:rPr>
              <a:t>market</a:t>
            </a:r>
            <a:r>
              <a:rPr lang="fr-FR" sz="900" b="0" i="1" dirty="0">
                <a:solidFill>
                  <a:srgbClr val="00386B"/>
                </a:solidFill>
                <a:effectLst/>
                <a:latin typeface="Avenir Book" panose="02000503020000020003"/>
              </a:rPr>
              <a:t> projection</a:t>
            </a:r>
          </a:p>
          <a:p>
            <a:br>
              <a:rPr lang="fr-FR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40122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119645-8796-4A35-B760-1D46DDB7C7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9F53FF-E566-4575-A010-4C697A18AC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35B099F-03C3-4F26-9740-7172B04CED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362"/>
            <a:ext cx="8763000" cy="429793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D782DA1-A86D-4431-BB49-1A8EDF8E9C50}"/>
              </a:ext>
            </a:extLst>
          </p:cNvPr>
          <p:cNvSpPr txBox="1"/>
          <p:nvPr/>
        </p:nvSpPr>
        <p:spPr>
          <a:xfrm>
            <a:off x="5257800" y="4279311"/>
            <a:ext cx="4572000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900" b="0" i="1" dirty="0">
                <a:solidFill>
                  <a:srgbClr val="00386B"/>
                </a:solidFill>
                <a:effectLst/>
                <a:latin typeface="Avenir Book" panose="02000503020000020003"/>
              </a:rPr>
              <a:t>Source: Data </a:t>
            </a:r>
            <a:r>
              <a:rPr lang="en-US" sz="900" b="0" i="1" dirty="0" err="1">
                <a:solidFill>
                  <a:srgbClr val="00386B"/>
                </a:solidFill>
                <a:effectLst/>
                <a:latin typeface="Avenir Book" panose="02000503020000020003"/>
              </a:rPr>
              <a:t>Reportal</a:t>
            </a:r>
            <a:r>
              <a:rPr lang="en-US" sz="900" b="0" i="1" dirty="0">
                <a:solidFill>
                  <a:srgbClr val="00386B"/>
                </a:solidFill>
                <a:effectLst/>
                <a:latin typeface="Avenir Book" panose="02000503020000020003"/>
              </a:rPr>
              <a:t>, 2021</a:t>
            </a:r>
          </a:p>
          <a:p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348209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A440509-F072-4019-B549-BF9ECCC911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5600" y="819150"/>
            <a:ext cx="5520101" cy="31242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5DC9567-DA82-40DA-B0CD-1E5D6A395478}"/>
              </a:ext>
            </a:extLst>
          </p:cNvPr>
          <p:cNvSpPr txBox="1"/>
          <p:nvPr/>
        </p:nvSpPr>
        <p:spPr>
          <a:xfrm>
            <a:off x="2667000" y="4324350"/>
            <a:ext cx="6563128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i="1" dirty="0">
                <a:solidFill>
                  <a:srgbClr val="00386B"/>
                </a:solidFill>
                <a:latin typeface="Avenir Book" panose="02000503020000020003"/>
              </a:rPr>
              <a:t>Source: PEW Research, Data </a:t>
            </a:r>
            <a:r>
              <a:rPr lang="en-US" sz="900" i="1" dirty="0" err="1">
                <a:solidFill>
                  <a:srgbClr val="00386B"/>
                </a:solidFill>
                <a:latin typeface="Avenir Book" panose="02000503020000020003"/>
              </a:rPr>
              <a:t>Reportal</a:t>
            </a:r>
            <a:r>
              <a:rPr lang="en-US" sz="900" i="1" dirty="0">
                <a:solidFill>
                  <a:srgbClr val="00386B"/>
                </a:solidFill>
                <a:latin typeface="Avenir Book" panose="02000503020000020003"/>
              </a:rPr>
              <a:t>, </a:t>
            </a:r>
            <a:r>
              <a:rPr lang="en-US" sz="900" i="1" dirty="0" err="1">
                <a:solidFill>
                  <a:srgbClr val="00386B"/>
                </a:solidFill>
                <a:latin typeface="Avenir Book" panose="02000503020000020003"/>
              </a:rPr>
              <a:t>Brandwatch</a:t>
            </a:r>
            <a:r>
              <a:rPr lang="en-US" sz="900" i="1" dirty="0">
                <a:solidFill>
                  <a:srgbClr val="00386B"/>
                </a:solidFill>
                <a:latin typeface="Avenir Book" panose="02000503020000020003"/>
              </a:rPr>
              <a:t>, Social media platforms &amp; </a:t>
            </a:r>
            <a:r>
              <a:rPr lang="en-US" sz="900" i="1" dirty="0" err="1">
                <a:solidFill>
                  <a:srgbClr val="00386B"/>
                </a:solidFill>
                <a:latin typeface="Avenir Book" panose="02000503020000020003"/>
              </a:rPr>
              <a:t>Kepio’s</a:t>
            </a:r>
            <a:r>
              <a:rPr lang="en-US" sz="900" i="1" dirty="0">
                <a:solidFill>
                  <a:srgbClr val="00386B"/>
                </a:solidFill>
                <a:latin typeface="Avenir Book" panose="02000503020000020003"/>
              </a:rPr>
              <a:t> Analysis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40483DE-6852-4A35-8964-4734FCF573F2}"/>
              </a:ext>
            </a:extLst>
          </p:cNvPr>
          <p:cNvSpPr txBox="1"/>
          <p:nvPr/>
        </p:nvSpPr>
        <p:spPr>
          <a:xfrm>
            <a:off x="304800" y="900529"/>
            <a:ext cx="2209800" cy="30428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Avenir Book" panose="02000503020000020003"/>
                <a:ea typeface="Calibri" panose="020F0502020204030204" pitchFamily="34" charset="0"/>
                <a:cs typeface="Times New Roman" panose="02020603050405020304" pitchFamily="18" charset="0"/>
              </a:rPr>
              <a:t>The percentage of social media use versus the total population by race for the </a:t>
            </a:r>
            <a:r>
              <a:rPr lang="en-US" sz="1800" b="1" dirty="0">
                <a:effectLst/>
                <a:latin typeface="Avenir Book" panose="02000503020000020003"/>
                <a:ea typeface="Calibri" panose="020F0502020204030204" pitchFamily="34" charset="0"/>
                <a:cs typeface="Times New Roman" panose="02020603050405020304" pitchFamily="18" charset="0"/>
              </a:rPr>
              <a:t>US population </a:t>
            </a:r>
            <a:r>
              <a:rPr lang="en-US" sz="1800" dirty="0">
                <a:effectLst/>
                <a:latin typeface="Avenir Book" panose="02000503020000020003"/>
                <a:ea typeface="Calibri" panose="020F0502020204030204" pitchFamily="34" charset="0"/>
                <a:cs typeface="Times New Roman" panose="02020603050405020304" pitchFamily="18" charset="0"/>
              </a:rPr>
              <a:t>is: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Avenir Book" panose="02000503020000020003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i="1" dirty="0">
                <a:solidFill>
                  <a:srgbClr val="FF0000"/>
                </a:solidFill>
                <a:effectLst/>
                <a:latin typeface="Avenir Book" panose="02000503020000020003"/>
                <a:ea typeface="Calibri" panose="020F0502020204030204" pitchFamily="34" charset="0"/>
                <a:cs typeface="Times New Roman" panose="02020603050405020304" pitchFamily="18" charset="0"/>
              </a:rPr>
              <a:t>80% Hispanic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i="1" dirty="0">
                <a:solidFill>
                  <a:srgbClr val="FF0000"/>
                </a:solidFill>
                <a:effectLst/>
                <a:latin typeface="Avenir Book" panose="02000503020000020003"/>
                <a:ea typeface="Calibri" panose="020F0502020204030204" pitchFamily="34" charset="0"/>
                <a:cs typeface="Times New Roman" panose="02020603050405020304" pitchFamily="18" charset="0"/>
              </a:rPr>
              <a:t>77% Black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i="1" dirty="0">
                <a:solidFill>
                  <a:srgbClr val="FF0000"/>
                </a:solidFill>
                <a:effectLst/>
                <a:latin typeface="Avenir Book" panose="02000503020000020003"/>
                <a:ea typeface="Calibri" panose="020F0502020204030204" pitchFamily="34" charset="0"/>
                <a:cs typeface="Times New Roman" panose="02020603050405020304" pitchFamily="18" charset="0"/>
              </a:rPr>
              <a:t>69% White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12E2736A-0E76-419F-B99C-226BC7EB1B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101" y="-38100"/>
            <a:ext cx="8229600" cy="857250"/>
          </a:xfrm>
        </p:spPr>
        <p:txBody>
          <a:bodyPr/>
          <a:lstStyle/>
          <a:p>
            <a:r>
              <a:rPr lang="en-US" dirty="0"/>
              <a:t>Use of Social Media usage by Race</a:t>
            </a:r>
          </a:p>
        </p:txBody>
      </p:sp>
    </p:spTree>
    <p:extLst>
      <p:ext uri="{BB962C8B-B14F-4D97-AF65-F5344CB8AC3E}">
        <p14:creationId xmlns:p14="http://schemas.microsoft.com/office/powerpoint/2010/main" val="371116266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307E09-ECCD-4B15-96B4-8CD0883E1F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449915"/>
            <a:ext cx="8229600" cy="857250"/>
          </a:xfrm>
        </p:spPr>
        <p:txBody>
          <a:bodyPr/>
          <a:lstStyle/>
          <a:p>
            <a:pPr fontAlgn="base"/>
            <a:r>
              <a:rPr lang="en-US" sz="2400" b="1" dirty="0">
                <a:solidFill>
                  <a:srgbClr val="0F2741"/>
                </a:solidFill>
                <a:effectLst/>
              </a:rPr>
              <a:t>Gender distribution of social media audiences worldwide</a:t>
            </a:r>
            <a:br>
              <a:rPr lang="en-US" sz="2400" b="1" dirty="0">
                <a:solidFill>
                  <a:srgbClr val="0F2741"/>
                </a:solidFill>
                <a:effectLst/>
              </a:rPr>
            </a:br>
            <a:br>
              <a:rPr lang="en-US" sz="2400" dirty="0">
                <a:effectLst/>
              </a:rPr>
            </a:br>
            <a:endParaRPr lang="en-US" sz="2400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5FF1E3A-84C1-4DCD-8B41-260C05C7A9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86200" y="999388"/>
            <a:ext cx="4953000" cy="3302002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7BD0F65-4553-47CB-B8FA-C9BCC48E6C38}"/>
              </a:ext>
            </a:extLst>
          </p:cNvPr>
          <p:cNvSpPr txBox="1"/>
          <p:nvPr/>
        </p:nvSpPr>
        <p:spPr>
          <a:xfrm>
            <a:off x="304800" y="3836335"/>
            <a:ext cx="4572000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b="0" i="1" dirty="0">
                <a:solidFill>
                  <a:srgbClr val="00386B"/>
                </a:solidFill>
                <a:effectLst/>
                <a:latin typeface="Avenir Book" panose="02000503020000020003"/>
                <a:cs typeface="Times New Roman" panose="02020603050405020304" pitchFamily="18" charset="0"/>
              </a:rPr>
              <a:t>Source: Data </a:t>
            </a:r>
            <a:r>
              <a:rPr lang="en-US" sz="900" b="0" i="1" dirty="0" err="1">
                <a:solidFill>
                  <a:srgbClr val="00386B"/>
                </a:solidFill>
                <a:effectLst/>
                <a:latin typeface="Avenir Book" panose="02000503020000020003"/>
                <a:cs typeface="Times New Roman" panose="02020603050405020304" pitchFamily="18" charset="0"/>
              </a:rPr>
              <a:t>Reportal</a:t>
            </a:r>
            <a:r>
              <a:rPr lang="en-US" sz="900" i="1" dirty="0">
                <a:solidFill>
                  <a:srgbClr val="00386B"/>
                </a:solidFill>
                <a:latin typeface="Avenir Book" panose="02000503020000020003"/>
                <a:cs typeface="Times New Roman" panose="02020603050405020304" pitchFamily="18" charset="0"/>
              </a:rPr>
              <a:t>, </a:t>
            </a:r>
            <a:r>
              <a:rPr lang="en-US" sz="900" b="0" i="1" dirty="0">
                <a:solidFill>
                  <a:srgbClr val="00386B"/>
                </a:solidFill>
                <a:effectLst/>
                <a:latin typeface="Avenir Book" panose="02000503020000020003"/>
                <a:cs typeface="Times New Roman" panose="02020603050405020304" pitchFamily="18" charset="0"/>
              </a:rPr>
              <a:t>Statista 2021</a:t>
            </a:r>
            <a:endParaRPr lang="en-US" sz="900" i="1" dirty="0">
              <a:solidFill>
                <a:srgbClr val="00386B"/>
              </a:solidFill>
              <a:latin typeface="Avenir Book" panose="02000503020000020003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ACA4D66-C798-46C8-BF05-AE33AF4D3A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047749"/>
            <a:ext cx="3429000" cy="2532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18239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382E73-BFEB-4DF9-A566-FDAB414DDB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Social Media for Diverse Voices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77D7CB-93B8-40F3-90A2-C64EE27DC0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Everyone on social media has a voice through an electronic device</a:t>
            </a:r>
          </a:p>
          <a:p>
            <a:r>
              <a:rPr lang="en-US" dirty="0"/>
              <a:t>Underrepresented populations may be using social media platforms even more</a:t>
            </a:r>
          </a:p>
          <a:p>
            <a:r>
              <a:rPr lang="en-US" dirty="0"/>
              <a:t>Tag anyone or any topic 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28847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itle 1">
            <a:extLst>
              <a:ext uri="{FF2B5EF4-FFF2-40B4-BE49-F238E27FC236}">
                <a16:creationId xmlns:a16="http://schemas.microsoft.com/office/drawing/2014/main" id="{9C17F3BD-2F68-42D8-BE43-A3B3913D7125}"/>
              </a:ext>
            </a:extLst>
          </p:cNvPr>
          <p:cNvSpPr txBox="1">
            <a:spLocks/>
          </p:cNvSpPr>
          <p:nvPr/>
        </p:nvSpPr>
        <p:spPr bwMode="auto">
          <a:xfrm>
            <a:off x="685800" y="438150"/>
            <a:ext cx="7772400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Franklin Gothic Book" panose="020B05030201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Franklin Gothic Book" panose="020B05030201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Franklin Gothic Book" panose="020B05030201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Franklin Gothic Book" panose="020B05030201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Franklin Gothic Book" panose="020B05030201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panose="020B05030201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panose="020B05030201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panose="020B05030201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panose="020B05030201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sz="4800" b="1" dirty="0">
                <a:solidFill>
                  <a:srgbClr val="00386B"/>
                </a:solidFill>
                <a:latin typeface="Avenir Heavy" panose="02000503020000020003"/>
              </a:rPr>
              <a:t>Career Diversity to Reduce Healthcare Disparities</a:t>
            </a:r>
            <a:endParaRPr lang="en-US" altLang="en-US" sz="5800" b="1" dirty="0">
              <a:solidFill>
                <a:srgbClr val="00386B"/>
              </a:solidFill>
              <a:latin typeface="Avenir Heavy" panose="02000503020000020003"/>
            </a:endParaRP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4D9872F8-B57F-4FF8-82F7-257BA2E0DCB6}"/>
              </a:ext>
            </a:extLst>
          </p:cNvPr>
          <p:cNvSpPr txBox="1">
            <a:spLocks/>
          </p:cNvSpPr>
          <p:nvPr/>
        </p:nvSpPr>
        <p:spPr bwMode="auto">
          <a:xfrm>
            <a:off x="342900" y="2038350"/>
            <a:ext cx="8458200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t">
            <a:normAutofit fontScale="92500" lnSpcReduction="20000"/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+mn-cs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+mn-cs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+mn-cs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2400">
              <a:latin typeface="Avenir Book" panose="02000503020000020003" pitchFamily="2" charset="0"/>
              <a:ea typeface="+mn-ea"/>
              <a:cs typeface="+mn-cs"/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400">
                <a:solidFill>
                  <a:srgbClr val="00386B"/>
                </a:solidFill>
                <a:latin typeface="Avenir Book" panose="02000503020000020003" pitchFamily="2" charset="0"/>
                <a:ea typeface="+mn-ea"/>
                <a:cs typeface="+mn-cs"/>
              </a:rPr>
              <a:t>Claire S. </a:t>
            </a:r>
            <a:r>
              <a:rPr lang="en-US" sz="2400" err="1">
                <a:solidFill>
                  <a:srgbClr val="00386B"/>
                </a:solidFill>
                <a:latin typeface="Avenir Book" panose="02000503020000020003" pitchFamily="2" charset="0"/>
                <a:ea typeface="+mn-ea"/>
                <a:cs typeface="+mn-cs"/>
              </a:rPr>
              <a:t>Duvernoy</a:t>
            </a:r>
            <a:r>
              <a:rPr lang="en-US" sz="2400">
                <a:solidFill>
                  <a:srgbClr val="00386B"/>
                </a:solidFill>
                <a:latin typeface="Avenir Book" panose="02000503020000020003" pitchFamily="2" charset="0"/>
                <a:ea typeface="+mn-ea"/>
                <a:cs typeface="+mn-cs"/>
              </a:rPr>
              <a:t>, MD, FACC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400">
                <a:solidFill>
                  <a:srgbClr val="00386B"/>
                </a:solidFill>
                <a:latin typeface="Avenir Book" panose="02000503020000020003" pitchFamily="2" charset="0"/>
                <a:ea typeface="+mn-ea"/>
                <a:cs typeface="+mn-cs"/>
              </a:rPr>
              <a:t>Professor of Medicine, University of Michigan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400">
                <a:solidFill>
                  <a:srgbClr val="00386B"/>
                </a:solidFill>
                <a:latin typeface="Avenir Book" panose="02000503020000020003" pitchFamily="2" charset="0"/>
                <a:ea typeface="+mn-ea"/>
                <a:cs typeface="+mn-cs"/>
              </a:rPr>
              <a:t>Trustee, American College of Cardiology</a:t>
            </a:r>
            <a:endParaRPr lang="en-US">
              <a:solidFill>
                <a:srgbClr val="00386B"/>
              </a:solidFill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163272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0A3C8E-1BF2-486C-8674-D458301BC3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Social Media for Diverse Voices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B8A9C1-35D0-4133-B01D-D80CEDD54C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00150"/>
            <a:ext cx="8229600" cy="3048000"/>
          </a:xfrm>
        </p:spPr>
        <p:txBody>
          <a:bodyPr/>
          <a:lstStyle/>
          <a:p>
            <a:pPr algn="l"/>
            <a:r>
              <a:rPr lang="en-US" dirty="0"/>
              <a:t>“…worldwide average of 2 hours and 25 minutes of time spent on social media spans the lowest of 51 minutes a day on average in Japan, and the highest of 4 hours and 15 minutes a day on average in the Philippines….”. 		   </a:t>
            </a:r>
            <a:r>
              <a:rPr lang="en-US" sz="900" b="0" i="1" dirty="0">
                <a:solidFill>
                  <a:srgbClr val="00386B"/>
                </a:solidFill>
                <a:effectLst/>
                <a:latin typeface="Avenir Book" panose="02000503020000020003"/>
              </a:rPr>
              <a:t>Source: Data </a:t>
            </a:r>
            <a:r>
              <a:rPr lang="en-US" sz="900" b="0" i="1" dirty="0" err="1">
                <a:solidFill>
                  <a:srgbClr val="00386B"/>
                </a:solidFill>
                <a:effectLst/>
                <a:latin typeface="Avenir Book" panose="02000503020000020003"/>
              </a:rPr>
              <a:t>Reportal</a:t>
            </a:r>
            <a:r>
              <a:rPr lang="en-US" sz="900" b="0" i="1" dirty="0">
                <a:solidFill>
                  <a:srgbClr val="00386B"/>
                </a:solidFill>
                <a:effectLst/>
                <a:latin typeface="Avenir Book" panose="02000503020000020003"/>
              </a:rPr>
              <a:t>, 2021</a:t>
            </a:r>
          </a:p>
          <a:p>
            <a:pPr marL="0" indent="0">
              <a:buNone/>
            </a:pP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946686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BB230B-AECF-49B3-8A40-6DE3522081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972CAC-4A2B-4143-AD6B-6720AAB239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E14DFE7-CF7A-46AA-842C-61D8E54500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08658"/>
            <a:ext cx="7848600" cy="3830117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C92E25E-E585-4E94-8EEF-436F000A9F05}"/>
              </a:ext>
            </a:extLst>
          </p:cNvPr>
          <p:cNvCxnSpPr/>
          <p:nvPr/>
        </p:nvCxnSpPr>
        <p:spPr>
          <a:xfrm>
            <a:off x="1219200" y="3486150"/>
            <a:ext cx="914400" cy="914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E41A5F0-778C-461C-AFB7-A880D0FD404B}"/>
              </a:ext>
            </a:extLst>
          </p:cNvPr>
          <p:cNvCxnSpPr>
            <a:cxnSpLocks/>
          </p:cNvCxnSpPr>
          <p:nvPr/>
        </p:nvCxnSpPr>
        <p:spPr>
          <a:xfrm>
            <a:off x="1524000" y="3562350"/>
            <a:ext cx="9906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A4D45CC-3342-4A0F-A2BA-F85448B80A22}"/>
              </a:ext>
            </a:extLst>
          </p:cNvPr>
          <p:cNvCxnSpPr>
            <a:cxnSpLocks/>
          </p:cNvCxnSpPr>
          <p:nvPr/>
        </p:nvCxnSpPr>
        <p:spPr>
          <a:xfrm>
            <a:off x="1447800" y="2952750"/>
            <a:ext cx="10668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A2B2754-38F8-4F70-8F96-4B6030002975}"/>
              </a:ext>
            </a:extLst>
          </p:cNvPr>
          <p:cNvCxnSpPr>
            <a:cxnSpLocks/>
          </p:cNvCxnSpPr>
          <p:nvPr/>
        </p:nvCxnSpPr>
        <p:spPr>
          <a:xfrm>
            <a:off x="1568824" y="3257550"/>
            <a:ext cx="9906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2E5730C-7F32-4A4B-8555-4272F8BF2143}"/>
              </a:ext>
            </a:extLst>
          </p:cNvPr>
          <p:cNvCxnSpPr>
            <a:cxnSpLocks/>
          </p:cNvCxnSpPr>
          <p:nvPr/>
        </p:nvCxnSpPr>
        <p:spPr>
          <a:xfrm>
            <a:off x="1447800" y="2658362"/>
            <a:ext cx="10668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14B09FE-AE40-4F97-BC27-2EF89B13DA99}"/>
              </a:ext>
            </a:extLst>
          </p:cNvPr>
          <p:cNvCxnSpPr>
            <a:cxnSpLocks/>
          </p:cNvCxnSpPr>
          <p:nvPr/>
        </p:nvCxnSpPr>
        <p:spPr>
          <a:xfrm>
            <a:off x="1120588" y="2036042"/>
            <a:ext cx="139401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F5F51A8-0E9A-49D2-85DF-60010333CDB5}"/>
              </a:ext>
            </a:extLst>
          </p:cNvPr>
          <p:cNvCxnSpPr>
            <a:cxnSpLocks/>
          </p:cNvCxnSpPr>
          <p:nvPr/>
        </p:nvCxnSpPr>
        <p:spPr>
          <a:xfrm>
            <a:off x="340658" y="1733550"/>
            <a:ext cx="217394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4F47D11B-103E-494C-BD40-9EBF2509C362}"/>
              </a:ext>
            </a:extLst>
          </p:cNvPr>
          <p:cNvSpPr txBox="1"/>
          <p:nvPr/>
        </p:nvSpPr>
        <p:spPr>
          <a:xfrm>
            <a:off x="2971800" y="4192588"/>
            <a:ext cx="26333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i="1" dirty="0">
                <a:solidFill>
                  <a:srgbClr val="00386B"/>
                </a:solidFill>
                <a:latin typeface="Avenir Book" panose="02000503020000020003"/>
              </a:rPr>
              <a:t>Source: PEW Research, Data </a:t>
            </a:r>
            <a:r>
              <a:rPr lang="en-US" sz="900" i="1" dirty="0" err="1">
                <a:solidFill>
                  <a:srgbClr val="00386B"/>
                </a:solidFill>
                <a:latin typeface="Avenir Book" panose="02000503020000020003"/>
              </a:rPr>
              <a:t>Reportal</a:t>
            </a:r>
            <a:r>
              <a:rPr lang="en-US" sz="900" i="1" dirty="0">
                <a:solidFill>
                  <a:srgbClr val="00386B"/>
                </a:solidFill>
                <a:latin typeface="Avenir Book" panose="02000503020000020003"/>
              </a:rPr>
              <a:t>, </a:t>
            </a:r>
            <a:r>
              <a:rPr lang="en-US" sz="900" i="1" dirty="0" err="1">
                <a:solidFill>
                  <a:srgbClr val="00386B"/>
                </a:solidFill>
                <a:latin typeface="Avenir Book" panose="02000503020000020003"/>
              </a:rPr>
              <a:t>Brandwatch</a:t>
            </a:r>
            <a:r>
              <a:rPr lang="en-US" sz="900" i="1" dirty="0">
                <a:solidFill>
                  <a:srgbClr val="00386B"/>
                </a:solidFill>
                <a:latin typeface="Avenir Book" panose="02000503020000020003"/>
              </a:rPr>
              <a:t>, Social media platforms &amp; </a:t>
            </a:r>
            <a:r>
              <a:rPr lang="en-US" sz="900" i="1" dirty="0" err="1">
                <a:solidFill>
                  <a:srgbClr val="00386B"/>
                </a:solidFill>
                <a:latin typeface="Avenir Book" panose="02000503020000020003"/>
              </a:rPr>
              <a:t>Kepio’s</a:t>
            </a:r>
            <a:r>
              <a:rPr lang="en-US" sz="900" i="1" dirty="0">
                <a:solidFill>
                  <a:srgbClr val="00386B"/>
                </a:solidFill>
                <a:latin typeface="Avenir Book" panose="02000503020000020003"/>
              </a:rPr>
              <a:t> Analysis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8E1ADAC-99A0-4362-8867-2961B4E66F39}"/>
              </a:ext>
            </a:extLst>
          </p:cNvPr>
          <p:cNvSpPr txBox="1"/>
          <p:nvPr/>
        </p:nvSpPr>
        <p:spPr>
          <a:xfrm>
            <a:off x="3657600" y="1733550"/>
            <a:ext cx="2590802" cy="107721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To Connect with others</a:t>
            </a:r>
          </a:p>
        </p:txBody>
      </p:sp>
    </p:spTree>
    <p:extLst>
      <p:ext uri="{BB962C8B-B14F-4D97-AF65-F5344CB8AC3E}">
        <p14:creationId xmlns:p14="http://schemas.microsoft.com/office/powerpoint/2010/main" val="151359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itle 1">
            <a:extLst>
              <a:ext uri="{FF2B5EF4-FFF2-40B4-BE49-F238E27FC236}">
                <a16:creationId xmlns:a16="http://schemas.microsoft.com/office/drawing/2014/main" id="{B0F63581-B24B-45DB-9FA8-30CE0C83AE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So far, we have concluded that: 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0947063-E67E-46BF-8FCA-498F695F89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A </a:t>
            </a:r>
            <a:r>
              <a:rPr lang="en-US" u="sng" dirty="0"/>
              <a:t>lot of people </a:t>
            </a:r>
            <a:r>
              <a:rPr lang="en-US" dirty="0"/>
              <a:t>from all backgrounds spent time on social media (&gt;4 billion users)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They spent a </a:t>
            </a:r>
            <a:r>
              <a:rPr lang="en-US" u="sng" dirty="0"/>
              <a:t>lot of time </a:t>
            </a:r>
            <a:r>
              <a:rPr lang="en-US" dirty="0"/>
              <a:t>on Social Media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Most important reason is </a:t>
            </a:r>
            <a:r>
              <a:rPr lang="en-US" u="sng" dirty="0"/>
              <a:t>to connect </a:t>
            </a:r>
            <a:r>
              <a:rPr lang="en-US" dirty="0"/>
              <a:t>with people with all backgrounds 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366370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itle 1">
            <a:extLst>
              <a:ext uri="{FF2B5EF4-FFF2-40B4-BE49-F238E27FC236}">
                <a16:creationId xmlns:a16="http://schemas.microsoft.com/office/drawing/2014/main" id="{B0F63581-B24B-45DB-9FA8-30CE0C83AE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327314"/>
            <a:ext cx="8229600" cy="857250"/>
          </a:xfrm>
        </p:spPr>
        <p:txBody>
          <a:bodyPr/>
          <a:lstStyle/>
          <a:p>
            <a:pPr eaLnBrk="1" hangingPunct="1"/>
            <a:r>
              <a:rPr lang="en-US" altLang="en-US" dirty="0"/>
              <a:t>How can diverse voices in cardiology be promoted using social media platforms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0947063-E67E-46BF-8FCA-498F695F89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28750"/>
            <a:ext cx="8229600" cy="2855913"/>
          </a:xfrm>
        </p:spPr>
        <p:txBody>
          <a:bodyPr/>
          <a:lstStyle/>
          <a:p>
            <a:r>
              <a:rPr lang="en-US" sz="2400" dirty="0"/>
              <a:t>Share personal experiences (give us a window into what life really is like for people other than ourselves)</a:t>
            </a:r>
          </a:p>
          <a:p>
            <a:r>
              <a:rPr lang="en-US" sz="2400" dirty="0"/>
              <a:t>Community building</a:t>
            </a:r>
          </a:p>
          <a:p>
            <a:r>
              <a:rPr lang="en-US" sz="2400" dirty="0"/>
              <a:t>Proactive mentoring</a:t>
            </a:r>
          </a:p>
          <a:p>
            <a:r>
              <a:rPr lang="en-US" sz="2400" dirty="0"/>
              <a:t>Advocacy</a:t>
            </a:r>
          </a:p>
          <a:p>
            <a:r>
              <a:rPr lang="en-US" sz="2400" dirty="0"/>
              <a:t>Supporting scholarly success of diverse individuals (i.e. dissemination of success / research </a:t>
            </a:r>
            <a:r>
              <a:rPr lang="en-US" sz="2400" dirty="0" err="1"/>
              <a:t>etc</a:t>
            </a:r>
            <a:r>
              <a:rPr lang="en-US" sz="24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80294895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6D81BE-46CA-41AA-8646-399C0A54BB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2286" y="-14386"/>
            <a:ext cx="9166285" cy="857250"/>
          </a:xfrm>
        </p:spPr>
        <p:txBody>
          <a:bodyPr/>
          <a:lstStyle/>
          <a:p>
            <a:r>
              <a:rPr lang="en-US" sz="2800" dirty="0"/>
              <a:t>Role of social media to promote DEI in Cardiology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39D5746-5986-4E51-A88C-DE389272A8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244" y="839694"/>
            <a:ext cx="2294888" cy="16331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F82C8D6-FCB2-40FD-853C-E6D4400C13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7867" y="3407705"/>
            <a:ext cx="3200400" cy="109804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53324E0-3D55-40F1-A799-91CB993C17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5540" y="766287"/>
            <a:ext cx="2751839" cy="18054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899A93C-3FC2-4BD8-A3C3-FDEA9BF52A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666" y="2670682"/>
            <a:ext cx="3276549" cy="204991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9688B36-57B7-437A-985C-65578D7E958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28590" y="839694"/>
            <a:ext cx="2614886" cy="2650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29040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FB6900-7AF4-4D3D-86FA-FC2EA32EED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714500"/>
            <a:ext cx="8229600" cy="857250"/>
          </a:xfrm>
        </p:spPr>
        <p:txBody>
          <a:bodyPr/>
          <a:lstStyle/>
          <a:p>
            <a:r>
              <a:rPr lang="en-US" sz="4400" dirty="0"/>
              <a:t>Role of other forms of digital media in amplifying diverse voices in cardiology</a:t>
            </a:r>
          </a:p>
        </p:txBody>
      </p:sp>
    </p:spTree>
    <p:extLst>
      <p:ext uri="{BB962C8B-B14F-4D97-AF65-F5344CB8AC3E}">
        <p14:creationId xmlns:p14="http://schemas.microsoft.com/office/powerpoint/2010/main" val="193933548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A6AAB7-1445-4311-99B3-09A09FF5F2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ACC’s mission to support DEI, using online tools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DE1B762-754F-4807-9B01-DE60C260C7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400" y="1062504"/>
            <a:ext cx="4672046" cy="3226898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61A8BCA-29A5-48FD-815E-30BEBFF957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9246" y="1062504"/>
            <a:ext cx="3024154" cy="3119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21289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372FC3-53FA-4488-AD0F-EF948E3168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96167"/>
            <a:ext cx="8229600" cy="857250"/>
          </a:xfrm>
        </p:spPr>
        <p:txBody>
          <a:bodyPr/>
          <a:lstStyle/>
          <a:p>
            <a:r>
              <a:rPr lang="en-US" dirty="0"/>
              <a:t>How digital media can highlight areas of health care disparities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50D7565-6999-46EE-BB57-A6BAE41538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47" y="1213268"/>
            <a:ext cx="3780634" cy="146227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51BAF93-F277-4C81-A209-9737B44520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7720" y="1078117"/>
            <a:ext cx="2541298" cy="104436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B197552-B918-46AC-980F-003F43E69E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41" y="2825182"/>
            <a:ext cx="4239079" cy="134879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DEF5CD7-2AED-49CB-981B-803BBC536F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63500" y="1063624"/>
            <a:ext cx="2809738" cy="2117725"/>
          </a:xfrm>
          <a:prstGeom prst="rect">
            <a:avLst/>
          </a:prstGeom>
        </p:spPr>
      </p:pic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56544379-4DCD-48C5-A96C-07347A4584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4162879" y="2360206"/>
            <a:ext cx="4186435" cy="1923980"/>
          </a:xfrm>
        </p:spPr>
      </p:pic>
    </p:spTree>
    <p:extLst>
      <p:ext uri="{BB962C8B-B14F-4D97-AF65-F5344CB8AC3E}">
        <p14:creationId xmlns:p14="http://schemas.microsoft.com/office/powerpoint/2010/main" val="50326828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DDEA1F-8431-49BA-BBA3-F852A38594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95515"/>
            <a:ext cx="8186871" cy="900132"/>
          </a:xfrm>
        </p:spPr>
        <p:txBody>
          <a:bodyPr/>
          <a:lstStyle/>
          <a:p>
            <a:r>
              <a:rPr lang="en-US" dirty="0"/>
              <a:t>Scientific Literature promoting DEI in Cardiology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E30CBE6C-96CF-49D6-BA58-66D3900722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2877609"/>
            <a:ext cx="3448510" cy="1250833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6BBF401-9026-454C-854A-E27778FE70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5200" y="1118257"/>
            <a:ext cx="3448510" cy="151114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BD512AC-3A08-4D96-8A75-DED2EFA3B3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1101448"/>
            <a:ext cx="3218329" cy="158018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7D79234-784E-4820-A86C-B6607796E8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27376" y="820891"/>
            <a:ext cx="2743200" cy="180851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22DCE0D-6C3A-482B-B305-0DBF435553E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19600" y="2864868"/>
            <a:ext cx="3352800" cy="1282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76153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itle 1">
            <a:extLst>
              <a:ext uri="{FF2B5EF4-FFF2-40B4-BE49-F238E27FC236}">
                <a16:creationId xmlns:a16="http://schemas.microsoft.com/office/drawing/2014/main" id="{B0F63581-B24B-45DB-9FA8-30CE0C83AE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0070"/>
            <a:ext cx="8229600" cy="857250"/>
          </a:xfrm>
        </p:spPr>
        <p:txBody>
          <a:bodyPr/>
          <a:lstStyle/>
          <a:p>
            <a:pPr eaLnBrk="1" hangingPunct="1"/>
            <a:r>
              <a:rPr lang="en-US" altLang="en-US" sz="2800" dirty="0"/>
              <a:t>Promoting DEI in Cardiology Fellowship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C7D71D5-2C48-4DF2-A887-131E9F2CC0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8601"/>
          <a:stretch/>
        </p:blipFill>
        <p:spPr>
          <a:xfrm>
            <a:off x="3074841" y="737155"/>
            <a:ext cx="3043545" cy="1659115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B59E3F4-EC78-40EF-AE7B-FC0C631E218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1" r="936" b="46436"/>
          <a:stretch/>
        </p:blipFill>
        <p:spPr>
          <a:xfrm>
            <a:off x="-17929" y="854363"/>
            <a:ext cx="3043545" cy="138174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BBD5B9E-80C4-4667-9BA9-E9F60D3C67C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68955"/>
          <a:stretch/>
        </p:blipFill>
        <p:spPr>
          <a:xfrm>
            <a:off x="152400" y="2772420"/>
            <a:ext cx="4982938" cy="114299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84D20D6-03EF-4ED2-9349-E01747C484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38800" y="2625464"/>
            <a:ext cx="2526722" cy="143691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7151562-7C93-4375-B163-BB45189FBE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67611" y="711657"/>
            <a:ext cx="2674937" cy="1860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4949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2DB9A3-D45C-8642-90FD-69B46DB297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CV Outcomes among marginalized Americans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BB2DEC-D67A-8240-A67D-C88DBEAE6D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32472"/>
            <a:ext cx="8229600" cy="2855913"/>
          </a:xfrm>
        </p:spPr>
        <p:txBody>
          <a:bodyPr/>
          <a:lstStyle/>
          <a:p>
            <a:r>
              <a:rPr lang="en-US" sz="2800" dirty="0"/>
              <a:t>CVD mortality is highest among Black and Indigenous Americans</a:t>
            </a:r>
          </a:p>
          <a:p>
            <a:r>
              <a:rPr lang="en-US" sz="2800" dirty="0"/>
              <a:t>Medical distrust, high psychosocial stress, experiences of discrimination all associated with poor CV health</a:t>
            </a:r>
          </a:p>
          <a:p>
            <a:r>
              <a:rPr lang="en-US" sz="2800" dirty="0"/>
              <a:t>Systemic barriers exist which exacerbate race-based health differences.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8BC12E0-318B-8D42-BCAF-31C106F56BCC}"/>
              </a:ext>
            </a:extLst>
          </p:cNvPr>
          <p:cNvSpPr txBox="1"/>
          <p:nvPr/>
        </p:nvSpPr>
        <p:spPr>
          <a:xfrm>
            <a:off x="6476498" y="3982587"/>
            <a:ext cx="186461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i="1" dirty="0">
                <a:solidFill>
                  <a:srgbClr val="00386B"/>
                </a:solidFill>
                <a:latin typeface="Avenir Book" panose="02000503020000020003"/>
              </a:rPr>
              <a:t>Johnson et al. J Am Coll </a:t>
            </a:r>
            <a:r>
              <a:rPr lang="en-US" sz="900" b="1" i="1" dirty="0" err="1">
                <a:solidFill>
                  <a:srgbClr val="00386B"/>
                </a:solidFill>
                <a:latin typeface="Avenir Book" panose="02000503020000020003"/>
              </a:rPr>
              <a:t>Cardiol</a:t>
            </a:r>
            <a:r>
              <a:rPr lang="en-US" sz="900" b="1" i="1" dirty="0">
                <a:solidFill>
                  <a:srgbClr val="00386B"/>
                </a:solidFill>
                <a:latin typeface="Avenir Book" panose="02000503020000020003"/>
              </a:rPr>
              <a:t> 2021</a:t>
            </a:r>
          </a:p>
        </p:txBody>
      </p:sp>
    </p:spTree>
    <p:extLst>
      <p:ext uri="{BB962C8B-B14F-4D97-AF65-F5344CB8AC3E}">
        <p14:creationId xmlns:p14="http://schemas.microsoft.com/office/powerpoint/2010/main" val="40575697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0E11678-9353-41D5-8247-4AAC1C7208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05000" y="0"/>
            <a:ext cx="4800600" cy="4103739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8980304-D606-4B7F-9925-C0350F8E7121}"/>
              </a:ext>
            </a:extLst>
          </p:cNvPr>
          <p:cNvSpPr txBox="1"/>
          <p:nvPr/>
        </p:nvSpPr>
        <p:spPr>
          <a:xfrm>
            <a:off x="2819400" y="4248150"/>
            <a:ext cx="458096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0" i="1" dirty="0">
                <a:effectLst/>
                <a:latin typeface="BlinkMacSystemFont"/>
              </a:rPr>
              <a:t>Njoroge JN, et al. J Am Coll </a:t>
            </a:r>
            <a:r>
              <a:rPr lang="en-US" sz="1100" b="0" i="1" dirty="0" err="1">
                <a:effectLst/>
                <a:latin typeface="BlinkMacSystemFont"/>
              </a:rPr>
              <a:t>Cardiol</a:t>
            </a:r>
            <a:r>
              <a:rPr lang="en-US" sz="1100" b="0" i="1" dirty="0">
                <a:effectLst/>
                <a:latin typeface="BlinkMacSystemFont"/>
              </a:rPr>
              <a:t>. 2021 Sep 14;78(11):1188-1192. </a:t>
            </a:r>
            <a:endParaRPr lang="en-US" sz="1100" i="1" dirty="0"/>
          </a:p>
        </p:txBody>
      </p:sp>
    </p:spTree>
    <p:extLst>
      <p:ext uri="{BB962C8B-B14F-4D97-AF65-F5344CB8AC3E}">
        <p14:creationId xmlns:p14="http://schemas.microsoft.com/office/powerpoint/2010/main" val="301709486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itle 1">
            <a:extLst>
              <a:ext uri="{FF2B5EF4-FFF2-40B4-BE49-F238E27FC236}">
                <a16:creationId xmlns:a16="http://schemas.microsoft.com/office/drawing/2014/main" id="{B0F63581-B24B-45DB-9FA8-30CE0C83AE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Promotion for DEI via digital media at an institutional level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781487CF-63C4-4353-9C01-962382588D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09041" y="1366634"/>
            <a:ext cx="2510492" cy="2268221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6E71B61-F85F-4553-9ED5-6119396681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19" y="1413023"/>
            <a:ext cx="3316177" cy="196813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51CE088-09C9-4343-B8A9-5B97AD8B31BA}"/>
              </a:ext>
            </a:extLst>
          </p:cNvPr>
          <p:cNvSpPr txBox="1"/>
          <p:nvPr/>
        </p:nvSpPr>
        <p:spPr>
          <a:xfrm>
            <a:off x="23501" y="4013629"/>
            <a:ext cx="8763000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i="1" dirty="0">
                <a:solidFill>
                  <a:srgbClr val="00386B"/>
                </a:solidFill>
                <a:latin typeface="Avenir Book" panose="02000503020000020003"/>
              </a:rPr>
              <a:t>https://www.bcm.edu/about-us/diversity-equity-and-inclusion/office-of-diversity-equity-inclusion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2D0ACB0-9F66-4442-B792-302939C48B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4078" y="1602962"/>
            <a:ext cx="2729934" cy="1812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8625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F4939E-EC87-481B-A0B3-D15F4DAAA6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6374"/>
            <a:ext cx="8229600" cy="993775"/>
          </a:xfrm>
        </p:spPr>
        <p:txBody>
          <a:bodyPr/>
          <a:lstStyle/>
          <a:p>
            <a:r>
              <a:rPr lang="en-US" dirty="0"/>
              <a:t>Webinars to promote DEI at Early Career Cardiology Level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7AD90A8-DBEF-46E8-9379-CDE49ADDFE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50667"/>
            <a:ext cx="3505200" cy="229461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8DD7421-4568-4B75-A1DD-BEE00C97EC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8200" y="1356270"/>
            <a:ext cx="3505201" cy="2366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80716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itle 1">
            <a:extLst>
              <a:ext uri="{FF2B5EF4-FFF2-40B4-BE49-F238E27FC236}">
                <a16:creationId xmlns:a16="http://schemas.microsoft.com/office/drawing/2014/main" id="{B0F63581-B24B-45DB-9FA8-30CE0C83AE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234" y="209550"/>
            <a:ext cx="8229600" cy="857250"/>
          </a:xfrm>
        </p:spPr>
        <p:txBody>
          <a:bodyPr/>
          <a:lstStyle/>
          <a:p>
            <a:pPr eaLnBrk="1" hangingPunct="1"/>
            <a:r>
              <a:rPr lang="en-US" altLang="en-US" sz="3200" dirty="0"/>
              <a:t>Use of online videos to promote diversity in Cardiology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4CD4D8C-FAF9-4F35-AF12-8E781DDAF3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8235" y="1151248"/>
            <a:ext cx="3437965" cy="3078500"/>
          </a:xfr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553B859-201B-4EA9-ADFE-AD85AAD3AA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8599" y="1151248"/>
            <a:ext cx="4639235" cy="3054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06629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itle 1">
            <a:extLst>
              <a:ext uri="{FF2B5EF4-FFF2-40B4-BE49-F238E27FC236}">
                <a16:creationId xmlns:a16="http://schemas.microsoft.com/office/drawing/2014/main" id="{B0F63581-B24B-45DB-9FA8-30CE0C83AE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Conclusions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0947063-E67E-46BF-8FCA-498F695F89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Use of Social &amp; Digital Media has expanded exponentially over the years </a:t>
            </a:r>
          </a:p>
          <a:p>
            <a:r>
              <a:rPr lang="en-US" dirty="0"/>
              <a:t>Urgent need for diversity, equity and inclusion among cardiovascular workforce should be addressed through these channels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649897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03167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56EA66-4A8E-BB47-B630-F86842C5EE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Achieving Health Equity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E09657-085A-7042-A46B-4448F71782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700" y="1143793"/>
            <a:ext cx="8610600" cy="2855913"/>
          </a:xfrm>
        </p:spPr>
        <p:txBody>
          <a:bodyPr/>
          <a:lstStyle/>
          <a:p>
            <a:r>
              <a:rPr lang="en-US" sz="2800" dirty="0"/>
              <a:t>Achieving equitable health outcomes requires the establishment of inclusive health care environments</a:t>
            </a:r>
          </a:p>
          <a:p>
            <a:r>
              <a:rPr lang="en-US" sz="2800" dirty="0"/>
              <a:t>Care of diverse patient populations is optimized</a:t>
            </a:r>
          </a:p>
          <a:p>
            <a:r>
              <a:rPr lang="en-US" sz="2800" dirty="0"/>
              <a:t>Increased racial/ethnic diversity among providers allows CV workforce to reflect pts for whom we provide care.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01C6731-5560-4848-8DD4-36BE22CDA7AA}"/>
              </a:ext>
            </a:extLst>
          </p:cNvPr>
          <p:cNvSpPr txBox="1"/>
          <p:nvPr/>
        </p:nvSpPr>
        <p:spPr>
          <a:xfrm>
            <a:off x="6564730" y="3954588"/>
            <a:ext cx="186461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i="1" dirty="0">
                <a:solidFill>
                  <a:srgbClr val="00386B"/>
                </a:solidFill>
                <a:latin typeface="Avenir Book" panose="02000503020000020003"/>
              </a:rPr>
              <a:t>Johnson et al. J Am Coll </a:t>
            </a:r>
            <a:r>
              <a:rPr lang="en-US" sz="900" b="1" i="1" dirty="0" err="1">
                <a:solidFill>
                  <a:srgbClr val="00386B"/>
                </a:solidFill>
                <a:latin typeface="Avenir Book" panose="02000503020000020003"/>
              </a:rPr>
              <a:t>Cardiol</a:t>
            </a:r>
            <a:r>
              <a:rPr lang="en-US" sz="900" b="1" i="1" dirty="0">
                <a:solidFill>
                  <a:srgbClr val="00386B"/>
                </a:solidFill>
                <a:latin typeface="Avenir Book" panose="02000503020000020003"/>
              </a:rPr>
              <a:t> 2021</a:t>
            </a:r>
          </a:p>
        </p:txBody>
      </p:sp>
    </p:spTree>
    <p:extLst>
      <p:ext uri="{BB962C8B-B14F-4D97-AF65-F5344CB8AC3E}">
        <p14:creationId xmlns:p14="http://schemas.microsoft.com/office/powerpoint/2010/main" val="1176959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3AC898-63A0-1E43-B6A3-F2742DF6AA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9050"/>
            <a:ext cx="9144000" cy="857250"/>
          </a:xfrm>
        </p:spPr>
        <p:txBody>
          <a:bodyPr/>
          <a:lstStyle/>
          <a:p>
            <a:r>
              <a:rPr lang="en-US" dirty="0"/>
              <a:t>Underrepresentation among cardiologists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8B0CC27-3B02-1949-9F10-E0AFA214FF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844" y="724925"/>
            <a:ext cx="4245359" cy="312214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02E7A6A-E08D-7141-BC61-5D293CC01C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57201" y="724925"/>
            <a:ext cx="4611801" cy="312214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07C690B-D57E-CA48-A3B0-B5894D954057}"/>
              </a:ext>
            </a:extLst>
          </p:cNvPr>
          <p:cNvSpPr txBox="1"/>
          <p:nvPr/>
        </p:nvSpPr>
        <p:spPr>
          <a:xfrm>
            <a:off x="6939113" y="4019550"/>
            <a:ext cx="164339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i="1" dirty="0">
                <a:solidFill>
                  <a:srgbClr val="00386B"/>
                </a:solidFill>
                <a:latin typeface="Avenir Book" panose="02000503020000020003"/>
              </a:rPr>
              <a:t>Mehta et al. JAMA </a:t>
            </a:r>
            <a:r>
              <a:rPr lang="en-US" sz="900" b="1" i="1" dirty="0" err="1">
                <a:solidFill>
                  <a:srgbClr val="00386B"/>
                </a:solidFill>
                <a:latin typeface="Avenir Book" panose="02000503020000020003"/>
              </a:rPr>
              <a:t>Cardiol</a:t>
            </a:r>
            <a:r>
              <a:rPr lang="en-US" sz="900" b="1" i="1" dirty="0">
                <a:solidFill>
                  <a:srgbClr val="00386B"/>
                </a:solidFill>
                <a:latin typeface="Avenir Book" panose="02000503020000020003"/>
              </a:rPr>
              <a:t> 2019</a:t>
            </a:r>
          </a:p>
        </p:txBody>
      </p:sp>
    </p:spTree>
    <p:extLst>
      <p:ext uri="{BB962C8B-B14F-4D97-AF65-F5344CB8AC3E}">
        <p14:creationId xmlns:p14="http://schemas.microsoft.com/office/powerpoint/2010/main" val="1262340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025CBB-DA96-494D-9608-35D837FF8F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893" y="148623"/>
            <a:ext cx="8229600" cy="857250"/>
          </a:xfrm>
        </p:spPr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385371D-35B5-1445-8CE8-390C573A41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9935" y="0"/>
            <a:ext cx="4224130" cy="51435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0939BF3-7DBD-2B49-9FCF-A351D52F52E7}"/>
              </a:ext>
            </a:extLst>
          </p:cNvPr>
          <p:cNvSpPr txBox="1"/>
          <p:nvPr/>
        </p:nvSpPr>
        <p:spPr>
          <a:xfrm>
            <a:off x="6851483" y="3989471"/>
            <a:ext cx="173477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>
                <a:solidFill>
                  <a:srgbClr val="00386B"/>
                </a:solidFill>
                <a:latin typeface="Avenir Book" panose="02000503020000020003"/>
              </a:rPr>
              <a:t>Mehta et al. JAMA </a:t>
            </a:r>
            <a:r>
              <a:rPr lang="en-US" sz="900" b="1" dirty="0" err="1">
                <a:solidFill>
                  <a:srgbClr val="00386B"/>
                </a:solidFill>
                <a:latin typeface="Avenir Book" panose="02000503020000020003"/>
              </a:rPr>
              <a:t>Cardiol</a:t>
            </a:r>
            <a:r>
              <a:rPr lang="en-US" sz="900" b="1" dirty="0">
                <a:solidFill>
                  <a:srgbClr val="00386B"/>
                </a:solidFill>
                <a:latin typeface="Avenir Book" panose="02000503020000020003"/>
              </a:rPr>
              <a:t> 2019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624536F4-622F-864E-ABD2-86F3975B771B}"/>
              </a:ext>
            </a:extLst>
          </p:cNvPr>
          <p:cNvSpPr/>
          <p:nvPr/>
        </p:nvSpPr>
        <p:spPr>
          <a:xfrm>
            <a:off x="5943600" y="1087437"/>
            <a:ext cx="622258" cy="365125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A3C5E4F-84A3-8443-9899-A9ABAE964AA7}"/>
              </a:ext>
            </a:extLst>
          </p:cNvPr>
          <p:cNvSpPr/>
          <p:nvPr/>
        </p:nvSpPr>
        <p:spPr>
          <a:xfrm>
            <a:off x="5957738" y="2038350"/>
            <a:ext cx="622258" cy="365125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8A17CC9C-C561-134F-9815-3ADB1169A8BD}"/>
              </a:ext>
            </a:extLst>
          </p:cNvPr>
          <p:cNvSpPr/>
          <p:nvPr/>
        </p:nvSpPr>
        <p:spPr>
          <a:xfrm>
            <a:off x="5943600" y="2431673"/>
            <a:ext cx="622258" cy="731044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90F25676-62CB-7744-BC89-506BB22F8DE1}"/>
              </a:ext>
            </a:extLst>
          </p:cNvPr>
          <p:cNvSpPr/>
          <p:nvPr/>
        </p:nvSpPr>
        <p:spPr>
          <a:xfrm>
            <a:off x="5943600" y="3211304"/>
            <a:ext cx="622258" cy="365125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443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theme/theme1.xml><?xml version="1.0" encoding="utf-8"?>
<a:theme xmlns:a="http://schemas.openxmlformats.org/drawingml/2006/main" name="ACC 16:9 Master">
  <a:themeElements>
    <a:clrScheme name="ACC">
      <a:dk1>
        <a:srgbClr val="00386B"/>
      </a:dk1>
      <a:lt1>
        <a:sysClr val="window" lastClr="FFFFFF"/>
      </a:lt1>
      <a:dk2>
        <a:srgbClr val="00386B"/>
      </a:dk2>
      <a:lt2>
        <a:srgbClr val="EEECE1"/>
      </a:lt2>
      <a:accent1>
        <a:srgbClr val="C6D9F0"/>
      </a:accent1>
      <a:accent2>
        <a:srgbClr val="8DB3E2"/>
      </a:accent2>
      <a:accent3>
        <a:srgbClr val="548DD4"/>
      </a:accent3>
      <a:accent4>
        <a:srgbClr val="17365D"/>
      </a:accent4>
      <a:accent5>
        <a:srgbClr val="0F243E"/>
      </a:accent5>
      <a:accent6>
        <a:srgbClr val="7F7F7F"/>
      </a:accent6>
      <a:hlink>
        <a:srgbClr val="006ED2"/>
      </a:hlink>
      <a:folHlink>
        <a:srgbClr val="A5A5A5"/>
      </a:folHlink>
    </a:clrScheme>
    <a:fontScheme name="Custom 2">
      <a:majorFont>
        <a:latin typeface="Garamond"/>
        <a:ea typeface=""/>
        <a:cs typeface=""/>
      </a:majorFont>
      <a:minorFont>
        <a:latin typeface="Franklin Gothic 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Flow_SignoffStatus xmlns="6c48deb1-7e46-4919-9687-8ee7d470aeb9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09774405284654DBBFBFA88ED88E767" ma:contentTypeVersion="11" ma:contentTypeDescription="Create a new document." ma:contentTypeScope="" ma:versionID="b49be765b287f95f17e252b5eef1f2f4">
  <xsd:schema xmlns:xsd="http://www.w3.org/2001/XMLSchema" xmlns:xs="http://www.w3.org/2001/XMLSchema" xmlns:p="http://schemas.microsoft.com/office/2006/metadata/properties" xmlns:ns2="6c48deb1-7e46-4919-9687-8ee7d470aeb9" targetNamespace="http://schemas.microsoft.com/office/2006/metadata/properties" ma:root="true" ma:fieldsID="deaf6fb87a3b712b3d97fd222e24273e" ns2:_="">
    <xsd:import namespace="6c48deb1-7e46-4919-9687-8ee7d470aeb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EventHashCode" minOccurs="0"/>
                <xsd:element ref="ns2:MediaServiceGenerationTime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2:_Flow_SignoffStatu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c48deb1-7e46-4919-9687-8ee7d470aeb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internalName="MediaServiceAutoTags" ma:readOnly="true">
      <xsd:simpleType>
        <xsd:restriction base="dms:Text"/>
      </xsd:simpleType>
    </xsd:element>
    <xsd:element name="MediaServiceOCR" ma:index="11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_Flow_SignoffStatus" ma:index="17" nillable="true" ma:displayName="Sign-off status" ma:internalName="Sign_x002d_off_x0020_status">
      <xsd:simpleType>
        <xsd:restriction base="dms:Text"/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78108C7-0F1E-4F28-8710-4484B5356C6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49F587A-648E-4CBE-B011-4FA3E604A7AB}">
  <ds:schemaRefs>
    <ds:schemaRef ds:uri="6c48deb1-7e46-4919-9687-8ee7d470aeb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E9278EB1-D8AE-4FF0-921C-AD92557572F4}">
  <ds:schemaRefs>
    <ds:schemaRef ds:uri="6c48deb1-7e46-4919-9687-8ee7d470aeb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2565</TotalTime>
  <Words>2072</Words>
  <Application>Microsoft Office PowerPoint</Application>
  <PresentationFormat>On-screen Show (16:9)</PresentationFormat>
  <Paragraphs>233</Paragraphs>
  <Slides>65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65</vt:i4>
      </vt:variant>
    </vt:vector>
  </HeadingPairs>
  <TitlesOfParts>
    <vt:vector size="68" baseType="lpstr">
      <vt:lpstr>ACC 16:9 Master</vt:lpstr>
      <vt:lpstr>1_Custom Design</vt:lpstr>
      <vt:lpstr>Custom Design</vt:lpstr>
      <vt:lpstr>Diversity, Equity and Inclusion- Role of Early Career Cardiologists Part 2: Nurturing the Culture  Wednesday, September 29, 2021</vt:lpstr>
      <vt:lpstr>Moderators</vt:lpstr>
      <vt:lpstr>Objectives</vt:lpstr>
      <vt:lpstr>Agenda</vt:lpstr>
      <vt:lpstr>PowerPoint Presentation</vt:lpstr>
      <vt:lpstr>CV Outcomes among marginalized Americans</vt:lpstr>
      <vt:lpstr>Achieving Health Equity</vt:lpstr>
      <vt:lpstr>Underrepresentation among cardiologists</vt:lpstr>
      <vt:lpstr>PowerPoint Presentation</vt:lpstr>
      <vt:lpstr>PowerPoint Presentation</vt:lpstr>
      <vt:lpstr>Questions to ask yourself as you begin your career journey</vt:lpstr>
      <vt:lpstr>… And related to those questions</vt:lpstr>
      <vt:lpstr>Career Choices to Improve Diversity, foster Health Equity</vt:lpstr>
      <vt:lpstr>ACC D&amp;I Efforts</vt:lpstr>
      <vt:lpstr>ACC Career Flexibility Statement</vt:lpstr>
      <vt:lpstr>ACC Career Flexibility Statement</vt:lpstr>
      <vt:lpstr>Gender-equalizing Family Policies</vt:lpstr>
      <vt:lpstr>Fixing the Parent Trap for Resident/EC Physicians</vt:lpstr>
      <vt:lpstr>10 Actions Toward Advancement of Women in Cardiology</vt:lpstr>
      <vt:lpstr>Enhancing Diversity in Cardiology Training</vt:lpstr>
      <vt:lpstr>Enhancing Diversity in Cardiology Training</vt:lpstr>
      <vt:lpstr>Building the pipeline</vt:lpstr>
      <vt:lpstr>Key areas to achieve diversity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Diversity = Better Outcomes</vt:lpstr>
      <vt:lpstr>Taking Action towards More DEIB</vt:lpstr>
      <vt:lpstr>Effect of DEIB Intervention on CV Fellowship  Recruitment &amp; Composition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Other Imperatives for Success</vt:lpstr>
      <vt:lpstr>PowerPoint Presentation</vt:lpstr>
      <vt:lpstr>Time for Action…</vt:lpstr>
      <vt:lpstr>PowerPoint Presentation</vt:lpstr>
      <vt:lpstr>Outline</vt:lpstr>
      <vt:lpstr>PowerPoint Presentation</vt:lpstr>
      <vt:lpstr>PowerPoint Presentation</vt:lpstr>
      <vt:lpstr>PowerPoint Presentation</vt:lpstr>
      <vt:lpstr>Use of Social Media usage by Race</vt:lpstr>
      <vt:lpstr>Gender distribution of social media audiences worldwide  </vt:lpstr>
      <vt:lpstr>Social Media for Diverse Voices</vt:lpstr>
      <vt:lpstr>Social Media for Diverse Voices</vt:lpstr>
      <vt:lpstr>PowerPoint Presentation</vt:lpstr>
      <vt:lpstr>So far, we have concluded that: </vt:lpstr>
      <vt:lpstr>How can diverse voices in cardiology be promoted using social media platforms</vt:lpstr>
      <vt:lpstr>Role of social media to promote DEI in Cardiology</vt:lpstr>
      <vt:lpstr>Role of other forms of digital media in amplifying diverse voices in cardiology</vt:lpstr>
      <vt:lpstr>ACC’s mission to support DEI, using online tools</vt:lpstr>
      <vt:lpstr>How digital media can highlight areas of health care disparities</vt:lpstr>
      <vt:lpstr>Scientific Literature promoting DEI in Cardiology</vt:lpstr>
      <vt:lpstr>Promoting DEI in Cardiology Fellowship</vt:lpstr>
      <vt:lpstr>PowerPoint Presentation</vt:lpstr>
      <vt:lpstr>Promotion for DEI via digital media at an institutional level</vt:lpstr>
      <vt:lpstr>Webinars to promote DEI at Early Career Cardiology Level </vt:lpstr>
      <vt:lpstr>Use of online videos to promote diversity in Cardiology</vt:lpstr>
      <vt:lpstr>Conclusions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[ Insert Title Here ]</dc:title>
  <dc:creator>Autumn Niggles</dc:creator>
  <cp:lastModifiedBy>Kimarie Chang</cp:lastModifiedBy>
  <cp:revision>71</cp:revision>
  <cp:lastPrinted>2013-06-06T20:17:19Z</cp:lastPrinted>
  <dcterms:created xsi:type="dcterms:W3CDTF">2013-05-15T19:14:34Z</dcterms:created>
  <dcterms:modified xsi:type="dcterms:W3CDTF">2021-10-05T18:35:15Z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0x010100809774405284654DBBFBFA88ED88E767</vt:lpwstr>
  </property>
</Properties>
</file>