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ink/ink2.xml" ContentType="application/inkml+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93467" r:id="rId2"/>
    <p:sldMasterId id="2147493469" r:id="rId3"/>
  </p:sldMasterIdLst>
  <p:notesMasterIdLst>
    <p:notesMasterId r:id="rId34"/>
  </p:notesMasterIdLst>
  <p:sldIdLst>
    <p:sldId id="354" r:id="rId4"/>
    <p:sldId id="349" r:id="rId5"/>
    <p:sldId id="348" r:id="rId6"/>
    <p:sldId id="350" r:id="rId7"/>
    <p:sldId id="256" r:id="rId8"/>
    <p:sldId id="259" r:id="rId9"/>
    <p:sldId id="398" r:id="rId10"/>
    <p:sldId id="402" r:id="rId11"/>
    <p:sldId id="401" r:id="rId12"/>
    <p:sldId id="415" r:id="rId13"/>
    <p:sldId id="416" r:id="rId14"/>
    <p:sldId id="399" r:id="rId15"/>
    <p:sldId id="257" r:id="rId16"/>
    <p:sldId id="403" r:id="rId17"/>
    <p:sldId id="383" r:id="rId18"/>
    <p:sldId id="420" r:id="rId19"/>
    <p:sldId id="419" r:id="rId20"/>
    <p:sldId id="405" r:id="rId21"/>
    <p:sldId id="417" r:id="rId22"/>
    <p:sldId id="272" r:id="rId23"/>
    <p:sldId id="400" r:id="rId24"/>
    <p:sldId id="260" r:id="rId25"/>
    <p:sldId id="261" r:id="rId26"/>
    <p:sldId id="258" r:id="rId27"/>
    <p:sldId id="406" r:id="rId28"/>
    <p:sldId id="370" r:id="rId29"/>
    <p:sldId id="346" r:id="rId30"/>
    <p:sldId id="396" r:id="rId31"/>
    <p:sldId id="414" r:id="rId32"/>
    <p:sldId id="3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okes, Natalie" initials="SN" lastIdx="3" clrIdx="6">
    <p:extLst>
      <p:ext uri="{19B8F6BF-5375-455C-9EA6-DF929625EA0E}">
        <p15:presenceInfo xmlns:p15="http://schemas.microsoft.com/office/powerpoint/2012/main" userId="S::stokesnr@upmc.edu::6435a3cc-00fe-4a9d-b853-cf1f5e477460" providerId="AD"/>
      </p:ext>
    </p:extLst>
  </p:cmAuthor>
  <p:cmAuthor id="1" name="Hena N Patel" initials="HNP" lastIdx="2" clrIdx="0"/>
  <p:cmAuthor id="2" name="Rush" initials="R" lastIdx="8" clrIdx="1"/>
  <p:cmAuthor id="3" name="Severa Chavez" initials="SC" lastIdx="1" clrIdx="2">
    <p:extLst>
      <p:ext uri="{19B8F6BF-5375-455C-9EA6-DF929625EA0E}">
        <p15:presenceInfo xmlns:p15="http://schemas.microsoft.com/office/powerpoint/2012/main" userId="S::schavez@acc.org::554d292c-6acf-45f2-a179-1dca2405d3c8" providerId="AD"/>
      </p:ext>
    </p:extLst>
  </p:cmAuthor>
  <p:cmAuthor id="4" name="Pamela Douglas, MD" initials="PDM" lastIdx="10" clrIdx="3">
    <p:extLst>
      <p:ext uri="{19B8F6BF-5375-455C-9EA6-DF929625EA0E}">
        <p15:presenceInfo xmlns:p15="http://schemas.microsoft.com/office/powerpoint/2012/main" userId="S-1-5-21-2053149899-1891010372-398732264-7073" providerId="AD"/>
      </p:ext>
    </p:extLst>
  </p:cmAuthor>
  <p:cmAuthor id="5" name="Natalie Stokes" initials="NS" lastIdx="1" clrIdx="4">
    <p:extLst>
      <p:ext uri="{19B8F6BF-5375-455C-9EA6-DF929625EA0E}">
        <p15:presenceInfo xmlns:p15="http://schemas.microsoft.com/office/powerpoint/2012/main" userId="d5fb9328ff3cd2ef" providerId="Windows Live"/>
      </p:ext>
    </p:extLst>
  </p:cmAuthor>
  <p:cmAuthor id="6" name="Benjamin, Emelia J" initials="BEJ" lastIdx="15" clrIdx="5">
    <p:extLst>
      <p:ext uri="{19B8F6BF-5375-455C-9EA6-DF929625EA0E}">
        <p15:presenceInfo xmlns:p15="http://schemas.microsoft.com/office/powerpoint/2012/main" userId="S::emelia@bu.edu::312ac000-72f4-49e1-a20c-a50187845d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21F"/>
    <a:srgbClr val="DFEBF7"/>
    <a:srgbClr val="EAEAEA"/>
    <a:srgbClr val="3A566F"/>
    <a:srgbClr val="7A7E82"/>
    <a:srgbClr val="00CC66"/>
    <a:srgbClr val="E27100"/>
    <a:srgbClr val="8D8A00"/>
    <a:srgbClr val="CCCC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D7556-7CCF-4B0E-8D65-0EDA0FB18BB5}" v="2" dt="2022-03-10T00:58:10.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79" autoAdjust="0"/>
    <p:restoredTop sz="90129" autoAdjust="0"/>
  </p:normalViewPr>
  <p:slideViewPr>
    <p:cSldViewPr snapToGrid="0">
      <p:cViewPr>
        <p:scale>
          <a:sx n="100" d="100"/>
          <a:sy n="100" d="100"/>
        </p:scale>
        <p:origin x="246" y="144"/>
      </p:cViewPr>
      <p:guideLst>
        <p:guide orient="horz" pos="2160"/>
        <p:guide pos="3840"/>
      </p:guideLst>
    </p:cSldViewPr>
  </p:slideViewPr>
  <p:notesTextViewPr>
    <p:cViewPr>
      <p:scale>
        <a:sx n="1" d="1"/>
        <a:sy n="1" d="1"/>
      </p:scale>
      <p:origin x="0" y="0"/>
    </p:cViewPr>
  </p:notesTextViewPr>
  <p:sorterViewPr>
    <p:cViewPr varScale="1">
      <p:scale>
        <a:sx n="1" d="1"/>
        <a:sy n="1" d="1"/>
      </p:scale>
      <p:origin x="0" y="-47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5527C-2DC8-444C-AAB8-CE0B35FC47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BC54529-BFBD-4B7C-8F5D-AE7A8A444A68}">
      <dgm:prSet phldrT="[Text]" custT="1"/>
      <dgm:spPr/>
      <dgm:t>
        <a:bodyPr/>
        <a:lstStyle/>
        <a:p>
          <a:r>
            <a:rPr lang="en-US" sz="2400" dirty="0">
              <a:solidFill>
                <a:schemeClr val="accent5"/>
              </a:solidFill>
              <a:latin typeface="+mj-lt"/>
            </a:rPr>
            <a:t>Statement of commitment </a:t>
          </a:r>
        </a:p>
      </dgm:t>
    </dgm:pt>
    <dgm:pt modelId="{78280702-C011-4F82-B19D-14AE5E705BEF}" type="parTrans" cxnId="{8DC38D4D-6508-4840-A9B1-28622F5176F4}">
      <dgm:prSet/>
      <dgm:spPr/>
      <dgm:t>
        <a:bodyPr/>
        <a:lstStyle/>
        <a:p>
          <a:endParaRPr lang="en-US"/>
        </a:p>
      </dgm:t>
    </dgm:pt>
    <dgm:pt modelId="{B574302C-4027-4048-8E62-77F151A6620B}" type="sibTrans" cxnId="{8DC38D4D-6508-4840-A9B1-28622F5176F4}">
      <dgm:prSet/>
      <dgm:spPr/>
      <dgm:t>
        <a:bodyPr/>
        <a:lstStyle/>
        <a:p>
          <a:endParaRPr lang="en-US"/>
        </a:p>
      </dgm:t>
    </dgm:pt>
    <dgm:pt modelId="{F99D2148-F6E3-44A2-9B0A-4F5856C4493E}">
      <dgm:prSet phldrT="[Text]" custT="1"/>
      <dgm:spPr/>
      <dgm:t>
        <a:bodyPr/>
        <a:lstStyle/>
        <a:p>
          <a:r>
            <a:rPr lang="en-US" sz="2400" dirty="0">
              <a:solidFill>
                <a:schemeClr val="accent5"/>
              </a:solidFill>
              <a:latin typeface="+mj-lt"/>
            </a:rPr>
            <a:t>Addressing patient-initiated BDBH</a:t>
          </a:r>
        </a:p>
      </dgm:t>
    </dgm:pt>
    <dgm:pt modelId="{83A941BC-4F31-44EA-A545-DD54D51777C6}" type="parTrans" cxnId="{460E3DC7-E27E-45D4-8F1B-3C7DBDA2B2AA}">
      <dgm:prSet/>
      <dgm:spPr/>
      <dgm:t>
        <a:bodyPr/>
        <a:lstStyle/>
        <a:p>
          <a:endParaRPr lang="en-US"/>
        </a:p>
      </dgm:t>
    </dgm:pt>
    <dgm:pt modelId="{02A23DBA-3587-40A7-92C1-FDC5425A669A}" type="sibTrans" cxnId="{460E3DC7-E27E-45D4-8F1B-3C7DBDA2B2AA}">
      <dgm:prSet/>
      <dgm:spPr/>
      <dgm:t>
        <a:bodyPr/>
        <a:lstStyle/>
        <a:p>
          <a:endParaRPr lang="en-US"/>
        </a:p>
      </dgm:t>
    </dgm:pt>
    <dgm:pt modelId="{F7E13CB7-31F4-4A4A-92FE-129F71A57227}">
      <dgm:prSet phldrT="[Text]" custT="1"/>
      <dgm:spPr/>
      <dgm:t>
        <a:bodyPr/>
        <a:lstStyle/>
        <a:p>
          <a:r>
            <a:rPr lang="en-US" sz="2400" dirty="0">
              <a:solidFill>
                <a:schemeClr val="accent5"/>
              </a:solidFill>
              <a:latin typeface="+mj-lt"/>
            </a:rPr>
            <a:t>Definitions &amp; scope</a:t>
          </a:r>
        </a:p>
      </dgm:t>
    </dgm:pt>
    <dgm:pt modelId="{EA884E14-A18B-4A28-9339-DCE39B9AC8B7}" type="parTrans" cxnId="{6147F820-D1D7-4409-88E9-A9C1D17092FA}">
      <dgm:prSet/>
      <dgm:spPr/>
      <dgm:t>
        <a:bodyPr/>
        <a:lstStyle/>
        <a:p>
          <a:endParaRPr lang="en-US"/>
        </a:p>
      </dgm:t>
    </dgm:pt>
    <dgm:pt modelId="{6A948031-5A00-44AB-959C-0ABB76D53E23}" type="sibTrans" cxnId="{6147F820-D1D7-4409-88E9-A9C1D17092FA}">
      <dgm:prSet/>
      <dgm:spPr/>
      <dgm:t>
        <a:bodyPr/>
        <a:lstStyle/>
        <a:p>
          <a:endParaRPr lang="en-US"/>
        </a:p>
      </dgm:t>
    </dgm:pt>
    <dgm:pt modelId="{B8BC82F4-AFF1-42B6-89AE-57A08149B453}">
      <dgm:prSet phldrT="[Text]" custT="1"/>
      <dgm:spPr/>
      <dgm:t>
        <a:bodyPr/>
        <a:lstStyle/>
        <a:p>
          <a:r>
            <a:rPr lang="en-US" sz="2400" dirty="0">
              <a:solidFill>
                <a:schemeClr val="accent5"/>
              </a:solidFill>
              <a:latin typeface="+mj-lt"/>
            </a:rPr>
            <a:t>Anticipated harms</a:t>
          </a:r>
        </a:p>
      </dgm:t>
    </dgm:pt>
    <dgm:pt modelId="{41663034-6616-4AE8-A3C0-6B6E45B1FFA7}" type="parTrans" cxnId="{4760A63E-149C-49FA-A31D-B4FBEBFAE434}">
      <dgm:prSet/>
      <dgm:spPr/>
      <dgm:t>
        <a:bodyPr/>
        <a:lstStyle/>
        <a:p>
          <a:endParaRPr lang="en-US"/>
        </a:p>
      </dgm:t>
    </dgm:pt>
    <dgm:pt modelId="{F8147878-4934-4F73-8AE2-3BA54AAF576F}" type="sibTrans" cxnId="{4760A63E-149C-49FA-A31D-B4FBEBFAE434}">
      <dgm:prSet/>
      <dgm:spPr/>
      <dgm:t>
        <a:bodyPr/>
        <a:lstStyle/>
        <a:p>
          <a:endParaRPr lang="en-US"/>
        </a:p>
      </dgm:t>
    </dgm:pt>
    <dgm:pt modelId="{5E8940D2-E163-44B4-9F7E-D5EFF61D6299}">
      <dgm:prSet phldrT="[Text]" custT="1"/>
      <dgm:spPr/>
      <dgm:t>
        <a:bodyPr/>
        <a:lstStyle/>
        <a:p>
          <a:r>
            <a:rPr lang="en-US" sz="2400" dirty="0">
              <a:solidFill>
                <a:schemeClr val="accent5"/>
              </a:solidFill>
              <a:latin typeface="+mj-lt"/>
            </a:rPr>
            <a:t>Enforcement roles &amp; regulations</a:t>
          </a:r>
        </a:p>
      </dgm:t>
    </dgm:pt>
    <dgm:pt modelId="{1C953D4A-3F05-4847-94B3-6FB366966F05}" type="parTrans" cxnId="{E3167E3B-8C62-4820-8D36-756BC49CF0FB}">
      <dgm:prSet/>
      <dgm:spPr/>
      <dgm:t>
        <a:bodyPr/>
        <a:lstStyle/>
        <a:p>
          <a:endParaRPr lang="en-US"/>
        </a:p>
      </dgm:t>
    </dgm:pt>
    <dgm:pt modelId="{94E9439D-E79C-42F0-B68E-8DCE509CADC6}" type="sibTrans" cxnId="{E3167E3B-8C62-4820-8D36-756BC49CF0FB}">
      <dgm:prSet/>
      <dgm:spPr/>
      <dgm:t>
        <a:bodyPr/>
        <a:lstStyle/>
        <a:p>
          <a:endParaRPr lang="en-US"/>
        </a:p>
      </dgm:t>
    </dgm:pt>
    <dgm:pt modelId="{3CEDEA9C-5E9A-448E-98F8-AAFDEBC903EC}">
      <dgm:prSet phldrT="[Text]" custT="1"/>
      <dgm:spPr/>
      <dgm:t>
        <a:bodyPr/>
        <a:lstStyle/>
        <a:p>
          <a:r>
            <a:rPr lang="en-US" sz="2400" dirty="0">
              <a:solidFill>
                <a:schemeClr val="accent5"/>
              </a:solidFill>
              <a:latin typeface="+mj-lt"/>
            </a:rPr>
            <a:t>Reporting &amp; monitoring with prohibition of retaliation</a:t>
          </a:r>
        </a:p>
      </dgm:t>
    </dgm:pt>
    <dgm:pt modelId="{E4F92C6C-3C2E-49E9-9C13-A597938E91A0}" type="parTrans" cxnId="{3FF413EE-3C88-4197-9AC2-024EA831FBD9}">
      <dgm:prSet/>
      <dgm:spPr/>
      <dgm:t>
        <a:bodyPr/>
        <a:lstStyle/>
        <a:p>
          <a:endParaRPr lang="en-US"/>
        </a:p>
      </dgm:t>
    </dgm:pt>
    <dgm:pt modelId="{7B7B2D64-8487-433B-A033-E5EA8DF3C30B}" type="sibTrans" cxnId="{3FF413EE-3C88-4197-9AC2-024EA831FBD9}">
      <dgm:prSet/>
      <dgm:spPr/>
      <dgm:t>
        <a:bodyPr/>
        <a:lstStyle/>
        <a:p>
          <a:endParaRPr lang="en-US"/>
        </a:p>
      </dgm:t>
    </dgm:pt>
    <dgm:pt modelId="{9EB67EA1-4F1F-4B68-80EE-430F14004D8C}" type="pres">
      <dgm:prSet presAssocID="{2DA5527C-2DC8-444C-AAB8-CE0B35FC475C}" presName="Name0" presStyleCnt="0">
        <dgm:presLayoutVars>
          <dgm:chMax val="7"/>
          <dgm:chPref val="7"/>
          <dgm:dir/>
        </dgm:presLayoutVars>
      </dgm:prSet>
      <dgm:spPr/>
    </dgm:pt>
    <dgm:pt modelId="{1B13E983-2E47-4F70-A09A-255195669953}" type="pres">
      <dgm:prSet presAssocID="{2DA5527C-2DC8-444C-AAB8-CE0B35FC475C}" presName="Name1" presStyleCnt="0"/>
      <dgm:spPr/>
    </dgm:pt>
    <dgm:pt modelId="{2B6CAA39-73B1-4405-B18C-174911850BEB}" type="pres">
      <dgm:prSet presAssocID="{2DA5527C-2DC8-444C-AAB8-CE0B35FC475C}" presName="cycle" presStyleCnt="0"/>
      <dgm:spPr/>
    </dgm:pt>
    <dgm:pt modelId="{FC1CD1E1-8D3A-487E-880F-DCDF9F137B74}" type="pres">
      <dgm:prSet presAssocID="{2DA5527C-2DC8-444C-AAB8-CE0B35FC475C}" presName="srcNode" presStyleLbl="node1" presStyleIdx="0" presStyleCnt="6"/>
      <dgm:spPr/>
    </dgm:pt>
    <dgm:pt modelId="{4909039C-E649-4993-B826-8BB53251F3C8}" type="pres">
      <dgm:prSet presAssocID="{2DA5527C-2DC8-444C-AAB8-CE0B35FC475C}" presName="conn" presStyleLbl="parChTrans1D2" presStyleIdx="0" presStyleCnt="1"/>
      <dgm:spPr/>
    </dgm:pt>
    <dgm:pt modelId="{0DE80B0B-CFE6-4421-85EC-A05A0A338C29}" type="pres">
      <dgm:prSet presAssocID="{2DA5527C-2DC8-444C-AAB8-CE0B35FC475C}" presName="extraNode" presStyleLbl="node1" presStyleIdx="0" presStyleCnt="6"/>
      <dgm:spPr/>
    </dgm:pt>
    <dgm:pt modelId="{8CCE5948-73B1-42B2-AE31-998BC08E3175}" type="pres">
      <dgm:prSet presAssocID="{2DA5527C-2DC8-444C-AAB8-CE0B35FC475C}" presName="dstNode" presStyleLbl="node1" presStyleIdx="0" presStyleCnt="6"/>
      <dgm:spPr/>
    </dgm:pt>
    <dgm:pt modelId="{0F0A3204-5081-44F1-82C4-1F83AFB03BFC}" type="pres">
      <dgm:prSet presAssocID="{FBC54529-BFBD-4B7C-8F5D-AE7A8A444A68}" presName="text_1" presStyleLbl="node1" presStyleIdx="0" presStyleCnt="6">
        <dgm:presLayoutVars>
          <dgm:bulletEnabled val="1"/>
        </dgm:presLayoutVars>
      </dgm:prSet>
      <dgm:spPr/>
    </dgm:pt>
    <dgm:pt modelId="{723BE93D-9BB6-43FF-BAE9-952D1FE48B4F}" type="pres">
      <dgm:prSet presAssocID="{FBC54529-BFBD-4B7C-8F5D-AE7A8A444A68}" presName="accent_1" presStyleCnt="0"/>
      <dgm:spPr/>
    </dgm:pt>
    <dgm:pt modelId="{41852AE7-632D-4826-AE7E-05D8FC7C9224}" type="pres">
      <dgm:prSet presAssocID="{FBC54529-BFBD-4B7C-8F5D-AE7A8A444A68}" presName="accentRepeatNode" presStyleLbl="solidFgAcc1" presStyleIdx="0" presStyleCnt="6"/>
      <dgm:spPr/>
    </dgm:pt>
    <dgm:pt modelId="{D474CFB3-13AE-4D2F-8DD2-2C8E85842B09}" type="pres">
      <dgm:prSet presAssocID="{F7E13CB7-31F4-4A4A-92FE-129F71A57227}" presName="text_2" presStyleLbl="node1" presStyleIdx="1" presStyleCnt="6">
        <dgm:presLayoutVars>
          <dgm:bulletEnabled val="1"/>
        </dgm:presLayoutVars>
      </dgm:prSet>
      <dgm:spPr/>
    </dgm:pt>
    <dgm:pt modelId="{3531A7BA-0418-494A-B486-05F7666B553A}" type="pres">
      <dgm:prSet presAssocID="{F7E13CB7-31F4-4A4A-92FE-129F71A57227}" presName="accent_2" presStyleCnt="0"/>
      <dgm:spPr/>
    </dgm:pt>
    <dgm:pt modelId="{DF15A4D2-9936-466E-8B15-DFF63AB12FF3}" type="pres">
      <dgm:prSet presAssocID="{F7E13CB7-31F4-4A4A-92FE-129F71A57227}" presName="accentRepeatNode" presStyleLbl="solidFgAcc1" presStyleIdx="1" presStyleCnt="6"/>
      <dgm:spPr/>
    </dgm:pt>
    <dgm:pt modelId="{4A47296B-6618-47AF-8CA6-9806DBAE343D}" type="pres">
      <dgm:prSet presAssocID="{B8BC82F4-AFF1-42B6-89AE-57A08149B453}" presName="text_3" presStyleLbl="node1" presStyleIdx="2" presStyleCnt="6">
        <dgm:presLayoutVars>
          <dgm:bulletEnabled val="1"/>
        </dgm:presLayoutVars>
      </dgm:prSet>
      <dgm:spPr/>
    </dgm:pt>
    <dgm:pt modelId="{29FB8943-9BA6-4916-B95A-B136D03B9C14}" type="pres">
      <dgm:prSet presAssocID="{B8BC82F4-AFF1-42B6-89AE-57A08149B453}" presName="accent_3" presStyleCnt="0"/>
      <dgm:spPr/>
    </dgm:pt>
    <dgm:pt modelId="{63F1F199-1FA2-4329-8EF4-27FCA03783BF}" type="pres">
      <dgm:prSet presAssocID="{B8BC82F4-AFF1-42B6-89AE-57A08149B453}" presName="accentRepeatNode" presStyleLbl="solidFgAcc1" presStyleIdx="2" presStyleCnt="6"/>
      <dgm:spPr/>
    </dgm:pt>
    <dgm:pt modelId="{44F54C4F-61A1-4745-8D86-3555C551EF58}" type="pres">
      <dgm:prSet presAssocID="{5E8940D2-E163-44B4-9F7E-D5EFF61D6299}" presName="text_4" presStyleLbl="node1" presStyleIdx="3" presStyleCnt="6">
        <dgm:presLayoutVars>
          <dgm:bulletEnabled val="1"/>
        </dgm:presLayoutVars>
      </dgm:prSet>
      <dgm:spPr/>
    </dgm:pt>
    <dgm:pt modelId="{0481A579-9192-4319-A420-FC6A416967CA}" type="pres">
      <dgm:prSet presAssocID="{5E8940D2-E163-44B4-9F7E-D5EFF61D6299}" presName="accent_4" presStyleCnt="0"/>
      <dgm:spPr/>
    </dgm:pt>
    <dgm:pt modelId="{C27033DB-5572-4C3E-AEE3-F7AA715C1E0F}" type="pres">
      <dgm:prSet presAssocID="{5E8940D2-E163-44B4-9F7E-D5EFF61D6299}" presName="accentRepeatNode" presStyleLbl="solidFgAcc1" presStyleIdx="3" presStyleCnt="6"/>
      <dgm:spPr/>
    </dgm:pt>
    <dgm:pt modelId="{BEAA7E4A-D4E3-4A80-8E52-B465DC227D5E}" type="pres">
      <dgm:prSet presAssocID="{3CEDEA9C-5E9A-448E-98F8-AAFDEBC903EC}" presName="text_5" presStyleLbl="node1" presStyleIdx="4" presStyleCnt="6">
        <dgm:presLayoutVars>
          <dgm:bulletEnabled val="1"/>
        </dgm:presLayoutVars>
      </dgm:prSet>
      <dgm:spPr/>
    </dgm:pt>
    <dgm:pt modelId="{A5FCB4B9-283D-4483-9FA6-0B829F24A04B}" type="pres">
      <dgm:prSet presAssocID="{3CEDEA9C-5E9A-448E-98F8-AAFDEBC903EC}" presName="accent_5" presStyleCnt="0"/>
      <dgm:spPr/>
    </dgm:pt>
    <dgm:pt modelId="{D8BACBDD-CB4B-46E8-915B-AB12FFDF4955}" type="pres">
      <dgm:prSet presAssocID="{3CEDEA9C-5E9A-448E-98F8-AAFDEBC903EC}" presName="accentRepeatNode" presStyleLbl="solidFgAcc1" presStyleIdx="4" presStyleCnt="6"/>
      <dgm:spPr/>
    </dgm:pt>
    <dgm:pt modelId="{4D25809D-5EF0-4FA1-B8E1-5ACF3F9DA3EE}" type="pres">
      <dgm:prSet presAssocID="{F99D2148-F6E3-44A2-9B0A-4F5856C4493E}" presName="text_6" presStyleLbl="node1" presStyleIdx="5" presStyleCnt="6">
        <dgm:presLayoutVars>
          <dgm:bulletEnabled val="1"/>
        </dgm:presLayoutVars>
      </dgm:prSet>
      <dgm:spPr/>
    </dgm:pt>
    <dgm:pt modelId="{C7081371-FD9B-4AE0-B05E-B56B1BCA0CDA}" type="pres">
      <dgm:prSet presAssocID="{F99D2148-F6E3-44A2-9B0A-4F5856C4493E}" presName="accent_6" presStyleCnt="0"/>
      <dgm:spPr/>
    </dgm:pt>
    <dgm:pt modelId="{6CBF0ADD-CDDA-43ED-9751-F89B2CEA3887}" type="pres">
      <dgm:prSet presAssocID="{F99D2148-F6E3-44A2-9B0A-4F5856C4493E}" presName="accentRepeatNode" presStyleLbl="solidFgAcc1" presStyleIdx="5" presStyleCnt="6"/>
      <dgm:spPr/>
    </dgm:pt>
  </dgm:ptLst>
  <dgm:cxnLst>
    <dgm:cxn modelId="{5A247C1D-2F8F-41B0-AAA9-958437F85F0E}" type="presOf" srcId="{F99D2148-F6E3-44A2-9B0A-4F5856C4493E}" destId="{4D25809D-5EF0-4FA1-B8E1-5ACF3F9DA3EE}" srcOrd="0" destOrd="0" presId="urn:microsoft.com/office/officeart/2008/layout/VerticalCurvedList"/>
    <dgm:cxn modelId="{6147F820-D1D7-4409-88E9-A9C1D17092FA}" srcId="{2DA5527C-2DC8-444C-AAB8-CE0B35FC475C}" destId="{F7E13CB7-31F4-4A4A-92FE-129F71A57227}" srcOrd="1" destOrd="0" parTransId="{EA884E14-A18B-4A28-9339-DCE39B9AC8B7}" sibTransId="{6A948031-5A00-44AB-959C-0ABB76D53E23}"/>
    <dgm:cxn modelId="{E3167E3B-8C62-4820-8D36-756BC49CF0FB}" srcId="{2DA5527C-2DC8-444C-AAB8-CE0B35FC475C}" destId="{5E8940D2-E163-44B4-9F7E-D5EFF61D6299}" srcOrd="3" destOrd="0" parTransId="{1C953D4A-3F05-4847-94B3-6FB366966F05}" sibTransId="{94E9439D-E79C-42F0-B68E-8DCE509CADC6}"/>
    <dgm:cxn modelId="{4760A63E-149C-49FA-A31D-B4FBEBFAE434}" srcId="{2DA5527C-2DC8-444C-AAB8-CE0B35FC475C}" destId="{B8BC82F4-AFF1-42B6-89AE-57A08149B453}" srcOrd="2" destOrd="0" parTransId="{41663034-6616-4AE8-A3C0-6B6E45B1FFA7}" sibTransId="{F8147878-4934-4F73-8AE2-3BA54AAF576F}"/>
    <dgm:cxn modelId="{8DC38D4D-6508-4840-A9B1-28622F5176F4}" srcId="{2DA5527C-2DC8-444C-AAB8-CE0B35FC475C}" destId="{FBC54529-BFBD-4B7C-8F5D-AE7A8A444A68}" srcOrd="0" destOrd="0" parTransId="{78280702-C011-4F82-B19D-14AE5E705BEF}" sibTransId="{B574302C-4027-4048-8E62-77F151A6620B}"/>
    <dgm:cxn modelId="{2B864E6E-77AD-498F-98CD-4FA89760CF93}" type="presOf" srcId="{F7E13CB7-31F4-4A4A-92FE-129F71A57227}" destId="{D474CFB3-13AE-4D2F-8DD2-2C8E85842B09}" srcOrd="0" destOrd="0" presId="urn:microsoft.com/office/officeart/2008/layout/VerticalCurvedList"/>
    <dgm:cxn modelId="{94435476-A2E7-4B32-A2CF-3FABE01FA4EE}" type="presOf" srcId="{B8BC82F4-AFF1-42B6-89AE-57A08149B453}" destId="{4A47296B-6618-47AF-8CA6-9806DBAE343D}" srcOrd="0" destOrd="0" presId="urn:microsoft.com/office/officeart/2008/layout/VerticalCurvedList"/>
    <dgm:cxn modelId="{F1196384-B7CD-4FAB-BAB0-B3B36F7B973B}" type="presOf" srcId="{3CEDEA9C-5E9A-448E-98F8-AAFDEBC903EC}" destId="{BEAA7E4A-D4E3-4A80-8E52-B465DC227D5E}" srcOrd="0" destOrd="0" presId="urn:microsoft.com/office/officeart/2008/layout/VerticalCurvedList"/>
    <dgm:cxn modelId="{DACE069C-E449-431D-A15D-7C3DAFBB75B8}" type="presOf" srcId="{2DA5527C-2DC8-444C-AAB8-CE0B35FC475C}" destId="{9EB67EA1-4F1F-4B68-80EE-430F14004D8C}" srcOrd="0" destOrd="0" presId="urn:microsoft.com/office/officeart/2008/layout/VerticalCurvedList"/>
    <dgm:cxn modelId="{27B674A6-CE86-4F1F-8BCC-E007F19C9364}" type="presOf" srcId="{FBC54529-BFBD-4B7C-8F5D-AE7A8A444A68}" destId="{0F0A3204-5081-44F1-82C4-1F83AFB03BFC}" srcOrd="0" destOrd="0" presId="urn:microsoft.com/office/officeart/2008/layout/VerticalCurvedList"/>
    <dgm:cxn modelId="{4BF5B9A9-B640-4291-96CD-FEFEDDC44676}" type="presOf" srcId="{5E8940D2-E163-44B4-9F7E-D5EFF61D6299}" destId="{44F54C4F-61A1-4745-8D86-3555C551EF58}" srcOrd="0" destOrd="0" presId="urn:microsoft.com/office/officeart/2008/layout/VerticalCurvedList"/>
    <dgm:cxn modelId="{460E3DC7-E27E-45D4-8F1B-3C7DBDA2B2AA}" srcId="{2DA5527C-2DC8-444C-AAB8-CE0B35FC475C}" destId="{F99D2148-F6E3-44A2-9B0A-4F5856C4493E}" srcOrd="5" destOrd="0" parTransId="{83A941BC-4F31-44EA-A545-DD54D51777C6}" sibTransId="{02A23DBA-3587-40A7-92C1-FDC5425A669A}"/>
    <dgm:cxn modelId="{E69BC0CB-98CA-43C3-9E06-C3A78167C595}" type="presOf" srcId="{B574302C-4027-4048-8E62-77F151A6620B}" destId="{4909039C-E649-4993-B826-8BB53251F3C8}" srcOrd="0" destOrd="0" presId="urn:microsoft.com/office/officeart/2008/layout/VerticalCurvedList"/>
    <dgm:cxn modelId="{3FF413EE-3C88-4197-9AC2-024EA831FBD9}" srcId="{2DA5527C-2DC8-444C-AAB8-CE0B35FC475C}" destId="{3CEDEA9C-5E9A-448E-98F8-AAFDEBC903EC}" srcOrd="4" destOrd="0" parTransId="{E4F92C6C-3C2E-49E9-9C13-A597938E91A0}" sibTransId="{7B7B2D64-8487-433B-A033-E5EA8DF3C30B}"/>
    <dgm:cxn modelId="{D0EA644D-4BDD-43B5-8AC5-87DE302AF8C3}" type="presParOf" srcId="{9EB67EA1-4F1F-4B68-80EE-430F14004D8C}" destId="{1B13E983-2E47-4F70-A09A-255195669953}" srcOrd="0" destOrd="0" presId="urn:microsoft.com/office/officeart/2008/layout/VerticalCurvedList"/>
    <dgm:cxn modelId="{B4869192-1811-4FCF-92D4-26AD375A3649}" type="presParOf" srcId="{1B13E983-2E47-4F70-A09A-255195669953}" destId="{2B6CAA39-73B1-4405-B18C-174911850BEB}" srcOrd="0" destOrd="0" presId="urn:microsoft.com/office/officeart/2008/layout/VerticalCurvedList"/>
    <dgm:cxn modelId="{F7900D02-A07B-4111-BEF3-DD79E46C9050}" type="presParOf" srcId="{2B6CAA39-73B1-4405-B18C-174911850BEB}" destId="{FC1CD1E1-8D3A-487E-880F-DCDF9F137B74}" srcOrd="0" destOrd="0" presId="urn:microsoft.com/office/officeart/2008/layout/VerticalCurvedList"/>
    <dgm:cxn modelId="{C6AE208D-8EEC-483F-B4D4-D5CAD22F15D1}" type="presParOf" srcId="{2B6CAA39-73B1-4405-B18C-174911850BEB}" destId="{4909039C-E649-4993-B826-8BB53251F3C8}" srcOrd="1" destOrd="0" presId="urn:microsoft.com/office/officeart/2008/layout/VerticalCurvedList"/>
    <dgm:cxn modelId="{90BC1FFF-8621-4741-A734-DCA08CEC6872}" type="presParOf" srcId="{2B6CAA39-73B1-4405-B18C-174911850BEB}" destId="{0DE80B0B-CFE6-4421-85EC-A05A0A338C29}" srcOrd="2" destOrd="0" presId="urn:microsoft.com/office/officeart/2008/layout/VerticalCurvedList"/>
    <dgm:cxn modelId="{4A58E265-E984-4CF2-AC7B-D8AB374DBA5E}" type="presParOf" srcId="{2B6CAA39-73B1-4405-B18C-174911850BEB}" destId="{8CCE5948-73B1-42B2-AE31-998BC08E3175}" srcOrd="3" destOrd="0" presId="urn:microsoft.com/office/officeart/2008/layout/VerticalCurvedList"/>
    <dgm:cxn modelId="{FC48704C-076A-473E-8F4F-D562511B479C}" type="presParOf" srcId="{1B13E983-2E47-4F70-A09A-255195669953}" destId="{0F0A3204-5081-44F1-82C4-1F83AFB03BFC}" srcOrd="1" destOrd="0" presId="urn:microsoft.com/office/officeart/2008/layout/VerticalCurvedList"/>
    <dgm:cxn modelId="{FCC5C756-CCF0-4EAE-AAF3-590CD4CC91BB}" type="presParOf" srcId="{1B13E983-2E47-4F70-A09A-255195669953}" destId="{723BE93D-9BB6-43FF-BAE9-952D1FE48B4F}" srcOrd="2" destOrd="0" presId="urn:microsoft.com/office/officeart/2008/layout/VerticalCurvedList"/>
    <dgm:cxn modelId="{5204B8E7-F5C7-47E8-AE79-A444F75B5741}" type="presParOf" srcId="{723BE93D-9BB6-43FF-BAE9-952D1FE48B4F}" destId="{41852AE7-632D-4826-AE7E-05D8FC7C9224}" srcOrd="0" destOrd="0" presId="urn:microsoft.com/office/officeart/2008/layout/VerticalCurvedList"/>
    <dgm:cxn modelId="{01E022F6-6986-4425-B75C-7685BD39C22E}" type="presParOf" srcId="{1B13E983-2E47-4F70-A09A-255195669953}" destId="{D474CFB3-13AE-4D2F-8DD2-2C8E85842B09}" srcOrd="3" destOrd="0" presId="urn:microsoft.com/office/officeart/2008/layout/VerticalCurvedList"/>
    <dgm:cxn modelId="{39B6A074-9E69-400D-A126-047FFC1508A5}" type="presParOf" srcId="{1B13E983-2E47-4F70-A09A-255195669953}" destId="{3531A7BA-0418-494A-B486-05F7666B553A}" srcOrd="4" destOrd="0" presId="urn:microsoft.com/office/officeart/2008/layout/VerticalCurvedList"/>
    <dgm:cxn modelId="{C8CCEDC4-0982-4854-8B3E-15E5CD546470}" type="presParOf" srcId="{3531A7BA-0418-494A-B486-05F7666B553A}" destId="{DF15A4D2-9936-466E-8B15-DFF63AB12FF3}" srcOrd="0" destOrd="0" presId="urn:microsoft.com/office/officeart/2008/layout/VerticalCurvedList"/>
    <dgm:cxn modelId="{A172FB56-FD04-4926-B2A2-A539D552D38E}" type="presParOf" srcId="{1B13E983-2E47-4F70-A09A-255195669953}" destId="{4A47296B-6618-47AF-8CA6-9806DBAE343D}" srcOrd="5" destOrd="0" presId="urn:microsoft.com/office/officeart/2008/layout/VerticalCurvedList"/>
    <dgm:cxn modelId="{BBAE7B54-A936-4D8C-B15A-607483AA9185}" type="presParOf" srcId="{1B13E983-2E47-4F70-A09A-255195669953}" destId="{29FB8943-9BA6-4916-B95A-B136D03B9C14}" srcOrd="6" destOrd="0" presId="urn:microsoft.com/office/officeart/2008/layout/VerticalCurvedList"/>
    <dgm:cxn modelId="{3F5AF05C-5879-4033-8B91-68854153327D}" type="presParOf" srcId="{29FB8943-9BA6-4916-B95A-B136D03B9C14}" destId="{63F1F199-1FA2-4329-8EF4-27FCA03783BF}" srcOrd="0" destOrd="0" presId="urn:microsoft.com/office/officeart/2008/layout/VerticalCurvedList"/>
    <dgm:cxn modelId="{12C29DAC-735C-49EC-ABEA-3AA32DCF88B3}" type="presParOf" srcId="{1B13E983-2E47-4F70-A09A-255195669953}" destId="{44F54C4F-61A1-4745-8D86-3555C551EF58}" srcOrd="7" destOrd="0" presId="urn:microsoft.com/office/officeart/2008/layout/VerticalCurvedList"/>
    <dgm:cxn modelId="{5B323FB7-9A4F-4230-8ED2-0A20C844B698}" type="presParOf" srcId="{1B13E983-2E47-4F70-A09A-255195669953}" destId="{0481A579-9192-4319-A420-FC6A416967CA}" srcOrd="8" destOrd="0" presId="urn:microsoft.com/office/officeart/2008/layout/VerticalCurvedList"/>
    <dgm:cxn modelId="{A888B919-8CE6-4F9F-9ABA-10EA0F4A5720}" type="presParOf" srcId="{0481A579-9192-4319-A420-FC6A416967CA}" destId="{C27033DB-5572-4C3E-AEE3-F7AA715C1E0F}" srcOrd="0" destOrd="0" presId="urn:microsoft.com/office/officeart/2008/layout/VerticalCurvedList"/>
    <dgm:cxn modelId="{12D60AF9-5879-4206-A8F4-5D01101BB3F1}" type="presParOf" srcId="{1B13E983-2E47-4F70-A09A-255195669953}" destId="{BEAA7E4A-D4E3-4A80-8E52-B465DC227D5E}" srcOrd="9" destOrd="0" presId="urn:microsoft.com/office/officeart/2008/layout/VerticalCurvedList"/>
    <dgm:cxn modelId="{FBA02EAC-7BA9-487F-A207-3AD622AE0E91}" type="presParOf" srcId="{1B13E983-2E47-4F70-A09A-255195669953}" destId="{A5FCB4B9-283D-4483-9FA6-0B829F24A04B}" srcOrd="10" destOrd="0" presId="urn:microsoft.com/office/officeart/2008/layout/VerticalCurvedList"/>
    <dgm:cxn modelId="{6DB24CB1-4F74-4091-A824-C19B1DAE34F1}" type="presParOf" srcId="{A5FCB4B9-283D-4483-9FA6-0B829F24A04B}" destId="{D8BACBDD-CB4B-46E8-915B-AB12FFDF4955}" srcOrd="0" destOrd="0" presId="urn:microsoft.com/office/officeart/2008/layout/VerticalCurvedList"/>
    <dgm:cxn modelId="{0062FAC4-532B-43FC-9E29-8EFC754673ED}" type="presParOf" srcId="{1B13E983-2E47-4F70-A09A-255195669953}" destId="{4D25809D-5EF0-4FA1-B8E1-5ACF3F9DA3EE}" srcOrd="11" destOrd="0" presId="urn:microsoft.com/office/officeart/2008/layout/VerticalCurvedList"/>
    <dgm:cxn modelId="{938FAE88-0320-4414-8683-1F61964E5682}" type="presParOf" srcId="{1B13E983-2E47-4F70-A09A-255195669953}" destId="{C7081371-FD9B-4AE0-B05E-B56B1BCA0CDA}" srcOrd="12" destOrd="0" presId="urn:microsoft.com/office/officeart/2008/layout/VerticalCurvedList"/>
    <dgm:cxn modelId="{8F22395C-09E4-4A0A-A73E-275972BC1425}" type="presParOf" srcId="{C7081371-FD9B-4AE0-B05E-B56B1BCA0CDA}" destId="{6CBF0ADD-CDDA-43ED-9751-F89B2CEA388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9039C-E649-4993-B826-8BB53251F3C8}">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0A3204-5081-44F1-82C4-1F83AFB03BFC}">
      <dsp:nvSpPr>
        <dsp:cNvPr id="0" name=""/>
        <dsp:cNvSpPr/>
      </dsp:nvSpPr>
      <dsp:spPr>
        <a:xfrm>
          <a:off x="434398" y="285347"/>
          <a:ext cx="7617019"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solidFill>
              <a:latin typeface="+mj-lt"/>
            </a:rPr>
            <a:t>Statement of commitment </a:t>
          </a:r>
        </a:p>
      </dsp:txBody>
      <dsp:txXfrm>
        <a:off x="434398" y="285347"/>
        <a:ext cx="7617019" cy="570477"/>
      </dsp:txXfrm>
    </dsp:sp>
    <dsp:sp modelId="{41852AE7-632D-4826-AE7E-05D8FC7C9224}">
      <dsp:nvSpPr>
        <dsp:cNvPr id="0" name=""/>
        <dsp:cNvSpPr/>
      </dsp:nvSpPr>
      <dsp:spPr>
        <a:xfrm>
          <a:off x="77849" y="214037"/>
          <a:ext cx="713096" cy="7130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74CFB3-13AE-4D2F-8DD2-2C8E85842B09}">
      <dsp:nvSpPr>
        <dsp:cNvPr id="0" name=""/>
        <dsp:cNvSpPr/>
      </dsp:nvSpPr>
      <dsp:spPr>
        <a:xfrm>
          <a:off x="903654" y="1140954"/>
          <a:ext cx="7147763"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solidFill>
              <a:latin typeface="+mj-lt"/>
            </a:rPr>
            <a:t>Definitions &amp; scope</a:t>
          </a:r>
        </a:p>
      </dsp:txBody>
      <dsp:txXfrm>
        <a:off x="903654" y="1140954"/>
        <a:ext cx="7147763" cy="570477"/>
      </dsp:txXfrm>
    </dsp:sp>
    <dsp:sp modelId="{DF15A4D2-9936-466E-8B15-DFF63AB12FF3}">
      <dsp:nvSpPr>
        <dsp:cNvPr id="0" name=""/>
        <dsp:cNvSpPr/>
      </dsp:nvSpPr>
      <dsp:spPr>
        <a:xfrm>
          <a:off x="547106" y="1069644"/>
          <a:ext cx="713096" cy="7130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7296B-6618-47AF-8CA6-9806DBAE343D}">
      <dsp:nvSpPr>
        <dsp:cNvPr id="0" name=""/>
        <dsp:cNvSpPr/>
      </dsp:nvSpPr>
      <dsp:spPr>
        <a:xfrm>
          <a:off x="1118233" y="1996562"/>
          <a:ext cx="6933183"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solidFill>
              <a:latin typeface="+mj-lt"/>
            </a:rPr>
            <a:t>Anticipated harms</a:t>
          </a:r>
        </a:p>
      </dsp:txBody>
      <dsp:txXfrm>
        <a:off x="1118233" y="1996562"/>
        <a:ext cx="6933183" cy="570477"/>
      </dsp:txXfrm>
    </dsp:sp>
    <dsp:sp modelId="{63F1F199-1FA2-4329-8EF4-27FCA03783BF}">
      <dsp:nvSpPr>
        <dsp:cNvPr id="0" name=""/>
        <dsp:cNvSpPr/>
      </dsp:nvSpPr>
      <dsp:spPr>
        <a:xfrm>
          <a:off x="761685" y="1925252"/>
          <a:ext cx="713096" cy="7130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F54C4F-61A1-4745-8D86-3555C551EF58}">
      <dsp:nvSpPr>
        <dsp:cNvPr id="0" name=""/>
        <dsp:cNvSpPr/>
      </dsp:nvSpPr>
      <dsp:spPr>
        <a:xfrm>
          <a:off x="1118233" y="2851627"/>
          <a:ext cx="6933183"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solidFill>
              <a:latin typeface="+mj-lt"/>
            </a:rPr>
            <a:t>Enforcement roles &amp; regulations</a:t>
          </a:r>
        </a:p>
      </dsp:txBody>
      <dsp:txXfrm>
        <a:off x="1118233" y="2851627"/>
        <a:ext cx="6933183" cy="570477"/>
      </dsp:txXfrm>
    </dsp:sp>
    <dsp:sp modelId="{C27033DB-5572-4C3E-AEE3-F7AA715C1E0F}">
      <dsp:nvSpPr>
        <dsp:cNvPr id="0" name=""/>
        <dsp:cNvSpPr/>
      </dsp:nvSpPr>
      <dsp:spPr>
        <a:xfrm>
          <a:off x="761685" y="2780318"/>
          <a:ext cx="713096" cy="7130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AA7E4A-D4E3-4A80-8E52-B465DC227D5E}">
      <dsp:nvSpPr>
        <dsp:cNvPr id="0" name=""/>
        <dsp:cNvSpPr/>
      </dsp:nvSpPr>
      <dsp:spPr>
        <a:xfrm>
          <a:off x="903654" y="3707235"/>
          <a:ext cx="7147763"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solidFill>
              <a:latin typeface="+mj-lt"/>
            </a:rPr>
            <a:t>Reporting &amp; monitoring with prohibition of retaliation</a:t>
          </a:r>
        </a:p>
      </dsp:txBody>
      <dsp:txXfrm>
        <a:off x="903654" y="3707235"/>
        <a:ext cx="7147763" cy="570477"/>
      </dsp:txXfrm>
    </dsp:sp>
    <dsp:sp modelId="{D8BACBDD-CB4B-46E8-915B-AB12FFDF4955}">
      <dsp:nvSpPr>
        <dsp:cNvPr id="0" name=""/>
        <dsp:cNvSpPr/>
      </dsp:nvSpPr>
      <dsp:spPr>
        <a:xfrm>
          <a:off x="547106" y="3635925"/>
          <a:ext cx="713096" cy="7130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5809D-5EF0-4FA1-B8E1-5ACF3F9DA3EE}">
      <dsp:nvSpPr>
        <dsp:cNvPr id="0" name=""/>
        <dsp:cNvSpPr/>
      </dsp:nvSpPr>
      <dsp:spPr>
        <a:xfrm>
          <a:off x="434398" y="4562842"/>
          <a:ext cx="7617019"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solidFill>
              <a:latin typeface="+mj-lt"/>
            </a:rPr>
            <a:t>Addressing patient-initiated BDBH</a:t>
          </a:r>
        </a:p>
      </dsp:txBody>
      <dsp:txXfrm>
        <a:off x="434398" y="4562842"/>
        <a:ext cx="7617019" cy="570477"/>
      </dsp:txXfrm>
    </dsp:sp>
    <dsp:sp modelId="{6CBF0ADD-CDDA-43ED-9751-F89B2CEA3887}">
      <dsp:nvSpPr>
        <dsp:cNvPr id="0" name=""/>
        <dsp:cNvSpPr/>
      </dsp:nvSpPr>
      <dsp:spPr>
        <a:xfrm>
          <a:off x="77849" y="4491533"/>
          <a:ext cx="713096" cy="7130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2-01T06:28:57.074"/>
    </inkml:context>
    <inkml:brush xml:id="br0">
      <inkml:brushProperty name="width" value="0.29167" units="cm"/>
      <inkml:brushProperty name="height" value="0.58333" units="cm"/>
      <inkml:brushProperty name="color" value="#FFFFFF"/>
      <inkml:brushProperty name="tip" value="rectangle"/>
      <inkml:brushProperty name="rasterOp" value="maskPen"/>
      <inkml:brushProperty name="fitToCurve" value="1"/>
    </inkml:brush>
  </inkml:definitions>
  <inkml:trace contextRef="#ctx0" brushRef="#br0">0 239 0,'28'0'172,"112"0"-157,55 0 1,0 0-16,168-27 16,-112-29-1,112 28 1,28 28-16,28 0 31,-1-28-31,-55 28 16,195 0-16,-362 0 15,306 0 1,140 0 0,-83 0-1,110 0-15,-194 0 16,-140 0-16,-56 0 15,84 0 1,-140 0-16,-27 0 16,-1 0-1,28 0 1,-111 0-16,-28 0 16,55 28-16,1 0 15,27 0 1,-55 27-1,27-27-15,-83-28 16,0 0 0,-28 28-16,0-28 31,56 28-15,-56-28-1,-1 28 1,57 84-16,84-29 15,-113-55 1,29 28 0,28 56-16,-1 0 15,-55-57-15,0 57 16,-28-84 0,28 28-16,-28 55 15,56 29 1,-84-112-1,27 56 1,-27-57 0,28 29-1,-28 0 1,0-28 0,0 0-1,0 28 1,0-28 15,0 0-15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2-01T06:29:15.534"/>
    </inkml:context>
    <inkml:brush xml:id="br0">
      <inkml:brushProperty name="width" value="0.08333" units="cm"/>
      <inkml:brushProperty name="height" value="0.08333"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5160A-45B8-47D9-9E3D-9D211CF479BE}"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D4521-BFB1-431C-8CCF-EB8E1A5C9BC7}" type="slidenum">
              <a:rPr lang="en-US" smtClean="0"/>
              <a:t>‹#›</a:t>
            </a:fld>
            <a:endParaRPr lang="en-US"/>
          </a:p>
        </p:txBody>
      </p:sp>
    </p:spTree>
    <p:extLst>
      <p:ext uri="{BB962C8B-B14F-4D97-AF65-F5344CB8AC3E}">
        <p14:creationId xmlns:p14="http://schemas.microsoft.com/office/powerpoint/2010/main" val="14496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leconomics.com/view/schoolyard-bullpen-bullies-workpla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supports the </a:t>
            </a:r>
            <a:r>
              <a:rPr lang="en-US" b="1" i="1" dirty="0">
                <a:solidFill>
                  <a:schemeClr val="accent5"/>
                </a:solidFill>
                <a:latin typeface="Arial" panose="020B0604020202020204" pitchFamily="34" charset="0"/>
                <a:cs typeface="Arial" panose="020B0604020202020204" pitchFamily="34" charset="0"/>
              </a:rPr>
              <a:t>2022 ACC Health Policy Statement on Building Respect, Civility and Inclusion in the Cardiovascular Workplace  </a:t>
            </a:r>
            <a:r>
              <a:rPr lang="en-US" b="0" i="0" dirty="0">
                <a:solidFill>
                  <a:schemeClr val="accent5"/>
                </a:solidFill>
                <a:latin typeface="Arial" panose="020B0604020202020204" pitchFamily="34" charset="0"/>
                <a:cs typeface="Arial" panose="020B0604020202020204" pitchFamily="34" charset="0"/>
              </a:rPr>
              <a:t>and aims to provide an introduction and overview of the ACC principles for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augmentation of respect, civility, and inclusion, and minimization of bias, discrimination, bullying and harassment.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In commissioning this Workforce Health Policy Statement, ACC recognizes the breadth of the problem in cardiovascular medicine, its responsibility to address it, and accepts accountability for this work</a:t>
            </a:r>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1</a:t>
            </a:fld>
            <a:endParaRPr lang="en-US"/>
          </a:p>
        </p:txBody>
      </p:sp>
    </p:spTree>
    <p:extLst>
      <p:ext uri="{BB962C8B-B14F-4D97-AF65-F5344CB8AC3E}">
        <p14:creationId xmlns:p14="http://schemas.microsoft.com/office/powerpoint/2010/main" val="251000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b="0" i="0" dirty="0">
                <a:solidFill>
                  <a:schemeClr val="accent5"/>
                </a:solidFill>
                <a:cs typeface="Arial" panose="020B0604020202020204" pitchFamily="34" charset="0"/>
              </a:rPr>
              <a:t>ACC </a:t>
            </a:r>
            <a:r>
              <a:rPr lang="en-US" sz="1200" b="0" i="0" u="sng" dirty="0">
                <a:solidFill>
                  <a:schemeClr val="accent5"/>
                </a:solidFill>
                <a:cs typeface="Arial" panose="020B0604020202020204" pitchFamily="34" charset="0"/>
              </a:rPr>
              <a:t>Health Policy Statement </a:t>
            </a:r>
            <a:r>
              <a:rPr lang="en-US" sz="1200" b="0" i="0" dirty="0">
                <a:solidFill>
                  <a:schemeClr val="accent5"/>
                </a:solidFill>
                <a:cs typeface="Arial" panose="020B0604020202020204" pitchFamily="34" charset="0"/>
              </a:rPr>
              <a:t>on Building Respect, Civility and Inclusion in the Cardiovascular Workplace include 12 principles that outline beliefs and recommended strategies and Best Practices to support a culture of respect   And outlines a general approach to building respect, stability and inclusion in cardiovascular organizations and practices.  This includes high level outlines of what is a meaningful ( as opposed to empty /in affect) responses to bias, discrimination, bullying and harassment as well as  what structures and policies and procedures may need to be put in place in order to achieve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accent5"/>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accent5"/>
                </a:solidFill>
                <a:cs typeface="Arial" panose="020B0604020202020204" pitchFamily="34" charset="0"/>
              </a:rPr>
              <a:t>This slide and</a:t>
            </a:r>
            <a:r>
              <a:rPr lang="en-US" sz="1200" b="0" i="0" baseline="0" dirty="0">
                <a:solidFill>
                  <a:schemeClr val="accent5"/>
                </a:solidFill>
                <a:cs typeface="Arial" panose="020B0604020202020204" pitchFamily="34" charset="0"/>
              </a:rPr>
              <a:t> the following list the outline of the HPS, beginning with a general approach (this slide) followed by (next slide)…</a:t>
            </a:r>
            <a:endParaRPr lang="en-US" sz="1200" b="0" i="0" dirty="0">
              <a:solidFill>
                <a:schemeClr val="accent5"/>
              </a:solidFill>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1489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specific strategies to address BDBH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Importantly, in addition to the document, there are a suite of web tools and resources available at ACC.org/Guidelines that include….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4864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 </a:t>
            </a:r>
            <a:r>
              <a:rPr lang="en-US" sz="1800" dirty="0">
                <a:effectLst/>
                <a:latin typeface="Calibri" panose="020F0502020204030204" pitchFamily="34" charset="0"/>
                <a:ea typeface="Calibri" panose="020F0502020204030204" pitchFamily="34" charset="0"/>
              </a:rPr>
              <a:t>Organizations and their leaders need to establish that they value respect, teamwork, and civility in work-related interactions and will not tolerate their absence. </a:t>
            </a:r>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12</a:t>
            </a:fld>
            <a:endParaRPr lang="en-US"/>
          </a:p>
        </p:txBody>
      </p:sp>
    </p:spTree>
    <p:extLst>
      <p:ext uri="{BB962C8B-B14F-4D97-AF65-F5344CB8AC3E}">
        <p14:creationId xmlns:p14="http://schemas.microsoft.com/office/powerpoint/2010/main" val="143727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 </a:t>
            </a:r>
            <a:r>
              <a:rPr lang="en-US" b="0" dirty="0"/>
              <a:t> this graphic represents a number of the components, both of foundations and the pillars  necessary to start the journey of improving organizational climate, promoting diversity, equity, inclusion, and belongings and eliminating bias, discrimination, bullying and harassment in our organizations. The ultimate goal is a positive,</a:t>
            </a:r>
            <a:r>
              <a:rPr lang="en-US" b="0" baseline="0" dirty="0"/>
              <a:t> respectful </a:t>
            </a:r>
            <a:r>
              <a:rPr lang="en-US" b="0" dirty="0"/>
              <a:t>culture</a:t>
            </a:r>
            <a:r>
              <a:rPr lang="en-US" b="0" baseline="0" dirty="0"/>
              <a:t> and climate.</a:t>
            </a:r>
          </a:p>
          <a:p>
            <a:r>
              <a:rPr lang="en-US" b="0" baseline="0" dirty="0"/>
              <a:t>Foundations include (read horizontal bars) and pillars include (read vertical bars)</a:t>
            </a:r>
            <a:endParaRPr lang="en-US" b="1" dirty="0"/>
          </a:p>
        </p:txBody>
      </p:sp>
      <p:sp>
        <p:nvSpPr>
          <p:cNvPr id="4" name="Slide Number Placeholder 3"/>
          <p:cNvSpPr>
            <a:spLocks noGrp="1"/>
          </p:cNvSpPr>
          <p:nvPr>
            <p:ph type="sldNum" sz="quarter" idx="5"/>
          </p:nvPr>
        </p:nvSpPr>
        <p:spPr/>
        <p:txBody>
          <a:bodyPr/>
          <a:lstStyle/>
          <a:p>
            <a:fld id="{421D4521-BFB1-431C-8CCF-EB8E1A5C9BC7}" type="slidenum">
              <a:rPr lang="en-US" smtClean="0"/>
              <a:t>13</a:t>
            </a:fld>
            <a:endParaRPr lang="en-US"/>
          </a:p>
        </p:txBody>
      </p:sp>
    </p:spTree>
    <p:extLst>
      <p:ext uri="{BB962C8B-B14F-4D97-AF65-F5344CB8AC3E}">
        <p14:creationId xmlns:p14="http://schemas.microsoft.com/office/powerpoint/2010/main" val="74834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endParaRPr lang="en-US" dirty="0"/>
          </a:p>
          <a:p>
            <a:r>
              <a:rPr lang="en-US" b="0" i="0" dirty="0">
                <a:solidFill>
                  <a:srgbClr val="000000"/>
                </a:solidFill>
                <a:effectLst/>
                <a:latin typeface="Times New Roman" panose="02020603050405020304" pitchFamily="18" charset="0"/>
              </a:rPr>
              <a:t>These are principles 4 and 5 featured in the statement. </a:t>
            </a:r>
          </a:p>
        </p:txBody>
      </p:sp>
      <p:sp>
        <p:nvSpPr>
          <p:cNvPr id="4" name="Slide Number Placeholder 3"/>
          <p:cNvSpPr>
            <a:spLocks noGrp="1"/>
          </p:cNvSpPr>
          <p:nvPr>
            <p:ph type="sldNum" sz="quarter" idx="10"/>
          </p:nvPr>
        </p:nvSpPr>
        <p:spPr/>
        <p:txBody>
          <a:bodyPr/>
          <a:lstStyle/>
          <a:p>
            <a:fld id="{421D4521-BFB1-431C-8CCF-EB8E1A5C9BC7}" type="slidenum">
              <a:rPr lang="en-US" smtClean="0"/>
              <a:t>14</a:t>
            </a:fld>
            <a:endParaRPr lang="en-US"/>
          </a:p>
        </p:txBody>
      </p:sp>
    </p:spTree>
    <p:extLst>
      <p:ext uri="{BB962C8B-B14F-4D97-AF65-F5344CB8AC3E}">
        <p14:creationId xmlns:p14="http://schemas.microsoft.com/office/powerpoint/2010/main" val="425474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p>
          <a:p>
            <a:r>
              <a:rPr lang="en-US" sz="1800" spc="1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optimally support and improve anti-BDBH efforts in cardiovascular practices and organizations, certain structures, expertise, and accountabilities must be in place. The ACC holds that o</a:t>
            </a:r>
            <a:r>
              <a:rPr lang="en-US" sz="1800" dirty="0">
                <a:effectLst/>
                <a:latin typeface="Calibri" panose="020F0502020204030204" pitchFamily="34" charset="0"/>
                <a:ea typeface="Calibri" panose="020F0502020204030204" pitchFamily="34" charset="0"/>
                <a:cs typeface="Times New Roman" panose="02020603050405020304" pitchFamily="18" charset="0"/>
              </a:rPr>
              <a:t>rganizations providing cardiovascular care, education, and/or research should have a set of effective, clear, and implementable policies and procedures to address workplace BDBH which follow established best practices. These policies should include a statement of commitment, definitions and scope, anticipated harms, enforcement roles and responsibilities, reporting and monitoring with prohibition of retaliation, and address patient-initiated BDBH</a:t>
            </a:r>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15</a:t>
            </a:fld>
            <a:endParaRPr lang="en-US"/>
          </a:p>
        </p:txBody>
      </p:sp>
    </p:spTree>
    <p:extLst>
      <p:ext uri="{BB962C8B-B14F-4D97-AF65-F5344CB8AC3E}">
        <p14:creationId xmlns:p14="http://schemas.microsoft.com/office/powerpoint/2010/main" val="101748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Speaker Note: </a:t>
            </a:r>
          </a:p>
          <a:p>
            <a:r>
              <a:rPr lang="en-US" sz="1800" spc="1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Structure(s) to support mutual respect and reduce BDBH should be consistent and integrated across the organization or practice, leveraging centrally located resources and subject matter expertise to inform action. Areas of subject matter expertise essential to optimizing organizational proficiency include…</a:t>
            </a:r>
          </a:p>
          <a:p>
            <a:endParaRPr lang="en-US" sz="1800" spc="15" dirty="0">
              <a:solidFill>
                <a:srgbClr val="000000"/>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1D4521-BFB1-431C-8CCF-EB8E1A5C9BC7}" type="slidenum">
              <a:rPr lang="en-US" smtClean="0"/>
              <a:t>16</a:t>
            </a:fld>
            <a:endParaRPr lang="en-US"/>
          </a:p>
        </p:txBody>
      </p:sp>
    </p:spTree>
    <p:extLst>
      <p:ext uri="{BB962C8B-B14F-4D97-AF65-F5344CB8AC3E}">
        <p14:creationId xmlns:p14="http://schemas.microsoft.com/office/powerpoint/2010/main" val="4069895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endParaRPr lang="en-US" dirty="0"/>
          </a:p>
          <a:p>
            <a:r>
              <a:rPr lang="en-US" b="0" i="0" dirty="0">
                <a:solidFill>
                  <a:srgbClr val="000000"/>
                </a:solidFill>
                <a:effectLst/>
                <a:latin typeface="Times New Roman" panose="02020603050405020304" pitchFamily="18" charset="0"/>
              </a:rPr>
              <a:t>This is principle 6 featured in the statement. </a:t>
            </a:r>
          </a:p>
        </p:txBody>
      </p:sp>
      <p:sp>
        <p:nvSpPr>
          <p:cNvPr id="4" name="Slide Number Placeholder 3"/>
          <p:cNvSpPr>
            <a:spLocks noGrp="1"/>
          </p:cNvSpPr>
          <p:nvPr>
            <p:ph type="sldNum" sz="quarter" idx="10"/>
          </p:nvPr>
        </p:nvSpPr>
        <p:spPr/>
        <p:txBody>
          <a:bodyPr/>
          <a:lstStyle/>
          <a:p>
            <a:fld id="{421D4521-BFB1-431C-8CCF-EB8E1A5C9BC7}" type="slidenum">
              <a:rPr lang="en-US" smtClean="0"/>
              <a:t>17</a:t>
            </a:fld>
            <a:endParaRPr lang="en-US"/>
          </a:p>
        </p:txBody>
      </p:sp>
    </p:spTree>
    <p:extLst>
      <p:ext uri="{BB962C8B-B14F-4D97-AF65-F5344CB8AC3E}">
        <p14:creationId xmlns:p14="http://schemas.microsoft.com/office/powerpoint/2010/main" val="1493770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endParaRPr lang="en-US" dirty="0"/>
          </a:p>
          <a:p>
            <a:r>
              <a:rPr lang="en-US" b="0" i="0" dirty="0">
                <a:solidFill>
                  <a:srgbClr val="000000"/>
                </a:solidFill>
                <a:effectLst/>
                <a:latin typeface="Times New Roman" panose="02020603050405020304" pitchFamily="18" charset="0"/>
              </a:rPr>
              <a:t>These are the principles 7 and 8 featured in the statement. </a:t>
            </a:r>
          </a:p>
        </p:txBody>
      </p:sp>
      <p:sp>
        <p:nvSpPr>
          <p:cNvPr id="4" name="Slide Number Placeholder 3"/>
          <p:cNvSpPr>
            <a:spLocks noGrp="1"/>
          </p:cNvSpPr>
          <p:nvPr>
            <p:ph type="sldNum" sz="quarter" idx="10"/>
          </p:nvPr>
        </p:nvSpPr>
        <p:spPr/>
        <p:txBody>
          <a:bodyPr/>
          <a:lstStyle/>
          <a:p>
            <a:fld id="{421D4521-BFB1-431C-8CCF-EB8E1A5C9BC7}" type="slidenum">
              <a:rPr lang="en-US" smtClean="0"/>
              <a:t>18</a:t>
            </a:fld>
            <a:endParaRPr lang="en-US"/>
          </a:p>
        </p:txBody>
      </p:sp>
    </p:spTree>
    <p:extLst>
      <p:ext uri="{BB962C8B-B14F-4D97-AF65-F5344CB8AC3E}">
        <p14:creationId xmlns:p14="http://schemas.microsoft.com/office/powerpoint/2010/main" val="75263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sz="1200" dirty="0">
                <a:effectLst/>
                <a:latin typeface="Calibri" panose="020F0502020204030204" pitchFamily="34" charset="0"/>
                <a:ea typeface="Calibri" panose="020F0502020204030204" pitchFamily="34" charset="0"/>
              </a:rPr>
              <a:t>For cultures of civility to thrive at an organizational level, individuals need to have awareness of their own behaviors, and further practice allyship and upstander behaviors. Tools to empower individuals should be made readily available and known… </a:t>
            </a:r>
            <a:endParaRPr lang="en-US" dirty="0"/>
          </a:p>
          <a:p>
            <a:endParaRPr lang="en-US" dirty="0"/>
          </a:p>
          <a:p>
            <a:r>
              <a:rPr lang="en-US" dirty="0"/>
              <a:t>Definition of </a:t>
            </a:r>
            <a:r>
              <a:rPr lang="en-US" b="1" i="1" dirty="0"/>
              <a:t>upstander</a:t>
            </a:r>
            <a:r>
              <a:rPr lang="en-US"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individual who actively defends a cause or belief or intervenes when someone is being bullied, mistreated, or is the target of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microaggressor</a:t>
            </a:r>
            <a:r>
              <a:rPr lang="en-US" sz="1800" dirty="0">
                <a:effectLst/>
                <a:latin typeface="Calibri" panose="020F0502020204030204" pitchFamily="34" charset="0"/>
                <a:ea typeface="Calibri" panose="020F0502020204030204" pitchFamily="34" charset="0"/>
                <a:cs typeface="Times New Roman" panose="02020603050405020304" pitchFamily="18" charset="0"/>
              </a:rPr>
              <a:t>/harasser; distinct from a ‘bystander’ who witnesses incivility or BDBH but takes no action. </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Citation: </a:t>
            </a:r>
          </a:p>
          <a:p>
            <a:r>
              <a:rPr lang="en-US" sz="1800" dirty="0">
                <a:effectLst/>
                <a:latin typeface="Times New Roman" panose="02020603050405020304" pitchFamily="18" charset="0"/>
                <a:ea typeface="Times New Roman" panose="02020603050405020304" pitchFamily="18" charset="0"/>
              </a:rPr>
              <a:t>Yarbrough J. From the schoolyard to the bullpen: bullies in the workplace. Medical Economics. Available at: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https://www.medicaleconomics.com/view/schoolyard-bullpen-bullies-workplace</a:t>
            </a:r>
            <a:r>
              <a:rPr lang="en-US" sz="1800" dirty="0">
                <a:effectLst/>
                <a:latin typeface="Times New Roman" panose="02020603050405020304" pitchFamily="18" charset="0"/>
                <a:ea typeface="Times New Roman" panose="02020603050405020304" pitchFamily="18" charset="0"/>
              </a:rPr>
              <a:t>. Accessed: June 6, 2021</a:t>
            </a:r>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19</a:t>
            </a:fld>
            <a:endParaRPr lang="en-US"/>
          </a:p>
        </p:txBody>
      </p:sp>
    </p:spTree>
    <p:extLst>
      <p:ext uri="{BB962C8B-B14F-4D97-AF65-F5344CB8AC3E}">
        <p14:creationId xmlns:p14="http://schemas.microsoft.com/office/powerpoint/2010/main" val="157517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a:t>
            </a:r>
            <a:r>
              <a:rPr lang="en-US" dirty="0"/>
              <a:t>: The writing group was co-chaired by Drs Douglas and Mack</a:t>
            </a:r>
          </a:p>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2</a:t>
            </a:fld>
            <a:endParaRPr lang="en-US"/>
          </a:p>
        </p:txBody>
      </p:sp>
    </p:spTree>
    <p:extLst>
      <p:ext uri="{BB962C8B-B14F-4D97-AF65-F5344CB8AC3E}">
        <p14:creationId xmlns:p14="http://schemas.microsoft.com/office/powerpoint/2010/main" val="132333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A.C.T.I.O.N. framework is a practical communication (Speak-Up) approach which can be used by targets or witnesses of microaggressions, racist or discriminatory statements. It is less useful for true bullying and harassment. Here’s what the letters stand for and some examples: </a:t>
            </a:r>
          </a:p>
          <a:p>
            <a:endParaRPr lang="en-US" dirty="0"/>
          </a:p>
          <a:p>
            <a:r>
              <a:rPr lang="en-US" b="1" dirty="0"/>
              <a:t>A</a:t>
            </a:r>
            <a:r>
              <a:rPr lang="en-US" dirty="0"/>
              <a:t>- </a:t>
            </a:r>
            <a:r>
              <a:rPr lang="en-US" u="sng" dirty="0"/>
              <a:t>Ask clarifying questions</a:t>
            </a:r>
            <a:r>
              <a:rPr lang="en-US" dirty="0"/>
              <a:t> to help understand the intention e.g. “I would like to understand what you just said. Are you saying that …”</a:t>
            </a:r>
          </a:p>
          <a:p>
            <a:r>
              <a:rPr lang="en-US" b="1" dirty="0"/>
              <a:t>C </a:t>
            </a:r>
            <a:r>
              <a:rPr lang="en-US" dirty="0"/>
              <a:t>– </a:t>
            </a:r>
            <a:r>
              <a:rPr lang="en-US" u="sng" dirty="0"/>
              <a:t>Curiosity instead of judgment:</a:t>
            </a:r>
            <a:r>
              <a:rPr lang="en-US" dirty="0"/>
              <a:t> this involves actively listening to the explanation provided.  If a </a:t>
            </a:r>
            <a:r>
              <a:rPr lang="en-US" b="1" dirty="0"/>
              <a:t>different meaning </a:t>
            </a:r>
            <a:r>
              <a:rPr lang="en-US" dirty="0"/>
              <a:t>is provided than what was originally perceived by the witness/target, the conversation can be ended. However, if a “</a:t>
            </a:r>
            <a:r>
              <a:rPr lang="en-US" b="1" dirty="0"/>
              <a:t>backtracking” explanation </a:t>
            </a:r>
            <a:r>
              <a:rPr lang="en-US" dirty="0"/>
              <a:t>is provided, consider making a statement to explain how the original statement is uncivil e.g. “It is great to learn that I misunderstood your initial statement, because as you know, such statements can be …” If the speaker </a:t>
            </a:r>
            <a:r>
              <a:rPr lang="en-US" b="1" dirty="0"/>
              <a:t>agrees with your paraphrased statement, </a:t>
            </a:r>
            <a:r>
              <a:rPr lang="en-US" b="0" dirty="0"/>
              <a:t>then continue the conversation to further explore the intent behind their statement e.g. “Please help me understand what you hope to convey with that statement”</a:t>
            </a:r>
          </a:p>
          <a:p>
            <a:r>
              <a:rPr lang="en-US" b="1" dirty="0"/>
              <a:t>T</a:t>
            </a:r>
            <a:r>
              <a:rPr lang="en-US" b="0" dirty="0"/>
              <a:t>- </a:t>
            </a:r>
            <a:r>
              <a:rPr lang="en-US" b="0" u="sng" dirty="0"/>
              <a:t>Tell the facts you observed:</a:t>
            </a:r>
            <a:r>
              <a:rPr lang="en-US" b="0" u="none" dirty="0"/>
              <a:t> e</a:t>
            </a:r>
            <a:r>
              <a:rPr lang="en-US" b="0" dirty="0"/>
              <a:t>.g. “I observed that …”</a:t>
            </a:r>
          </a:p>
          <a:p>
            <a:r>
              <a:rPr lang="en-US" b="1" dirty="0"/>
              <a:t>I</a:t>
            </a:r>
            <a:r>
              <a:rPr lang="en-US" b="0" dirty="0"/>
              <a:t> – </a:t>
            </a:r>
            <a:r>
              <a:rPr lang="en-US" b="0" u="sng" dirty="0"/>
              <a:t>Intention vs impact</a:t>
            </a:r>
            <a:r>
              <a:rPr lang="en-US" b="0" dirty="0"/>
              <a:t>: ask or state the potential impact of the statement/action on others e.g. “Such a statement makes people think/assume…. “</a:t>
            </a:r>
          </a:p>
          <a:p>
            <a:r>
              <a:rPr lang="en-US" b="1" dirty="0"/>
              <a:t>O</a:t>
            </a:r>
            <a:r>
              <a:rPr lang="en-US" b="0" dirty="0"/>
              <a:t> </a:t>
            </a:r>
            <a:r>
              <a:rPr lang="en-US" b="0" u="sng" dirty="0"/>
              <a:t>– Own your thoughts, share your reactions:</a:t>
            </a:r>
            <a:r>
              <a:rPr lang="en-US" b="0" u="none" dirty="0"/>
              <a:t> </a:t>
            </a:r>
            <a:r>
              <a:rPr lang="en-US" b="0" dirty="0"/>
              <a:t>e.g. “Your statement makes me think/feel …”</a:t>
            </a:r>
          </a:p>
          <a:p>
            <a:r>
              <a:rPr lang="en-US" b="1" dirty="0"/>
              <a:t>N</a:t>
            </a:r>
            <a:r>
              <a:rPr lang="en-US" b="0" dirty="0"/>
              <a:t> – </a:t>
            </a:r>
            <a:r>
              <a:rPr lang="en-US" b="0" u="sng" dirty="0"/>
              <a:t>Next steps</a:t>
            </a:r>
            <a:r>
              <a:rPr lang="en-US" b="0" dirty="0"/>
              <a:t>: request appropriate action to be taken e.g. “I’d appreciate it if you would refrain from stating xxx or using the terms xxx as it is inappropriate (unhealthy/uncivil)”</a:t>
            </a:r>
          </a:p>
          <a:p>
            <a:endParaRPr lang="en-US" b="0" dirty="0"/>
          </a:p>
          <a:p>
            <a:r>
              <a:rPr lang="en-US" b="0" dirty="0"/>
              <a:t>Reference – </a:t>
            </a:r>
            <a:r>
              <a:rPr lang="en-US" dirty="0"/>
              <a:t>Brooks-Hurst E.  Responding to microaggressions in the classroom. Diversity, Equity, and Inclusive Teaching Initiatives at Texas Tech University. Available at: https://www.depts.ttu.edu/tlpdc/Responding_Microaggressions_Handout.pdf Accessed February 21, 2022</a:t>
            </a:r>
            <a:endParaRPr lang="en-US" b="0" dirty="0"/>
          </a:p>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20</a:t>
            </a:fld>
            <a:endParaRPr lang="en-US"/>
          </a:p>
        </p:txBody>
      </p:sp>
    </p:spTree>
    <p:extLst>
      <p:ext uri="{BB962C8B-B14F-4D97-AF65-F5344CB8AC3E}">
        <p14:creationId xmlns:p14="http://schemas.microsoft.com/office/powerpoint/2010/main" val="2667810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New Roman" panose="02020603050405020304" pitchFamily="18" charset="0"/>
                <a:cs typeface="Calibri" panose="020F0502020204030204" pitchFamily="34" charset="0"/>
              </a:rPr>
              <a:t>Speaker notes: </a:t>
            </a:r>
          </a:p>
          <a:p>
            <a:r>
              <a:rPr lang="en-US" sz="1800" dirty="0">
                <a:effectLst/>
                <a:latin typeface="Times New Roman" panose="02020603050405020304" pitchFamily="18" charset="0"/>
                <a:ea typeface="Times New Roman" panose="02020603050405020304" pitchFamily="18" charset="0"/>
                <a:cs typeface="Calibri" panose="020F0502020204030204" pitchFamily="34" charset="0"/>
              </a:rPr>
              <a:t>Specific programs are critical to accomplish the goal of building a culture of respect and reducing toxic behaviors. </a:t>
            </a:r>
            <a:r>
              <a:rPr lang="en-US" sz="1800" b="1" dirty="0">
                <a:effectLst/>
                <a:latin typeface="Times New Roman" panose="02020603050405020304" pitchFamily="18" charset="0"/>
                <a:ea typeface="Times New Roman" panose="02020603050405020304" pitchFamily="18" charset="0"/>
                <a:cs typeface="Calibri" panose="020F0502020204030204" pitchFamily="34" charset="0"/>
              </a:rPr>
              <a:t>Programs must include specific action items</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such as education, unbiased reviews, and confidential reporting. There is no “one size fits all” for all organizations, the basic tenets are consistent. </a:t>
            </a:r>
          </a:p>
          <a:p>
            <a:endParaRPr lang="en-US" sz="1800" dirty="0">
              <a:effectLst/>
              <a:latin typeface="Times New Roman" panose="02020603050405020304" pitchFamily="18" charset="0"/>
              <a:cs typeface="Calibri" panose="020F0502020204030204" pitchFamily="34" charset="0"/>
            </a:endParaRPr>
          </a:p>
          <a:p>
            <a:r>
              <a:rPr lang="en-US" sz="1800" dirty="0">
                <a:effectLst/>
                <a:latin typeface="Times New Roman" panose="02020603050405020304" pitchFamily="18" charset="0"/>
                <a:cs typeface="Calibri" panose="020F0502020204030204" pitchFamily="34" charset="0"/>
              </a:rPr>
              <a:t>Education and awareness is essential. Some specific things to offer include: Implicit bias testing, training and mitigation, as well as upstander and allyship training.</a:t>
            </a:r>
          </a:p>
          <a:p>
            <a:endParaRPr lang="en-US" sz="1800" dirty="0">
              <a:effectLst/>
              <a:latin typeface="Times New Roman" panose="02020603050405020304" pitchFamily="18" charset="0"/>
              <a:cs typeface="Calibri" panose="020F0502020204030204" pitchFamily="34" charset="0"/>
            </a:endParaRPr>
          </a:p>
          <a:p>
            <a:r>
              <a:rPr lang="en-US" sz="1800" dirty="0">
                <a:effectLst/>
                <a:latin typeface="Times New Roman" panose="02020603050405020304" pitchFamily="18" charset="0"/>
                <a:cs typeface="Calibri" panose="020F0502020204030204" pitchFamily="34" charset="0"/>
              </a:rPr>
              <a:t>Performance reviews and reporting and investigation mechanisms are necessary and to speak on this further…  </a:t>
            </a:r>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21</a:t>
            </a:fld>
            <a:endParaRPr lang="en-US"/>
          </a:p>
        </p:txBody>
      </p:sp>
    </p:spTree>
    <p:extLst>
      <p:ext uri="{BB962C8B-B14F-4D97-AF65-F5344CB8AC3E}">
        <p14:creationId xmlns:p14="http://schemas.microsoft.com/office/powerpoint/2010/main" val="2593774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Times New Roman" panose="02020603050405020304" pitchFamily="18" charset="0"/>
              </a:rPr>
              <a:t>Speaker notes: </a:t>
            </a:r>
            <a:r>
              <a:rPr lang="en-US" sz="1200" dirty="0">
                <a:effectLst/>
                <a:latin typeface="Calibri" panose="020F0502020204030204" pitchFamily="34" charset="0"/>
                <a:ea typeface="Times New Roman" panose="02020603050405020304" pitchFamily="18" charset="0"/>
              </a:rPr>
              <a:t>Improving the evaluation process to reduce bias in performance evaluations can be labor-intensive and time-consuming; organizational and institutional support of these initiatives is crucial.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Times New Roman" panose="02020603050405020304" pitchFamily="18" charset="0"/>
              </a:rPr>
              <a:t>Cycle of improvement in hiring and promotions: </a:t>
            </a:r>
            <a:r>
              <a:rPr lang="en-US" sz="1200" dirty="0">
                <a:effectLst/>
                <a:latin typeface="Calibri" panose="020F0502020204030204" pitchFamily="34" charset="0"/>
                <a:ea typeface="Times New Roman" panose="02020603050405020304" pitchFamily="18" charset="0"/>
              </a:rPr>
              <a:t>Prioritizing diversity improves the work/training environment, resulting in improved staff retention and more equitable opportunities for advancement. This results in a </a:t>
            </a:r>
            <a:r>
              <a:rPr lang="en-US" sz="1200" b="1" dirty="0">
                <a:effectLst/>
                <a:latin typeface="Calibri" panose="020F0502020204030204" pitchFamily="34" charset="0"/>
                <a:ea typeface="Times New Roman" panose="02020603050405020304" pitchFamily="18" charset="0"/>
              </a:rPr>
              <a:t>positive feedback loop</a:t>
            </a:r>
            <a:r>
              <a:rPr lang="en-US" sz="1200" dirty="0">
                <a:effectLst/>
                <a:latin typeface="Calibri" panose="020F0502020204030204" pitchFamily="34" charset="0"/>
                <a:ea typeface="Times New Roman" panose="02020603050405020304" pitchFamily="18" charset="0"/>
              </a:rPr>
              <a:t>, with more diverse and effective recruitment/selection committees, leading to continued improvement of the clinical and training environment. </a:t>
            </a:r>
            <a:endParaRPr lang="en-US" sz="1200" dirty="0">
              <a:effectLst/>
              <a:latin typeface="Times New Roman" panose="02020603050405020304" pitchFamily="18" charset="0"/>
              <a:ea typeface="Times New Roman" panose="02020603050405020304" pitchFamily="18" charset="0"/>
            </a:endParaRPr>
          </a:p>
          <a:p>
            <a:endParaRPr lang="en-US" dirty="0"/>
          </a:p>
          <a:p>
            <a:r>
              <a:rPr lang="en-US" dirty="0"/>
              <a:t>Citations: </a:t>
            </a:r>
          </a:p>
          <a:p>
            <a:r>
              <a:rPr lang="en-US" sz="1200" dirty="0">
                <a:effectLst/>
                <a:latin typeface="Times New Roman" panose="02020603050405020304" pitchFamily="18" charset="0"/>
                <a:ea typeface="Times New Roman" panose="02020603050405020304" pitchFamily="18" charset="0"/>
              </a:rPr>
              <a:t>McKay PF, Avery DR, </a:t>
            </a:r>
            <a:r>
              <a:rPr lang="en-US" sz="1200" dirty="0" err="1">
                <a:effectLst/>
                <a:latin typeface="Times New Roman" panose="02020603050405020304" pitchFamily="18" charset="0"/>
                <a:ea typeface="Times New Roman" panose="02020603050405020304" pitchFamily="18" charset="0"/>
              </a:rPr>
              <a:t>Tonidandel</a:t>
            </a:r>
            <a:r>
              <a:rPr lang="en-US" sz="1200" dirty="0">
                <a:effectLst/>
                <a:latin typeface="Times New Roman" panose="02020603050405020304" pitchFamily="18" charset="0"/>
                <a:ea typeface="Times New Roman" panose="02020603050405020304" pitchFamily="18" charset="0"/>
              </a:rPr>
              <a:t> S, et al. Racial differences in employee retention: Are diversity climate perceptions the key? Pers Psychol. 2007;60:35-62.</a:t>
            </a:r>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22</a:t>
            </a:fld>
            <a:endParaRPr lang="en-US"/>
          </a:p>
        </p:txBody>
      </p:sp>
    </p:spTree>
    <p:extLst>
      <p:ext uri="{BB962C8B-B14F-4D97-AF65-F5344CB8AC3E}">
        <p14:creationId xmlns:p14="http://schemas.microsoft.com/office/powerpoint/2010/main" val="92739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endParaRPr lang="en-US" dirty="0"/>
          </a:p>
          <a:p>
            <a:r>
              <a:rPr lang="en-US" dirty="0"/>
              <a:t>A Just</a:t>
            </a:r>
            <a:r>
              <a:rPr lang="en-US" baseline="0" dirty="0"/>
              <a:t> Culture matches the response to the behavior, including escalating response when behavior is repeated despite prior notification. (horizontal axis; </a:t>
            </a:r>
            <a:r>
              <a:rPr lang="en-US" b="1" baseline="0" dirty="0"/>
              <a:t>Escalating Concerns and Culpability</a:t>
            </a:r>
            <a:r>
              <a:rPr lang="en-US" baseline="0" dirty="0"/>
              <a:t>).</a:t>
            </a:r>
          </a:p>
          <a:p>
            <a:endParaRPr lang="en-US" baseline="0" dirty="0"/>
          </a:p>
          <a:p>
            <a:r>
              <a:rPr lang="en-US" baseline="0" dirty="0"/>
              <a:t>Responses can range from recognition and reward for positive behaviors, through documentation, coaching, warnings and suspension/termination. (vertical axis; </a:t>
            </a:r>
            <a:r>
              <a:rPr lang="en-US" b="1" baseline="0" dirty="0"/>
              <a:t>Escalating Consequences and Corrective Actions</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Behavior that is egregious, reckless, or intentional escalates the response. (center dotted arrows)</a:t>
            </a:r>
          </a:p>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23</a:t>
            </a:fld>
            <a:endParaRPr lang="en-US"/>
          </a:p>
        </p:txBody>
      </p:sp>
    </p:spTree>
    <p:extLst>
      <p:ext uri="{BB962C8B-B14F-4D97-AF65-F5344CB8AC3E}">
        <p14:creationId xmlns:p14="http://schemas.microsoft.com/office/powerpoint/2010/main" val="3977806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ea typeface="Calibri" panose="020F0502020204030204" pitchFamily="34" charset="0"/>
              </a:rPr>
              <a:t>Speaker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Data collection needs to be performed regularly, be accurate and complete, and preserve confidentiality. Data analytics are essential to ensure the creation of actionable knowledge and conclusions from the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Institutions can collect BDBH data from trainings, multi-rater reviews, exit interviews, climate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Regularly issued reports should be transparent, widely accessible and substantive, providing sufficient detail to evaluate progress. Such evaluations are essential to guide future planning/efforts while transparency helps to ensure visibility and engagement. </a:t>
            </a:r>
            <a:endParaRPr lang="en-US" dirty="0"/>
          </a:p>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24</a:t>
            </a:fld>
            <a:endParaRPr lang="en-US"/>
          </a:p>
        </p:txBody>
      </p:sp>
    </p:spTree>
    <p:extLst>
      <p:ext uri="{BB962C8B-B14F-4D97-AF65-F5344CB8AC3E}">
        <p14:creationId xmlns:p14="http://schemas.microsoft.com/office/powerpoint/2010/main" val="743079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#1 and #2</a:t>
            </a:r>
          </a:p>
        </p:txBody>
      </p:sp>
      <p:sp>
        <p:nvSpPr>
          <p:cNvPr id="4" name="Slide Number Placeholder 3"/>
          <p:cNvSpPr>
            <a:spLocks noGrp="1"/>
          </p:cNvSpPr>
          <p:nvPr>
            <p:ph type="sldNum" sz="quarter" idx="10"/>
          </p:nvPr>
        </p:nvSpPr>
        <p:spPr/>
        <p:txBody>
          <a:bodyPr/>
          <a:lstStyle/>
          <a:p>
            <a:fld id="{421D4521-BFB1-431C-8CCF-EB8E1A5C9BC7}" type="slidenum">
              <a:rPr lang="en-US" smtClean="0"/>
              <a:t>25</a:t>
            </a:fld>
            <a:endParaRPr lang="en-US"/>
          </a:p>
        </p:txBody>
      </p:sp>
    </p:spTree>
    <p:extLst>
      <p:ext uri="{BB962C8B-B14F-4D97-AF65-F5344CB8AC3E}">
        <p14:creationId xmlns:p14="http://schemas.microsoft.com/office/powerpoint/2010/main" val="2537999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D4521-BFB1-431C-8CCF-EB8E1A5C9BC7}" type="slidenum">
              <a:rPr lang="en-US" smtClean="0"/>
              <a:t>26</a:t>
            </a:fld>
            <a:endParaRPr lang="en-US"/>
          </a:p>
        </p:txBody>
      </p:sp>
    </p:spTree>
    <p:extLst>
      <p:ext uri="{BB962C8B-B14F-4D97-AF65-F5344CB8AC3E}">
        <p14:creationId xmlns:p14="http://schemas.microsoft.com/office/powerpoint/2010/main" val="3872962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p>
          <a:p>
            <a:r>
              <a:rPr lang="en-US" dirty="0"/>
              <a:t>For engagement with case presentations and discussion guides, please access the slide deck on “Putting It Into Practice: A Case Discussion Guide.”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cases are means of prompting opportunity to discuss the issues of the specific case related to BDBH, options for actions, including  short and long-term risks and benefits to cardiovascular organizations</a:t>
            </a:r>
          </a:p>
        </p:txBody>
      </p:sp>
      <p:sp>
        <p:nvSpPr>
          <p:cNvPr id="4" name="Slide Number Placeholder 3"/>
          <p:cNvSpPr>
            <a:spLocks noGrp="1"/>
          </p:cNvSpPr>
          <p:nvPr>
            <p:ph type="sldNum" sz="quarter" idx="10"/>
          </p:nvPr>
        </p:nvSpPr>
        <p:spPr/>
        <p:txBody>
          <a:bodyPr/>
          <a:lstStyle/>
          <a:p>
            <a:fld id="{421D4521-BFB1-431C-8CCF-EB8E1A5C9BC7}" type="slidenum">
              <a:rPr lang="en-US" smtClean="0"/>
              <a:t>27</a:t>
            </a:fld>
            <a:endParaRPr lang="en-US"/>
          </a:p>
        </p:txBody>
      </p:sp>
    </p:spTree>
    <p:extLst>
      <p:ext uri="{BB962C8B-B14F-4D97-AF65-F5344CB8AC3E}">
        <p14:creationId xmlns:p14="http://schemas.microsoft.com/office/powerpoint/2010/main" val="1007655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r>
              <a:rPr lang="en-US" dirty="0"/>
              <a:t>Listing of guiding principles incorporated in this  ACC health policy statement</a:t>
            </a:r>
          </a:p>
        </p:txBody>
      </p:sp>
      <p:sp>
        <p:nvSpPr>
          <p:cNvPr id="4" name="Slide Number Placeholder 3"/>
          <p:cNvSpPr>
            <a:spLocks noGrp="1"/>
          </p:cNvSpPr>
          <p:nvPr>
            <p:ph type="sldNum" sz="quarter" idx="5"/>
          </p:nvPr>
        </p:nvSpPr>
        <p:spPr/>
        <p:txBody>
          <a:bodyPr/>
          <a:lstStyle/>
          <a:p>
            <a:fld id="{F11F6B8F-A10D-4E17-B08E-A4F5FD62DDA6}" type="slidenum">
              <a:rPr lang="en-US" smtClean="0"/>
              <a:t>29</a:t>
            </a:fld>
            <a:endParaRPr lang="en-US"/>
          </a:p>
        </p:txBody>
      </p:sp>
    </p:spTree>
    <p:extLst>
      <p:ext uri="{BB962C8B-B14F-4D97-AF65-F5344CB8AC3E}">
        <p14:creationId xmlns:p14="http://schemas.microsoft.com/office/powerpoint/2010/main" val="415858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3</a:t>
            </a:fld>
            <a:endParaRPr lang="en-US"/>
          </a:p>
        </p:txBody>
      </p:sp>
    </p:spTree>
    <p:extLst>
      <p:ext uri="{BB962C8B-B14F-4D97-AF65-F5344CB8AC3E}">
        <p14:creationId xmlns:p14="http://schemas.microsoft.com/office/powerpoint/2010/main" val="425802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4</a:t>
            </a:fld>
            <a:endParaRPr lang="en-US"/>
          </a:p>
        </p:txBody>
      </p:sp>
    </p:spTree>
    <p:extLst>
      <p:ext uri="{BB962C8B-B14F-4D97-AF65-F5344CB8AC3E}">
        <p14:creationId xmlns:p14="http://schemas.microsoft.com/office/powerpoint/2010/main" val="427943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 </a:t>
            </a:r>
            <a:r>
              <a:rPr lang="en-US" dirty="0"/>
              <a:t>This graphic illustrates the spectrum of behaviors and situations that are</a:t>
            </a:r>
            <a:r>
              <a:rPr lang="en-US" baseline="0" dirty="0"/>
              <a:t> often </a:t>
            </a:r>
            <a:r>
              <a:rPr lang="en-US" dirty="0"/>
              <a:t>present in the  cardiovascular workplace.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ACC believes that </a:t>
            </a:r>
            <a:r>
              <a:rPr lang="en-US" sz="1200" dirty="0"/>
              <a:t>civil behavior and respect are inherent in its core values of Teamwork and Collaboration and Professionalism and are essential to its mission of “transforming cardiovascular care and improving heart health”.  The Health Policy Document aims to provide the background,  business case, and a foundational knowledge and guidance to help start addressing these uncivil behaviors and begin the journey towards Excellence. Emphasizing positive behaviors is a critical preventive step</a:t>
            </a:r>
            <a:r>
              <a:rPr lang="en-US" sz="1200" baseline="0" dirty="0"/>
              <a:t> in reducing adverse behaviors and should be prioritized.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 also believes that all organizations and individuals providing cardiovascular care, education, and/or research should be familiar with the breadth and severity of negative consequences of  the behaviors on the bottom section of this graphic and  acknowledge their substantial adverse impact on well-being, patient safety, and organizational success.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047D-F83C-9647-A60B-6EF8A7FAE6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18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dirty="0"/>
              <a:t> So that everyone is on the same page, here are key definitions related to this health policy statement.  Within the document itself there is a comprehensive glossary of terms to use as a resource.</a:t>
            </a:r>
          </a:p>
        </p:txBody>
      </p:sp>
      <p:sp>
        <p:nvSpPr>
          <p:cNvPr id="4" name="Slide Number Placeholder 3"/>
          <p:cNvSpPr>
            <a:spLocks noGrp="1"/>
          </p:cNvSpPr>
          <p:nvPr>
            <p:ph type="sldNum" sz="quarter" idx="5"/>
          </p:nvPr>
        </p:nvSpPr>
        <p:spPr/>
        <p:txBody>
          <a:bodyPr/>
          <a:lstStyle/>
          <a:p>
            <a:fld id="{421D4521-BFB1-431C-8CCF-EB8E1A5C9BC7}" type="slidenum">
              <a:rPr lang="en-US" smtClean="0"/>
              <a:t>6</a:t>
            </a:fld>
            <a:endParaRPr lang="en-US"/>
          </a:p>
        </p:txBody>
      </p:sp>
    </p:spTree>
    <p:extLst>
      <p:ext uri="{BB962C8B-B14F-4D97-AF65-F5344CB8AC3E}">
        <p14:creationId xmlns:p14="http://schemas.microsoft.com/office/powerpoint/2010/main" val="221309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endParaRPr lang="en-US" dirty="0"/>
          </a:p>
          <a:p>
            <a:r>
              <a:rPr lang="en-US" dirty="0"/>
              <a:t>Addressing bias, discrimination, bullying and harassment within cardiovascular medicine is of critical importance.  These experiences are highly prevalent, regardless of  individual or organizational demographics or locale and it’s not only the individuals or groups who are targeted for these behaviors who are harmed.  Patient care outcomes can be adversely impacted when the environment in which cardiovascular team members learn and practice is hostile or non-inclusive. Organizations with high levels of uncivil behavior are at risk for increased staff burnout and turnover, higher employment and care costs, and are at risk for litigation.</a:t>
            </a:r>
          </a:p>
          <a:p>
            <a:endParaRPr lang="en-US" dirty="0"/>
          </a:p>
          <a:p>
            <a:r>
              <a:rPr lang="en-US" dirty="0"/>
              <a:t>The HPS document makes the case that addressing these behavior and creating a more welcoming and inclusive cardiovascular workforce is everyone’s responsibility- because it’s everyone’s problem. There is an important role for leadership, but also individuals, who must recognize that reporting uncivil behavior, practicing allyship and being upstanders can improve the work environment.  Additionally, there is also a special role for the American College of Cardiology and other professional societies.</a:t>
            </a:r>
          </a:p>
          <a:p>
            <a:endParaRPr lang="en-US" dirty="0"/>
          </a:p>
          <a:p>
            <a:r>
              <a:rPr lang="en-US" dirty="0"/>
              <a:t>These organizational and individual changes and activities cannot happen without leadership support and their modeling a culture of respect and having an organizational structure with adequate resources that can be dedicated to addressing these behaviors. Those tasked to work in these structures must have proper subject matter expertise.</a:t>
            </a:r>
          </a:p>
          <a:p>
            <a:endParaRPr lang="en-US" dirty="0"/>
          </a:p>
          <a:p>
            <a:r>
              <a:rPr lang="en-US" dirty="0"/>
              <a:t>----------------------------------------------------------</a:t>
            </a:r>
          </a:p>
          <a:p>
            <a:r>
              <a:rPr lang="en-US" dirty="0"/>
              <a:t>Prevalence of BDBH [References]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1. </a:t>
            </a:r>
            <a:r>
              <a:rPr lang="en-US" sz="1800" dirty="0" err="1">
                <a:effectLst/>
                <a:latin typeface="Times New Roman" panose="02020603050405020304" pitchFamily="18" charset="0"/>
                <a:ea typeface="Times New Roman" panose="02020603050405020304" pitchFamily="18" charset="0"/>
              </a:rPr>
              <a:t>Jaijee</a:t>
            </a:r>
            <a:r>
              <a:rPr lang="en-US" sz="1800" dirty="0">
                <a:effectLst/>
                <a:latin typeface="Times New Roman" panose="02020603050405020304" pitchFamily="18" charset="0"/>
                <a:ea typeface="Times New Roman" panose="02020603050405020304" pitchFamily="18" charset="0"/>
              </a:rPr>
              <a:t> SK, Kamau-Mitchell C, Mikhail GW, et al. Sexism experienced by consultant cardiologists in the United Kingdom. Heart. 2021;107:895-901.</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2. Mehta LS, Lewis SJ, </a:t>
            </a:r>
            <a:r>
              <a:rPr lang="en-US" sz="1800" dirty="0" err="1">
                <a:effectLst/>
                <a:latin typeface="Times New Roman" panose="02020603050405020304" pitchFamily="18" charset="0"/>
                <a:ea typeface="Times New Roman" panose="02020603050405020304" pitchFamily="18" charset="0"/>
              </a:rPr>
              <a:t>Duvernoy</a:t>
            </a:r>
            <a:r>
              <a:rPr lang="en-US" sz="1800" dirty="0">
                <a:effectLst/>
                <a:latin typeface="Times New Roman" panose="02020603050405020304" pitchFamily="18" charset="0"/>
                <a:ea typeface="Times New Roman" panose="02020603050405020304" pitchFamily="18" charset="0"/>
              </a:rPr>
              <a:t> CS, et al. Burnout and career satisfaction among U.S. cardiologists. J Am Coll </a:t>
            </a:r>
            <a:r>
              <a:rPr lang="en-US" sz="1800" dirty="0" err="1">
                <a:effectLst/>
                <a:latin typeface="Times New Roman" panose="02020603050405020304" pitchFamily="18" charset="0"/>
                <a:ea typeface="Times New Roman" panose="02020603050405020304" pitchFamily="18" charset="0"/>
              </a:rPr>
              <a:t>Cardiol</a:t>
            </a:r>
            <a:r>
              <a:rPr lang="en-US" sz="1800" dirty="0">
                <a:effectLst/>
                <a:latin typeface="Times New Roman" panose="02020603050405020304" pitchFamily="18" charset="0"/>
                <a:ea typeface="Times New Roman" panose="02020603050405020304" pitchFamily="18" charset="0"/>
              </a:rPr>
              <a:t>. 2019;73:3345-8.</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3. Sharma G, Douglas PS, Hayes SN, et al. Global prevalence and impact of hostility, discrimination, and harassment in the cardiology workplace. J Am Coll </a:t>
            </a:r>
            <a:r>
              <a:rPr lang="en-US" sz="1800" dirty="0" err="1">
                <a:effectLst/>
                <a:latin typeface="Times New Roman" panose="02020603050405020304" pitchFamily="18" charset="0"/>
                <a:ea typeface="Times New Roman" panose="02020603050405020304" pitchFamily="18" charset="0"/>
              </a:rPr>
              <a:t>Cardiol</a:t>
            </a:r>
            <a:r>
              <a:rPr lang="en-US" sz="1800" dirty="0">
                <a:effectLst/>
                <a:latin typeface="Times New Roman" panose="02020603050405020304" pitchFamily="18" charset="0"/>
                <a:ea typeface="Times New Roman" panose="02020603050405020304" pitchFamily="18" charset="0"/>
              </a:rPr>
              <a:t>. 2021;77:2398-409</a:t>
            </a:r>
          </a:p>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7</a:t>
            </a:fld>
            <a:endParaRPr lang="en-US"/>
          </a:p>
        </p:txBody>
      </p:sp>
    </p:spTree>
    <p:extLst>
      <p:ext uri="{BB962C8B-B14F-4D97-AF65-F5344CB8AC3E}">
        <p14:creationId xmlns:p14="http://schemas.microsoft.com/office/powerpoint/2010/main" val="4354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endParaRPr lang="en-US" dirty="0"/>
          </a:p>
          <a:p>
            <a:r>
              <a:rPr lang="en-US" dirty="0"/>
              <a:t>Among the 12 principles set forth by the ACC is that it is essential for organizations and individuals providing cardiovascular care to recognize the ubiquity of uncivil behavior and the continuum of bias, discrimination, bullying and harassment which characterize it. The representative figure depicted is from a global survey analysis of nearly 6000 cardiologists done by Dr Sharma et al establishing a high global prevalence of bias, discrimination, bullying and harassment. Further, these uncivil behaviors have adverse effect on professional and patient interactions, influencing both well-being and patient care. This is reflective of data on hostile workplace environments in medicine at large, and specifically within cardiology. </a:t>
            </a:r>
          </a:p>
          <a:p>
            <a:endParaRPr lang="en-US" dirty="0"/>
          </a:p>
          <a:p>
            <a:endParaRPr lang="en-US" dirty="0"/>
          </a:p>
          <a:p>
            <a:r>
              <a:rPr lang="en-US" dirty="0"/>
              <a:t>Selected citations: </a:t>
            </a:r>
          </a:p>
          <a:p>
            <a:pPr algn="l"/>
            <a:r>
              <a:rPr lang="en-US" b="0" i="0" dirty="0">
                <a:solidFill>
                  <a:srgbClr val="000000"/>
                </a:solidFill>
                <a:effectLst/>
                <a:latin typeface="Times New Roman" panose="02020603050405020304" pitchFamily="18" charset="0"/>
              </a:rPr>
              <a:t>Sharma G, Douglas PS, Hayes SN, et al. Global prevalence and impact of hostility, discrimination, and harassment in the cardiology workplace. J Am Coll </a:t>
            </a:r>
            <a:r>
              <a:rPr lang="en-US" b="0" i="0" dirty="0" err="1">
                <a:solidFill>
                  <a:srgbClr val="000000"/>
                </a:solidFill>
                <a:effectLst/>
                <a:latin typeface="Times New Roman" panose="02020603050405020304" pitchFamily="18" charset="0"/>
              </a:rPr>
              <a:t>Cardiol</a:t>
            </a:r>
            <a:r>
              <a:rPr lang="en-US" b="0" i="0" dirty="0">
                <a:solidFill>
                  <a:srgbClr val="000000"/>
                </a:solidFill>
                <a:effectLst/>
                <a:latin typeface="Times New Roman" panose="02020603050405020304" pitchFamily="18" charset="0"/>
              </a:rPr>
              <a:t>. 2021;77:2398-409.</a:t>
            </a:r>
          </a:p>
          <a:p>
            <a:pPr algn="l"/>
            <a:r>
              <a:rPr lang="en-US" b="0" i="0" dirty="0" err="1">
                <a:solidFill>
                  <a:srgbClr val="000000"/>
                </a:solidFill>
                <a:effectLst/>
                <a:latin typeface="Times New Roman" panose="02020603050405020304" pitchFamily="18" charset="0"/>
              </a:rPr>
              <a:t>Grissinger</a:t>
            </a:r>
            <a:r>
              <a:rPr lang="en-US" b="0" i="0" dirty="0">
                <a:solidFill>
                  <a:srgbClr val="000000"/>
                </a:solidFill>
                <a:effectLst/>
                <a:latin typeface="Times New Roman" panose="02020603050405020304" pitchFamily="18" charset="0"/>
              </a:rPr>
              <a:t> M. Disrespectful Behavior in Health Care: Its Impact, Why It Arises and Persists, And How to Address It-Part 2. P T. 2017;42:74-7.</a:t>
            </a:r>
          </a:p>
          <a:p>
            <a:pPr algn="l"/>
            <a:r>
              <a:rPr lang="en-US" b="0" i="0" dirty="0">
                <a:solidFill>
                  <a:srgbClr val="000000"/>
                </a:solidFill>
                <a:effectLst/>
                <a:latin typeface="Times New Roman" panose="02020603050405020304" pitchFamily="18" charset="0"/>
              </a:rPr>
              <a:t>Averbuch T, </a:t>
            </a:r>
            <a:r>
              <a:rPr lang="en-US" b="0" i="0" dirty="0" err="1">
                <a:solidFill>
                  <a:srgbClr val="000000"/>
                </a:solidFill>
                <a:effectLst/>
                <a:latin typeface="Times New Roman" panose="02020603050405020304" pitchFamily="18" charset="0"/>
              </a:rPr>
              <a:t>Eliya</a:t>
            </a:r>
            <a:r>
              <a:rPr lang="en-US" b="0" i="0" dirty="0">
                <a:solidFill>
                  <a:srgbClr val="000000"/>
                </a:solidFill>
                <a:effectLst/>
                <a:latin typeface="Times New Roman" panose="02020603050405020304" pitchFamily="18" charset="0"/>
              </a:rPr>
              <a:t> Y, Van Spall HGC. Systematic review of academic bullying in medical settings: dynamics and consequences. BMJ Open. 2021;11:e043256. </a:t>
            </a:r>
          </a:p>
          <a:p>
            <a:pPr algn="l"/>
            <a:r>
              <a:rPr lang="en-US" b="0" i="0" dirty="0">
                <a:solidFill>
                  <a:srgbClr val="000000"/>
                </a:solidFill>
                <a:effectLst/>
                <a:latin typeface="Times New Roman" panose="02020603050405020304" pitchFamily="18" charset="0"/>
              </a:rPr>
              <a:t>Douglas PS, </a:t>
            </a:r>
            <a:r>
              <a:rPr lang="en-US" b="0" i="0" dirty="0" err="1">
                <a:solidFill>
                  <a:srgbClr val="000000"/>
                </a:solidFill>
                <a:effectLst/>
                <a:latin typeface="Times New Roman" panose="02020603050405020304" pitchFamily="18" charset="0"/>
              </a:rPr>
              <a:t>Rzeszut</a:t>
            </a:r>
            <a:r>
              <a:rPr lang="en-US" b="0" i="0" dirty="0">
                <a:solidFill>
                  <a:srgbClr val="000000"/>
                </a:solidFill>
                <a:effectLst/>
                <a:latin typeface="Times New Roman" panose="02020603050405020304" pitchFamily="18" charset="0"/>
              </a:rPr>
              <a:t> AK, </a:t>
            </a:r>
            <a:r>
              <a:rPr lang="en-US" b="0" i="0" dirty="0" err="1">
                <a:solidFill>
                  <a:srgbClr val="000000"/>
                </a:solidFill>
                <a:effectLst/>
                <a:latin typeface="Times New Roman" panose="02020603050405020304" pitchFamily="18" charset="0"/>
              </a:rPr>
              <a:t>Bairey</a:t>
            </a:r>
            <a:r>
              <a:rPr lang="en-US" b="0" i="0" dirty="0">
                <a:solidFill>
                  <a:srgbClr val="000000"/>
                </a:solidFill>
                <a:effectLst/>
                <a:latin typeface="Times New Roman" panose="02020603050405020304" pitchFamily="18" charset="0"/>
              </a:rPr>
              <a:t> Merz CN, et al. Career preferences and perceptions of cardiology among US internal medicine trainees: factors influencing cardiology career choice. JAMA </a:t>
            </a:r>
            <a:r>
              <a:rPr lang="en-US" b="0" i="0" dirty="0" err="1">
                <a:solidFill>
                  <a:srgbClr val="000000"/>
                </a:solidFill>
                <a:effectLst/>
                <a:latin typeface="Times New Roman" panose="02020603050405020304" pitchFamily="18" charset="0"/>
              </a:rPr>
              <a:t>Cardiol</a:t>
            </a:r>
            <a:r>
              <a:rPr lang="en-US" b="0" i="0" dirty="0">
                <a:solidFill>
                  <a:srgbClr val="000000"/>
                </a:solidFill>
                <a:effectLst/>
                <a:latin typeface="Times New Roman" panose="02020603050405020304" pitchFamily="18" charset="0"/>
              </a:rPr>
              <a:t>. 2018;3:682-91.</a:t>
            </a:r>
          </a:p>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8</a:t>
            </a:fld>
            <a:endParaRPr lang="en-US"/>
          </a:p>
        </p:txBody>
      </p:sp>
    </p:spTree>
    <p:extLst>
      <p:ext uri="{BB962C8B-B14F-4D97-AF65-F5344CB8AC3E}">
        <p14:creationId xmlns:p14="http://schemas.microsoft.com/office/powerpoint/2010/main" val="57684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endParaRPr lang="en-US" dirty="0"/>
          </a:p>
          <a:p>
            <a:r>
              <a:rPr lang="en-US" b="0" i="0" dirty="0">
                <a:solidFill>
                  <a:srgbClr val="000000"/>
                </a:solidFill>
                <a:effectLst/>
                <a:latin typeface="Times New Roman" panose="02020603050405020304" pitchFamily="18" charset="0"/>
              </a:rPr>
              <a:t>These are the first three principles featured in the statement. </a:t>
            </a:r>
          </a:p>
        </p:txBody>
      </p:sp>
      <p:sp>
        <p:nvSpPr>
          <p:cNvPr id="4" name="Slide Number Placeholder 3"/>
          <p:cNvSpPr>
            <a:spLocks noGrp="1"/>
          </p:cNvSpPr>
          <p:nvPr>
            <p:ph type="sldNum" sz="quarter" idx="10"/>
          </p:nvPr>
        </p:nvSpPr>
        <p:spPr/>
        <p:txBody>
          <a:bodyPr/>
          <a:lstStyle/>
          <a:p>
            <a:fld id="{421D4521-BFB1-431C-8CCF-EB8E1A5C9BC7}" type="slidenum">
              <a:rPr lang="en-US" smtClean="0"/>
              <a:t>9</a:t>
            </a:fld>
            <a:endParaRPr lang="en-US"/>
          </a:p>
        </p:txBody>
      </p:sp>
    </p:spTree>
    <p:extLst>
      <p:ext uri="{BB962C8B-B14F-4D97-AF65-F5344CB8AC3E}">
        <p14:creationId xmlns:p14="http://schemas.microsoft.com/office/powerpoint/2010/main" val="65042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2FD995-5C48-4102-9F3E-04A85A8DDEB8}" type="datetimeFigureOut">
              <a:rPr lang="en-US" altLang="en-US"/>
              <a:pPr>
                <a:defRPr/>
              </a:pPr>
              <a:t>3/11/2022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19253C-A08A-49E7-91CE-C4B4B3E9BD4B}" type="slidenum">
              <a:rPr lang="en-US" altLang="en-US"/>
              <a:pPr>
                <a:defRPr/>
              </a:pPr>
              <a:t>‹#›</a:t>
            </a:fld>
            <a:endParaRPr lang="en-US" altLang="en-US" dirty="0"/>
          </a:p>
        </p:txBody>
      </p:sp>
    </p:spTree>
    <p:extLst>
      <p:ext uri="{BB962C8B-B14F-4D97-AF65-F5344CB8AC3E}">
        <p14:creationId xmlns:p14="http://schemas.microsoft.com/office/powerpoint/2010/main" val="214617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129117" y="480484"/>
            <a:ext cx="838200" cy="486833"/>
          </a:xfrm>
        </p:spPr>
        <p:txBody>
          <a:bodyPr/>
          <a:lstStyle>
            <a:lvl1pPr>
              <a:defRPr/>
            </a:lvl1pPr>
          </a:lstStyle>
          <a:p>
            <a:pPr>
              <a:defRPr/>
            </a:pPr>
            <a:fld id="{BB4DE1E6-5D39-4BA8-A8F9-9CFEA61D90A0}" type="datetimeFigureOut">
              <a:rPr lang="en-US" altLang="en-US"/>
              <a:pPr>
                <a:defRPr/>
              </a:pPr>
              <a:t>3/11/2022</a:t>
            </a:fld>
            <a:endParaRPr lang="en-US" altLang="en-US" dirty="0"/>
          </a:p>
        </p:txBody>
      </p:sp>
      <p:sp>
        <p:nvSpPr>
          <p:cNvPr id="5" name="Footer Placeholder 4"/>
          <p:cNvSpPr>
            <a:spLocks noGrp="1"/>
          </p:cNvSpPr>
          <p:nvPr>
            <p:ph type="ftr" sz="quarter" idx="11"/>
          </p:nvPr>
        </p:nvSpPr>
        <p:spPr>
          <a:xfrm rot="5400000">
            <a:off x="-899583" y="2347384"/>
            <a:ext cx="2895600" cy="486833"/>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11294533" y="5901267"/>
            <a:ext cx="838200" cy="465667"/>
          </a:xfrm>
        </p:spPr>
        <p:txBody>
          <a:bodyPr/>
          <a:lstStyle>
            <a:lvl1pPr>
              <a:defRPr smtClean="0"/>
            </a:lvl1pPr>
          </a:lstStyle>
          <a:p>
            <a:pPr>
              <a:defRPr/>
            </a:pPr>
            <a:fld id="{A22D569C-05AD-4DF4-9CE2-E5F04AA3F131}" type="slidenum">
              <a:rPr lang="en-US" altLang="en-US"/>
              <a:pPr>
                <a:defRPr/>
              </a:pPr>
              <a:t>‹#›</a:t>
            </a:fld>
            <a:endParaRPr lang="en-US" altLang="en-US" dirty="0"/>
          </a:p>
        </p:txBody>
      </p:sp>
    </p:spTree>
    <p:extLst>
      <p:ext uri="{BB962C8B-B14F-4D97-AF65-F5344CB8AC3E}">
        <p14:creationId xmlns:p14="http://schemas.microsoft.com/office/powerpoint/2010/main" val="206064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129117" y="480484"/>
            <a:ext cx="838200" cy="486833"/>
          </a:xfrm>
        </p:spPr>
        <p:txBody>
          <a:bodyPr/>
          <a:lstStyle>
            <a:lvl1pPr>
              <a:defRPr/>
            </a:lvl1pPr>
          </a:lstStyle>
          <a:p>
            <a:pPr>
              <a:defRPr/>
            </a:pPr>
            <a:fld id="{5869C2A9-DBB4-468B-8A3C-2F204295B180}" type="datetimeFigureOut">
              <a:rPr lang="en-US" altLang="en-US"/>
              <a:pPr>
                <a:defRPr/>
              </a:pPr>
              <a:t>3/11/2022</a:t>
            </a:fld>
            <a:endParaRPr lang="en-US" altLang="en-US" dirty="0"/>
          </a:p>
        </p:txBody>
      </p:sp>
      <p:sp>
        <p:nvSpPr>
          <p:cNvPr id="5" name="Footer Placeholder 4"/>
          <p:cNvSpPr>
            <a:spLocks noGrp="1"/>
          </p:cNvSpPr>
          <p:nvPr>
            <p:ph type="ftr" sz="quarter" idx="11"/>
          </p:nvPr>
        </p:nvSpPr>
        <p:spPr>
          <a:xfrm rot="5400000">
            <a:off x="-899583" y="2347384"/>
            <a:ext cx="2895600" cy="486833"/>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11294533" y="5901267"/>
            <a:ext cx="838200" cy="465667"/>
          </a:xfrm>
        </p:spPr>
        <p:txBody>
          <a:bodyPr/>
          <a:lstStyle>
            <a:lvl1pPr>
              <a:defRPr smtClean="0"/>
            </a:lvl1pPr>
          </a:lstStyle>
          <a:p>
            <a:pPr>
              <a:defRPr/>
            </a:pPr>
            <a:fld id="{74BD59EC-65D2-42F6-A2C7-5617B080A9DE}" type="slidenum">
              <a:rPr lang="en-US" altLang="en-US"/>
              <a:pPr>
                <a:defRPr/>
              </a:pPr>
              <a:t>‹#›</a:t>
            </a:fld>
            <a:endParaRPr lang="en-US" altLang="en-US" dirty="0"/>
          </a:p>
        </p:txBody>
      </p:sp>
    </p:spTree>
    <p:extLst>
      <p:ext uri="{BB962C8B-B14F-4D97-AF65-F5344CB8AC3E}">
        <p14:creationId xmlns:p14="http://schemas.microsoft.com/office/powerpoint/2010/main" val="200218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_Opt 1_1 Lin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457200" y="894497"/>
            <a:ext cx="11125200" cy="604575"/>
          </a:xfrm>
          <a:prstGeom prst="rect">
            <a:avLst/>
          </a:prstGeom>
        </p:spPr>
        <p:txBody>
          <a:bodyPr>
            <a:noAutofit/>
          </a:bodyPr>
          <a:lstStyle>
            <a:lvl1pPr marL="0" algn="l" defTabSz="914377" rtl="0" eaLnBrk="1" latinLnBrk="0" hangingPunct="1">
              <a:lnSpc>
                <a:spcPct val="100000"/>
              </a:lnSpc>
              <a:defRPr lang="en-US" sz="3200" b="1" kern="1200" dirty="0">
                <a:solidFill>
                  <a:schemeClr val="tx1"/>
                </a:solidFill>
                <a:latin typeface="Georgia" panose="02040502050405020303" pitchFamily="18" charset="0"/>
                <a:ea typeface="+mn-ea"/>
                <a:cs typeface="+mn-cs"/>
              </a:defRPr>
            </a:lvl1pPr>
          </a:lstStyle>
          <a:p>
            <a:r>
              <a:rPr lang="en-US" dirty="0"/>
              <a:t>Slide Title Here</a:t>
            </a:r>
          </a:p>
        </p:txBody>
      </p:sp>
      <p:cxnSp>
        <p:nvCxnSpPr>
          <p:cNvPr id="8" name="Straight Connector 7"/>
          <p:cNvCxnSpPr/>
          <p:nvPr userDrawn="1"/>
        </p:nvCxnSpPr>
        <p:spPr>
          <a:xfrm flipV="1">
            <a:off x="609600" y="794453"/>
            <a:ext cx="609600" cy="1"/>
          </a:xfrm>
          <a:prstGeom prst="line">
            <a:avLst/>
          </a:prstGeom>
          <a:ln w="76200">
            <a:solidFill>
              <a:srgbClr val="1E69D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9600" y="5981700"/>
            <a:ext cx="10972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0" hasCustomPrompt="1"/>
          </p:nvPr>
        </p:nvSpPr>
        <p:spPr>
          <a:xfrm>
            <a:off x="457200" y="366837"/>
            <a:ext cx="11125200" cy="524431"/>
          </a:xfrm>
          <a:prstGeom prst="rect">
            <a:avLst/>
          </a:prstGeom>
        </p:spPr>
        <p:txBody>
          <a:bodyPr>
            <a:normAutofit/>
          </a:bodyPr>
          <a:lstStyle>
            <a:lvl1pPr marL="0" indent="0">
              <a:buNone/>
              <a:defRPr sz="2000" b="1" baseline="0"/>
            </a:lvl1pPr>
          </a:lstStyle>
          <a:p>
            <a:pPr lvl="0"/>
            <a:r>
              <a:rPr lang="en-US" dirty="0"/>
              <a:t>Section Title Here</a:t>
            </a:r>
          </a:p>
        </p:txBody>
      </p:sp>
      <p:sp>
        <p:nvSpPr>
          <p:cNvPr id="25" name="Text Placeholder 24"/>
          <p:cNvSpPr>
            <a:spLocks noGrp="1"/>
          </p:cNvSpPr>
          <p:nvPr>
            <p:ph type="body" sz="quarter" idx="11"/>
          </p:nvPr>
        </p:nvSpPr>
        <p:spPr>
          <a:xfrm>
            <a:off x="457200" y="1897812"/>
            <a:ext cx="11125200" cy="3817189"/>
          </a:xfrm>
          <a:prstGeom prst="rect">
            <a:avLst/>
          </a:prstGeom>
        </p:spPr>
        <p:txBody>
          <a:bodyPr>
            <a:normAutofit/>
          </a:bodyPr>
          <a:lstStyle>
            <a:lvl1pPr marL="228594" indent="-228594">
              <a:buClr>
                <a:srgbClr val="1E69D2"/>
              </a:buClr>
              <a:buFont typeface="Arial" panose="020B0604020202020204" pitchFamily="34" charset="0"/>
              <a:buChar char="•"/>
              <a:defRPr sz="2400"/>
            </a:lvl1pPr>
            <a:lvl2pPr marL="685783" indent="-228594">
              <a:buClr>
                <a:srgbClr val="1E69D2"/>
              </a:buClr>
              <a:buFont typeface="Arial" panose="020B0604020202020204" pitchFamily="34" charset="0"/>
              <a:buChar char="•"/>
              <a:defRPr sz="2000"/>
            </a:lvl2pPr>
            <a:lvl3pPr marL="1142971" indent="-228594">
              <a:buClr>
                <a:srgbClr val="1E69D2"/>
              </a:buClr>
              <a:buFont typeface="Arial" panose="020B0604020202020204" pitchFamily="34" charset="0"/>
              <a:buChar char="•"/>
              <a:defRPr sz="1800"/>
            </a:lvl3pPr>
            <a:lvl4pPr marL="1600160" indent="-228594">
              <a:buClr>
                <a:srgbClr val="1E69D2"/>
              </a:buClr>
              <a:buFont typeface="Arial" panose="020B0604020202020204" pitchFamily="34" charset="0"/>
              <a:buChar char="•"/>
              <a:defRPr sz="1600"/>
            </a:lvl4pPr>
            <a:lvl5pPr marL="2057349" indent="-228594">
              <a:buClr>
                <a:srgbClr val="1E69D2"/>
              </a:buClr>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0822379" y="6171450"/>
            <a:ext cx="894608" cy="338554"/>
          </a:xfrm>
          <a:prstGeom prst="rect">
            <a:avLst/>
          </a:prstGeom>
          <a:noFill/>
        </p:spPr>
        <p:txBody>
          <a:bodyPr wrap="square" rtlCol="0">
            <a:spAutoFit/>
          </a:bodyPr>
          <a:lstStyle/>
          <a:p>
            <a:pPr algn="r"/>
            <a:fld id="{E803F223-E4EE-4180-B063-31D2456F5238}" type="slidenum">
              <a:rPr lang="en-US" sz="1600" b="1" smtClean="0">
                <a:solidFill>
                  <a:schemeClr val="bg2"/>
                </a:solidFill>
              </a:rPr>
              <a:pPr algn="r"/>
              <a:t>‹#›</a:t>
            </a:fld>
            <a:endParaRPr lang="en-US" sz="2400" b="1" dirty="0">
              <a:solidFill>
                <a:schemeClr val="bg2"/>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904" y="6165753"/>
            <a:ext cx="2023872" cy="420267"/>
          </a:xfrm>
          <a:prstGeom prst="rect">
            <a:avLst/>
          </a:prstGeom>
        </p:spPr>
      </p:pic>
    </p:spTree>
    <p:extLst>
      <p:ext uri="{BB962C8B-B14F-4D97-AF65-F5344CB8AC3E}">
        <p14:creationId xmlns:p14="http://schemas.microsoft.com/office/powerpoint/2010/main" val="31166798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700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hart, funnel chart&#10;&#10;Description automatically generated">
            <a:extLst>
              <a:ext uri="{FF2B5EF4-FFF2-40B4-BE49-F238E27FC236}">
                <a16:creationId xmlns:a16="http://schemas.microsoft.com/office/drawing/2014/main" id="{638930B4-B39B-E640-A885-899AE7903AFC}"/>
              </a:ext>
            </a:extLst>
          </p:cNvPr>
          <p:cNvPicPr>
            <a:picLocks noChangeAspect="1"/>
          </p:cNvPicPr>
          <p:nvPr userDrawn="1"/>
        </p:nvPicPr>
        <p:blipFill>
          <a:blip r:embed="rId2"/>
          <a:stretch>
            <a:fillRect/>
          </a:stretch>
        </p:blipFill>
        <p:spPr>
          <a:xfrm>
            <a:off x="5884" y="-1"/>
            <a:ext cx="12186116" cy="6861313"/>
          </a:xfrm>
          <a:prstGeom prst="rect">
            <a:avLst/>
          </a:prstGeom>
        </p:spPr>
      </p:pic>
    </p:spTree>
    <p:extLst>
      <p:ext uri="{BB962C8B-B14F-4D97-AF65-F5344CB8AC3E}">
        <p14:creationId xmlns:p14="http://schemas.microsoft.com/office/powerpoint/2010/main" val="1619035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D16C8DF-43FD-344E-A2EA-6E89EE92554B}"/>
              </a:ext>
            </a:extLst>
          </p:cNvPr>
          <p:cNvPicPr>
            <a:picLocks noChangeAspect="1"/>
          </p:cNvPicPr>
          <p:nvPr userDrawn="1"/>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421102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3A960938-A08D-0D45-8D90-DF24971382DE}"/>
              </a:ext>
            </a:extLst>
          </p:cNvPr>
          <p:cNvPicPr>
            <a:picLocks noChangeAspect="1"/>
          </p:cNvPicPr>
          <p:nvPr userDrawn="1"/>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327952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F5FB651-1556-5F47-A896-7E13C09F560A}"/>
              </a:ext>
            </a:extLst>
          </p:cNvPr>
          <p:cNvPicPr>
            <a:picLocks noChangeAspect="1"/>
          </p:cNvPicPr>
          <p:nvPr userDrawn="1"/>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791462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5389970-6F0A-1C48-8157-4BB28FE693A2}"/>
              </a:ext>
            </a:extLst>
          </p:cNvPr>
          <p:cNvPicPr>
            <a:picLocks noChangeAspect="1"/>
          </p:cNvPicPr>
          <p:nvPr userDrawn="1"/>
        </p:nvPicPr>
        <p:blipFill>
          <a:blip r:embed="rId2"/>
          <a:stretch>
            <a:fillRect/>
          </a:stretch>
        </p:blipFill>
        <p:spPr>
          <a:xfrm>
            <a:off x="5884" y="-1"/>
            <a:ext cx="12186116" cy="6861313"/>
          </a:xfrm>
          <a:prstGeom prst="rect">
            <a:avLst/>
          </a:prstGeom>
        </p:spPr>
      </p:pic>
    </p:spTree>
    <p:extLst>
      <p:ext uri="{BB962C8B-B14F-4D97-AF65-F5344CB8AC3E}">
        <p14:creationId xmlns:p14="http://schemas.microsoft.com/office/powerpoint/2010/main" val="1476883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Diagram, arrow&#10;&#10;Description automatically generated">
            <a:extLst>
              <a:ext uri="{FF2B5EF4-FFF2-40B4-BE49-F238E27FC236}">
                <a16:creationId xmlns:a16="http://schemas.microsoft.com/office/drawing/2014/main" id="{7E7BFEE4-93DA-2F4C-88BA-4EB684E108E3}"/>
              </a:ext>
            </a:extLst>
          </p:cNvPr>
          <p:cNvPicPr>
            <a:picLocks noChangeAspect="1"/>
          </p:cNvPicPr>
          <p:nvPr userDrawn="1"/>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327257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18DE95-A34D-460E-B302-543CDC427143}" type="datetimeFigureOut">
              <a:rPr lang="en-US" altLang="en-US"/>
              <a:pPr>
                <a:defRPr/>
              </a:pPr>
              <a:t>3/11/2022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202BB9-BCC9-4EF9-99AA-F0DF2E152B14}" type="slidenum">
              <a:rPr lang="en-US" altLang="en-US"/>
              <a:pPr>
                <a:defRPr/>
              </a:pPr>
              <a:t>‹#›</a:t>
            </a:fld>
            <a:endParaRPr lang="en-US" altLang="en-US" dirty="0"/>
          </a:p>
        </p:txBody>
      </p:sp>
    </p:spTree>
    <p:extLst>
      <p:ext uri="{BB962C8B-B14F-4D97-AF65-F5344CB8AC3E}">
        <p14:creationId xmlns:p14="http://schemas.microsoft.com/office/powerpoint/2010/main" val="3126592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989EDFDD-C131-434E-A684-664FB88D4A24}"/>
              </a:ext>
            </a:extLst>
          </p:cNvPr>
          <p:cNvPicPr>
            <a:picLocks noChangeAspect="1"/>
          </p:cNvPicPr>
          <p:nvPr userDrawn="1"/>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2786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D93677-119B-45D7-A21D-E3561178317B}" type="datetimeFigureOut">
              <a:rPr lang="en-US" altLang="en-US"/>
              <a:pPr>
                <a:defRPr/>
              </a:pPr>
              <a:t>3/11/2022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59F3A8-1578-4784-83A2-7831B244A800}" type="slidenum">
              <a:rPr lang="en-US" altLang="en-US"/>
              <a:pPr>
                <a:defRPr/>
              </a:pPr>
              <a:t>‹#›</a:t>
            </a:fld>
            <a:endParaRPr lang="en-US" altLang="en-US" dirty="0"/>
          </a:p>
        </p:txBody>
      </p:sp>
    </p:spTree>
    <p:extLst>
      <p:ext uri="{BB962C8B-B14F-4D97-AF65-F5344CB8AC3E}">
        <p14:creationId xmlns:p14="http://schemas.microsoft.com/office/powerpoint/2010/main" val="105559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09763E-1570-4B9D-B8E5-54AC6E3DFAEE}" type="datetimeFigureOut">
              <a:rPr lang="en-US" altLang="en-US"/>
              <a:pPr>
                <a:defRPr/>
              </a:pPr>
              <a:t>3/11/2022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C7C50F-24EF-40F0-A8E5-30363DEF71E3}" type="slidenum">
              <a:rPr lang="en-US" altLang="en-US"/>
              <a:pPr>
                <a:defRPr/>
              </a:pPr>
              <a:t>‹#›</a:t>
            </a:fld>
            <a:endParaRPr lang="en-US" altLang="en-US" dirty="0"/>
          </a:p>
        </p:txBody>
      </p:sp>
    </p:spTree>
    <p:extLst>
      <p:ext uri="{BB962C8B-B14F-4D97-AF65-F5344CB8AC3E}">
        <p14:creationId xmlns:p14="http://schemas.microsoft.com/office/powerpoint/2010/main" val="356260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3BC96C2-3956-468E-8B31-416A2C90242A}" type="datetimeFigureOut">
              <a:rPr lang="en-US" altLang="en-US"/>
              <a:pPr>
                <a:defRPr/>
              </a:pPr>
              <a:t>3/11/2022</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EA10BE8-706B-4FB4-9C75-4D25526DA881}" type="slidenum">
              <a:rPr lang="en-US" altLang="en-US"/>
              <a:pPr>
                <a:defRPr/>
              </a:pPr>
              <a:t>‹#›</a:t>
            </a:fld>
            <a:endParaRPr lang="en-US" altLang="en-US" dirty="0"/>
          </a:p>
        </p:txBody>
      </p:sp>
    </p:spTree>
    <p:extLst>
      <p:ext uri="{BB962C8B-B14F-4D97-AF65-F5344CB8AC3E}">
        <p14:creationId xmlns:p14="http://schemas.microsoft.com/office/powerpoint/2010/main" val="251303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B2C9D9-D959-42E9-9F41-FA4F34487486}" type="datetimeFigureOut">
              <a:rPr lang="en-US" altLang="en-US"/>
              <a:pPr>
                <a:defRPr/>
              </a:pPr>
              <a:t>3/11/2022</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8B2C9E6-BACA-40AB-BC8F-550AC61A1530}" type="slidenum">
              <a:rPr lang="en-US" altLang="en-US"/>
              <a:pPr>
                <a:defRPr/>
              </a:pPr>
              <a:t>‹#›</a:t>
            </a:fld>
            <a:endParaRPr lang="en-US" altLang="en-US" dirty="0"/>
          </a:p>
        </p:txBody>
      </p:sp>
    </p:spTree>
    <p:extLst>
      <p:ext uri="{BB962C8B-B14F-4D97-AF65-F5344CB8AC3E}">
        <p14:creationId xmlns:p14="http://schemas.microsoft.com/office/powerpoint/2010/main" val="3972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6C31D0-18BE-4BF6-9461-8AC10423BDF7}" type="datetimeFigureOut">
              <a:rPr lang="en-US" altLang="en-US"/>
              <a:pPr>
                <a:defRPr/>
              </a:pPr>
              <a:t>3/11/2022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94B7627-1E1A-4531-A03B-3E3B01876EAB}" type="slidenum">
              <a:rPr lang="en-US" altLang="en-US"/>
              <a:pPr>
                <a:defRPr/>
              </a:pPr>
              <a:t>‹#›</a:t>
            </a:fld>
            <a:endParaRPr lang="en-US" altLang="en-US" dirty="0"/>
          </a:p>
        </p:txBody>
      </p:sp>
    </p:spTree>
    <p:extLst>
      <p:ext uri="{BB962C8B-B14F-4D97-AF65-F5344CB8AC3E}">
        <p14:creationId xmlns:p14="http://schemas.microsoft.com/office/powerpoint/2010/main" val="402932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8A7BAE-D518-4DF1-BD7C-660CDA3BC1BC}" type="datetimeFigureOut">
              <a:rPr lang="en-US" altLang="en-US"/>
              <a:pPr>
                <a:defRPr/>
              </a:pPr>
              <a:t>3/11/2022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30B180-980A-4C2D-9C31-B5AC196DC84D}" type="slidenum">
              <a:rPr lang="en-US" altLang="en-US"/>
              <a:pPr>
                <a:defRPr/>
              </a:pPr>
              <a:t>‹#›</a:t>
            </a:fld>
            <a:endParaRPr lang="en-US" altLang="en-US" dirty="0"/>
          </a:p>
        </p:txBody>
      </p:sp>
    </p:spTree>
    <p:extLst>
      <p:ext uri="{BB962C8B-B14F-4D97-AF65-F5344CB8AC3E}">
        <p14:creationId xmlns:p14="http://schemas.microsoft.com/office/powerpoint/2010/main" val="1822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6025140-1303-4A64-BFAB-F1E7B2A0EE9F}" type="datetimeFigureOut">
              <a:rPr lang="en-US" altLang="en-US"/>
              <a:pPr>
                <a:defRPr/>
              </a:pPr>
              <a:t>3/11/2022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2CE509-9040-47C9-9814-4DD766603A81}" type="slidenum">
              <a:rPr lang="en-US" altLang="en-US"/>
              <a:pPr>
                <a:defRPr/>
              </a:pPr>
              <a:t>‹#›</a:t>
            </a:fld>
            <a:endParaRPr lang="en-US" altLang="en-US" dirty="0"/>
          </a:p>
        </p:txBody>
      </p:sp>
    </p:spTree>
    <p:extLst>
      <p:ext uri="{BB962C8B-B14F-4D97-AF65-F5344CB8AC3E}">
        <p14:creationId xmlns:p14="http://schemas.microsoft.com/office/powerpoint/2010/main" val="195591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rgbClr val="8990A2"/>
                </a:solidFill>
                <a:cs typeface="Arial" pitchFamily="34" charset="0"/>
              </a:defRPr>
            </a:lvl1pPr>
          </a:lstStyle>
          <a:p>
            <a:pPr>
              <a:defRPr/>
            </a:pPr>
            <a:fld id="{F8256ABC-1B01-4146-A4BF-9F0178B54AA4}" type="datetimeFigureOut">
              <a:rPr lang="en-US" altLang="en-US"/>
              <a:pPr>
                <a:defRPr/>
              </a:pPr>
              <a:t>3/11/2022</a:t>
            </a:fld>
            <a:endParaRPr lang="en-US" altLang="en-US" dirty="0"/>
          </a:p>
        </p:txBody>
      </p:sp>
      <p:sp>
        <p:nvSpPr>
          <p:cNvPr id="5" name="Footer Placeholder 4"/>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90A2"/>
                </a:solidFill>
                <a:cs typeface="Arial" panose="020B0604020202020204" pitchFamily="34" charset="0"/>
              </a:defRPr>
            </a:lvl1pPr>
          </a:lstStyle>
          <a:p>
            <a:pPr>
              <a:defRPr/>
            </a:pPr>
            <a:fld id="{E3CB17CD-036C-4EC1-A2C2-4B62491978A5}" type="slidenum">
              <a:rPr lang="en-US" altLang="en-US"/>
              <a:pPr>
                <a:defRPr/>
              </a:pPr>
              <a:t>‹#›</a:t>
            </a:fld>
            <a:endParaRPr lang="en-US" altLang="en-US" dirty="0"/>
          </a:p>
        </p:txBody>
      </p:sp>
    </p:spTree>
    <p:extLst>
      <p:ext uri="{BB962C8B-B14F-4D97-AF65-F5344CB8AC3E}">
        <p14:creationId xmlns:p14="http://schemas.microsoft.com/office/powerpoint/2010/main" val="752363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ctr"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itchFamily="34" charset="-128"/>
          <a:cs typeface="ＭＳ Ｐゴシック"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D5086-64D9-8146-9D44-8F5F82AD94ED}"/>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17796326"/>
      </p:ext>
    </p:extLst>
  </p:cSld>
  <p:clrMap bg1="lt1" tx1="dk1" bg2="lt2" tx2="dk2" accent1="accent1" accent2="accent2" accent3="accent3" accent4="accent4" accent5="accent5" accent6="accent6" hlink="hlink" folHlink="folHlink"/>
  <p:sldLayoutIdLst>
    <p:sldLayoutId id="21474934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46146"/>
      </p:ext>
    </p:extLst>
  </p:cSld>
  <p:clrMap bg1="lt1" tx1="dk1" bg2="lt2" tx2="dk2" accent1="accent1" accent2="accent2" accent3="accent3" accent4="accent4" accent5="accent5" accent6="accent6" hlink="hlink" folHlink="folHlink"/>
  <p:sldLayoutIdLst>
    <p:sldLayoutId id="2147493470" r:id="rId1"/>
    <p:sldLayoutId id="2147493471" r:id="rId2"/>
    <p:sldLayoutId id="2147493472" r:id="rId3"/>
    <p:sldLayoutId id="2147493473" r:id="rId4"/>
    <p:sldLayoutId id="2147493474" r:id="rId5"/>
    <p:sldLayoutId id="2147493475" r:id="rId6"/>
    <p:sldLayoutId id="214749347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acc.org/Guidelines" TargetMode="External"/><Relationship Id="rId7"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7.emf"/><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cc.org/Guidelin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958630" y="3929511"/>
            <a:ext cx="463382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774518" y="2194960"/>
            <a:ext cx="5732944" cy="2145892"/>
          </a:xfrm>
          <a:prstGeom prst="rect">
            <a:avLst/>
          </a:prstGeom>
          <a:effectLst/>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400" fontAlgn="base">
              <a:lnSpc>
                <a:spcPct val="80000"/>
              </a:lnSpc>
              <a:spcBef>
                <a:spcPct val="0"/>
              </a:spcBef>
              <a:spcAft>
                <a:spcPct val="0"/>
              </a:spcAft>
              <a:defRPr/>
            </a:pPr>
            <a:r>
              <a:rPr lang="en-US" sz="3600" b="1" dirty="0">
                <a:solidFill>
                  <a:srgbClr val="1F497D">
                    <a:lumMod val="75000"/>
                  </a:srgbClr>
                </a:solidFill>
                <a:latin typeface="Garamond" panose="02020404030301010803" pitchFamily="18" charset="0"/>
                <a:ea typeface="+mj-ea"/>
                <a:cs typeface="+mj-cs"/>
              </a:rPr>
              <a:t>Building Respect, Civility, and Inclusion in the Cardiovascular Workplace</a:t>
            </a:r>
          </a:p>
        </p:txBody>
      </p:sp>
      <p:sp>
        <p:nvSpPr>
          <p:cNvPr id="2" name="TextBox 1"/>
          <p:cNvSpPr txBox="1"/>
          <p:nvPr/>
        </p:nvSpPr>
        <p:spPr>
          <a:xfrm>
            <a:off x="774518" y="4449012"/>
            <a:ext cx="5445512" cy="1415772"/>
          </a:xfrm>
          <a:prstGeom prst="rect">
            <a:avLst/>
          </a:prstGeom>
          <a:noFill/>
        </p:spPr>
        <p:txBody>
          <a:bodyPr wrap="square" rtlCol="0">
            <a:spAutoFit/>
          </a:bodyPr>
          <a:lstStyle/>
          <a:p>
            <a:r>
              <a:rPr lang="en-US" sz="2400" dirty="0">
                <a:solidFill>
                  <a:srgbClr val="1F497D">
                    <a:lumMod val="75000"/>
                  </a:srgbClr>
                </a:solidFill>
                <a:latin typeface="Garamond" panose="02020404030301010803" pitchFamily="18" charset="0"/>
                <a:ea typeface="+mj-ea"/>
                <a:cs typeface="+mj-cs"/>
              </a:rPr>
              <a:t>An Introduction to the 2022 ACC Workforce Health Policy Statement</a:t>
            </a:r>
          </a:p>
          <a:p>
            <a:endParaRPr lang="en-US" sz="3800" dirty="0">
              <a:solidFill>
                <a:schemeClr val="tx1">
                  <a:lumMod val="65000"/>
                  <a:lumOff val="35000"/>
                </a:schemeClr>
              </a:solidFill>
            </a:endParaRPr>
          </a:p>
        </p:txBody>
      </p:sp>
    </p:spTree>
    <p:extLst>
      <p:ext uri="{BB962C8B-B14F-4D97-AF65-F5344CB8AC3E}">
        <p14:creationId xmlns:p14="http://schemas.microsoft.com/office/powerpoint/2010/main" val="293914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a:lstStyle/>
          <a:p>
            <a:r>
              <a:rPr lang="en-US" sz="5333" dirty="0"/>
              <a:t>HPS Overview - 1</a:t>
            </a:r>
          </a:p>
        </p:txBody>
      </p:sp>
      <p:sp>
        <p:nvSpPr>
          <p:cNvPr id="3" name="Content Placeholder 2"/>
          <p:cNvSpPr>
            <a:spLocks noGrp="1"/>
          </p:cNvSpPr>
          <p:nvPr>
            <p:ph idx="1"/>
          </p:nvPr>
        </p:nvSpPr>
        <p:spPr>
          <a:xfrm>
            <a:off x="203200" y="1600200"/>
            <a:ext cx="11684000" cy="4876800"/>
          </a:xfrm>
        </p:spPr>
        <p:txBody>
          <a:bodyPr/>
          <a:lstStyle/>
          <a:p>
            <a:pPr>
              <a:spcBef>
                <a:spcPts val="0"/>
              </a:spcBef>
              <a:spcAft>
                <a:spcPts val="800"/>
              </a:spcAft>
            </a:pPr>
            <a:r>
              <a:rPr lang="en-US" sz="2667" u="sng" dirty="0">
                <a:solidFill>
                  <a:srgbClr val="C00000"/>
                </a:solidFill>
              </a:rPr>
              <a:t>12 ACC Principles </a:t>
            </a:r>
            <a:r>
              <a:rPr lang="en-US" sz="2667" dirty="0"/>
              <a:t>that support a culture of respect and efforts to reduce uncivil behaviors: </a:t>
            </a:r>
            <a:r>
              <a:rPr lang="en-US" sz="2667" i="1" dirty="0"/>
              <a:t>The ACC believes</a:t>
            </a:r>
            <a:r>
              <a:rPr lang="en-US" sz="2667" dirty="0"/>
              <a:t>…..</a:t>
            </a:r>
          </a:p>
          <a:p>
            <a:pPr>
              <a:spcBef>
                <a:spcPts val="0"/>
              </a:spcBef>
              <a:spcAft>
                <a:spcPts val="800"/>
              </a:spcAft>
            </a:pPr>
            <a:r>
              <a:rPr lang="en-US" sz="2667" dirty="0"/>
              <a:t>Background and significance </a:t>
            </a:r>
          </a:p>
          <a:p>
            <a:pPr>
              <a:spcBef>
                <a:spcPts val="0"/>
              </a:spcBef>
              <a:spcAft>
                <a:spcPts val="800"/>
              </a:spcAft>
            </a:pPr>
            <a:r>
              <a:rPr lang="en-US" sz="2667" dirty="0"/>
              <a:t>General approach to building respect, civility, and inclusion  </a:t>
            </a:r>
          </a:p>
          <a:p>
            <a:pPr lvl="1">
              <a:spcBef>
                <a:spcPts val="0"/>
              </a:spcBef>
              <a:spcAft>
                <a:spcPts val="800"/>
              </a:spcAft>
            </a:pPr>
            <a:r>
              <a:rPr lang="en-US" sz="2400" dirty="0"/>
              <a:t>Special role of medical societies and the ACC</a:t>
            </a:r>
          </a:p>
          <a:p>
            <a:pPr lvl="1">
              <a:spcBef>
                <a:spcPts val="0"/>
              </a:spcBef>
              <a:spcAft>
                <a:spcPts val="800"/>
              </a:spcAft>
            </a:pPr>
            <a:r>
              <a:rPr lang="en-US" sz="2400" dirty="0"/>
              <a:t>Defining a meaningful response to Bias, Discrimination, Bullying, Harassment (BDBH)</a:t>
            </a:r>
          </a:p>
          <a:p>
            <a:pPr lvl="1">
              <a:spcBef>
                <a:spcPts val="0"/>
              </a:spcBef>
              <a:spcAft>
                <a:spcPts val="800"/>
              </a:spcAft>
            </a:pPr>
            <a:r>
              <a:rPr lang="en-US" sz="2400" dirty="0"/>
              <a:t>Institutional responsibilities and structures </a:t>
            </a:r>
          </a:p>
          <a:p>
            <a:pPr lvl="1">
              <a:spcBef>
                <a:spcPts val="0"/>
              </a:spcBef>
              <a:spcAft>
                <a:spcPts val="800"/>
              </a:spcAft>
            </a:pPr>
            <a:r>
              <a:rPr lang="en-US" sz="2400" dirty="0"/>
              <a:t>Institutional policies and environment</a:t>
            </a:r>
          </a:p>
          <a:p>
            <a:pPr lvl="1">
              <a:spcBef>
                <a:spcPts val="0"/>
              </a:spcBef>
              <a:spcAft>
                <a:spcPts val="800"/>
              </a:spcAft>
            </a:pPr>
            <a:r>
              <a:rPr lang="en-US" sz="2400" dirty="0"/>
              <a:t>Organizational consequences of inaction: Institutional harms, and legal considerations</a:t>
            </a:r>
          </a:p>
          <a:p>
            <a:pPr marL="0" indent="0">
              <a:spcBef>
                <a:spcPts val="0"/>
              </a:spcBef>
              <a:spcAft>
                <a:spcPts val="800"/>
              </a:spcAft>
              <a:buNone/>
            </a:pPr>
            <a:endParaRPr lang="en-US" sz="2667" dirty="0"/>
          </a:p>
        </p:txBody>
      </p:sp>
    </p:spTree>
    <p:extLst>
      <p:ext uri="{BB962C8B-B14F-4D97-AF65-F5344CB8AC3E}">
        <p14:creationId xmlns:p14="http://schemas.microsoft.com/office/powerpoint/2010/main" val="354322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965200"/>
          </a:xfrm>
        </p:spPr>
        <p:txBody>
          <a:bodyPr/>
          <a:lstStyle/>
          <a:p>
            <a:r>
              <a:rPr lang="en-US" sz="5333" dirty="0"/>
              <a:t>HPS Overview - 2</a:t>
            </a:r>
          </a:p>
        </p:txBody>
      </p:sp>
      <p:sp>
        <p:nvSpPr>
          <p:cNvPr id="3" name="Content Placeholder 2"/>
          <p:cNvSpPr>
            <a:spLocks noGrp="1"/>
          </p:cNvSpPr>
          <p:nvPr>
            <p:ph idx="1"/>
          </p:nvPr>
        </p:nvSpPr>
        <p:spPr>
          <a:xfrm>
            <a:off x="203200" y="1143000"/>
            <a:ext cx="11785600" cy="5537200"/>
          </a:xfrm>
        </p:spPr>
        <p:txBody>
          <a:bodyPr/>
          <a:lstStyle/>
          <a:p>
            <a:pPr>
              <a:spcBef>
                <a:spcPts val="0"/>
              </a:spcBef>
              <a:spcAft>
                <a:spcPts val="800"/>
              </a:spcAft>
            </a:pPr>
            <a:r>
              <a:rPr lang="en-US" sz="2667" dirty="0"/>
              <a:t>Strategies to address bias, discrimination, bullying, and harassment (BDBH)</a:t>
            </a:r>
          </a:p>
          <a:p>
            <a:pPr lvl="1">
              <a:spcBef>
                <a:spcPts val="0"/>
              </a:spcBef>
              <a:spcAft>
                <a:spcPts val="800"/>
              </a:spcAft>
            </a:pPr>
            <a:r>
              <a:rPr lang="en-US" sz="2400" dirty="0"/>
              <a:t>Education and training</a:t>
            </a:r>
          </a:p>
          <a:p>
            <a:pPr lvl="1">
              <a:spcBef>
                <a:spcPts val="0"/>
              </a:spcBef>
              <a:spcAft>
                <a:spcPts val="800"/>
              </a:spcAft>
            </a:pPr>
            <a:r>
              <a:rPr lang="en-US" sz="2400" dirty="0"/>
              <a:t>Unbiased, objective hiring strategies, evaluations, and reviews of individuals and departments </a:t>
            </a:r>
          </a:p>
          <a:p>
            <a:pPr lvl="1">
              <a:spcBef>
                <a:spcPts val="0"/>
              </a:spcBef>
              <a:spcAft>
                <a:spcPts val="800"/>
              </a:spcAft>
            </a:pPr>
            <a:r>
              <a:rPr lang="en-US" sz="2400" dirty="0"/>
              <a:t>Confidential reporting systems for BDBH with transparency, consequences, and support for targeted individuals</a:t>
            </a:r>
          </a:p>
          <a:p>
            <a:pPr>
              <a:spcBef>
                <a:spcPts val="0"/>
              </a:spcBef>
              <a:spcAft>
                <a:spcPts val="800"/>
              </a:spcAft>
            </a:pPr>
            <a:r>
              <a:rPr lang="en-US" sz="2667" dirty="0"/>
              <a:t>Web resources and tools. See www. ACC.org/Guidelines</a:t>
            </a:r>
          </a:p>
          <a:p>
            <a:pPr lvl="1">
              <a:spcBef>
                <a:spcPts val="0"/>
              </a:spcBef>
              <a:spcAft>
                <a:spcPts val="800"/>
              </a:spcAft>
            </a:pPr>
            <a:r>
              <a:rPr lang="en-US" sz="2400" dirty="0"/>
              <a:t>Bibliography</a:t>
            </a:r>
          </a:p>
          <a:p>
            <a:pPr lvl="1">
              <a:spcBef>
                <a:spcPts val="0"/>
              </a:spcBef>
              <a:spcAft>
                <a:spcPts val="800"/>
              </a:spcAft>
            </a:pPr>
            <a:r>
              <a:rPr lang="en-US" sz="2400" dirty="0"/>
              <a:t>Slide decks</a:t>
            </a:r>
          </a:p>
          <a:p>
            <a:pPr lvl="1">
              <a:spcBef>
                <a:spcPts val="0"/>
              </a:spcBef>
              <a:spcAft>
                <a:spcPts val="800"/>
              </a:spcAft>
            </a:pPr>
            <a:r>
              <a:rPr lang="en-US" sz="2400" dirty="0"/>
              <a:t>Advice to people who feel they are experiencing uncivil behavior</a:t>
            </a:r>
          </a:p>
          <a:p>
            <a:pPr lvl="1">
              <a:spcBef>
                <a:spcPts val="0"/>
              </a:spcBef>
              <a:spcAft>
                <a:spcPts val="800"/>
              </a:spcAft>
            </a:pPr>
            <a:r>
              <a:rPr lang="en-US" sz="2400" dirty="0"/>
              <a:t>Sample policies</a:t>
            </a:r>
          </a:p>
          <a:p>
            <a:pPr lvl="1">
              <a:spcBef>
                <a:spcPts val="0"/>
              </a:spcBef>
              <a:spcAft>
                <a:spcPts val="800"/>
              </a:spcAft>
            </a:pPr>
            <a:r>
              <a:rPr lang="en-US" sz="2400" i="1" dirty="0"/>
              <a:t>More!!</a:t>
            </a:r>
          </a:p>
          <a:p>
            <a:pPr>
              <a:spcBef>
                <a:spcPts val="0"/>
              </a:spcBef>
              <a:spcAft>
                <a:spcPts val="800"/>
              </a:spcAft>
            </a:pPr>
            <a:endParaRPr lang="en-US" sz="2667" dirty="0"/>
          </a:p>
        </p:txBody>
      </p:sp>
    </p:spTree>
    <p:extLst>
      <p:ext uri="{BB962C8B-B14F-4D97-AF65-F5344CB8AC3E}">
        <p14:creationId xmlns:p14="http://schemas.microsoft.com/office/powerpoint/2010/main" val="101550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75167"/>
            <a:ext cx="12085320" cy="1143000"/>
          </a:xfrm>
        </p:spPr>
        <p:txBody>
          <a:bodyPr/>
          <a:lstStyle/>
          <a:p>
            <a:r>
              <a:rPr lang="en-US" sz="4800" dirty="0"/>
              <a:t>Building Respect, Civility, and Inclusion Requires Contributions From </a:t>
            </a:r>
            <a:r>
              <a:rPr lang="en-US" sz="4800" b="1" dirty="0"/>
              <a:t>Organizations</a:t>
            </a:r>
            <a:r>
              <a:rPr lang="en-US" sz="4800" dirty="0"/>
              <a:t>….</a:t>
            </a:r>
          </a:p>
        </p:txBody>
      </p:sp>
      <p:sp>
        <p:nvSpPr>
          <p:cNvPr id="3" name="Content Placeholder 2"/>
          <p:cNvSpPr>
            <a:spLocks noGrp="1"/>
          </p:cNvSpPr>
          <p:nvPr>
            <p:ph idx="1"/>
          </p:nvPr>
        </p:nvSpPr>
        <p:spPr>
          <a:xfrm>
            <a:off x="609600" y="1884556"/>
            <a:ext cx="10972800" cy="3817332"/>
          </a:xfrm>
        </p:spPr>
        <p:txBody>
          <a:bodyPr/>
          <a:lstStyle/>
          <a:p>
            <a:pPr>
              <a:lnSpc>
                <a:spcPct val="110000"/>
              </a:lnSpc>
              <a:spcBef>
                <a:spcPts val="0"/>
              </a:spcBef>
              <a:spcAft>
                <a:spcPts val="800"/>
              </a:spcAft>
            </a:pPr>
            <a:r>
              <a:rPr lang="en-US" sz="2800" u="sng" dirty="0">
                <a:ea typeface="MS PGothic"/>
              </a:rPr>
              <a:t>Organizations</a:t>
            </a:r>
            <a:r>
              <a:rPr lang="en-US" sz="2800" dirty="0">
                <a:ea typeface="MS PGothic"/>
              </a:rPr>
              <a:t> should ensure freedom from BDBH in their fabric and values, including policies, procedures, and programs. </a:t>
            </a:r>
          </a:p>
          <a:p>
            <a:pPr>
              <a:lnSpc>
                <a:spcPct val="110000"/>
              </a:lnSpc>
              <a:spcBef>
                <a:spcPts val="0"/>
              </a:spcBef>
              <a:spcAft>
                <a:spcPts val="800"/>
              </a:spcAft>
            </a:pPr>
            <a:r>
              <a:rPr lang="en-US" sz="2800" u="sng" dirty="0">
                <a:ea typeface="MS PGothic"/>
              </a:rPr>
              <a:t>Leadership </a:t>
            </a:r>
            <a:r>
              <a:rPr lang="en-US" sz="2800" dirty="0">
                <a:ea typeface="MS PGothic"/>
              </a:rPr>
              <a:t>should work to establishing a culture and climate of respect including the elimination of harassment and bullying</a:t>
            </a:r>
          </a:p>
          <a:p>
            <a:pPr>
              <a:lnSpc>
                <a:spcPct val="110000"/>
              </a:lnSpc>
              <a:spcBef>
                <a:spcPts val="0"/>
              </a:spcBef>
              <a:spcAft>
                <a:spcPts val="800"/>
              </a:spcAft>
            </a:pPr>
            <a:r>
              <a:rPr lang="en-US" sz="2800" dirty="0">
                <a:ea typeface="MS PGothic"/>
              </a:rPr>
              <a:t>Essential components include:</a:t>
            </a:r>
          </a:p>
          <a:p>
            <a:pPr lvl="1">
              <a:lnSpc>
                <a:spcPct val="110000"/>
              </a:lnSpc>
              <a:spcBef>
                <a:spcPts val="0"/>
              </a:spcBef>
              <a:spcAft>
                <a:spcPts val="800"/>
              </a:spcAft>
            </a:pPr>
            <a:r>
              <a:rPr lang="en-US" sz="2400" dirty="0">
                <a:ea typeface="MS PGothic"/>
              </a:rPr>
              <a:t>Commitment: Strong visible</a:t>
            </a:r>
          </a:p>
          <a:p>
            <a:pPr lvl="1">
              <a:lnSpc>
                <a:spcPct val="110000"/>
              </a:lnSpc>
              <a:spcBef>
                <a:spcPts val="0"/>
              </a:spcBef>
              <a:spcAft>
                <a:spcPts val="800"/>
              </a:spcAft>
            </a:pPr>
            <a:r>
              <a:rPr lang="en-US" sz="2400" dirty="0">
                <a:ea typeface="MS PGothic"/>
              </a:rPr>
              <a:t>Planning: Strategic, including longitudinal goals and metrics</a:t>
            </a:r>
          </a:p>
          <a:p>
            <a:pPr lvl="1">
              <a:lnSpc>
                <a:spcPct val="110000"/>
              </a:lnSpc>
              <a:spcBef>
                <a:spcPts val="0"/>
              </a:spcBef>
              <a:spcAft>
                <a:spcPts val="800"/>
              </a:spcAft>
            </a:pPr>
            <a:r>
              <a:rPr lang="en-US" sz="2400" dirty="0">
                <a:ea typeface="MS PGothic"/>
              </a:rPr>
              <a:t>Dedicated structures and resources (financial and personnel)</a:t>
            </a:r>
          </a:p>
          <a:p>
            <a:pPr lvl="1">
              <a:lnSpc>
                <a:spcPct val="110000"/>
              </a:lnSpc>
              <a:spcBef>
                <a:spcPts val="0"/>
              </a:spcBef>
              <a:spcAft>
                <a:spcPts val="800"/>
              </a:spcAft>
            </a:pPr>
            <a:r>
              <a:rPr lang="en-US" sz="2400" dirty="0">
                <a:ea typeface="MS PGothic"/>
              </a:rPr>
              <a:t>Subject matter expertise</a:t>
            </a:r>
          </a:p>
          <a:p>
            <a:pPr>
              <a:lnSpc>
                <a:spcPct val="110000"/>
              </a:lnSpc>
              <a:spcBef>
                <a:spcPts val="0"/>
              </a:spcBef>
              <a:spcAft>
                <a:spcPts val="800"/>
              </a:spcAft>
            </a:pPr>
            <a:endParaRPr lang="en-US" sz="2800" dirty="0">
              <a:ea typeface="MS PGothic"/>
            </a:endParaRPr>
          </a:p>
        </p:txBody>
      </p:sp>
    </p:spTree>
    <p:extLst>
      <p:ext uri="{BB962C8B-B14F-4D97-AF65-F5344CB8AC3E}">
        <p14:creationId xmlns:p14="http://schemas.microsoft.com/office/powerpoint/2010/main" val="265295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23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70725-878A-4B12-9BE3-322B68B1C571}"/>
              </a:ext>
            </a:extLst>
          </p:cNvPr>
          <p:cNvSpPr/>
          <p:nvPr/>
        </p:nvSpPr>
        <p:spPr>
          <a:xfrm>
            <a:off x="291738" y="1733241"/>
            <a:ext cx="11656422" cy="4804719"/>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435429" y="1931361"/>
            <a:ext cx="11512731" cy="4388431"/>
          </a:xfrm>
        </p:spPr>
        <p:txBody>
          <a:bodyPr>
            <a:normAutofit fontScale="92500" lnSpcReduction="10000"/>
          </a:bodyPr>
          <a:lstStyle/>
          <a:p>
            <a:pPr marL="514350" indent="-514350">
              <a:lnSpc>
                <a:spcPct val="110000"/>
              </a:lnSpc>
              <a:spcBef>
                <a:spcPts val="0"/>
              </a:spcBef>
              <a:spcAft>
                <a:spcPts val="800"/>
              </a:spcAft>
              <a:buFont typeface="+mj-lt"/>
              <a:buAutoNum type="arabicPeriod" startAt="4"/>
            </a:pPr>
            <a:r>
              <a:rPr lang="en-US" sz="2800" dirty="0">
                <a:ea typeface="MS PGothic"/>
              </a:rPr>
              <a:t>Organizations providing cardiovascular care, education, and/or research should </a:t>
            </a:r>
            <a:r>
              <a:rPr lang="en-US" sz="2800" dirty="0">
                <a:solidFill>
                  <a:srgbClr val="C00000"/>
                </a:solidFill>
                <a:ea typeface="MS PGothic"/>
              </a:rPr>
              <a:t>prioritize ensuring freedom from BDBH </a:t>
            </a:r>
            <a:r>
              <a:rPr lang="en-US" sz="2800" dirty="0">
                <a:ea typeface="MS PGothic"/>
              </a:rPr>
              <a:t>in their fabric and values, including policies, procedures, and programs. Establishing a </a:t>
            </a:r>
            <a:r>
              <a:rPr lang="en-US" sz="2800" dirty="0">
                <a:solidFill>
                  <a:srgbClr val="C00000"/>
                </a:solidFill>
                <a:ea typeface="MS PGothic"/>
              </a:rPr>
              <a:t>culture and climate of respect</a:t>
            </a:r>
            <a:r>
              <a:rPr lang="en-US" sz="2800" dirty="0">
                <a:ea typeface="MS PGothic"/>
              </a:rPr>
              <a:t> includes eliminating harassment and bullying and ensures that the workforce has the necessary skills to achieve these aims.</a:t>
            </a:r>
          </a:p>
          <a:p>
            <a:pPr marL="514350" indent="-514350">
              <a:lnSpc>
                <a:spcPct val="110000"/>
              </a:lnSpc>
              <a:spcBef>
                <a:spcPts val="0"/>
              </a:spcBef>
              <a:spcAft>
                <a:spcPts val="800"/>
              </a:spcAft>
              <a:buFont typeface="+mj-lt"/>
              <a:buAutoNum type="arabicPeriod" startAt="4"/>
            </a:pPr>
            <a:r>
              <a:rPr lang="en-US" sz="2800" b="1" dirty="0">
                <a:ea typeface="MS PGothic"/>
              </a:rPr>
              <a:t>I</a:t>
            </a:r>
            <a:r>
              <a:rPr lang="en-US" sz="2800" dirty="0">
                <a:ea typeface="MS PGothic"/>
              </a:rPr>
              <a:t>ndividuals engaged in cardiovascular care, education, and/or research should </a:t>
            </a:r>
            <a:r>
              <a:rPr lang="en-US" sz="2800" dirty="0">
                <a:solidFill>
                  <a:srgbClr val="C00000"/>
                </a:solidFill>
                <a:ea typeface="MS PGothic"/>
              </a:rPr>
              <a:t>actively work to ensure freedom from BDBH </a:t>
            </a:r>
            <a:r>
              <a:rPr lang="en-US" sz="2800" dirty="0">
                <a:ea typeface="MS PGothic"/>
              </a:rPr>
              <a:t>in their own personal behaviors and actions and </a:t>
            </a:r>
            <a:r>
              <a:rPr lang="en-US" sz="2800" dirty="0">
                <a:solidFill>
                  <a:srgbClr val="C00000"/>
                </a:solidFill>
                <a:ea typeface="MS PGothic"/>
              </a:rPr>
              <a:t>seek to assist others </a:t>
            </a:r>
            <a:r>
              <a:rPr lang="en-US" sz="2800" dirty="0">
                <a:ea typeface="MS PGothic"/>
              </a:rPr>
              <a:t>in creating an environment free from BDBH, including practicing </a:t>
            </a:r>
            <a:r>
              <a:rPr lang="en-US" sz="2800" dirty="0" err="1">
                <a:ea typeface="MS PGothic"/>
              </a:rPr>
              <a:t>allyship</a:t>
            </a:r>
            <a:r>
              <a:rPr lang="en-US" sz="2800" dirty="0">
                <a:ea typeface="MS PGothic"/>
              </a:rPr>
              <a:t> and </a:t>
            </a:r>
            <a:r>
              <a:rPr lang="en-US" sz="2800" dirty="0" err="1">
                <a:ea typeface="MS PGothic"/>
              </a:rPr>
              <a:t>upstander</a:t>
            </a:r>
            <a:r>
              <a:rPr lang="en-US" sz="2800" dirty="0">
                <a:ea typeface="MS PGothic"/>
              </a:rPr>
              <a:t> behaviors, and supporting institutional efforts. </a:t>
            </a:r>
            <a:endParaRPr lang="en-US" sz="2800" dirty="0"/>
          </a:p>
          <a:p>
            <a:pPr marL="0" indent="0">
              <a:lnSpc>
                <a:spcPct val="110000"/>
              </a:lnSpc>
              <a:spcBef>
                <a:spcPts val="0"/>
              </a:spcBef>
              <a:spcAft>
                <a:spcPts val="800"/>
              </a:spcAft>
              <a:buNone/>
            </a:pPr>
            <a:endParaRPr lang="en-US" sz="2800" dirty="0">
              <a:ea typeface="MS PGothic"/>
            </a:endParaRPr>
          </a:p>
        </p:txBody>
      </p:sp>
      <p:sp>
        <p:nvSpPr>
          <p:cNvPr id="5" name="Title 1">
            <a:extLst>
              <a:ext uri="{FF2B5EF4-FFF2-40B4-BE49-F238E27FC236}">
                <a16:creationId xmlns:a16="http://schemas.microsoft.com/office/drawing/2014/main" id="{B69EEC21-B058-4F68-9804-5DCCAAC18D1D}"/>
              </a:ext>
            </a:extLst>
          </p:cNvPr>
          <p:cNvSpPr txBox="1">
            <a:spLocks/>
          </p:cNvSpPr>
          <p:nvPr/>
        </p:nvSpPr>
        <p:spPr bwMode="auto">
          <a:xfrm>
            <a:off x="798283" y="152148"/>
            <a:ext cx="10515600" cy="99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a:lstStyle>
          <a:p>
            <a:r>
              <a:rPr lang="en-US" sz="5400" dirty="0">
                <a:ea typeface="MS PGothic"/>
              </a:rPr>
              <a:t> Principles #4-5: </a:t>
            </a:r>
            <a:r>
              <a:rPr lang="en-US" sz="5400" i="1" dirty="0">
                <a:ea typeface="MS PGothic"/>
              </a:rPr>
              <a:t>The ACC believes…</a:t>
            </a:r>
            <a:endParaRPr lang="en-US" sz="5400" dirty="0"/>
          </a:p>
        </p:txBody>
      </p:sp>
    </p:spTree>
    <p:extLst>
      <p:ext uri="{BB962C8B-B14F-4D97-AF65-F5344CB8AC3E}">
        <p14:creationId xmlns:p14="http://schemas.microsoft.com/office/powerpoint/2010/main" val="161465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40B31E8-B3B4-4A4D-AA26-79670DE45BA3}"/>
              </a:ext>
            </a:extLst>
          </p:cNvPr>
          <p:cNvGraphicFramePr/>
          <p:nvPr>
            <p:extLst>
              <p:ext uri="{D42A27DB-BD31-4B8C-83A1-F6EECF244321}">
                <p14:modId xmlns:p14="http://schemas.microsoft.com/office/powerpoint/2010/main" val="4119616478"/>
              </p:ext>
            </p:extLst>
          </p:nvPr>
        </p:nvGraphicFramePr>
        <p:xfrm>
          <a:off x="1123346" y="11597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3F13A1D2-D8E5-411E-ADD2-3CFF0C932D23}"/>
              </a:ext>
            </a:extLst>
          </p:cNvPr>
          <p:cNvSpPr txBox="1">
            <a:spLocks/>
          </p:cNvSpPr>
          <p:nvPr/>
        </p:nvSpPr>
        <p:spPr bwMode="auto">
          <a:xfrm>
            <a:off x="553054"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a:lstStyle>
          <a:p>
            <a:r>
              <a:rPr lang="en-US" sz="4800" dirty="0">
                <a:ea typeface="MS PGothic"/>
              </a:rPr>
              <a:t>Organizational Poli</a:t>
            </a:r>
            <a:r>
              <a:rPr lang="en-US" sz="5400" dirty="0">
                <a:ea typeface="MS PGothic"/>
              </a:rPr>
              <a:t>cies and Procedures</a:t>
            </a:r>
            <a:endParaRPr lang="en-US" sz="4800" b="1" dirty="0">
              <a:ea typeface="MS PGothic"/>
            </a:endParaRPr>
          </a:p>
        </p:txBody>
      </p:sp>
    </p:spTree>
    <p:extLst>
      <p:ext uri="{BB962C8B-B14F-4D97-AF65-F5344CB8AC3E}">
        <p14:creationId xmlns:p14="http://schemas.microsoft.com/office/powerpoint/2010/main" val="333940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Matter Expertise</a:t>
            </a:r>
          </a:p>
        </p:txBody>
      </p:sp>
      <p:sp>
        <p:nvSpPr>
          <p:cNvPr id="3" name="Content Placeholder 2"/>
          <p:cNvSpPr>
            <a:spLocks noGrp="1"/>
          </p:cNvSpPr>
          <p:nvPr>
            <p:ph idx="1"/>
          </p:nvPr>
        </p:nvSpPr>
        <p:spPr/>
        <p:txBody>
          <a:bodyPr/>
          <a:lstStyle/>
          <a:p>
            <a:r>
              <a:rPr lang="en-US" sz="2800" dirty="0"/>
              <a:t>Importance of respect and civil behavior</a:t>
            </a:r>
          </a:p>
          <a:p>
            <a:r>
              <a:rPr lang="en-US" sz="2800" dirty="0"/>
              <a:t>Principles of diversity, equity, and inclusion </a:t>
            </a:r>
          </a:p>
          <a:p>
            <a:pPr lvl="0"/>
            <a:r>
              <a:rPr lang="en-US" sz="2800" dirty="0"/>
              <a:t>Human relations</a:t>
            </a:r>
          </a:p>
          <a:p>
            <a:pPr lvl="0"/>
            <a:r>
              <a:rPr lang="en-US" sz="2800" dirty="0"/>
              <a:t>Personnel management </a:t>
            </a:r>
          </a:p>
          <a:p>
            <a:pPr lvl="0"/>
            <a:r>
              <a:rPr lang="en-US" sz="2800" dirty="0"/>
              <a:t>Title IX and mandatory reporting</a:t>
            </a:r>
          </a:p>
          <a:p>
            <a:pPr lvl="0"/>
            <a:r>
              <a:rPr lang="en-US" sz="2800" dirty="0"/>
              <a:t>Regulatory (ACGME), accreditation (TJC) and funding (NIH) policies and requirements</a:t>
            </a:r>
          </a:p>
          <a:p>
            <a:pPr lvl="0"/>
            <a:r>
              <a:rPr lang="en-US" sz="2800" dirty="0"/>
              <a:t>Educational design</a:t>
            </a:r>
          </a:p>
          <a:p>
            <a:pPr lvl="0"/>
            <a:r>
              <a:rPr lang="en-US" sz="2800" dirty="0"/>
              <a:t>Communications</a:t>
            </a:r>
          </a:p>
          <a:p>
            <a:endParaRPr lang="en-US" sz="2800" dirty="0"/>
          </a:p>
        </p:txBody>
      </p:sp>
    </p:spTree>
    <p:extLst>
      <p:ext uri="{BB962C8B-B14F-4D97-AF65-F5344CB8AC3E}">
        <p14:creationId xmlns:p14="http://schemas.microsoft.com/office/powerpoint/2010/main" val="413290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9E7D85-1EDE-4970-AFAA-2A1C9B9C7689}"/>
              </a:ext>
            </a:extLst>
          </p:cNvPr>
          <p:cNvSpPr/>
          <p:nvPr/>
        </p:nvSpPr>
        <p:spPr>
          <a:xfrm>
            <a:off x="117408" y="1722120"/>
            <a:ext cx="11939609" cy="402336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98007" y="-10048"/>
            <a:ext cx="10556630" cy="1325563"/>
          </a:xfrm>
        </p:spPr>
        <p:txBody>
          <a:bodyPr/>
          <a:lstStyle/>
          <a:p>
            <a:r>
              <a:rPr lang="en-US" sz="5850" dirty="0">
                <a:ea typeface="MS PGothic"/>
              </a:rPr>
              <a:t> </a:t>
            </a:r>
            <a:r>
              <a:rPr lang="en-US" sz="5400" dirty="0">
                <a:ea typeface="MS PGothic"/>
              </a:rPr>
              <a:t>Principle #6: </a:t>
            </a:r>
            <a:r>
              <a:rPr lang="en-US" sz="5400" i="1" dirty="0">
                <a:ea typeface="MS PGothic"/>
              </a:rPr>
              <a:t>The ACC believes…</a:t>
            </a:r>
            <a:endParaRPr lang="en-US" sz="5400" dirty="0"/>
          </a:p>
        </p:txBody>
      </p:sp>
      <p:sp>
        <p:nvSpPr>
          <p:cNvPr id="3" name="Content Placeholder 2"/>
          <p:cNvSpPr>
            <a:spLocks noGrp="1"/>
          </p:cNvSpPr>
          <p:nvPr>
            <p:ph idx="4294967295"/>
          </p:nvPr>
        </p:nvSpPr>
        <p:spPr>
          <a:xfrm>
            <a:off x="287384" y="2042161"/>
            <a:ext cx="11523616" cy="3581400"/>
          </a:xfrm>
        </p:spPr>
        <p:txBody>
          <a:bodyPr>
            <a:normAutofit/>
          </a:bodyPr>
          <a:lstStyle/>
          <a:p>
            <a:pPr marL="514350" indent="-514350">
              <a:buFont typeface="+mj-lt"/>
              <a:buAutoNum type="arabicPeriod" startAt="6"/>
            </a:pPr>
            <a:r>
              <a:rPr lang="en-US" sz="2800" dirty="0"/>
              <a:t>Successfully addressing BDBH requires a </a:t>
            </a:r>
            <a:r>
              <a:rPr lang="en-US" sz="2800" dirty="0">
                <a:solidFill>
                  <a:srgbClr val="C00000"/>
                </a:solidFill>
              </a:rPr>
              <a:t>dedicated organizational structure</a:t>
            </a:r>
            <a:r>
              <a:rPr lang="en-US" sz="2800" dirty="0"/>
              <a:t> which has strong support from leadership and adequate financial and personnel resources. It also requires </a:t>
            </a:r>
            <a:r>
              <a:rPr lang="en-US" sz="2800" dirty="0">
                <a:solidFill>
                  <a:srgbClr val="C00000"/>
                </a:solidFill>
              </a:rPr>
              <a:t>subject matter expertise</a:t>
            </a:r>
            <a:r>
              <a:rPr lang="en-US" sz="2800" dirty="0"/>
              <a:t> in human relations and personnel management; familiarity with legal/Title IX and other relevant regulatory, accreditation and funding policies; data access and analytics, educational design; and the principles of diversity, equity, and inclusion &amp; belonging.</a:t>
            </a:r>
          </a:p>
        </p:txBody>
      </p:sp>
    </p:spTree>
    <p:extLst>
      <p:ext uri="{BB962C8B-B14F-4D97-AF65-F5344CB8AC3E}">
        <p14:creationId xmlns:p14="http://schemas.microsoft.com/office/powerpoint/2010/main" val="336657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9E7D85-1EDE-4970-AFAA-2A1C9B9C7689}"/>
              </a:ext>
            </a:extLst>
          </p:cNvPr>
          <p:cNvSpPr/>
          <p:nvPr/>
        </p:nvSpPr>
        <p:spPr>
          <a:xfrm>
            <a:off x="117408" y="1137939"/>
            <a:ext cx="11939609" cy="560249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98007" y="-10048"/>
            <a:ext cx="10556630" cy="1325563"/>
          </a:xfrm>
        </p:spPr>
        <p:txBody>
          <a:bodyPr/>
          <a:lstStyle/>
          <a:p>
            <a:r>
              <a:rPr lang="en-US" sz="5850" dirty="0">
                <a:ea typeface="MS PGothic"/>
              </a:rPr>
              <a:t> </a:t>
            </a:r>
            <a:r>
              <a:rPr lang="en-US" sz="5400" dirty="0">
                <a:ea typeface="MS PGothic"/>
              </a:rPr>
              <a:t>Principles #7-8: </a:t>
            </a:r>
            <a:r>
              <a:rPr lang="en-US" sz="5400" i="1" dirty="0">
                <a:ea typeface="MS PGothic"/>
              </a:rPr>
              <a:t>The ACC believes…</a:t>
            </a:r>
            <a:endParaRPr lang="en-US" sz="5400" dirty="0"/>
          </a:p>
        </p:txBody>
      </p:sp>
      <p:sp>
        <p:nvSpPr>
          <p:cNvPr id="3" name="Content Placeholder 2"/>
          <p:cNvSpPr>
            <a:spLocks noGrp="1"/>
          </p:cNvSpPr>
          <p:nvPr>
            <p:ph idx="4294967295"/>
          </p:nvPr>
        </p:nvSpPr>
        <p:spPr>
          <a:xfrm>
            <a:off x="287383" y="1315514"/>
            <a:ext cx="11769633" cy="5274249"/>
          </a:xfrm>
        </p:spPr>
        <p:txBody>
          <a:bodyPr>
            <a:normAutofit fontScale="70000" lnSpcReduction="20000"/>
          </a:bodyPr>
          <a:lstStyle/>
          <a:p>
            <a:pPr marL="590549" indent="-514350">
              <a:lnSpc>
                <a:spcPct val="120000"/>
              </a:lnSpc>
              <a:spcBef>
                <a:spcPts val="0"/>
              </a:spcBef>
              <a:spcAft>
                <a:spcPts val="600"/>
              </a:spcAft>
              <a:buFont typeface="+mj-lt"/>
              <a:buAutoNum type="arabicPeriod" startAt="7"/>
            </a:pPr>
            <a:r>
              <a:rPr lang="en-US" sz="3600" dirty="0"/>
              <a:t>To effectively address workplace BDBH requires a </a:t>
            </a:r>
            <a:r>
              <a:rPr lang="en-US" sz="3600" dirty="0">
                <a:solidFill>
                  <a:srgbClr val="C00000"/>
                </a:solidFill>
              </a:rPr>
              <a:t>comprehensive initiative </a:t>
            </a:r>
            <a:r>
              <a:rPr lang="en-US" sz="3600" dirty="0"/>
              <a:t>supported by: </a:t>
            </a:r>
          </a:p>
          <a:p>
            <a:pPr lvl="2">
              <a:lnSpc>
                <a:spcPct val="120000"/>
              </a:lnSpc>
              <a:spcBef>
                <a:spcPts val="0"/>
              </a:spcBef>
              <a:spcAft>
                <a:spcPts val="600"/>
              </a:spcAft>
            </a:pPr>
            <a:r>
              <a:rPr lang="en-US" sz="3100" dirty="0"/>
              <a:t>A strategic plan </a:t>
            </a:r>
          </a:p>
          <a:p>
            <a:pPr lvl="2">
              <a:lnSpc>
                <a:spcPct val="120000"/>
              </a:lnSpc>
              <a:spcBef>
                <a:spcPts val="0"/>
              </a:spcBef>
              <a:spcAft>
                <a:spcPts val="600"/>
              </a:spcAft>
            </a:pPr>
            <a:r>
              <a:rPr lang="en-US" sz="3100" dirty="0"/>
              <a:t>Longitudinal metrics</a:t>
            </a:r>
          </a:p>
          <a:p>
            <a:pPr lvl="2">
              <a:lnSpc>
                <a:spcPct val="120000"/>
              </a:lnSpc>
              <a:spcBef>
                <a:spcPts val="0"/>
              </a:spcBef>
              <a:spcAft>
                <a:spcPts val="600"/>
              </a:spcAft>
            </a:pPr>
            <a:r>
              <a:rPr lang="en-US" sz="3100" dirty="0"/>
              <a:t>Complete and accurate data collection</a:t>
            </a:r>
          </a:p>
          <a:p>
            <a:pPr lvl="2">
              <a:lnSpc>
                <a:spcPct val="120000"/>
              </a:lnSpc>
              <a:spcBef>
                <a:spcPts val="0"/>
              </a:spcBef>
              <a:spcAft>
                <a:spcPts val="600"/>
              </a:spcAft>
            </a:pPr>
            <a:r>
              <a:rPr lang="en-US" sz="3100" dirty="0"/>
              <a:t>Transparent reporting of results</a:t>
            </a:r>
          </a:p>
          <a:p>
            <a:pPr lvl="2">
              <a:lnSpc>
                <a:spcPct val="120000"/>
              </a:lnSpc>
              <a:spcBef>
                <a:spcPts val="0"/>
              </a:spcBef>
              <a:spcAft>
                <a:spcPts val="600"/>
              </a:spcAft>
            </a:pPr>
            <a:r>
              <a:rPr lang="en-US" sz="3100" dirty="0"/>
              <a:t>Tracking progress to inform future policy and interventions. </a:t>
            </a:r>
          </a:p>
          <a:p>
            <a:pPr marL="0" indent="0">
              <a:lnSpc>
                <a:spcPct val="120000"/>
              </a:lnSpc>
              <a:spcBef>
                <a:spcPts val="0"/>
              </a:spcBef>
              <a:spcAft>
                <a:spcPts val="600"/>
              </a:spcAft>
              <a:buNone/>
            </a:pPr>
            <a:r>
              <a:rPr lang="en-US" sz="3000" dirty="0"/>
              <a:t>	</a:t>
            </a:r>
            <a:r>
              <a:rPr lang="en-US" sz="3600" dirty="0"/>
              <a:t>Independent evaluation of institutional culture and efforts to reduce 	BDBH is strongly encouraged</a:t>
            </a:r>
            <a:r>
              <a:rPr lang="en-US" sz="3600" dirty="0">
                <a:ea typeface="MS PGothic"/>
              </a:rPr>
              <a:t>.</a:t>
            </a:r>
          </a:p>
          <a:p>
            <a:pPr marL="514350" indent="-514350">
              <a:lnSpc>
                <a:spcPct val="120000"/>
              </a:lnSpc>
              <a:spcBef>
                <a:spcPts val="0"/>
              </a:spcBef>
              <a:spcAft>
                <a:spcPts val="600"/>
              </a:spcAft>
              <a:buFont typeface="+mj-lt"/>
              <a:buAutoNum type="arabicPeriod" startAt="8"/>
            </a:pPr>
            <a:r>
              <a:rPr lang="en-US" sz="3600" dirty="0">
                <a:ea typeface="MS PGothic"/>
              </a:rPr>
              <a:t>Organizations providing cardiovascular care, education, and/or research should have a </a:t>
            </a:r>
            <a:r>
              <a:rPr lang="en-US" sz="3600" dirty="0">
                <a:solidFill>
                  <a:srgbClr val="C00000"/>
                </a:solidFill>
                <a:ea typeface="MS PGothic"/>
              </a:rPr>
              <a:t>set of effective, clear, and implementable policies and procedures </a:t>
            </a:r>
            <a:r>
              <a:rPr lang="en-US" sz="3600" dirty="0">
                <a:ea typeface="MS PGothic"/>
              </a:rPr>
              <a:t>to address workplace BDBH which follow established best practices.</a:t>
            </a:r>
            <a:endParaRPr lang="en-US" sz="3600" dirty="0"/>
          </a:p>
        </p:txBody>
      </p:sp>
    </p:spTree>
    <p:extLst>
      <p:ext uri="{BB962C8B-B14F-4D97-AF65-F5344CB8AC3E}">
        <p14:creationId xmlns:p14="http://schemas.microsoft.com/office/powerpoint/2010/main" val="3945216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167"/>
            <a:ext cx="11948160" cy="1143000"/>
          </a:xfrm>
        </p:spPr>
        <p:txBody>
          <a:bodyPr/>
          <a:lstStyle/>
          <a:p>
            <a:r>
              <a:rPr lang="en-US" sz="4800" dirty="0"/>
              <a:t>Building Respect, Civility, and Inclusion Requires Contributions From </a:t>
            </a:r>
            <a:r>
              <a:rPr lang="en-US" sz="4800" b="1" dirty="0"/>
              <a:t>Individuals</a:t>
            </a:r>
            <a:r>
              <a:rPr lang="en-US" sz="4800" dirty="0"/>
              <a:t>…</a:t>
            </a:r>
          </a:p>
        </p:txBody>
      </p:sp>
      <p:sp>
        <p:nvSpPr>
          <p:cNvPr id="3" name="Content Placeholder 2"/>
          <p:cNvSpPr>
            <a:spLocks noGrp="1"/>
          </p:cNvSpPr>
          <p:nvPr>
            <p:ph idx="1"/>
          </p:nvPr>
        </p:nvSpPr>
        <p:spPr>
          <a:xfrm>
            <a:off x="746760" y="2143636"/>
            <a:ext cx="10972800" cy="3817332"/>
          </a:xfrm>
        </p:spPr>
        <p:txBody>
          <a:bodyPr/>
          <a:lstStyle/>
          <a:p>
            <a:pPr>
              <a:lnSpc>
                <a:spcPct val="110000"/>
              </a:lnSpc>
              <a:spcBef>
                <a:spcPts val="0"/>
              </a:spcBef>
              <a:spcAft>
                <a:spcPts val="800"/>
              </a:spcAft>
            </a:pPr>
            <a:r>
              <a:rPr lang="en-US" sz="2800" u="sng" dirty="0">
                <a:ea typeface="MS PGothic"/>
              </a:rPr>
              <a:t>Individuals</a:t>
            </a:r>
            <a:r>
              <a:rPr lang="en-US" sz="2800" dirty="0">
                <a:ea typeface="MS PGothic"/>
              </a:rPr>
              <a:t> should ensure freedom from BDBH in their own personal behaviors and actions and assist others by practicing allyship and upstander behaviors, and by supporting institutional efforts. </a:t>
            </a:r>
          </a:p>
          <a:p>
            <a:pPr>
              <a:lnSpc>
                <a:spcPct val="110000"/>
              </a:lnSpc>
              <a:spcBef>
                <a:spcPts val="0"/>
              </a:spcBef>
              <a:spcAft>
                <a:spcPts val="800"/>
              </a:spcAft>
            </a:pPr>
            <a:r>
              <a:rPr lang="en-US" sz="2800" dirty="0">
                <a:ea typeface="MS PGothic"/>
              </a:rPr>
              <a:t>Individuals should work to establishing a culture and climate of respect including the elimination of harassment and bullying</a:t>
            </a:r>
          </a:p>
          <a:p>
            <a:pPr>
              <a:lnSpc>
                <a:spcPct val="110000"/>
              </a:lnSpc>
              <a:spcBef>
                <a:spcPts val="0"/>
              </a:spcBef>
              <a:spcAft>
                <a:spcPts val="800"/>
              </a:spcAft>
            </a:pPr>
            <a:r>
              <a:rPr lang="en-US" sz="2800" dirty="0">
                <a:ea typeface="MS PGothic"/>
              </a:rPr>
              <a:t>The workforce must have (and be able to use) the necessary skills and tools to achieve these goals.</a:t>
            </a:r>
            <a:endParaRPr lang="en-US" sz="2800" dirty="0"/>
          </a:p>
          <a:p>
            <a:pPr>
              <a:lnSpc>
                <a:spcPct val="110000"/>
              </a:lnSpc>
              <a:spcBef>
                <a:spcPts val="0"/>
              </a:spcBef>
              <a:spcAft>
                <a:spcPts val="800"/>
              </a:spcAft>
            </a:pPr>
            <a:endParaRPr lang="en-US" sz="2800" dirty="0">
              <a:ea typeface="MS PGothic"/>
            </a:endParaRPr>
          </a:p>
        </p:txBody>
      </p:sp>
    </p:spTree>
    <p:extLst>
      <p:ext uri="{BB962C8B-B14F-4D97-AF65-F5344CB8AC3E}">
        <p14:creationId xmlns:p14="http://schemas.microsoft.com/office/powerpoint/2010/main" val="71760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57771C3-003B-482D-87C3-61D2D823B5A5}"/>
              </a:ext>
            </a:extLst>
          </p:cNvPr>
          <p:cNvSpPr>
            <a:spLocks noGrp="1"/>
          </p:cNvSpPr>
          <p:nvPr>
            <p:ph type="title"/>
          </p:nvPr>
        </p:nvSpPr>
        <p:spPr>
          <a:xfrm>
            <a:off x="495300" y="76374"/>
            <a:ext cx="10972800" cy="1143000"/>
          </a:xfrm>
        </p:spPr>
        <p:txBody>
          <a:bodyPr/>
          <a:lstStyle/>
          <a:p>
            <a:pPr algn="ctr" eaLnBrk="1" hangingPunct="1"/>
            <a:r>
              <a:rPr lang="en-US" altLang="en-US" sz="4000" dirty="0">
                <a:latin typeface="Garamond" panose="02020404030301010803" pitchFamily="18" charset="0"/>
              </a:rPr>
              <a:t>Special Thanks To:</a:t>
            </a:r>
            <a:endParaRPr lang="en-US" altLang="en-US" sz="4000" dirty="0"/>
          </a:p>
        </p:txBody>
      </p:sp>
      <p:sp>
        <p:nvSpPr>
          <p:cNvPr id="4099" name="Content Placeholder 2">
            <a:extLst>
              <a:ext uri="{FF2B5EF4-FFF2-40B4-BE49-F238E27FC236}">
                <a16:creationId xmlns:a16="http://schemas.microsoft.com/office/drawing/2014/main" id="{58A76365-9E87-4CA9-9535-67349F94F913}"/>
              </a:ext>
            </a:extLst>
          </p:cNvPr>
          <p:cNvSpPr>
            <a:spLocks noGrp="1"/>
          </p:cNvSpPr>
          <p:nvPr>
            <p:ph idx="1"/>
          </p:nvPr>
        </p:nvSpPr>
        <p:spPr>
          <a:xfrm>
            <a:off x="381000" y="1219374"/>
            <a:ext cx="11201400" cy="4870368"/>
          </a:xfrm>
        </p:spPr>
        <p:txBody>
          <a:bodyPr>
            <a:normAutofit/>
          </a:bodyPr>
          <a:lstStyle/>
          <a:p>
            <a:pPr algn="ctr" eaLnBrk="1" hangingPunct="1">
              <a:lnSpc>
                <a:spcPct val="110000"/>
              </a:lnSpc>
              <a:buFontTx/>
              <a:buNone/>
            </a:pPr>
            <a:r>
              <a:rPr lang="en-US" altLang="en-US" sz="2400" b="1" u="sng" dirty="0"/>
              <a:t>Slide Set Authors</a:t>
            </a:r>
          </a:p>
          <a:p>
            <a:pPr algn="ctr">
              <a:lnSpc>
                <a:spcPct val="110000"/>
              </a:lnSpc>
              <a:buNone/>
            </a:pPr>
            <a:r>
              <a:rPr lang="en-US" altLang="en-US" sz="2400" dirty="0"/>
              <a:t>Natalie Stokes, MD and Pamela S. Douglas, MD</a:t>
            </a:r>
            <a:endParaRPr lang="en-US" altLang="en-US" sz="2400" i="1" dirty="0"/>
          </a:p>
          <a:p>
            <a:pPr algn="ctr" eaLnBrk="1" hangingPunct="1">
              <a:lnSpc>
                <a:spcPct val="110000"/>
              </a:lnSpc>
              <a:spcBef>
                <a:spcPct val="0"/>
              </a:spcBef>
              <a:buFontTx/>
              <a:buNone/>
            </a:pPr>
            <a:endParaRPr lang="en-US" altLang="en-US" sz="2000" dirty="0"/>
          </a:p>
          <a:p>
            <a:pPr algn="ctr" eaLnBrk="1" hangingPunct="1">
              <a:lnSpc>
                <a:spcPct val="110000"/>
              </a:lnSpc>
              <a:buFontTx/>
              <a:buNone/>
            </a:pPr>
            <a:r>
              <a:rPr lang="en-US" altLang="en-US" sz="2400" b="1" dirty="0"/>
              <a:t>2022 ACC Workforce Health Policy Statement on </a:t>
            </a:r>
            <a:r>
              <a:rPr lang="en-US" sz="2400" b="1" dirty="0"/>
              <a:t>Building Respect, Civility, and Inclusion in the Cardiovascular Workplace </a:t>
            </a:r>
            <a:r>
              <a:rPr lang="en-US" altLang="en-US" sz="2400" b="1" dirty="0"/>
              <a:t>Writing Committee</a:t>
            </a:r>
          </a:p>
          <a:p>
            <a:pPr eaLnBrk="1" hangingPunct="1">
              <a:lnSpc>
                <a:spcPct val="110000"/>
              </a:lnSpc>
              <a:buFontTx/>
              <a:buNone/>
            </a:pPr>
            <a:endParaRPr lang="en-US" altLang="en-US" sz="1400" dirty="0"/>
          </a:p>
        </p:txBody>
      </p:sp>
      <p:sp>
        <p:nvSpPr>
          <p:cNvPr id="2" name="TextBox 1"/>
          <p:cNvSpPr txBox="1"/>
          <p:nvPr/>
        </p:nvSpPr>
        <p:spPr>
          <a:xfrm>
            <a:off x="1550948" y="3439837"/>
            <a:ext cx="5493914" cy="3108543"/>
          </a:xfrm>
          <a:prstGeom prst="rect">
            <a:avLst/>
          </a:prstGeom>
          <a:noFill/>
        </p:spPr>
        <p:txBody>
          <a:bodyPr wrap="square" rtlCol="0">
            <a:spAutoFit/>
          </a:bodyPr>
          <a:lstStyle/>
          <a:p>
            <a:pPr>
              <a:lnSpc>
                <a:spcPct val="110000"/>
              </a:lnSpc>
            </a:pPr>
            <a:r>
              <a:rPr lang="en-US" altLang="en-US" sz="2000" dirty="0"/>
              <a:t>Pamela S. Douglas, MD, MACC,  </a:t>
            </a:r>
            <a:r>
              <a:rPr lang="en-US" altLang="en-US" sz="2000" i="1" dirty="0"/>
              <a:t>Co-Chair</a:t>
            </a:r>
            <a:r>
              <a:rPr lang="en-US" altLang="en-US" sz="2000" dirty="0"/>
              <a:t> </a:t>
            </a:r>
          </a:p>
          <a:p>
            <a:pPr>
              <a:lnSpc>
                <a:spcPct val="110000"/>
              </a:lnSpc>
            </a:pPr>
            <a:r>
              <a:rPr lang="en-US" altLang="en-US" sz="2000" dirty="0"/>
              <a:t>Michael J. Mack, MD, MACC, </a:t>
            </a:r>
            <a:r>
              <a:rPr lang="en-US" altLang="en-US" sz="2000" i="1" dirty="0"/>
              <a:t>Co-Chair</a:t>
            </a:r>
          </a:p>
          <a:p>
            <a:pPr>
              <a:lnSpc>
                <a:spcPct val="110000"/>
              </a:lnSpc>
              <a:spcBef>
                <a:spcPct val="0"/>
              </a:spcBef>
            </a:pPr>
            <a:r>
              <a:rPr lang="en-US" altLang="en-US" sz="2000" dirty="0"/>
              <a:t>David A. Acosta, MD</a:t>
            </a:r>
          </a:p>
          <a:p>
            <a:pPr>
              <a:lnSpc>
                <a:spcPct val="110000"/>
              </a:lnSpc>
              <a:spcBef>
                <a:spcPct val="0"/>
              </a:spcBef>
            </a:pPr>
            <a:r>
              <a:rPr lang="en-US" altLang="en-US" sz="2000" dirty="0"/>
              <a:t>Emelia J. Benjamin, MD, </a:t>
            </a:r>
            <a:r>
              <a:rPr lang="en-US" altLang="en-US" sz="2000" dirty="0" err="1"/>
              <a:t>ScM</a:t>
            </a:r>
            <a:r>
              <a:rPr lang="en-US" altLang="en-US" sz="2000" dirty="0"/>
              <a:t>, FACC</a:t>
            </a:r>
          </a:p>
          <a:p>
            <a:pPr>
              <a:lnSpc>
                <a:spcPct val="110000"/>
              </a:lnSpc>
              <a:spcBef>
                <a:spcPct val="0"/>
              </a:spcBef>
            </a:pPr>
            <a:r>
              <a:rPr lang="en-US" altLang="en-US" sz="2000" dirty="0"/>
              <a:t>Cathleen </a:t>
            </a:r>
            <a:r>
              <a:rPr lang="en-US" altLang="en-US" sz="2000" dirty="0" err="1"/>
              <a:t>Biga</a:t>
            </a:r>
            <a:r>
              <a:rPr lang="en-US" altLang="en-US" sz="2000" dirty="0"/>
              <a:t>, MSM, RN, FACC</a:t>
            </a:r>
          </a:p>
          <a:p>
            <a:pPr>
              <a:lnSpc>
                <a:spcPct val="110000"/>
              </a:lnSpc>
              <a:spcBef>
                <a:spcPct val="0"/>
              </a:spcBef>
            </a:pPr>
            <a:r>
              <a:rPr lang="en-US" sz="2000" dirty="0"/>
              <a:t>Lisa Jay-Fuchs, MSN, MBA, RN</a:t>
            </a:r>
          </a:p>
          <a:p>
            <a:pPr>
              <a:lnSpc>
                <a:spcPct val="110000"/>
              </a:lnSpc>
              <a:spcBef>
                <a:spcPct val="0"/>
              </a:spcBef>
            </a:pPr>
            <a:r>
              <a:rPr lang="en-US" altLang="en-US" sz="2000" dirty="0"/>
              <a:t>Sharonne N. Hayes, MD, FACC</a:t>
            </a:r>
          </a:p>
          <a:p>
            <a:pPr>
              <a:lnSpc>
                <a:spcPct val="110000"/>
              </a:lnSpc>
              <a:spcBef>
                <a:spcPct val="0"/>
              </a:spcBef>
            </a:pPr>
            <a:r>
              <a:rPr lang="en-US" altLang="en-US" sz="2000" dirty="0" err="1"/>
              <a:t>Nkechinyere</a:t>
            </a:r>
            <a:r>
              <a:rPr lang="en-US" altLang="en-US" sz="2000" dirty="0"/>
              <a:t> </a:t>
            </a:r>
            <a:r>
              <a:rPr lang="en-US" altLang="en-US" sz="2000" dirty="0" err="1"/>
              <a:t>Nwamaka</a:t>
            </a:r>
            <a:r>
              <a:rPr lang="en-US" altLang="en-US" sz="2000" dirty="0"/>
              <a:t> </a:t>
            </a:r>
            <a:r>
              <a:rPr lang="en-US" altLang="en-US" sz="2000" dirty="0" err="1"/>
              <a:t>Ijioma</a:t>
            </a:r>
            <a:r>
              <a:rPr lang="en-US" altLang="en-US" sz="2000" dirty="0"/>
              <a:t>, MBBS, FACC</a:t>
            </a:r>
          </a:p>
          <a:p>
            <a:endParaRPr lang="en-US" sz="2000" dirty="0"/>
          </a:p>
        </p:txBody>
      </p:sp>
      <p:sp>
        <p:nvSpPr>
          <p:cNvPr id="3" name="TextBox 2"/>
          <p:cNvSpPr txBox="1"/>
          <p:nvPr/>
        </p:nvSpPr>
        <p:spPr>
          <a:xfrm>
            <a:off x="8512404" y="6117996"/>
            <a:ext cx="45719" cy="369332"/>
          </a:xfrm>
          <a:prstGeom prst="rect">
            <a:avLst/>
          </a:prstGeom>
          <a:noFill/>
        </p:spPr>
        <p:txBody>
          <a:bodyPr wrap="square" rtlCol="0">
            <a:spAutoFit/>
          </a:bodyPr>
          <a:lstStyle/>
          <a:p>
            <a:endParaRPr lang="en-US" dirty="0"/>
          </a:p>
        </p:txBody>
      </p:sp>
      <p:sp>
        <p:nvSpPr>
          <p:cNvPr id="6" name="TextBox 5"/>
          <p:cNvSpPr txBox="1"/>
          <p:nvPr/>
        </p:nvSpPr>
        <p:spPr>
          <a:xfrm>
            <a:off x="6712235" y="3439837"/>
            <a:ext cx="4132215" cy="3108543"/>
          </a:xfrm>
          <a:prstGeom prst="rect">
            <a:avLst/>
          </a:prstGeom>
          <a:noFill/>
        </p:spPr>
        <p:txBody>
          <a:bodyPr wrap="square" rtlCol="0">
            <a:spAutoFit/>
          </a:bodyPr>
          <a:lstStyle/>
          <a:p>
            <a:pPr>
              <a:lnSpc>
                <a:spcPct val="110000"/>
              </a:lnSpc>
              <a:spcBef>
                <a:spcPct val="0"/>
              </a:spcBef>
            </a:pPr>
            <a:r>
              <a:rPr lang="en-US" altLang="en-US" sz="2000" dirty="0"/>
              <a:t>Akshay K. Khandelwal, MD, FACC</a:t>
            </a:r>
          </a:p>
          <a:p>
            <a:pPr>
              <a:lnSpc>
                <a:spcPct val="110000"/>
              </a:lnSpc>
              <a:spcBef>
                <a:spcPct val="0"/>
              </a:spcBef>
            </a:pPr>
            <a:r>
              <a:rPr lang="en-US" altLang="en-US" sz="2000" dirty="0"/>
              <a:t>John A. McPherson, MD, FACC </a:t>
            </a:r>
          </a:p>
          <a:p>
            <a:pPr>
              <a:lnSpc>
                <a:spcPct val="110000"/>
              </a:lnSpc>
              <a:spcBef>
                <a:spcPct val="0"/>
              </a:spcBef>
            </a:pPr>
            <a:r>
              <a:rPr lang="en-US" altLang="en-US" sz="2000" dirty="0"/>
              <a:t>Jennifer H. </a:t>
            </a:r>
            <a:r>
              <a:rPr lang="en-US" altLang="en-US" sz="2000" dirty="0" err="1"/>
              <a:t>Mieres</a:t>
            </a:r>
            <a:r>
              <a:rPr lang="en-US" altLang="en-US" sz="2000" dirty="0"/>
              <a:t>, MD, FACC</a:t>
            </a:r>
          </a:p>
          <a:p>
            <a:pPr>
              <a:lnSpc>
                <a:spcPct val="110000"/>
              </a:lnSpc>
              <a:spcBef>
                <a:spcPct val="0"/>
              </a:spcBef>
            </a:pPr>
            <a:r>
              <a:rPr lang="en-US" altLang="en-US" sz="2000" dirty="0"/>
              <a:t>Robert O. Roswell, MD, FACC, FACP</a:t>
            </a:r>
          </a:p>
          <a:p>
            <a:pPr>
              <a:lnSpc>
                <a:spcPct val="110000"/>
              </a:lnSpc>
              <a:spcBef>
                <a:spcPct val="0"/>
              </a:spcBef>
            </a:pPr>
            <a:r>
              <a:rPr lang="en-US" altLang="en-US" sz="2000" dirty="0" err="1"/>
              <a:t>Partho</a:t>
            </a:r>
            <a:r>
              <a:rPr lang="en-US" altLang="en-US" sz="2000" dirty="0"/>
              <a:t> P. Sengupta, MD, FACC</a:t>
            </a:r>
          </a:p>
          <a:p>
            <a:pPr>
              <a:lnSpc>
                <a:spcPct val="110000"/>
              </a:lnSpc>
              <a:spcBef>
                <a:spcPct val="0"/>
              </a:spcBef>
            </a:pPr>
            <a:r>
              <a:rPr lang="en-US" altLang="en-US" sz="2000" dirty="0"/>
              <a:t>Natalie Stokes, MD, MPhil</a:t>
            </a:r>
          </a:p>
          <a:p>
            <a:pPr>
              <a:lnSpc>
                <a:spcPct val="110000"/>
              </a:lnSpc>
              <a:spcBef>
                <a:spcPct val="0"/>
              </a:spcBef>
            </a:pPr>
            <a:r>
              <a:rPr lang="en-US" altLang="en-US" sz="2000" dirty="0"/>
              <a:t>Enid A. Wade, JD </a:t>
            </a:r>
          </a:p>
          <a:p>
            <a:pPr>
              <a:lnSpc>
                <a:spcPct val="110000"/>
              </a:lnSpc>
              <a:spcBef>
                <a:spcPct val="0"/>
              </a:spcBef>
            </a:pPr>
            <a:r>
              <a:rPr lang="en-US" altLang="en-US" sz="2000" dirty="0"/>
              <a:t>Clyde W. Yancy, MD, MACC </a:t>
            </a:r>
          </a:p>
          <a:p>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7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Specific Programs Addressing BDBH</a:t>
            </a:r>
          </a:p>
        </p:txBody>
      </p:sp>
      <p:sp>
        <p:nvSpPr>
          <p:cNvPr id="3" name="Content Placeholder 2"/>
          <p:cNvSpPr>
            <a:spLocks noGrp="1"/>
          </p:cNvSpPr>
          <p:nvPr>
            <p:ph idx="1"/>
          </p:nvPr>
        </p:nvSpPr>
        <p:spPr>
          <a:xfrm>
            <a:off x="451338" y="1858822"/>
            <a:ext cx="11289323" cy="4196473"/>
          </a:xfrm>
        </p:spPr>
        <p:txBody>
          <a:bodyPr/>
          <a:lstStyle/>
          <a:p>
            <a:pPr>
              <a:spcBef>
                <a:spcPts val="1800"/>
              </a:spcBef>
            </a:pPr>
            <a:r>
              <a:rPr lang="en-US" sz="2800" dirty="0"/>
              <a:t>Each organization should have robust education/training designed to reduce BDBH for all individuals, especially leadership</a:t>
            </a:r>
          </a:p>
          <a:p>
            <a:pPr>
              <a:spcBef>
                <a:spcPts val="1800"/>
              </a:spcBef>
            </a:pPr>
            <a:r>
              <a:rPr lang="en-US" sz="2800" dirty="0"/>
              <a:t>Performance reviews and hiring and promotions processes should </a:t>
            </a:r>
          </a:p>
          <a:p>
            <a:pPr lvl="1">
              <a:spcBef>
                <a:spcPts val="600"/>
              </a:spcBef>
            </a:pPr>
            <a:r>
              <a:rPr lang="en-US" sz="2800" dirty="0"/>
              <a:t>Assess </a:t>
            </a:r>
            <a:r>
              <a:rPr lang="en-US" sz="2800" dirty="0">
                <a:ea typeface="MS PGothic"/>
              </a:rPr>
              <a:t>respect and civility</a:t>
            </a:r>
          </a:p>
          <a:p>
            <a:pPr lvl="1">
              <a:spcBef>
                <a:spcPts val="600"/>
              </a:spcBef>
            </a:pPr>
            <a:r>
              <a:rPr lang="en-US" sz="2800" dirty="0">
                <a:ea typeface="MS PGothic"/>
              </a:rPr>
              <a:t>Reward those showing excellence in behaviors that reduce BDBH</a:t>
            </a:r>
            <a:endParaRPr lang="en-US" sz="2800" dirty="0"/>
          </a:p>
          <a:p>
            <a:pPr>
              <a:spcBef>
                <a:spcPts val="1800"/>
              </a:spcBef>
            </a:pPr>
            <a:r>
              <a:rPr lang="en-US" sz="2800" dirty="0"/>
              <a:t>Each organization should have mechanisms for </a:t>
            </a:r>
            <a:r>
              <a:rPr lang="en-US" sz="2800" dirty="0">
                <a:ea typeface="MS PGothic"/>
              </a:rPr>
              <a:t>comprehensive and confidential reporting and investigation of incidents without retaliation </a:t>
            </a:r>
            <a:endParaRPr lang="en-US" sz="2800" dirty="0"/>
          </a:p>
        </p:txBody>
      </p:sp>
    </p:spTree>
    <p:extLst>
      <p:ext uri="{BB962C8B-B14F-4D97-AF65-F5344CB8AC3E}">
        <p14:creationId xmlns:p14="http://schemas.microsoft.com/office/powerpoint/2010/main" val="2064953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47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133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31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9C71A0-0559-476A-8B21-5A3E93F74635}"/>
              </a:ext>
            </a:extLst>
          </p:cNvPr>
          <p:cNvSpPr/>
          <p:nvPr/>
        </p:nvSpPr>
        <p:spPr>
          <a:xfrm>
            <a:off x="143691" y="1256947"/>
            <a:ext cx="11887199" cy="5470424"/>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03025" y="4481"/>
            <a:ext cx="10515600" cy="1325563"/>
          </a:xfrm>
        </p:spPr>
        <p:txBody>
          <a:bodyPr/>
          <a:lstStyle/>
          <a:p>
            <a:r>
              <a:rPr lang="en-US" sz="5400" dirty="0">
                <a:ea typeface="MS PGothic"/>
              </a:rPr>
              <a:t> Principles #9-11: </a:t>
            </a:r>
            <a:r>
              <a:rPr lang="en-US" sz="5400" i="1" dirty="0">
                <a:ea typeface="MS PGothic"/>
              </a:rPr>
              <a:t>The ACC believes…</a:t>
            </a:r>
            <a:endParaRPr lang="en-US" sz="5400" dirty="0"/>
          </a:p>
        </p:txBody>
      </p:sp>
      <p:sp>
        <p:nvSpPr>
          <p:cNvPr id="3" name="Content Placeholder 2"/>
          <p:cNvSpPr>
            <a:spLocks noGrp="1"/>
          </p:cNvSpPr>
          <p:nvPr>
            <p:ph idx="4294967295"/>
          </p:nvPr>
        </p:nvSpPr>
        <p:spPr>
          <a:xfrm>
            <a:off x="248194" y="1307746"/>
            <a:ext cx="11625943" cy="5275933"/>
          </a:xfrm>
        </p:spPr>
        <p:txBody>
          <a:bodyPr>
            <a:noAutofit/>
          </a:bodyPr>
          <a:lstStyle/>
          <a:p>
            <a:pPr marL="514350" indent="-514350">
              <a:spcBef>
                <a:spcPts val="0"/>
              </a:spcBef>
              <a:spcAft>
                <a:spcPts val="1200"/>
              </a:spcAft>
              <a:buFont typeface="+mj-lt"/>
              <a:buAutoNum type="arabicPeriod" startAt="9"/>
            </a:pPr>
            <a:r>
              <a:rPr lang="en-US" sz="2400" dirty="0">
                <a:ea typeface="MS PGothic"/>
              </a:rPr>
              <a:t>Each cardiovascular organization should </a:t>
            </a:r>
            <a:r>
              <a:rPr lang="en-US" sz="2400" dirty="0">
                <a:solidFill>
                  <a:srgbClr val="C00000"/>
                </a:solidFill>
                <a:ea typeface="MS PGothic"/>
              </a:rPr>
              <a:t>promote objectivity</a:t>
            </a:r>
            <a:r>
              <a:rPr lang="en-US" sz="2400" dirty="0">
                <a:ea typeface="MS PGothic"/>
              </a:rPr>
              <a:t>, </a:t>
            </a:r>
            <a:r>
              <a:rPr lang="en-US" sz="2400" dirty="0">
                <a:solidFill>
                  <a:srgbClr val="C00000"/>
                </a:solidFill>
                <a:ea typeface="MS PGothic"/>
              </a:rPr>
              <a:t>minimize bias</a:t>
            </a:r>
            <a:r>
              <a:rPr lang="en-US" sz="2400" dirty="0">
                <a:ea typeface="MS PGothic"/>
              </a:rPr>
              <a:t>, and </a:t>
            </a:r>
            <a:r>
              <a:rPr lang="en-US" sz="2400" dirty="0">
                <a:solidFill>
                  <a:srgbClr val="C00000"/>
                </a:solidFill>
                <a:ea typeface="MS PGothic"/>
              </a:rPr>
              <a:t>ensure holistic review </a:t>
            </a:r>
            <a:r>
              <a:rPr lang="en-US" sz="2400" dirty="0">
                <a:ea typeface="MS PGothic"/>
              </a:rPr>
              <a:t>in hiring, evaluations, and departmental/program/center reviews by creating systems, procedures, and educational offerings enabling these goals, including readily available central resources. </a:t>
            </a:r>
          </a:p>
          <a:p>
            <a:pPr marL="514350" indent="-514350">
              <a:spcBef>
                <a:spcPts val="0"/>
              </a:spcBef>
              <a:spcAft>
                <a:spcPts val="1200"/>
              </a:spcAft>
              <a:buFont typeface="+mj-lt"/>
              <a:buAutoNum type="arabicPeriod" startAt="9"/>
            </a:pPr>
            <a:r>
              <a:rPr lang="en-US" sz="2400" dirty="0">
                <a:ea typeface="MS PGothic"/>
              </a:rPr>
              <a:t>Performance reviews (and related incentives) should routinely include assessments of personal behaviors related to respect and civility as well as support for institutional goals and initiatives addressing BDBH. Those who are exemplary in promoting and achieving </a:t>
            </a:r>
            <a:r>
              <a:rPr lang="en-US" sz="2400" dirty="0">
                <a:solidFill>
                  <a:srgbClr val="C00000"/>
                </a:solidFill>
                <a:ea typeface="MS PGothic"/>
              </a:rPr>
              <a:t>excellence</a:t>
            </a:r>
            <a:r>
              <a:rPr lang="en-US" sz="2400" dirty="0">
                <a:ea typeface="MS PGothic"/>
              </a:rPr>
              <a:t> in reducing BDBH should be identified and celebrated.</a:t>
            </a:r>
          </a:p>
          <a:p>
            <a:pPr marL="514350" indent="-514350">
              <a:spcBef>
                <a:spcPts val="0"/>
              </a:spcBef>
              <a:spcAft>
                <a:spcPts val="1200"/>
              </a:spcAft>
              <a:buFont typeface="+mj-lt"/>
              <a:buAutoNum type="arabicPeriod" startAt="9"/>
            </a:pPr>
            <a:r>
              <a:rPr lang="en-US" sz="2400" dirty="0">
                <a:ea typeface="MS PGothic"/>
              </a:rPr>
              <a:t>Each cardiovascular organization should provide </a:t>
            </a:r>
            <a:r>
              <a:rPr lang="en-US" sz="2400" dirty="0">
                <a:solidFill>
                  <a:srgbClr val="C00000"/>
                </a:solidFill>
                <a:ea typeface="MS PGothic"/>
              </a:rPr>
              <a:t>comprehensive</a:t>
            </a:r>
            <a:r>
              <a:rPr lang="en-US" sz="2400" dirty="0">
                <a:ea typeface="MS PGothic"/>
              </a:rPr>
              <a:t>, </a:t>
            </a:r>
            <a:r>
              <a:rPr lang="en-US" sz="2400" dirty="0">
                <a:solidFill>
                  <a:srgbClr val="C00000"/>
                </a:solidFill>
                <a:ea typeface="MS PGothic"/>
              </a:rPr>
              <a:t>safe</a:t>
            </a:r>
            <a:r>
              <a:rPr lang="en-US" sz="2400" dirty="0">
                <a:ea typeface="MS PGothic"/>
              </a:rPr>
              <a:t>, </a:t>
            </a:r>
            <a:r>
              <a:rPr lang="en-US" sz="2400" dirty="0">
                <a:solidFill>
                  <a:srgbClr val="C00000"/>
                </a:solidFill>
                <a:ea typeface="MS PGothic"/>
              </a:rPr>
              <a:t>fair</a:t>
            </a:r>
            <a:r>
              <a:rPr lang="en-US" sz="2400" dirty="0">
                <a:ea typeface="MS PGothic"/>
              </a:rPr>
              <a:t>, </a:t>
            </a:r>
            <a:r>
              <a:rPr lang="en-US" sz="2400" dirty="0">
                <a:solidFill>
                  <a:srgbClr val="C00000"/>
                </a:solidFill>
                <a:ea typeface="MS PGothic"/>
              </a:rPr>
              <a:t>transparent</a:t>
            </a:r>
            <a:r>
              <a:rPr lang="en-US" sz="2400" dirty="0">
                <a:ea typeface="MS PGothic"/>
              </a:rPr>
              <a:t>, and </a:t>
            </a:r>
            <a:r>
              <a:rPr lang="en-US" sz="2400" dirty="0">
                <a:solidFill>
                  <a:srgbClr val="C00000"/>
                </a:solidFill>
                <a:ea typeface="MS PGothic"/>
              </a:rPr>
              <a:t>confidential</a:t>
            </a:r>
            <a:r>
              <a:rPr lang="en-US" sz="2400" dirty="0">
                <a:ea typeface="MS PGothic"/>
              </a:rPr>
              <a:t> mechanisms for reporting incidents and investigating individuals and departments suspected of BDBH, without retaliation for those reporting or targeted by BDBH.</a:t>
            </a:r>
            <a:endParaRPr lang="en-US" sz="2400" dirty="0"/>
          </a:p>
          <a:p>
            <a:pPr marL="514350" indent="-514350">
              <a:spcBef>
                <a:spcPts val="0"/>
              </a:spcBef>
              <a:spcAft>
                <a:spcPts val="800"/>
              </a:spcAft>
              <a:buAutoNum type="arabicPeriod" startAt="9"/>
            </a:pPr>
            <a:endParaRPr lang="en-US" sz="2400" dirty="0"/>
          </a:p>
        </p:txBody>
      </p:sp>
    </p:spTree>
    <p:extLst>
      <p:ext uri="{BB962C8B-B14F-4D97-AF65-F5344CB8AC3E}">
        <p14:creationId xmlns:p14="http://schemas.microsoft.com/office/powerpoint/2010/main" val="1789329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1707" y="318718"/>
            <a:ext cx="10515600" cy="1325563"/>
          </a:xfrm>
        </p:spPr>
        <p:txBody>
          <a:bodyPr/>
          <a:lstStyle/>
          <a:p>
            <a:r>
              <a:rPr lang="en-US" sz="5400" dirty="0">
                <a:ea typeface="MS PGothic"/>
              </a:rPr>
              <a:t> Principle #12: </a:t>
            </a:r>
            <a:r>
              <a:rPr lang="en-US" sz="4800" dirty="0">
                <a:solidFill>
                  <a:schemeClr val="tx2"/>
                </a:solidFill>
                <a:ea typeface="MS PGothic"/>
              </a:rPr>
              <a:t> Special Role of Professional Soci</a:t>
            </a:r>
            <a:r>
              <a:rPr lang="en-US" sz="5400" dirty="0">
                <a:solidFill>
                  <a:schemeClr val="tx2"/>
                </a:solidFill>
                <a:ea typeface="MS PGothic"/>
              </a:rPr>
              <a:t>eties </a:t>
            </a:r>
            <a:endParaRPr lang="en-US" sz="5400" dirty="0"/>
          </a:p>
        </p:txBody>
      </p:sp>
      <p:sp>
        <p:nvSpPr>
          <p:cNvPr id="3" name="Content Placeholder 2"/>
          <p:cNvSpPr>
            <a:spLocks noGrp="1"/>
          </p:cNvSpPr>
          <p:nvPr>
            <p:ph idx="4294967295"/>
          </p:nvPr>
        </p:nvSpPr>
        <p:spPr>
          <a:xfrm>
            <a:off x="326394" y="2175188"/>
            <a:ext cx="8443703" cy="4260575"/>
          </a:xfrm>
        </p:spPr>
        <p:txBody>
          <a:bodyPr>
            <a:normAutofit lnSpcReduction="10000"/>
          </a:bodyPr>
          <a:lstStyle/>
          <a:p>
            <a:pPr>
              <a:spcBef>
                <a:spcPts val="0"/>
              </a:spcBef>
              <a:spcAft>
                <a:spcPts val="1800"/>
              </a:spcAft>
            </a:pPr>
            <a:r>
              <a:rPr lang="en-US" sz="2800" dirty="0">
                <a:solidFill>
                  <a:schemeClr val="tx2"/>
                </a:solidFill>
                <a:ea typeface="MS PGothic"/>
              </a:rPr>
              <a:t>Professional societies such as the ACC set standards of excellence, build communities and culture, and ensure professionalism.</a:t>
            </a:r>
          </a:p>
          <a:p>
            <a:pPr>
              <a:spcBef>
                <a:spcPts val="0"/>
              </a:spcBef>
              <a:spcAft>
                <a:spcPts val="1800"/>
              </a:spcAft>
            </a:pPr>
            <a:r>
              <a:rPr lang="en-US" sz="2800" dirty="0">
                <a:solidFill>
                  <a:schemeClr val="tx2"/>
                </a:solidFill>
                <a:ea typeface="MS PGothic"/>
              </a:rPr>
              <a:t>Excellence and professionalism must extend to addressing BDBH. </a:t>
            </a:r>
          </a:p>
          <a:p>
            <a:pPr>
              <a:spcBef>
                <a:spcPts val="0"/>
              </a:spcBef>
              <a:spcAft>
                <a:spcPts val="1800"/>
              </a:spcAft>
            </a:pPr>
            <a:r>
              <a:rPr lang="en-US" sz="2800" dirty="0">
                <a:solidFill>
                  <a:schemeClr val="tx2"/>
                </a:solidFill>
                <a:ea typeface="MS PGothic"/>
              </a:rPr>
              <a:t>The </a:t>
            </a:r>
            <a:r>
              <a:rPr lang="en-US" sz="2800" dirty="0">
                <a:solidFill>
                  <a:srgbClr val="C00000"/>
                </a:solidFill>
                <a:ea typeface="MS PGothic"/>
              </a:rPr>
              <a:t>ACC welcomes this responsibility </a:t>
            </a:r>
            <a:r>
              <a:rPr lang="en-US" sz="2800" dirty="0">
                <a:solidFill>
                  <a:schemeClr val="tx2"/>
                </a:solidFill>
                <a:ea typeface="MS PGothic"/>
              </a:rPr>
              <a:t>to lead and serve members by providing education, developing tools, and creating resources as needed to address BDBH. </a:t>
            </a:r>
            <a:endParaRPr lang="en-US" sz="2800" dirty="0">
              <a:solidFill>
                <a:schemeClr val="tx2"/>
              </a:solidFill>
            </a:endParaRPr>
          </a:p>
          <a:p>
            <a:pPr>
              <a:lnSpc>
                <a:spcPct val="110000"/>
              </a:lnSpc>
              <a:spcBef>
                <a:spcPts val="0"/>
              </a:spcBef>
              <a:spcAft>
                <a:spcPts val="800"/>
              </a:spcAft>
            </a:pPr>
            <a:endParaRPr lang="en-US" sz="2800" dirty="0">
              <a:solidFill>
                <a:schemeClr val="tx2"/>
              </a:solidFill>
            </a:endParaRPr>
          </a:p>
        </p:txBody>
      </p:sp>
      <p:pic>
        <p:nvPicPr>
          <p:cNvPr id="4" name="Picture 3"/>
          <p:cNvPicPr>
            <a:picLocks noChangeAspect="1"/>
          </p:cNvPicPr>
          <p:nvPr/>
        </p:nvPicPr>
        <p:blipFill rotWithShape="1">
          <a:blip r:embed="rId3"/>
          <a:srcRect l="7098"/>
          <a:stretch/>
        </p:blipFill>
        <p:spPr>
          <a:xfrm>
            <a:off x="8770097" y="1916108"/>
            <a:ext cx="3421903" cy="3951335"/>
          </a:xfrm>
          <a:prstGeom prst="rect">
            <a:avLst/>
          </a:prstGeom>
        </p:spPr>
      </p:pic>
      <p:sp>
        <p:nvSpPr>
          <p:cNvPr id="5" name="Isosceles Triangle 4"/>
          <p:cNvSpPr/>
          <p:nvPr/>
        </p:nvSpPr>
        <p:spPr>
          <a:xfrm rot="3129950">
            <a:off x="10962411" y="1409454"/>
            <a:ext cx="2155195" cy="15314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204455">
            <a:off x="10938913" y="4684740"/>
            <a:ext cx="1563391" cy="1236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196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2538" y="0"/>
            <a:ext cx="10515600" cy="1325563"/>
          </a:xfrm>
        </p:spPr>
        <p:txBody>
          <a:bodyPr/>
          <a:lstStyle/>
          <a:p>
            <a:r>
              <a:rPr lang="en-US" sz="5400" dirty="0"/>
              <a:t>Additional Resources</a:t>
            </a:r>
          </a:p>
        </p:txBody>
      </p:sp>
      <p:sp>
        <p:nvSpPr>
          <p:cNvPr id="3" name="Content Placeholder 2"/>
          <p:cNvSpPr>
            <a:spLocks noGrp="1"/>
          </p:cNvSpPr>
          <p:nvPr>
            <p:ph idx="4294967295"/>
          </p:nvPr>
        </p:nvSpPr>
        <p:spPr>
          <a:xfrm>
            <a:off x="838200" y="1851383"/>
            <a:ext cx="10515600" cy="4351338"/>
          </a:xfrm>
          <a:noFill/>
        </p:spPr>
        <p:txBody>
          <a:bodyPr/>
          <a:lstStyle/>
          <a:p>
            <a:pPr marL="0" indent="0">
              <a:buNone/>
            </a:pPr>
            <a:r>
              <a:rPr lang="en-US" sz="3200" dirty="0"/>
              <a:t>For more tools and resources, visit:</a:t>
            </a:r>
            <a:endParaRPr lang="en-US" sz="3200" dirty="0">
              <a:hlinkClick r:id="rId3"/>
            </a:endParaRPr>
          </a:p>
          <a:p>
            <a:pPr marL="0" indent="0">
              <a:buNone/>
            </a:pPr>
            <a:endParaRPr lang="en-US" sz="1100" dirty="0">
              <a:hlinkClick r:id="rId3"/>
            </a:endParaRPr>
          </a:p>
          <a:p>
            <a:r>
              <a:rPr lang="en-US" sz="3200" i="1" dirty="0">
                <a:hlinkClick r:id="rId3"/>
              </a:rPr>
              <a:t>ACC.org/Guidelines</a:t>
            </a:r>
            <a:endParaRPr lang="en-US" sz="3200" i="1" dirty="0"/>
          </a:p>
          <a:p>
            <a:endParaRPr lang="en-US" sz="3200" i="1" dirty="0"/>
          </a:p>
          <a:p>
            <a:r>
              <a:rPr lang="en-US" sz="3200" i="1" dirty="0"/>
              <a:t>See especially the slide deck on </a:t>
            </a:r>
          </a:p>
          <a:p>
            <a:pPr marL="0" indent="0">
              <a:buNone/>
            </a:pPr>
            <a:r>
              <a:rPr lang="en-US" sz="3200" i="1" dirty="0"/>
              <a:t>	</a:t>
            </a:r>
            <a:r>
              <a:rPr lang="en-US" sz="3200" i="1" dirty="0">
                <a:solidFill>
                  <a:srgbClr val="C00000"/>
                </a:solidFill>
              </a:rPr>
              <a:t>“Putting It Into Practice: Case Presentations and 	Discussion Guide” </a:t>
            </a:r>
          </a:p>
          <a:p>
            <a:pPr marL="0" indent="0">
              <a:buNone/>
            </a:pPr>
            <a:endParaRPr lang="en-US" sz="3200" i="1" dirty="0">
              <a:highlight>
                <a:srgbClr val="FFFF00"/>
              </a:highlight>
            </a:endParaRP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02538" y="4836631"/>
              <a:ext cx="3859560" cy="639720"/>
            </p14:xfrm>
          </p:contentPart>
        </mc:Choice>
        <mc:Fallback xmlns="">
          <p:pic>
            <p:nvPicPr>
              <p:cNvPr id="5" name="Ink 4"/>
              <p:cNvPicPr/>
              <p:nvPr/>
            </p:nvPicPr>
            <p:blipFill>
              <a:blip r:embed="rId5"/>
              <a:stretch>
                <a:fillRect/>
              </a:stretch>
            </p:blipFill>
            <p:spPr>
              <a:xfrm>
                <a:off x="649978" y="4731511"/>
                <a:ext cx="396468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4953778" y="4551982"/>
              <a:ext cx="360" cy="360"/>
            </p14:xfrm>
          </p:contentPart>
        </mc:Choice>
        <mc:Fallback xmlns="">
          <p:pic>
            <p:nvPicPr>
              <p:cNvPr id="7" name="Ink 6"/>
              <p:cNvPicPr/>
              <p:nvPr/>
            </p:nvPicPr>
            <p:blipFill>
              <a:blip r:embed="rId7"/>
              <a:stretch>
                <a:fillRect/>
              </a:stretch>
            </p:blipFill>
            <p:spPr>
              <a:xfrm>
                <a:off x="4938658" y="4536862"/>
                <a:ext cx="30600" cy="30600"/>
              </a:xfrm>
              <a:prstGeom prst="rect">
                <a:avLst/>
              </a:prstGeom>
            </p:spPr>
          </p:pic>
        </mc:Fallback>
      </mc:AlternateContent>
    </p:spTree>
    <p:extLst>
      <p:ext uri="{BB962C8B-B14F-4D97-AF65-F5344CB8AC3E}">
        <p14:creationId xmlns:p14="http://schemas.microsoft.com/office/powerpoint/2010/main" val="512741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830043-16D9-4008-96B0-984F19BA2974}"/>
              </a:ext>
            </a:extLst>
          </p:cNvPr>
          <p:cNvPicPr>
            <a:picLocks noChangeAspect="1"/>
          </p:cNvPicPr>
          <p:nvPr/>
        </p:nvPicPr>
        <p:blipFill rotWithShape="1">
          <a:blip r:embed="rId2"/>
          <a:srcRect l="26091" t="21293"/>
          <a:stretch/>
        </p:blipFill>
        <p:spPr>
          <a:xfrm>
            <a:off x="2207623" y="230216"/>
            <a:ext cx="8525691" cy="6627784"/>
          </a:xfrm>
          <a:prstGeom prst="rect">
            <a:avLst/>
          </a:prstGeom>
          <a:noFill/>
        </p:spPr>
      </p:pic>
    </p:spTree>
    <p:extLst>
      <p:ext uri="{BB962C8B-B14F-4D97-AF65-F5344CB8AC3E}">
        <p14:creationId xmlns:p14="http://schemas.microsoft.com/office/powerpoint/2010/main" val="199098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55" y="1295400"/>
            <a:ext cx="3628845" cy="4267200"/>
          </a:xfrm>
          <a:ln w="28575">
            <a:solidFill>
              <a:schemeClr val="accent1"/>
            </a:solidFill>
          </a:ln>
        </p:spPr>
        <p:txBody>
          <a:bodyPr/>
          <a:lstStyle/>
          <a:p>
            <a:r>
              <a:rPr lang="en-US" sz="3733" b="1" dirty="0"/>
              <a:t>ACC Principles on Building Respect, Civility and Inclusion in the Cardiovascular Workplace</a:t>
            </a:r>
          </a:p>
        </p:txBody>
      </p:sp>
      <p:pic>
        <p:nvPicPr>
          <p:cNvPr id="6" name="Picture 5">
            <a:extLst>
              <a:ext uri="{FF2B5EF4-FFF2-40B4-BE49-F238E27FC236}">
                <a16:creationId xmlns:a16="http://schemas.microsoft.com/office/drawing/2014/main" id="{CB6E8DEB-78F2-483A-B885-DB32411F40B1}"/>
              </a:ext>
            </a:extLst>
          </p:cNvPr>
          <p:cNvPicPr>
            <a:picLocks noChangeAspect="1"/>
          </p:cNvPicPr>
          <p:nvPr/>
        </p:nvPicPr>
        <p:blipFill>
          <a:blip r:embed="rId3"/>
          <a:stretch>
            <a:fillRect/>
          </a:stretch>
        </p:blipFill>
        <p:spPr>
          <a:xfrm>
            <a:off x="4470401" y="0"/>
            <a:ext cx="7416800" cy="6858000"/>
          </a:xfrm>
          <a:prstGeom prst="rect">
            <a:avLst/>
          </a:prstGeom>
        </p:spPr>
      </p:pic>
    </p:spTree>
    <p:extLst>
      <p:ext uri="{BB962C8B-B14F-4D97-AF65-F5344CB8AC3E}">
        <p14:creationId xmlns:p14="http://schemas.microsoft.com/office/powerpoint/2010/main" val="355968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E6B1813-84EF-4E46-8668-C6920A91982F}"/>
              </a:ext>
            </a:extLst>
          </p:cNvPr>
          <p:cNvSpPr>
            <a:spLocks noGrp="1"/>
          </p:cNvSpPr>
          <p:nvPr>
            <p:ph type="title"/>
          </p:nvPr>
        </p:nvSpPr>
        <p:spPr/>
        <p:txBody>
          <a:bodyPr/>
          <a:lstStyle/>
          <a:p>
            <a:pPr algn="ctr" eaLnBrk="1" hangingPunct="1"/>
            <a:r>
              <a:rPr lang="en-US" altLang="en-US" dirty="0">
                <a:latin typeface="Garamond" panose="02020404030301010803" pitchFamily="18" charset="0"/>
              </a:rPr>
              <a:t>Citation</a:t>
            </a:r>
            <a:endParaRPr lang="en-US" altLang="en-US" dirty="0"/>
          </a:p>
        </p:txBody>
      </p:sp>
      <p:sp>
        <p:nvSpPr>
          <p:cNvPr id="3075" name="Content Placeholder 2">
            <a:extLst>
              <a:ext uri="{FF2B5EF4-FFF2-40B4-BE49-F238E27FC236}">
                <a16:creationId xmlns:a16="http://schemas.microsoft.com/office/drawing/2014/main" id="{405A4A6F-A74D-46A1-958E-AA9A104E793A}"/>
              </a:ext>
            </a:extLst>
          </p:cNvPr>
          <p:cNvSpPr>
            <a:spLocks noGrp="1"/>
          </p:cNvSpPr>
          <p:nvPr>
            <p:ph idx="1"/>
          </p:nvPr>
        </p:nvSpPr>
        <p:spPr>
          <a:xfrm>
            <a:off x="754145" y="2064470"/>
            <a:ext cx="10699422" cy="3890244"/>
          </a:xfrm>
        </p:spPr>
        <p:txBody>
          <a:bodyPr/>
          <a:lstStyle/>
          <a:p>
            <a:pPr>
              <a:spcBef>
                <a:spcPct val="50000"/>
              </a:spcBef>
            </a:pPr>
            <a:r>
              <a:rPr lang="en-US" altLang="en-US" sz="2400" dirty="0">
                <a:ea typeface="Geneva"/>
                <a:cs typeface="Geneva"/>
              </a:rPr>
              <a:t>This slide set was adapted from the </a:t>
            </a:r>
            <a:r>
              <a:rPr lang="en-US" altLang="en-US" sz="2400" dirty="0"/>
              <a:t>ACC 2022 Health Policy Statement on Building Respect, Civility, and Inclusion in the Cardiovascular Workplace </a:t>
            </a:r>
            <a:r>
              <a:rPr lang="en-US" altLang="en-US" sz="2400" dirty="0">
                <a:ea typeface="Geneva"/>
                <a:cs typeface="Geneva"/>
              </a:rPr>
              <a:t>(</a:t>
            </a:r>
            <a:r>
              <a:rPr lang="en-US" altLang="en-US" sz="2400" i="1" dirty="0">
                <a:ea typeface="Geneva"/>
                <a:cs typeface="Geneva"/>
              </a:rPr>
              <a:t>Journal of the American College of Cardiology 2022).</a:t>
            </a:r>
            <a:r>
              <a:rPr lang="en-US" altLang="en-US" sz="2400" dirty="0">
                <a:ea typeface="Geneva"/>
                <a:cs typeface="Geneva"/>
              </a:rPr>
              <a:t> </a:t>
            </a:r>
          </a:p>
          <a:p>
            <a:pPr>
              <a:spcBef>
                <a:spcPct val="50000"/>
              </a:spcBef>
            </a:pPr>
            <a:r>
              <a:rPr lang="en-US" altLang="en-US" sz="2400" dirty="0"/>
              <a:t>The Statement was published ahead of print on March 17, 2022.</a:t>
            </a:r>
            <a:endParaRPr lang="en-US" altLang="en-US" sz="2400" dirty="0">
              <a:highlight>
                <a:srgbClr val="FFFF00"/>
              </a:highlight>
              <a:ea typeface="Geneva"/>
              <a:cs typeface="Geneva"/>
            </a:endParaRPr>
          </a:p>
          <a:p>
            <a:pPr>
              <a:spcBef>
                <a:spcPct val="50000"/>
              </a:spcBef>
            </a:pPr>
            <a:r>
              <a:rPr lang="en-US" altLang="en-US" sz="2400" dirty="0">
                <a:ea typeface="Geneva"/>
                <a:cs typeface="Geneva"/>
              </a:rPr>
              <a:t>The published document is also available at: </a:t>
            </a:r>
            <a:r>
              <a:rPr lang="en-US" altLang="en-US" sz="2400" i="1" u="sng" dirty="0">
                <a:hlinkClick r:id="rId3"/>
              </a:rPr>
              <a:t>ACC.org/Guidelines</a:t>
            </a:r>
            <a:r>
              <a:rPr lang="en-US" altLang="en-US" sz="2400" i="1" u="sng" dirty="0"/>
              <a:t>.</a:t>
            </a:r>
          </a:p>
          <a:p>
            <a:pPr>
              <a:spcBef>
                <a:spcPct val="50000"/>
              </a:spcBef>
            </a:pPr>
            <a:endParaRPr lang="en-US" altLang="en-US" sz="2400" u="sng" dirty="0"/>
          </a:p>
          <a:p>
            <a:pPr eaLnBrk="1" hangingPunct="1">
              <a:buFontTx/>
              <a:buNone/>
            </a:pPr>
            <a:endParaRPr lang="en-US"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3C3E80-485F-4287-BF72-6A73D5C34220}"/>
              </a:ext>
            </a:extLst>
          </p:cNvPr>
          <p:cNvPicPr>
            <a:picLocks noChangeAspect="1"/>
          </p:cNvPicPr>
          <p:nvPr/>
        </p:nvPicPr>
        <p:blipFill>
          <a:blip r:embed="rId2"/>
          <a:stretch>
            <a:fillRect/>
          </a:stretch>
        </p:blipFill>
        <p:spPr>
          <a:xfrm>
            <a:off x="0" y="-7395"/>
            <a:ext cx="12178881" cy="6865395"/>
          </a:xfrm>
          <a:prstGeom prst="rect">
            <a:avLst/>
          </a:prstGeom>
        </p:spPr>
      </p:pic>
    </p:spTree>
    <p:extLst>
      <p:ext uri="{BB962C8B-B14F-4D97-AF65-F5344CB8AC3E}">
        <p14:creationId xmlns:p14="http://schemas.microsoft.com/office/powerpoint/2010/main" val="314036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Disclaimer</a:t>
            </a:r>
          </a:p>
        </p:txBody>
      </p:sp>
      <p:sp>
        <p:nvSpPr>
          <p:cNvPr id="3" name="Content Placeholder 2"/>
          <p:cNvSpPr>
            <a:spLocks noGrp="1"/>
          </p:cNvSpPr>
          <p:nvPr>
            <p:ph idx="1"/>
          </p:nvPr>
        </p:nvSpPr>
        <p:spPr>
          <a:xfrm>
            <a:off x="1156010" y="1622504"/>
            <a:ext cx="9582615" cy="4525433"/>
          </a:xfrm>
        </p:spPr>
        <p:txBody>
          <a:bodyPr/>
          <a:lstStyle/>
          <a:p>
            <a:pPr marL="0" indent="0">
              <a:buNone/>
            </a:pPr>
            <a:r>
              <a:rPr lang="en-US" sz="2400" i="1" dirty="0"/>
              <a:t>This slide set/presentation:</a:t>
            </a:r>
          </a:p>
          <a:p>
            <a:r>
              <a:rPr lang="en-US" sz="2400" i="1" dirty="0"/>
              <a:t>Is provided for informational purposes only and does not provide legal advice; please consult with your own counsel for legal guidance on compliance with applicable laws and regulations. </a:t>
            </a:r>
          </a:p>
          <a:p>
            <a:r>
              <a:rPr lang="en-US" sz="2400" i="1" dirty="0"/>
              <a:t>Sets forth best practices and recommendations of the writing group; please consult with your human resources, legal, management and other advisors before adopting policies set forth in this document. </a:t>
            </a:r>
          </a:p>
        </p:txBody>
      </p:sp>
    </p:spTree>
    <p:extLst>
      <p:ext uri="{BB962C8B-B14F-4D97-AF65-F5344CB8AC3E}">
        <p14:creationId xmlns:p14="http://schemas.microsoft.com/office/powerpoint/2010/main" val="126657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27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8843" y="-79521"/>
            <a:ext cx="10515600" cy="1325563"/>
          </a:xfrm>
        </p:spPr>
        <p:txBody>
          <a:bodyPr/>
          <a:lstStyle/>
          <a:p>
            <a:r>
              <a:rPr lang="en-US" sz="5400" dirty="0"/>
              <a:t>Definitions</a:t>
            </a:r>
          </a:p>
        </p:txBody>
      </p:sp>
      <p:sp>
        <p:nvSpPr>
          <p:cNvPr id="3" name="Content Placeholder 2"/>
          <p:cNvSpPr>
            <a:spLocks noGrp="1"/>
          </p:cNvSpPr>
          <p:nvPr>
            <p:ph idx="4294967295"/>
          </p:nvPr>
        </p:nvSpPr>
        <p:spPr>
          <a:xfrm>
            <a:off x="400994" y="1120720"/>
            <a:ext cx="11791006" cy="5737280"/>
          </a:xfrm>
          <a:solidFill>
            <a:schemeClr val="bg1"/>
          </a:solidFill>
        </p:spPr>
        <p:txBody>
          <a:bodyPr>
            <a:noAutofit/>
          </a:bodyPr>
          <a:lstStyle/>
          <a:p>
            <a:pPr>
              <a:lnSpc>
                <a:spcPct val="110000"/>
              </a:lnSpc>
              <a:spcBef>
                <a:spcPts val="0"/>
              </a:spcBef>
              <a:spcAft>
                <a:spcPts val="600"/>
              </a:spcAft>
            </a:pPr>
            <a:r>
              <a:rPr lang="en-US" sz="2400" b="1" dirty="0"/>
              <a:t>Bias </a:t>
            </a:r>
          </a:p>
          <a:p>
            <a:pPr lvl="1">
              <a:lnSpc>
                <a:spcPct val="110000"/>
              </a:lnSpc>
              <a:spcBef>
                <a:spcPts val="0"/>
              </a:spcBef>
              <a:spcAft>
                <a:spcPts val="600"/>
              </a:spcAft>
            </a:pPr>
            <a:r>
              <a:rPr lang="en-US" sz="2000" dirty="0"/>
              <a:t>A preference or aversion toward a person or category of person</a:t>
            </a:r>
            <a:endParaRPr lang="en-US" sz="1800" strike="sngStrike" dirty="0">
              <a:solidFill>
                <a:srgbClr val="FF0000"/>
              </a:solidFill>
            </a:endParaRPr>
          </a:p>
          <a:p>
            <a:pPr>
              <a:lnSpc>
                <a:spcPct val="110000"/>
              </a:lnSpc>
              <a:spcBef>
                <a:spcPts val="0"/>
              </a:spcBef>
              <a:spcAft>
                <a:spcPts val="600"/>
              </a:spcAft>
            </a:pPr>
            <a:r>
              <a:rPr lang="en-US" sz="2400" b="1" dirty="0"/>
              <a:t>Bullying </a:t>
            </a:r>
          </a:p>
          <a:p>
            <a:pPr lvl="1">
              <a:lnSpc>
                <a:spcPct val="110000"/>
              </a:lnSpc>
              <a:spcBef>
                <a:spcPts val="0"/>
              </a:spcBef>
              <a:spcAft>
                <a:spcPts val="600"/>
              </a:spcAft>
            </a:pPr>
            <a:r>
              <a:rPr lang="en-US" sz="2000" dirty="0"/>
              <a:t>An abuse of power or position. Deliberate, disrespectful and repeated toward a target to undermine, criticize, hurt or humiliate</a:t>
            </a:r>
          </a:p>
          <a:p>
            <a:pPr lvl="1">
              <a:lnSpc>
                <a:spcPct val="110000"/>
              </a:lnSpc>
              <a:spcBef>
                <a:spcPts val="0"/>
              </a:spcBef>
              <a:spcAft>
                <a:spcPts val="600"/>
              </a:spcAft>
            </a:pPr>
            <a:r>
              <a:rPr lang="en-US" sz="2000" dirty="0"/>
              <a:t>Not subject to legal ramifications unless it rises to the level of harassment or discrimination </a:t>
            </a:r>
          </a:p>
          <a:p>
            <a:pPr>
              <a:lnSpc>
                <a:spcPct val="110000"/>
              </a:lnSpc>
              <a:spcBef>
                <a:spcPts val="0"/>
              </a:spcBef>
              <a:spcAft>
                <a:spcPts val="600"/>
              </a:spcAft>
            </a:pPr>
            <a:r>
              <a:rPr lang="en-US" sz="2400" b="1" dirty="0"/>
              <a:t>Discrimination</a:t>
            </a:r>
          </a:p>
          <a:p>
            <a:pPr lvl="1">
              <a:lnSpc>
                <a:spcPct val="110000"/>
              </a:lnSpc>
              <a:spcBef>
                <a:spcPts val="0"/>
              </a:spcBef>
              <a:spcAft>
                <a:spcPts val="600"/>
              </a:spcAft>
            </a:pPr>
            <a:r>
              <a:rPr lang="en-US" sz="2000" dirty="0"/>
              <a:t>Inequitable treatment or impact of policies and practices promulgated by member(s) of group(s) upon member(s) of different group(s) that result in contrived advantages or disadvantages</a:t>
            </a:r>
          </a:p>
          <a:p>
            <a:pPr>
              <a:lnSpc>
                <a:spcPct val="110000"/>
              </a:lnSpc>
              <a:spcBef>
                <a:spcPts val="0"/>
              </a:spcBef>
              <a:spcAft>
                <a:spcPts val="600"/>
              </a:spcAft>
            </a:pPr>
            <a:r>
              <a:rPr lang="en-US" sz="2400" b="1" dirty="0"/>
              <a:t>Harassment </a:t>
            </a:r>
          </a:p>
          <a:p>
            <a:pPr lvl="1">
              <a:lnSpc>
                <a:spcPct val="110000"/>
              </a:lnSpc>
              <a:spcBef>
                <a:spcPts val="0"/>
              </a:spcBef>
              <a:spcAft>
                <a:spcPts val="600"/>
              </a:spcAft>
            </a:pPr>
            <a:r>
              <a:rPr lang="en-US" sz="2000" dirty="0"/>
              <a:t>Any conduct that is unwelcome to the targeted individual based on race, color, religion, sex (including sexual orientation, gender identify, or pregnancy), national origin, age, disability, or genetic information</a:t>
            </a:r>
          </a:p>
          <a:p>
            <a:pPr marL="609585" lvl="1" indent="0">
              <a:lnSpc>
                <a:spcPct val="110000"/>
              </a:lnSpc>
              <a:spcBef>
                <a:spcPts val="0"/>
              </a:spcBef>
              <a:spcAft>
                <a:spcPts val="600"/>
              </a:spcAft>
              <a:buNone/>
            </a:pPr>
            <a:endParaRPr lang="en-US" sz="2400" dirty="0"/>
          </a:p>
        </p:txBody>
      </p:sp>
    </p:spTree>
    <p:extLst>
      <p:ext uri="{BB962C8B-B14F-4D97-AF65-F5344CB8AC3E}">
        <p14:creationId xmlns:p14="http://schemas.microsoft.com/office/powerpoint/2010/main" val="423426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896" y="375529"/>
            <a:ext cx="9036205" cy="1143000"/>
          </a:xfrm>
        </p:spPr>
        <p:txBody>
          <a:bodyPr/>
          <a:lstStyle/>
          <a:p>
            <a:r>
              <a:rPr lang="en-US" sz="4800" dirty="0">
                <a:ea typeface="MS PGothic"/>
              </a:rPr>
              <a:t>Why a Statement on Respect, Civility and Inclusion?</a:t>
            </a:r>
            <a:endParaRPr lang="en-US" sz="4800" dirty="0"/>
          </a:p>
        </p:txBody>
      </p:sp>
      <p:sp>
        <p:nvSpPr>
          <p:cNvPr id="3" name="Content Placeholder 2"/>
          <p:cNvSpPr>
            <a:spLocks noGrp="1"/>
          </p:cNvSpPr>
          <p:nvPr>
            <p:ph idx="1"/>
          </p:nvPr>
        </p:nvSpPr>
        <p:spPr>
          <a:xfrm>
            <a:off x="609599" y="2046249"/>
            <a:ext cx="10972800" cy="4525433"/>
          </a:xfrm>
        </p:spPr>
        <p:txBody>
          <a:bodyPr/>
          <a:lstStyle/>
          <a:p>
            <a:pPr>
              <a:spcAft>
                <a:spcPts val="600"/>
              </a:spcAft>
            </a:pPr>
            <a:r>
              <a:rPr lang="en-US" sz="2800" dirty="0"/>
              <a:t>Inherent in ACC core values of Teamwork, Collaboration and Professionalism.</a:t>
            </a:r>
          </a:p>
          <a:p>
            <a:pPr>
              <a:spcAft>
                <a:spcPts val="600"/>
              </a:spcAft>
            </a:pPr>
            <a:r>
              <a:rPr lang="en-US" sz="2800" dirty="0"/>
              <a:t>Uncivil behavior is ubiquitous across the continuum of bias, discrimination, bullying and harassment (</a:t>
            </a:r>
            <a:r>
              <a:rPr lang="en-US" sz="2800" b="1" dirty="0"/>
              <a:t>BDBH</a:t>
            </a:r>
            <a:r>
              <a:rPr lang="en-US" sz="2800" dirty="0"/>
              <a:t>) and can have severe negative consequences of BDBH including adverse impact on well-being, patient safety, and organizational success. </a:t>
            </a:r>
          </a:p>
          <a:p>
            <a:pPr>
              <a:spcAft>
                <a:spcPts val="600"/>
              </a:spcAft>
            </a:pPr>
            <a:r>
              <a:rPr lang="en-US" sz="2800" dirty="0"/>
              <a:t>Organizations and individuals must both contribute to be successful.</a:t>
            </a:r>
          </a:p>
          <a:p>
            <a:pPr>
              <a:spcAft>
                <a:spcPts val="600"/>
              </a:spcAft>
            </a:pPr>
            <a:endParaRPr lang="en-US" sz="2800" dirty="0"/>
          </a:p>
        </p:txBody>
      </p:sp>
    </p:spTree>
    <p:extLst>
      <p:ext uri="{BB962C8B-B14F-4D97-AF65-F5344CB8AC3E}">
        <p14:creationId xmlns:p14="http://schemas.microsoft.com/office/powerpoint/2010/main" val="391905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709395-355E-417A-9816-723D6AB81C51}"/>
              </a:ext>
            </a:extLst>
          </p:cNvPr>
          <p:cNvSpPr txBox="1">
            <a:spLocks/>
          </p:cNvSpPr>
          <p:nvPr/>
        </p:nvSpPr>
        <p:spPr bwMode="auto">
          <a:xfrm>
            <a:off x="558326" y="-313882"/>
            <a:ext cx="10971995" cy="1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a:lstStyle>
          <a:p>
            <a:endParaRPr lang="en-US" sz="5000" dirty="0"/>
          </a:p>
        </p:txBody>
      </p:sp>
      <p:pic>
        <p:nvPicPr>
          <p:cNvPr id="7" name="Picture 2" descr="Chart&#10;&#10;Description automatically generated">
            <a:extLst>
              <a:ext uri="{FF2B5EF4-FFF2-40B4-BE49-F238E27FC236}">
                <a16:creationId xmlns:a16="http://schemas.microsoft.com/office/drawing/2014/main" id="{2B0D85AC-CB05-4896-9309-D66EAF4F1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880" y="1595846"/>
            <a:ext cx="10204441" cy="507640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EADE22E-3DBE-4BC2-B45E-C3EF0E75AEB8}"/>
              </a:ext>
            </a:extLst>
          </p:cNvPr>
          <p:cNvSpPr txBox="1">
            <a:spLocks/>
          </p:cNvSpPr>
          <p:nvPr/>
        </p:nvSpPr>
        <p:spPr bwMode="auto">
          <a:xfrm>
            <a:off x="786523" y="424564"/>
            <a:ext cx="10515600" cy="80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a:lstStyle>
          <a:p>
            <a:r>
              <a:rPr lang="en-US" sz="4800" dirty="0">
                <a:ea typeface="MS PGothic"/>
              </a:rPr>
              <a:t> Hostile CV Work Environments Are Common Across the Globe</a:t>
            </a:r>
            <a:endParaRPr lang="en-US" sz="4800" i="1" dirty="0"/>
          </a:p>
        </p:txBody>
      </p:sp>
    </p:spTree>
    <p:extLst>
      <p:ext uri="{BB962C8B-B14F-4D97-AF65-F5344CB8AC3E}">
        <p14:creationId xmlns:p14="http://schemas.microsoft.com/office/powerpoint/2010/main" val="5921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3AD8E7-AD67-481D-B0C8-BFEEBF6650DA}"/>
              </a:ext>
            </a:extLst>
          </p:cNvPr>
          <p:cNvSpPr/>
          <p:nvPr/>
        </p:nvSpPr>
        <p:spPr>
          <a:xfrm>
            <a:off x="156754" y="1419354"/>
            <a:ext cx="11887200" cy="532108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79719" y="190918"/>
            <a:ext cx="10515600" cy="1034161"/>
          </a:xfrm>
        </p:spPr>
        <p:txBody>
          <a:bodyPr/>
          <a:lstStyle/>
          <a:p>
            <a:r>
              <a:rPr lang="en-US" sz="5400" dirty="0">
                <a:ea typeface="MS PGothic"/>
              </a:rPr>
              <a:t> Principles #1-3: </a:t>
            </a:r>
            <a:r>
              <a:rPr lang="en-US" sz="5400" i="1" dirty="0">
                <a:ea typeface="MS PGothic"/>
              </a:rPr>
              <a:t>The ACC believes… </a:t>
            </a:r>
            <a:r>
              <a:rPr lang="en-US" sz="5400" dirty="0">
                <a:ea typeface="MS PGothic"/>
              </a:rPr>
              <a:t> </a:t>
            </a:r>
            <a:endParaRPr lang="en-US" sz="5400" dirty="0"/>
          </a:p>
        </p:txBody>
      </p:sp>
      <p:sp>
        <p:nvSpPr>
          <p:cNvPr id="3" name="Content Placeholder 2"/>
          <p:cNvSpPr>
            <a:spLocks noGrp="1"/>
          </p:cNvSpPr>
          <p:nvPr>
            <p:ph idx="4294967295"/>
          </p:nvPr>
        </p:nvSpPr>
        <p:spPr>
          <a:xfrm>
            <a:off x="156754" y="1493838"/>
            <a:ext cx="11625943" cy="5364162"/>
          </a:xfrm>
        </p:spPr>
        <p:txBody>
          <a:bodyPr>
            <a:normAutofit lnSpcReduction="10000"/>
          </a:bodyPr>
          <a:lstStyle/>
          <a:p>
            <a:pPr marL="514350" indent="-514350">
              <a:lnSpc>
                <a:spcPct val="110000"/>
              </a:lnSpc>
              <a:spcBef>
                <a:spcPts val="0"/>
              </a:spcBef>
              <a:spcAft>
                <a:spcPts val="800"/>
              </a:spcAft>
              <a:buFont typeface="+mj-lt"/>
              <a:buAutoNum type="arabicPeriod"/>
            </a:pPr>
            <a:r>
              <a:rPr lang="en-US" sz="2800" dirty="0">
                <a:ea typeface="MS PGothic"/>
              </a:rPr>
              <a:t>Civil behavior and respect are inherent in its core values of </a:t>
            </a:r>
            <a:r>
              <a:rPr lang="en-US" sz="2800" dirty="0">
                <a:solidFill>
                  <a:srgbClr val="C00000"/>
                </a:solidFill>
                <a:ea typeface="MS PGothic"/>
              </a:rPr>
              <a:t>Teamwork</a:t>
            </a:r>
            <a:r>
              <a:rPr lang="en-US" sz="2800" dirty="0">
                <a:ea typeface="MS PGothic"/>
              </a:rPr>
              <a:t>, </a:t>
            </a:r>
            <a:r>
              <a:rPr lang="en-US" sz="2800" dirty="0">
                <a:solidFill>
                  <a:srgbClr val="C00000"/>
                </a:solidFill>
                <a:ea typeface="MS PGothic"/>
              </a:rPr>
              <a:t>Collaboration</a:t>
            </a:r>
            <a:r>
              <a:rPr lang="en-US" sz="2800" dirty="0">
                <a:ea typeface="MS PGothic"/>
              </a:rPr>
              <a:t> and </a:t>
            </a:r>
            <a:r>
              <a:rPr lang="en-US" sz="2800" dirty="0">
                <a:solidFill>
                  <a:srgbClr val="C00000"/>
                </a:solidFill>
                <a:ea typeface="MS PGothic"/>
              </a:rPr>
              <a:t>Professionalism</a:t>
            </a:r>
            <a:r>
              <a:rPr lang="en-US" sz="2800" dirty="0">
                <a:ea typeface="MS PGothic"/>
              </a:rPr>
              <a:t> and are essential to its mission of “transforming cardiovascular care and improving heart health.”</a:t>
            </a:r>
          </a:p>
          <a:p>
            <a:pPr marL="514350" indent="-514350">
              <a:lnSpc>
                <a:spcPct val="110000"/>
              </a:lnSpc>
              <a:spcBef>
                <a:spcPts val="0"/>
              </a:spcBef>
              <a:spcAft>
                <a:spcPts val="800"/>
              </a:spcAft>
              <a:buFont typeface="+mj-lt"/>
              <a:buAutoNum type="arabicPeriod"/>
            </a:pPr>
            <a:r>
              <a:rPr lang="en-US" sz="2800" dirty="0">
                <a:ea typeface="MS PGothic"/>
              </a:rPr>
              <a:t>It is essential for organizations and individuals providing cardiovascular care, education, and/or research to recognize the </a:t>
            </a:r>
            <a:r>
              <a:rPr lang="en-US" sz="2800" dirty="0">
                <a:solidFill>
                  <a:srgbClr val="C00000"/>
                </a:solidFill>
                <a:ea typeface="MS PGothic"/>
              </a:rPr>
              <a:t>ubiquity of uncivil behavior </a:t>
            </a:r>
            <a:r>
              <a:rPr lang="en-US" sz="2800" dirty="0">
                <a:ea typeface="MS PGothic"/>
              </a:rPr>
              <a:t>and the continuum of bias, discrimination, bullying, and harassment (BDBH) which characterize it. </a:t>
            </a:r>
          </a:p>
          <a:p>
            <a:pPr marL="514350" indent="-514350">
              <a:lnSpc>
                <a:spcPct val="110000"/>
              </a:lnSpc>
              <a:spcBef>
                <a:spcPts val="0"/>
              </a:spcBef>
              <a:spcAft>
                <a:spcPts val="800"/>
              </a:spcAft>
              <a:buFont typeface="+mj-lt"/>
              <a:buAutoNum type="arabicPeriod"/>
            </a:pPr>
            <a:r>
              <a:rPr lang="en-US" sz="2800" dirty="0"/>
              <a:t>It is essential for organizations and individuals providing cardiovascular care, education, and/or research to be familiar with the breadth and severity of </a:t>
            </a:r>
            <a:r>
              <a:rPr lang="en-US" sz="2800" dirty="0">
                <a:solidFill>
                  <a:srgbClr val="C00000"/>
                </a:solidFill>
              </a:rPr>
              <a:t>negative consequences of BDBH </a:t>
            </a:r>
            <a:r>
              <a:rPr lang="en-US" sz="2800" dirty="0"/>
              <a:t>and their substantial adverse impact on well-being, patient safety, and organizational success. </a:t>
            </a:r>
          </a:p>
          <a:p>
            <a:pPr marL="514350" indent="-514350">
              <a:lnSpc>
                <a:spcPct val="110000"/>
              </a:lnSpc>
              <a:spcBef>
                <a:spcPts val="0"/>
              </a:spcBef>
              <a:spcAft>
                <a:spcPts val="800"/>
              </a:spcAft>
              <a:buFont typeface="+mj-lt"/>
              <a:buAutoNum type="arabicPeriod"/>
            </a:pPr>
            <a:endParaRPr lang="en-US" sz="2800" dirty="0"/>
          </a:p>
          <a:p>
            <a:pPr marL="0" indent="0">
              <a:lnSpc>
                <a:spcPct val="110000"/>
              </a:lnSpc>
              <a:spcBef>
                <a:spcPts val="0"/>
              </a:spcBef>
              <a:spcAft>
                <a:spcPts val="800"/>
              </a:spcAft>
              <a:buNone/>
            </a:pPr>
            <a:endParaRPr lang="en-US" sz="3450" dirty="0">
              <a:ea typeface="MS PGothic"/>
            </a:endParaRPr>
          </a:p>
        </p:txBody>
      </p:sp>
    </p:spTree>
    <p:extLst>
      <p:ext uri="{BB962C8B-B14F-4D97-AF65-F5344CB8AC3E}">
        <p14:creationId xmlns:p14="http://schemas.microsoft.com/office/powerpoint/2010/main" val="2197652789"/>
      </p:ext>
    </p:extLst>
  </p:cSld>
  <p:clrMapOvr>
    <a:masterClrMapping/>
  </p:clrMapOvr>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008D8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7237</TotalTime>
  <Words>4048</Words>
  <Application>Microsoft Office PowerPoint</Application>
  <PresentationFormat>Widescreen</PresentationFormat>
  <Paragraphs>261</Paragraphs>
  <Slides>30</Slides>
  <Notes>28</Notes>
  <HiddenSlides>5</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Franklin Gothic Book</vt:lpstr>
      <vt:lpstr>Garamond</vt:lpstr>
      <vt:lpstr>Georgia</vt:lpstr>
      <vt:lpstr>Times New Roman</vt:lpstr>
      <vt:lpstr>ACC 16:9 Master</vt:lpstr>
      <vt:lpstr>Custom Design</vt:lpstr>
      <vt:lpstr>Office Theme</vt:lpstr>
      <vt:lpstr>PowerPoint Presentation</vt:lpstr>
      <vt:lpstr>Special Thanks To:</vt:lpstr>
      <vt:lpstr>Citation</vt:lpstr>
      <vt:lpstr>Disclaimer</vt:lpstr>
      <vt:lpstr>PowerPoint Presentation</vt:lpstr>
      <vt:lpstr>Definitions</vt:lpstr>
      <vt:lpstr>Why a Statement on Respect, Civility and Inclusion?</vt:lpstr>
      <vt:lpstr>PowerPoint Presentation</vt:lpstr>
      <vt:lpstr> Principles #1-3: The ACC believes…  </vt:lpstr>
      <vt:lpstr>HPS Overview - 1</vt:lpstr>
      <vt:lpstr>HPS Overview - 2</vt:lpstr>
      <vt:lpstr>Building Respect, Civility, and Inclusion Requires Contributions From Organizations….</vt:lpstr>
      <vt:lpstr>PowerPoint Presentation</vt:lpstr>
      <vt:lpstr>PowerPoint Presentation</vt:lpstr>
      <vt:lpstr>PowerPoint Presentation</vt:lpstr>
      <vt:lpstr>Subject Matter Expertise</vt:lpstr>
      <vt:lpstr> Principle #6: The ACC believes…</vt:lpstr>
      <vt:lpstr> Principles #7-8: The ACC believes…</vt:lpstr>
      <vt:lpstr>Building Respect, Civility, and Inclusion Requires Contributions From Individuals…</vt:lpstr>
      <vt:lpstr>PowerPoint Presentation</vt:lpstr>
      <vt:lpstr>Specific Programs Addressing BDBH</vt:lpstr>
      <vt:lpstr>PowerPoint Presentation</vt:lpstr>
      <vt:lpstr>PowerPoint Presentation</vt:lpstr>
      <vt:lpstr>PowerPoint Presentation</vt:lpstr>
      <vt:lpstr> Principles #9-11: The ACC believes…</vt:lpstr>
      <vt:lpstr> Principle #12:  Special Role of Professional Societies </vt:lpstr>
      <vt:lpstr>Additional Resources</vt:lpstr>
      <vt:lpstr>PowerPoint Presentation</vt:lpstr>
      <vt:lpstr>ACC Principles on Building Respect, Civility and Inclusion in the Cardiovascular Workplace</vt:lpstr>
      <vt:lpstr>PowerPoint Presentation</vt:lpstr>
    </vt:vector>
  </TitlesOfParts>
  <Company>Duke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Cardiologist Compensation Plans: Principles and Implementation</dc:title>
  <dc:creator>Pamela S Douglas, M.D.</dc:creator>
  <cp:lastModifiedBy>Severa Chavez</cp:lastModifiedBy>
  <cp:revision>539</cp:revision>
  <cp:lastPrinted>2019-07-19T13:36:48Z</cp:lastPrinted>
  <dcterms:created xsi:type="dcterms:W3CDTF">2019-02-20T19:23:56Z</dcterms:created>
  <dcterms:modified xsi:type="dcterms:W3CDTF">2022-03-12T00:04:41Z</dcterms:modified>
</cp:coreProperties>
</file>