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97" r:id="rId3"/>
  </p:sldMasterIdLst>
  <p:notesMasterIdLst>
    <p:notesMasterId r:id="rId21"/>
  </p:notesMasterIdLst>
  <p:sldIdLst>
    <p:sldId id="256" r:id="rId4"/>
    <p:sldId id="319" r:id="rId5"/>
    <p:sldId id="316" r:id="rId6"/>
    <p:sldId id="315" r:id="rId7"/>
    <p:sldId id="317" r:id="rId8"/>
    <p:sldId id="318" r:id="rId9"/>
    <p:sldId id="289" r:id="rId10"/>
    <p:sldId id="304" r:id="rId11"/>
    <p:sldId id="305" r:id="rId12"/>
    <p:sldId id="306" r:id="rId13"/>
    <p:sldId id="313" r:id="rId14"/>
    <p:sldId id="307" r:id="rId15"/>
    <p:sldId id="308" r:id="rId16"/>
    <p:sldId id="310" r:id="rId17"/>
    <p:sldId id="311" r:id="rId18"/>
    <p:sldId id="312" r:id="rId19"/>
    <p:sldId id="293"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13B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7" autoAdjust="0"/>
    <p:restoredTop sz="61047" autoAdjust="0"/>
  </p:normalViewPr>
  <p:slideViewPr>
    <p:cSldViewPr snapToGrid="0" snapToObjects="1">
      <p:cViewPr varScale="1">
        <p:scale>
          <a:sx n="70" d="100"/>
          <a:sy n="70" d="100"/>
        </p:scale>
        <p:origin x="1998" y="4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1EF678-C3E6-9D49-93D5-57BCCB07AC64}" type="datetimeFigureOut">
              <a:rPr lang="en-US" smtClean="0"/>
              <a:t>4/20/2022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EBDBE1-7A70-AB40-8249-C5FE5F36C669}" type="slidenum">
              <a:rPr lang="en-US" smtClean="0"/>
              <a:t>‹#›</a:t>
            </a:fld>
            <a:endParaRPr lang="en-US"/>
          </a:p>
        </p:txBody>
      </p:sp>
    </p:spTree>
    <p:extLst>
      <p:ext uri="{BB962C8B-B14F-4D97-AF65-F5344CB8AC3E}">
        <p14:creationId xmlns:p14="http://schemas.microsoft.com/office/powerpoint/2010/main" val="28780164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This presentation is part I of 2 available here about educating others on how to teach effectively in the clinical setting.  This first part covers setting expectations and organizing efficient rounds.  In other words – less about the actual teaching, and more about creating an environment that will allow for effective teaching.  And then Part 2 gets into specifics of effective teaching techniques.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a:t>I designed this talk for part of a Medical Educators course that I put together along with Dr. Lakshmi </a:t>
            </a:r>
            <a:r>
              <a:rPr lang="en-US" baseline="0" dirty="0" err="1"/>
              <a:t>Tummala</a:t>
            </a:r>
            <a:r>
              <a:rPr lang="en-US" baseline="0" dirty="0"/>
              <a:t>, for trainees interested in education and possibly joining an academic program, but it can also be used for faculty development.   The way we structured the sessions for this course is with a flipped classroom model where the learners read something and submit an assignment prior to the class.  I think the flipped classroom model is really important for two reasons.  One is that it doubles the learners exposure to the content.  There’s a lot that can be taught about the best way to convey information to a learner, but no matter how well you present the information and how well the learner understands it in the moment, we have to be re-exposed to ideas multiple times for it to stick.  So this way, they are first exposed to it and actually have to apply the concept when they read and do the assignment, and then a few days later they have to re-engage with that material during the class.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a:t>And the 2</a:t>
            </a:r>
            <a:r>
              <a:rPr lang="en-US" baseline="30000" dirty="0"/>
              <a:t>nd</a:t>
            </a:r>
            <a:r>
              <a:rPr lang="en-US" baseline="0" dirty="0"/>
              <a:t> reason I think using the flipped classroom model is really </a:t>
            </a:r>
            <a:r>
              <a:rPr lang="en-US" baseline="0" dirty="0" smtClean="0"/>
              <a:t>useful for teaching how to teach, is that what </a:t>
            </a:r>
            <a:r>
              <a:rPr lang="en-US" baseline="0" smtClean="0"/>
              <a:t>weeffective</a:t>
            </a:r>
            <a:r>
              <a:rPr lang="en-US" baseline="0" dirty="0" smtClean="0"/>
              <a:t> </a:t>
            </a:r>
            <a:r>
              <a:rPr lang="en-US" baseline="0" dirty="0"/>
              <a:t>is if you make the assignment something that is very concrete and practical, so that the next time the learner has to …put together slides for a talk, or lead a team of residents as the CCU fellow, they will have practiced a skill set, or designed a teaching script that they can directly apply in that next situation.  So, when we have the class about How to Give a Great Presentation, they read an article on Cognitive Load and Effective Slide Design, and their assignment is to take 1 or 2 slides they have put together for a previous talk, and re-design them to be more in keeping with those principles.   All that is just to encourage you to try to </a:t>
            </a:r>
            <a:r>
              <a:rPr lang="en-US" baseline="0" dirty="0" err="1"/>
              <a:t>fiind</a:t>
            </a:r>
            <a:r>
              <a:rPr lang="en-US" baseline="0" dirty="0"/>
              <a:t> a way to incorporate some of the pre-work before giving these presentations, and give some ideas of how to do that.</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a:t>So to bring it back to this talk, in this case we asked the learners read a chapter from Teaching in the Hospital on Setting Team Expectations, and then ask them to pick a service that they have rotated on and imagine if they were the attending, what expectations would they set for their team, and what how would they organize rounds for that service.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a:t>Now, just a final comment before I dive into the presentation, on why I thought it was worth spending time on this topic, despite that it doesn’t address directly HOW we teach.  It came to my attention that these were important issues The reason it occurred to me that this topic was worth spending some time on was when our fellows made it known that they were </a:t>
            </a:r>
            <a:r>
              <a:rPr lang="en-US" baseline="0" dirty="0" err="1"/>
              <a:t>disatsifed</a:t>
            </a:r>
            <a:r>
              <a:rPr lang="en-US" baseline="0" dirty="0"/>
              <a:t> with the teaching on the consult service.  So to try to figure out how we might improve that, I sent a Survey Monkey survey to them, listing a variety of teaching practices one might do on rounds and asked what they felt was not done well or that they wanted more of.  And there was also an open ended question regarding anything else they thought was an issue.  And the majority of the answers to that open ended question centered around the complaint that rounds took too long and were inefficient, and that soured the whole experience of the rotation because it increased their stress and fatigue, and decreased the amount of energy they had leftover for learning.  So, with that intro as to why I think this is an appropriate topic for a teaching course, let’s get started with the presentation.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a:t>This talk generally takes about 45-60 min depending on how much time you allow for discussion.</a:t>
            </a:r>
          </a:p>
        </p:txBody>
      </p:sp>
      <p:sp>
        <p:nvSpPr>
          <p:cNvPr id="4" name="Slide Number Placeholder 3"/>
          <p:cNvSpPr>
            <a:spLocks noGrp="1"/>
          </p:cNvSpPr>
          <p:nvPr>
            <p:ph type="sldNum" sz="quarter" idx="10"/>
          </p:nvPr>
        </p:nvSpPr>
        <p:spPr/>
        <p:txBody>
          <a:bodyPr/>
          <a:lstStyle/>
          <a:p>
            <a:fld id="{3CEBDBE1-7A70-AB40-8249-C5FE5F36C669}" type="slidenum">
              <a:rPr lang="en-US" smtClean="0"/>
              <a:t>1</a:t>
            </a:fld>
            <a:endParaRPr lang="en-US"/>
          </a:p>
        </p:txBody>
      </p:sp>
    </p:spTree>
    <p:extLst>
      <p:ext uri="{BB962C8B-B14F-4D97-AF65-F5344CB8AC3E}">
        <p14:creationId xmlns:p14="http://schemas.microsoft.com/office/powerpoint/2010/main" val="1798354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specifics beyond what is written on the slide for any points where appropriate.  As we know with feedback, the key to setting good expectations is to be specific.  </a:t>
            </a:r>
          </a:p>
          <a:p>
            <a:r>
              <a:rPr lang="en-US" dirty="0"/>
              <a:t>For example, my style is the following: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Length of presentations:  10-15 min for a new </a:t>
            </a:r>
            <a:r>
              <a:rPr lang="en-US" dirty="0" err="1"/>
              <a:t>pt</a:t>
            </a:r>
            <a:r>
              <a:rPr lang="en-US" dirty="0"/>
              <a:t>; 5 min for old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Being systematic – I often find that learners may leave VS out of the exam, or will forget to go through the med list at all.  For the medications, I find there are some learners that can turn the process of reviewing the meds into a mini essay about the patient overall and I remind them that we need to be efficient as well as systematic, so just read the meds down the list, without </a:t>
            </a:r>
            <a:r>
              <a:rPr lang="en-US" dirty="0" err="1"/>
              <a:t>editorializaing</a:t>
            </a:r>
            <a:r>
              <a:rPr lang="en-US" dirty="0"/>
              <a:t>, so we are aware of what the patient is taking each day and can remember to adjust as need.</a:t>
            </a:r>
          </a:p>
          <a:p>
            <a:endParaRPr lang="en-US" dirty="0"/>
          </a:p>
          <a:p>
            <a:endParaRPr lang="en-US" dirty="0"/>
          </a:p>
          <a:p>
            <a:r>
              <a:rPr lang="en-US" dirty="0"/>
              <a:t>If you have a very early learner like a MS</a:t>
            </a:r>
            <a:r>
              <a:rPr lang="en-US" baseline="0" dirty="0"/>
              <a:t> who may not be expected to know what the pertinent </a:t>
            </a:r>
            <a:r>
              <a:rPr lang="en-US" baseline="0" dirty="0" err="1"/>
              <a:t>postiives</a:t>
            </a:r>
            <a:r>
              <a:rPr lang="en-US" baseline="0" dirty="0"/>
              <a:t> and negative exam </a:t>
            </a:r>
            <a:r>
              <a:rPr lang="en-US" baseline="0" dirty="0" err="1"/>
              <a:t>fings</a:t>
            </a:r>
            <a:r>
              <a:rPr lang="en-US" baseline="0" dirty="0"/>
              <a:t> are, you can ask for what is abnormal, and then specifically ask when you get to exam about pertinent negatives so you teach them what to look for</a:t>
            </a:r>
          </a:p>
          <a:p>
            <a:r>
              <a:rPr lang="en-US" baseline="0" dirty="0"/>
              <a:t>Even though you ask the students to give you pertinent </a:t>
            </a:r>
            <a:r>
              <a:rPr lang="en-US" baseline="0" dirty="0" err="1"/>
              <a:t>neg</a:t>
            </a:r>
            <a:r>
              <a:rPr lang="en-US" baseline="0" dirty="0"/>
              <a:t> and positive, you should be looking at the labs yourself.  This way not only do you help shorten presentations, but you see what they consider relevant and can correct where needed.</a:t>
            </a:r>
            <a:endParaRPr lang="en-US" dirty="0"/>
          </a:p>
        </p:txBody>
      </p:sp>
      <p:sp>
        <p:nvSpPr>
          <p:cNvPr id="4" name="Slide Number Placeholder 3"/>
          <p:cNvSpPr>
            <a:spLocks noGrp="1"/>
          </p:cNvSpPr>
          <p:nvPr>
            <p:ph type="sldNum" sz="quarter" idx="10"/>
          </p:nvPr>
        </p:nvSpPr>
        <p:spPr/>
        <p:txBody>
          <a:bodyPr/>
          <a:lstStyle/>
          <a:p>
            <a:fld id="{3CEBDBE1-7A70-AB40-8249-C5FE5F36C669}" type="slidenum">
              <a:rPr lang="en-US" smtClean="0"/>
              <a:t>10</a:t>
            </a:fld>
            <a:endParaRPr lang="en-US"/>
          </a:p>
        </p:txBody>
      </p:sp>
    </p:spTree>
    <p:extLst>
      <p:ext uri="{BB962C8B-B14F-4D97-AF65-F5344CB8AC3E}">
        <p14:creationId xmlns:p14="http://schemas.microsoft.com/office/powerpoint/2010/main" val="3099185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a couple non-presentation related items to how to keep rounds efficient and useful, for primary services I ask the senior trainee if there’s already a system in place for </a:t>
            </a:r>
            <a:r>
              <a:rPr lang="en-US" dirty="0" err="1"/>
              <a:t>sho</a:t>
            </a:r>
            <a:r>
              <a:rPr lang="en-US" dirty="0"/>
              <a:t> will call the nurse to join rounds when we get to the next patient, and who will put in orders while another resident is presenting.  </a:t>
            </a:r>
          </a:p>
        </p:txBody>
      </p:sp>
      <p:sp>
        <p:nvSpPr>
          <p:cNvPr id="4" name="Slide Number Placeholder 3"/>
          <p:cNvSpPr>
            <a:spLocks noGrp="1"/>
          </p:cNvSpPr>
          <p:nvPr>
            <p:ph type="sldNum" sz="quarter" idx="5"/>
          </p:nvPr>
        </p:nvSpPr>
        <p:spPr/>
        <p:txBody>
          <a:bodyPr/>
          <a:lstStyle/>
          <a:p>
            <a:fld id="{3CEBDBE1-7A70-AB40-8249-C5FE5F36C669}" type="slidenum">
              <a:rPr lang="en-US" smtClean="0"/>
              <a:t>11</a:t>
            </a:fld>
            <a:endParaRPr lang="en-US"/>
          </a:p>
        </p:txBody>
      </p:sp>
    </p:spTree>
    <p:extLst>
      <p:ext uri="{BB962C8B-B14F-4D97-AF65-F5344CB8AC3E}">
        <p14:creationId xmlns:p14="http://schemas.microsoft.com/office/powerpoint/2010/main" val="1118273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 – I often find trainees copy and paste exams from the H&amp;P with 10 systems, which I know they did not (and should not) repeat every day.</a:t>
            </a:r>
          </a:p>
          <a:p>
            <a:endParaRPr lang="en-US" dirty="0"/>
          </a:p>
          <a:p>
            <a:r>
              <a:rPr lang="en-US" dirty="0"/>
              <a:t>For A/P:  Streamlining – Our residents can put the resolved issues in a Hospital Summary section of the electronic chart that will be used for the discharge summary later.</a:t>
            </a:r>
          </a:p>
        </p:txBody>
      </p:sp>
      <p:sp>
        <p:nvSpPr>
          <p:cNvPr id="4" name="Slide Number Placeholder 3"/>
          <p:cNvSpPr>
            <a:spLocks noGrp="1"/>
          </p:cNvSpPr>
          <p:nvPr>
            <p:ph type="sldNum" sz="quarter" idx="5"/>
          </p:nvPr>
        </p:nvSpPr>
        <p:spPr/>
        <p:txBody>
          <a:bodyPr/>
          <a:lstStyle/>
          <a:p>
            <a:fld id="{3CEBDBE1-7A70-AB40-8249-C5FE5F36C669}" type="slidenum">
              <a:rPr lang="en-US" smtClean="0"/>
              <a:t>12</a:t>
            </a:fld>
            <a:endParaRPr lang="en-US"/>
          </a:p>
        </p:txBody>
      </p:sp>
    </p:spTree>
    <p:extLst>
      <p:ext uri="{BB962C8B-B14F-4D97-AF65-F5344CB8AC3E}">
        <p14:creationId xmlns:p14="http://schemas.microsoft.com/office/powerpoint/2010/main" val="3989626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finally, a few comments on how to set the tone for how to work well as a team and create a comfortable environment:</a:t>
            </a:r>
          </a:p>
          <a:p>
            <a:endParaRPr lang="en-US" dirty="0"/>
          </a:p>
          <a:p>
            <a:r>
              <a:rPr lang="en-US" dirty="0"/>
              <a:t>Communication:  Often teams will request consults by text, or consult teams will send recommendations by text page.  I ask that there be an </a:t>
            </a:r>
            <a:r>
              <a:rPr lang="en-US" dirty="0" err="1"/>
              <a:t>acutal</a:t>
            </a:r>
            <a:r>
              <a:rPr lang="en-US" dirty="0"/>
              <a:t> conversation whenever there are new recommendations, both for teaching, and for closed-loop communication. </a:t>
            </a:r>
          </a:p>
          <a:p>
            <a:r>
              <a:rPr lang="en-US" dirty="0"/>
              <a:t>Other part of communication for consultants is to let primary teams know if you are planning to no longer see daily or are </a:t>
            </a:r>
            <a:r>
              <a:rPr lang="en-US" dirty="0" err="1"/>
              <a:t>signiing</a:t>
            </a:r>
            <a:r>
              <a:rPr lang="en-US" dirty="0"/>
              <a:t> off.  Put it in the note and/or tell the team member.</a:t>
            </a:r>
          </a:p>
          <a:p>
            <a:endParaRPr lang="en-US" dirty="0"/>
          </a:p>
          <a:p>
            <a:r>
              <a:rPr lang="en-US" dirty="0"/>
              <a:t>Feedback:  Research shows trainees don’t perceive feedback as feedback unless it’s labeled that way.  So when I tell them specifics such as – When you do your notes, you </a:t>
            </a:r>
            <a:r>
              <a:rPr lang="en-US" dirty="0" err="1"/>
              <a:t>shoud</a:t>
            </a:r>
            <a:r>
              <a:rPr lang="en-US" dirty="0"/>
              <a:t> include this, OR when presenting – you should do that – hopefully they will realize that is part of the specific feedback during the week</a:t>
            </a:r>
          </a:p>
          <a:p>
            <a:endParaRPr lang="en-US" dirty="0"/>
          </a:p>
          <a:p>
            <a:r>
              <a:rPr lang="en-US" dirty="0"/>
              <a:t>Not asking questions I expect them to know – Letting the trainees know I will teach by asking questions of them, not to trick them but to challenge them.  That if they get the answer wrong, that’s nothing to be ashamed of – in a way that means I’m doing my job because I’m teaching them new things.  </a:t>
            </a:r>
          </a:p>
        </p:txBody>
      </p:sp>
      <p:sp>
        <p:nvSpPr>
          <p:cNvPr id="4" name="Slide Number Placeholder 3"/>
          <p:cNvSpPr>
            <a:spLocks noGrp="1"/>
          </p:cNvSpPr>
          <p:nvPr>
            <p:ph type="sldNum" sz="quarter" idx="5"/>
          </p:nvPr>
        </p:nvSpPr>
        <p:spPr/>
        <p:txBody>
          <a:bodyPr/>
          <a:lstStyle/>
          <a:p>
            <a:fld id="{3CEBDBE1-7A70-AB40-8249-C5FE5F36C669}" type="slidenum">
              <a:rPr lang="en-US" smtClean="0"/>
              <a:t>13</a:t>
            </a:fld>
            <a:endParaRPr lang="en-US"/>
          </a:p>
        </p:txBody>
      </p:sp>
    </p:spTree>
    <p:extLst>
      <p:ext uri="{BB962C8B-B14F-4D97-AF65-F5344CB8AC3E}">
        <p14:creationId xmlns:p14="http://schemas.microsoft.com/office/powerpoint/2010/main" val="1814290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this first came to my attention that this was something worth spending time on in a teaching course, was when I was in my first or second year after joining faculty, and the fellows made it clear they were not satisfied with the teaching on the Consult service.  So in an effort to find out what the issue was and how to improve this, I created a survey for them asking about various components of teaching on Consults and what they felt was missing, and then there was an open ended section on What else they thought should change.  And the most common comment there was that Rounds took too long, and were too inefficient.  And that soured the whole experience for them.  They’re stressed – thinking about all the tasks they need to get done that they’re not doing while on rounds, they’re tired, and that leaves less energy for the actual learning.</a:t>
            </a:r>
          </a:p>
          <a:p>
            <a:endParaRPr lang="en-US" dirty="0" smtClean="0"/>
          </a:p>
          <a:p>
            <a:r>
              <a:rPr lang="en-US" dirty="0" smtClean="0"/>
              <a:t>Bothered – some common things that come up are when </a:t>
            </a:r>
            <a:r>
              <a:rPr lang="en-US" dirty="0" err="1" smtClean="0"/>
              <a:t>attendings</a:t>
            </a:r>
            <a:r>
              <a:rPr lang="en-US" dirty="0" smtClean="0"/>
              <a:t> spend a lot of time writing their addendum to the notes, or doing billing on rounds.  Another one is that senior learners may feel that only a very small amount of the teaching on rounds is to their level.</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Things that were effective or helpful -  Some comments I’ve received (not that all of these should always be adopted):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 </a:t>
            </a:r>
            <a:r>
              <a:rPr lang="en-US" dirty="0"/>
              <a:t>For patients where it will be low yield for the whole team to go into the patient room with the attending, faculty can give trainees an article or clinical question to look up while the attending goes to speak to the patient.  When the attending comes out of the patient room, the trainees can give a 2 min synopsis of what they found.  This often requires some prep on the part of the attending to think of some high yield </a:t>
            </a:r>
            <a:r>
              <a:rPr lang="en-US" dirty="0" smtClean="0"/>
              <a:t>articles/topics</a:t>
            </a:r>
            <a:r>
              <a:rPr lang="en-US" baseline="0" dirty="0"/>
              <a:t> </a:t>
            </a:r>
            <a:r>
              <a:rPr lang="en-US" baseline="0" dirty="0" smtClean="0"/>
              <a:t>but helps keep everyone engaged.</a:t>
            </a:r>
            <a:endParaRPr lang="en-US" dirty="0"/>
          </a:p>
          <a:p>
            <a:r>
              <a:rPr lang="en-US" dirty="0"/>
              <a:t>#) Attendings seeing some patients on their own before rounds (e.g. those who are less likely to have exam findings important for teaching).</a:t>
            </a:r>
          </a:p>
          <a:p>
            <a:endParaRPr lang="en-US" dirty="0"/>
          </a:p>
          <a:p>
            <a:r>
              <a:rPr lang="en-US" dirty="0"/>
              <a:t>See next slide for more details on advantages and disadvantages of walk rounds and seeing each patient with the whole team</a:t>
            </a:r>
          </a:p>
          <a:p>
            <a:endParaRPr lang="en-US" dirty="0"/>
          </a:p>
        </p:txBody>
      </p:sp>
      <p:sp>
        <p:nvSpPr>
          <p:cNvPr id="4" name="Slide Number Placeholder 3"/>
          <p:cNvSpPr>
            <a:spLocks noGrp="1"/>
          </p:cNvSpPr>
          <p:nvPr>
            <p:ph type="sldNum" sz="quarter" idx="5"/>
          </p:nvPr>
        </p:nvSpPr>
        <p:spPr/>
        <p:txBody>
          <a:bodyPr/>
          <a:lstStyle/>
          <a:p>
            <a:fld id="{3CEBDBE1-7A70-AB40-8249-C5FE5F36C669}" type="slidenum">
              <a:rPr lang="en-US" smtClean="0"/>
              <a:t>14</a:t>
            </a:fld>
            <a:endParaRPr lang="en-US"/>
          </a:p>
        </p:txBody>
      </p:sp>
    </p:spTree>
    <p:extLst>
      <p:ext uri="{BB962C8B-B14F-4D97-AF65-F5344CB8AC3E}">
        <p14:creationId xmlns:p14="http://schemas.microsoft.com/office/powerpoint/2010/main" val="575972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these points may have been covered during the conversation inspired by the discussion questions, but even if so they are repeated here to summarize the points that have been brought up.</a:t>
            </a:r>
          </a:p>
          <a:p>
            <a:endParaRPr lang="en-US" dirty="0"/>
          </a:p>
          <a:p>
            <a:endParaRPr lang="en-US" dirty="0"/>
          </a:p>
          <a:p>
            <a:r>
              <a:rPr lang="en-US" dirty="0"/>
              <a:t>Advantages of walk rounds (as opposed to discussing the patients in a conference room):</a:t>
            </a:r>
          </a:p>
          <a:p>
            <a:r>
              <a:rPr lang="en-US" dirty="0"/>
              <a:t> - May be more efficient for the attending (each patient is discussed only once – as opposed to reviewing the patient in a conference room and then having to be reminded of the patient information immediately prior to physically seeing the patient)</a:t>
            </a:r>
          </a:p>
          <a:p>
            <a:r>
              <a:rPr lang="en-US" dirty="0"/>
              <a:t> - Opportunity to teach physical exam</a:t>
            </a:r>
          </a:p>
          <a:p>
            <a:r>
              <a:rPr lang="en-US" dirty="0"/>
              <a:t> - Opportunity to observe trainee communication with patient or model effective communication with patient</a:t>
            </a:r>
          </a:p>
          <a:p>
            <a:endParaRPr lang="en-US" dirty="0"/>
          </a:p>
          <a:p>
            <a:r>
              <a:rPr lang="en-US" dirty="0"/>
              <a:t>Downsides of walk rounds and seeing every patient with the whole team: </a:t>
            </a:r>
          </a:p>
          <a:p>
            <a:r>
              <a:rPr lang="en-US" dirty="0"/>
              <a:t> - Discussing the patient outside the patient room in the hallway is often distracting.  Alarms going off, people walking through the middle of the group during a presentation, etc.</a:t>
            </a:r>
          </a:p>
          <a:p>
            <a:r>
              <a:rPr lang="en-US" dirty="0"/>
              <a:t> - May have less easy access to computer to review patient data and imaging (depending if there is a mobile computer that can easily be taken from room to room)</a:t>
            </a:r>
          </a:p>
          <a:p>
            <a:r>
              <a:rPr lang="en-US" dirty="0"/>
              <a:t> - May be less efficient for trainees.  Trainees aren’t getting other work done while they are going to patient rooms with the attending.  And depending how the time on rounds and at the bedside is used, they may not be absorbing much information (zoning out while patients who are not their own personal patients are discussed).  </a:t>
            </a:r>
          </a:p>
          <a:p>
            <a:endParaRPr lang="en-US" dirty="0"/>
          </a:p>
        </p:txBody>
      </p:sp>
      <p:sp>
        <p:nvSpPr>
          <p:cNvPr id="4" name="Slide Number Placeholder 3"/>
          <p:cNvSpPr>
            <a:spLocks noGrp="1"/>
          </p:cNvSpPr>
          <p:nvPr>
            <p:ph type="sldNum" sz="quarter" idx="5"/>
          </p:nvPr>
        </p:nvSpPr>
        <p:spPr/>
        <p:txBody>
          <a:bodyPr/>
          <a:lstStyle/>
          <a:p>
            <a:fld id="{3CEBDBE1-7A70-AB40-8249-C5FE5F36C669}" type="slidenum">
              <a:rPr lang="en-US" smtClean="0"/>
              <a:t>15</a:t>
            </a:fld>
            <a:endParaRPr lang="en-US"/>
          </a:p>
        </p:txBody>
      </p:sp>
    </p:spTree>
    <p:extLst>
      <p:ext uri="{BB962C8B-B14F-4D97-AF65-F5344CB8AC3E}">
        <p14:creationId xmlns:p14="http://schemas.microsoft.com/office/powerpoint/2010/main" val="3760068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bringing up the bullet point ideas here, first ask the group - after having reviewed all the pros and cons – what would they do for their team, and how would they strike a balance.  If needed to prompt discussion, you can ask if people would see some patient on their own without the team and if so, how they would decided who to see together with the team.</a:t>
            </a:r>
          </a:p>
          <a:p>
            <a:endParaRPr lang="en-US" dirty="0"/>
          </a:p>
          <a:p>
            <a:r>
              <a:rPr lang="en-US" dirty="0"/>
              <a:t>Just some ideas.  May depend on a lot of things including:</a:t>
            </a:r>
          </a:p>
          <a:p>
            <a:r>
              <a:rPr lang="en-US" dirty="0"/>
              <a:t> - Which day of service it is for the attending.  On the first day, would probably see all patients with the whole team.</a:t>
            </a:r>
          </a:p>
          <a:p>
            <a:r>
              <a:rPr lang="en-US" dirty="0"/>
              <a:t> - How many patients there are to see, how many team members, and if you need to divide and conquer (e.g. some trainee seeing new consults while the attending rounds with other trainees on patients who are ready to be presented</a:t>
            </a:r>
          </a:p>
          <a:p>
            <a:r>
              <a:rPr lang="en-US" dirty="0"/>
              <a:t> - Whether or not all the patients are on one ward, or spread throughout the hospital</a:t>
            </a:r>
          </a:p>
          <a:p>
            <a:r>
              <a:rPr lang="en-US" dirty="0"/>
              <a:t> - Whether it is an ICU service or floor service</a:t>
            </a:r>
          </a:p>
        </p:txBody>
      </p:sp>
      <p:sp>
        <p:nvSpPr>
          <p:cNvPr id="4" name="Slide Number Placeholder 3"/>
          <p:cNvSpPr>
            <a:spLocks noGrp="1"/>
          </p:cNvSpPr>
          <p:nvPr>
            <p:ph type="sldNum" sz="quarter" idx="5"/>
          </p:nvPr>
        </p:nvSpPr>
        <p:spPr/>
        <p:txBody>
          <a:bodyPr/>
          <a:lstStyle/>
          <a:p>
            <a:fld id="{3CEBDBE1-7A70-AB40-8249-C5FE5F36C669}" type="slidenum">
              <a:rPr lang="en-US" smtClean="0"/>
              <a:t>16</a:t>
            </a:fld>
            <a:endParaRPr lang="en-US"/>
          </a:p>
        </p:txBody>
      </p:sp>
    </p:spTree>
    <p:extLst>
      <p:ext uri="{BB962C8B-B14F-4D97-AF65-F5344CB8AC3E}">
        <p14:creationId xmlns:p14="http://schemas.microsoft.com/office/powerpoint/2010/main" val="2017316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I wanted to take a minute to plead my case for using the flipped classroom model when teaching about how to educate - I it is really important for two reasons.  One is that it doubles the learners exposure to the content.  There’s a lot that can be taught about the best way to teach, but no matter how well you teach, and no matter how well the learner understands it in the moment, we have to be re-exposed to ideas multiple times for it to stick.  So by using the flipped classroom model, they are first exposed to an idea and actually have to apply the concept when they read and do the assignment, and then a few days later they have to re-engage with that material during the class.  I think in general the importance of repetition is under-emphasized when it comes to designing effective learning materials, and that’s something we should consider more when designing didactics.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And the 2</a:t>
            </a:r>
            <a:r>
              <a:rPr lang="en-US" baseline="30000" dirty="0" smtClean="0"/>
              <a:t>nd</a:t>
            </a:r>
            <a:r>
              <a:rPr lang="en-US" baseline="0" dirty="0" smtClean="0"/>
              <a:t> reason I think using the flipped classroom model is really useful for teaching how to teach, is that what we’re really doing is trying to teach a skill.  And as with any skill, the only way to REALLY learn is by doing.  So if you make the assignments something that is very concrete and practical, that will start the process of doing, and then the next time the learner actually has to do…whatever it is – give a talk, run a team of residents, they’ll have a very practical outline they’ve created for themselves that they can reference, so there’s a clear picture of what they’ll actually DO differently next time, as a result of your lesson.  So, as one example, when we have the class about How to Give a Great Presentation, they read an article on Cognitive Load and Effective Slide Design, and their assignment is to take 1 or 2 slides they have put together for a previous talk, and re-design them to be more in keeping with those principles.   All that is just to encourage you to try to find a way to incorporate some of the pre-work before giving these presentations, and give some ideas of how to do that.</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So to bring it back to this </a:t>
            </a:r>
            <a:r>
              <a:rPr lang="en-US" baseline="0" dirty="0" smtClean="0"/>
              <a:t>talk on Teaching in the clinical Setting, </a:t>
            </a:r>
            <a:r>
              <a:rPr lang="en-US" baseline="0" dirty="0" smtClean="0"/>
              <a:t>we asked the learners read a chapter from Teaching in the Hospital </a:t>
            </a:r>
            <a:r>
              <a:rPr lang="en-US" baseline="0" dirty="0" smtClean="0"/>
              <a:t>edited by Dr. Jeffrey Wiese, on </a:t>
            </a:r>
            <a:r>
              <a:rPr lang="en-US" baseline="0" dirty="0" smtClean="0"/>
              <a:t>Setting Team Expectations, and then ask them to pick a service that they have rotated on and imagine if they were the attending, what expectations would they set for their team, and what how would they organize rounds for that service.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This talk generally takes about 45-60 min depending on how much time you allow for discussion.  This slide here is the only slide I’ve added to explain how this talk can be utilized.  For the other slides, I may briefly comment when I transition to that slide as to what the goal is for that slide, but then I’ll mostly present it the way I present it when actually giving the class.</a:t>
            </a:r>
          </a:p>
          <a:p>
            <a:endParaRPr lang="en-US" dirty="0"/>
          </a:p>
        </p:txBody>
      </p:sp>
      <p:sp>
        <p:nvSpPr>
          <p:cNvPr id="4" name="Slide Number Placeholder 3"/>
          <p:cNvSpPr>
            <a:spLocks noGrp="1"/>
          </p:cNvSpPr>
          <p:nvPr>
            <p:ph type="sldNum" sz="quarter" idx="10"/>
          </p:nvPr>
        </p:nvSpPr>
        <p:spPr/>
        <p:txBody>
          <a:bodyPr/>
          <a:lstStyle/>
          <a:p>
            <a:fld id="{3CEBDBE1-7A70-AB40-8249-C5FE5F36C669}" type="slidenum">
              <a:rPr lang="en-US" smtClean="0"/>
              <a:t>2</a:t>
            </a:fld>
            <a:endParaRPr lang="en-US"/>
          </a:p>
        </p:txBody>
      </p:sp>
    </p:spTree>
    <p:extLst>
      <p:ext uri="{BB962C8B-B14F-4D97-AF65-F5344CB8AC3E}">
        <p14:creationId xmlns:p14="http://schemas.microsoft.com/office/powerpoint/2010/main" val="577838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Now your initial reaction to this topic might be – Why do we need to spend a class on this subject?  It’s more related to workflow and less related to teaching.  But I </a:t>
            </a:r>
            <a:r>
              <a:rPr lang="en-US" baseline="0" dirty="0" err="1"/>
              <a:t>wold</a:t>
            </a:r>
            <a:r>
              <a:rPr lang="en-US" baseline="0" dirty="0"/>
              <a:t> make the argument that teaching in the clinical setting is especially challenging because it is one of the MANY tasks you are juggling in any given day, and to be honest it is the least immediately important task.  Your #1 goal when your on service is to provide great patient care, and that means doing all these things:…. And somewhere in between accomplishing all that for each patient, we have a relatively very small amount of time leftover, and mental space leftover, that we can devote to teaching.  So – whatever we can do to streamline some of the </a:t>
            </a:r>
            <a:r>
              <a:rPr lang="en-US" baseline="0" dirty="0" smtClean="0"/>
              <a:t>tasks</a:t>
            </a:r>
            <a:endParaRPr lang="en-US" baseline="0" dirty="0"/>
          </a:p>
        </p:txBody>
      </p:sp>
      <p:sp>
        <p:nvSpPr>
          <p:cNvPr id="4" name="Slide Number Placeholder 3"/>
          <p:cNvSpPr>
            <a:spLocks noGrp="1"/>
          </p:cNvSpPr>
          <p:nvPr>
            <p:ph type="sldNum" sz="quarter" idx="5"/>
          </p:nvPr>
        </p:nvSpPr>
        <p:spPr/>
        <p:txBody>
          <a:bodyPr/>
          <a:lstStyle/>
          <a:p>
            <a:fld id="{3CEBDBE1-7A70-AB40-8249-C5FE5F36C669}" type="slidenum">
              <a:rPr lang="en-US" smtClean="0"/>
              <a:t>3</a:t>
            </a:fld>
            <a:endParaRPr lang="en-US"/>
          </a:p>
        </p:txBody>
      </p:sp>
    </p:spTree>
    <p:extLst>
      <p:ext uri="{BB962C8B-B14F-4D97-AF65-F5344CB8AC3E}">
        <p14:creationId xmlns:p14="http://schemas.microsoft.com/office/powerpoint/2010/main" val="2634812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I’ve already had the learners read about the concepts of the topic beforehand, much of the class itself centers around discussing these ideas, rather than presenting new information. And in general, when starting these discussions around educating, a good place to start is asking the learner to reflect on their experience as a learner, before we get into their experience as a teacher. </a:t>
            </a:r>
          </a:p>
          <a:p>
            <a:endParaRPr lang="en-US" dirty="0"/>
          </a:p>
          <a:p>
            <a:r>
              <a:rPr lang="en-US" dirty="0"/>
              <a:t>So I’ll start off with asking…</a:t>
            </a:r>
          </a:p>
          <a:p>
            <a:endParaRPr lang="en-US" dirty="0"/>
          </a:p>
          <a:p>
            <a:r>
              <a:rPr lang="en-US" dirty="0"/>
              <a:t>If conversation is slow to get started you might volunteer your own experiences.  For example, for me - When I initially started on faculty, I didn’t set expectations for the team. But I would get annoyed when regularly people didn’t present how I felt was most efficient, or wrote very wordy notes that left the big picture unclear.  And I found that by setting expectations up front I could save time down the road by not having to interrupt learner presentations to instruct them differently, or circle back with them so often regarding changes to the notes.  But in addition to the motive of improving flow of rounds, it also levels the playing field for the learners and starts to set the tone of a healthy learning environment.  So that when I do need to correct learners on rounds, it doesn’t come across that I’m picking on them just for not having read my mind – it’s already been established what the goal </a:t>
            </a:r>
            <a:r>
              <a:rPr lang="en-US" dirty="0" err="1"/>
              <a:t>isfor</a:t>
            </a:r>
            <a:r>
              <a:rPr lang="en-US" dirty="0"/>
              <a:t> everyone and I’m just coaching them to get there.</a:t>
            </a:r>
          </a:p>
          <a:p>
            <a:endParaRPr lang="en-US" dirty="0"/>
          </a:p>
          <a:p>
            <a:r>
              <a:rPr lang="en-US" dirty="0"/>
              <a:t>And then we can get into specifics of what they were asked to think about as part of their pre-class work which is to commit to in writing how they might go about setting expectations.</a:t>
            </a:r>
          </a:p>
        </p:txBody>
      </p:sp>
      <p:sp>
        <p:nvSpPr>
          <p:cNvPr id="4" name="Slide Number Placeholder 3"/>
          <p:cNvSpPr>
            <a:spLocks noGrp="1"/>
          </p:cNvSpPr>
          <p:nvPr>
            <p:ph type="sldNum" sz="quarter" idx="5"/>
          </p:nvPr>
        </p:nvSpPr>
        <p:spPr/>
        <p:txBody>
          <a:bodyPr/>
          <a:lstStyle/>
          <a:p>
            <a:fld id="{3CEBDBE1-7A70-AB40-8249-C5FE5F36C669}" type="slidenum">
              <a:rPr lang="en-US" smtClean="0"/>
              <a:t>4</a:t>
            </a:fld>
            <a:endParaRPr lang="en-US"/>
          </a:p>
        </p:txBody>
      </p:sp>
    </p:spTree>
    <p:extLst>
      <p:ext uri="{BB962C8B-B14F-4D97-AF65-F5344CB8AC3E}">
        <p14:creationId xmlns:p14="http://schemas.microsoft.com/office/powerpoint/2010/main" val="3987665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And I found that by setting expectations up front I could save time down the road by not having to interrupt learner presentations to instruct them differently, or circle back with them so often regarding changes to the notes.  But in addition to the motive of improving flow of rounds, it also levels the playing field for the learners and starts to set the tone of a healthy learning environment.  So that when I do need to correct learners on rounds, it doesn’t come across that I’m picking on them just for not having read my mind – it’s already been established what the goal </a:t>
            </a:r>
            <a:r>
              <a:rPr lang="en-US" dirty="0" err="1"/>
              <a:t>isfor</a:t>
            </a:r>
            <a:r>
              <a:rPr lang="en-US" dirty="0"/>
              <a:t> everyone and I’m just coaching them to get there.</a:t>
            </a:r>
          </a:p>
          <a:p>
            <a:endParaRPr lang="en-US" dirty="0"/>
          </a:p>
        </p:txBody>
      </p:sp>
      <p:sp>
        <p:nvSpPr>
          <p:cNvPr id="4" name="Slide Number Placeholder 3"/>
          <p:cNvSpPr>
            <a:spLocks noGrp="1"/>
          </p:cNvSpPr>
          <p:nvPr>
            <p:ph type="sldNum" sz="quarter" idx="5"/>
          </p:nvPr>
        </p:nvSpPr>
        <p:spPr/>
        <p:txBody>
          <a:bodyPr/>
          <a:lstStyle/>
          <a:p>
            <a:fld id="{3CEBDBE1-7A70-AB40-8249-C5FE5F36C669}" type="slidenum">
              <a:rPr lang="en-US" smtClean="0"/>
              <a:t>5</a:t>
            </a:fld>
            <a:endParaRPr lang="en-US"/>
          </a:p>
        </p:txBody>
      </p:sp>
    </p:spTree>
    <p:extLst>
      <p:ext uri="{BB962C8B-B14F-4D97-AF65-F5344CB8AC3E}">
        <p14:creationId xmlns:p14="http://schemas.microsoft.com/office/powerpoint/2010/main" val="3612468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And then we can get into specifics of what they were asked to think about as part of their pre-class work which is to commit to in writing how they might go about setting expectations.</a:t>
            </a:r>
          </a:p>
          <a:p>
            <a:endParaRPr lang="en-US" dirty="0"/>
          </a:p>
        </p:txBody>
      </p:sp>
      <p:sp>
        <p:nvSpPr>
          <p:cNvPr id="4" name="Slide Number Placeholder 3"/>
          <p:cNvSpPr>
            <a:spLocks noGrp="1"/>
          </p:cNvSpPr>
          <p:nvPr>
            <p:ph type="sldNum" sz="quarter" idx="5"/>
          </p:nvPr>
        </p:nvSpPr>
        <p:spPr/>
        <p:txBody>
          <a:bodyPr/>
          <a:lstStyle/>
          <a:p>
            <a:fld id="{3CEBDBE1-7A70-AB40-8249-C5FE5F36C669}" type="slidenum">
              <a:rPr lang="en-US" smtClean="0"/>
              <a:t>6</a:t>
            </a:fld>
            <a:endParaRPr lang="en-US"/>
          </a:p>
        </p:txBody>
      </p:sp>
    </p:spTree>
    <p:extLst>
      <p:ext uri="{BB962C8B-B14F-4D97-AF65-F5344CB8AC3E}">
        <p14:creationId xmlns:p14="http://schemas.microsoft.com/office/powerpoint/2010/main" val="2154507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 discussion to open things up might take somewhere around 10-15 minutes, and next I go into an example of how I set expectations for my team when I round on a Consult or Primary service.  And some of this is repetitive from what they read earlier, but that’s by design – to improve their retention of these idea.  And this is meant to be just a different version of how you might do this.   In that assignment, they read about a vey thorough example of setting team expectations for an Int Med primary inpatient service. So this just gives another example, to help the learners reflect on what pieces do they want to take from these different examples, to use for their own team.   </a:t>
            </a:r>
          </a:p>
          <a:p>
            <a:endParaRPr lang="en-US" dirty="0"/>
          </a:p>
          <a:p>
            <a:r>
              <a:rPr lang="en-US" dirty="0"/>
              <a:t>So my general outline for how I do this is as follows:</a:t>
            </a:r>
          </a:p>
          <a:p>
            <a:endParaRPr lang="en-US" dirty="0"/>
          </a:p>
          <a:p>
            <a:r>
              <a:rPr lang="en-US" dirty="0"/>
              <a:t>Prioritizing tasks means things like prepping discharges, calling consults, answering pages while on rounds, entering orders, etc.</a:t>
            </a:r>
          </a:p>
        </p:txBody>
      </p:sp>
      <p:sp>
        <p:nvSpPr>
          <p:cNvPr id="4" name="Slide Number Placeholder 3"/>
          <p:cNvSpPr>
            <a:spLocks noGrp="1"/>
          </p:cNvSpPr>
          <p:nvPr>
            <p:ph type="sldNum" sz="quarter" idx="10"/>
          </p:nvPr>
        </p:nvSpPr>
        <p:spPr/>
        <p:txBody>
          <a:bodyPr/>
          <a:lstStyle/>
          <a:p>
            <a:fld id="{3CEBDBE1-7A70-AB40-8249-C5FE5F36C669}" type="slidenum">
              <a:rPr lang="en-US" smtClean="0"/>
              <a:t>7</a:t>
            </a:fld>
            <a:endParaRPr lang="en-US"/>
          </a:p>
        </p:txBody>
      </p:sp>
    </p:spTree>
    <p:extLst>
      <p:ext uri="{BB962C8B-B14F-4D97-AF65-F5344CB8AC3E}">
        <p14:creationId xmlns:p14="http://schemas.microsoft.com/office/powerpoint/2010/main" val="2394458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following slides are an example of one way you might set expectations.  The goal is to give specifics of how to do this.  (In other </a:t>
            </a:r>
            <a:r>
              <a:rPr lang="en-US" dirty="0" err="1"/>
              <a:t>wrods</a:t>
            </a:r>
            <a:r>
              <a:rPr lang="en-US" dirty="0"/>
              <a:t>, specifics of how to be specific with your expectations.)  So the details are less important, but it should give faculty / future faculty food for thought on what they may want to make part of their own expectations for their teams. </a:t>
            </a:r>
          </a:p>
          <a:p>
            <a:endParaRPr lang="en-US" dirty="0"/>
          </a:p>
          <a:p>
            <a:r>
              <a:rPr lang="en-US" dirty="0"/>
              <a:t>For introductions, this is mostly self explanatory.  It doesn’t have to be anything as dramatic as this example from the Lion King of introducing Simba to the world, but I will give the team my number and have them text me.  Then I ask what their career goals are, if they know yet, so I can tailor my teaching to that, and if they have anything specific they want to get out of the rotation.   That might mean they want to be more proficient at reading ECGs, or be more confident </a:t>
            </a:r>
            <a:r>
              <a:rPr lang="en-US" dirty="0" err="1"/>
              <a:t>ini</a:t>
            </a:r>
            <a:r>
              <a:rPr lang="en-US" dirty="0"/>
              <a:t> assessing JVP, or maybe there’s a certain disease process they want to be more comfortable </a:t>
            </a:r>
            <a:r>
              <a:rPr lang="en-US" dirty="0" err="1"/>
              <a:t>manageing</a:t>
            </a:r>
            <a:r>
              <a:rPr lang="en-US" dirty="0"/>
              <a:t>.  </a:t>
            </a:r>
            <a:r>
              <a:rPr lang="en-US" dirty="0" err="1"/>
              <a:t>Tbh</a:t>
            </a:r>
            <a:r>
              <a:rPr lang="en-US" dirty="0"/>
              <a:t> I usually get pretty vague answers to this question, but my hope is it sets the tone that I want to help them as an individual meet their goals, and that they should think about exactly what their goals are.  </a:t>
            </a:r>
          </a:p>
          <a:p>
            <a:endParaRPr lang="en-US" dirty="0"/>
          </a:p>
          <a:p>
            <a:r>
              <a:rPr lang="en-US" dirty="0"/>
              <a:t>Then we’ll quickly go over the schedule, starting with what hours they’re expected to be in the hospital at a minimum.  This is something I thought would be obvious and understood, but over the years we have had trainees who did not seem to feel this was obvious, so now I spell it out from the beginning.</a:t>
            </a:r>
          </a:p>
          <a:p>
            <a:endParaRPr lang="en-US" dirty="0"/>
          </a:p>
        </p:txBody>
      </p:sp>
      <p:sp>
        <p:nvSpPr>
          <p:cNvPr id="4" name="Slide Number Placeholder 3"/>
          <p:cNvSpPr>
            <a:spLocks noGrp="1"/>
          </p:cNvSpPr>
          <p:nvPr>
            <p:ph type="sldNum" sz="quarter" idx="10"/>
          </p:nvPr>
        </p:nvSpPr>
        <p:spPr/>
        <p:txBody>
          <a:bodyPr/>
          <a:lstStyle/>
          <a:p>
            <a:fld id="{3CEBDBE1-7A70-AB40-8249-C5FE5F36C669}" type="slidenum">
              <a:rPr lang="en-US" smtClean="0"/>
              <a:t>8</a:t>
            </a:fld>
            <a:endParaRPr lang="en-US"/>
          </a:p>
        </p:txBody>
      </p:sp>
    </p:spTree>
    <p:extLst>
      <p:ext uri="{BB962C8B-B14F-4D97-AF65-F5344CB8AC3E}">
        <p14:creationId xmlns:p14="http://schemas.microsoft.com/office/powerpoint/2010/main" val="4236121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before rounds part of </a:t>
            </a:r>
            <a:r>
              <a:rPr lang="en-US" dirty="0" err="1"/>
              <a:t>expecations</a:t>
            </a:r>
            <a:r>
              <a:rPr lang="en-US" dirty="0"/>
              <a:t> is pretty straightforward.  Trainees should of course see the patients and…</a:t>
            </a:r>
          </a:p>
          <a:p>
            <a:endParaRPr lang="en-US" dirty="0"/>
          </a:p>
          <a:p>
            <a:r>
              <a:rPr lang="en-US" dirty="0"/>
              <a:t>I have also now in the past year started adding this tip for the fellow to divide up consults so that all patients on the team are divided up amongst the junior trainees……The caps of # of patients per trainee can be adjusted of course for struggling learners.  Because I’ve found that its not uncommon that we may have a team of lets say 15 patients, and 2 residents, and the fellow has assigned each resident 3-4 patients, and is seeing the rest on their own.  I’m not sure if they feel they’re being nice to the residents, or that it’s just easier for them to do the work themselves sometimes.  But I want them to occupy the role of a junior attending as much as possible, and </a:t>
            </a:r>
            <a:r>
              <a:rPr lang="en-US" dirty="0" smtClean="0"/>
              <a:t>I also want the </a:t>
            </a:r>
            <a:r>
              <a:rPr lang="en-US" dirty="0"/>
              <a:t>residents </a:t>
            </a:r>
            <a:r>
              <a:rPr lang="en-US" dirty="0" smtClean="0"/>
              <a:t>and</a:t>
            </a:r>
            <a:r>
              <a:rPr lang="en-US" baseline="0" dirty="0" smtClean="0"/>
              <a:t> </a:t>
            </a:r>
            <a:r>
              <a:rPr lang="en-US" dirty="0" smtClean="0"/>
              <a:t>students to get more practice</a:t>
            </a:r>
            <a:r>
              <a:rPr lang="en-US" baseline="0" dirty="0" smtClean="0"/>
              <a:t> and have </a:t>
            </a:r>
            <a:r>
              <a:rPr lang="en-US" dirty="0" smtClean="0"/>
              <a:t>more </a:t>
            </a:r>
            <a:r>
              <a:rPr lang="en-US" dirty="0"/>
              <a:t>exposure to more patients.</a:t>
            </a:r>
          </a:p>
        </p:txBody>
      </p:sp>
      <p:sp>
        <p:nvSpPr>
          <p:cNvPr id="4" name="Slide Number Placeholder 3"/>
          <p:cNvSpPr>
            <a:spLocks noGrp="1"/>
          </p:cNvSpPr>
          <p:nvPr>
            <p:ph type="sldNum" sz="quarter" idx="5"/>
          </p:nvPr>
        </p:nvSpPr>
        <p:spPr/>
        <p:txBody>
          <a:bodyPr/>
          <a:lstStyle/>
          <a:p>
            <a:fld id="{3CEBDBE1-7A70-AB40-8249-C5FE5F36C669}" type="slidenum">
              <a:rPr lang="en-US" smtClean="0"/>
              <a:t>9</a:t>
            </a:fld>
            <a:endParaRPr lang="en-US"/>
          </a:p>
        </p:txBody>
      </p:sp>
    </p:spTree>
    <p:extLst>
      <p:ext uri="{BB962C8B-B14F-4D97-AF65-F5344CB8AC3E}">
        <p14:creationId xmlns:p14="http://schemas.microsoft.com/office/powerpoint/2010/main" val="1004067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4E53C1F-08D7-419B-932C-363678745F63}"/>
              </a:ext>
            </a:extLst>
          </p:cNvPr>
          <p:cNvSpPr>
            <a:spLocks noGrp="1"/>
          </p:cNvSpPr>
          <p:nvPr>
            <p:ph type="dt" sz="half" idx="10"/>
          </p:nvPr>
        </p:nvSpPr>
        <p:spPr/>
        <p:txBody>
          <a:bodyPr/>
          <a:lstStyle>
            <a:lvl1pPr>
              <a:defRPr/>
            </a:lvl1pPr>
          </a:lstStyle>
          <a:p>
            <a:fld id="{0301858D-1510-8E43-8BF2-B14A60E37FBA}" type="datetimeFigureOut">
              <a:rPr lang="en-US" smtClean="0"/>
              <a:t>4/20/2022</a:t>
            </a:fld>
            <a:endParaRPr lang="en-US"/>
          </a:p>
        </p:txBody>
      </p:sp>
      <p:sp>
        <p:nvSpPr>
          <p:cNvPr id="5" name="Footer Placeholder 4">
            <a:extLst>
              <a:ext uri="{FF2B5EF4-FFF2-40B4-BE49-F238E27FC236}">
                <a16:creationId xmlns:a16="http://schemas.microsoft.com/office/drawing/2014/main" id="{27332EA2-5213-4A90-B733-38C91512BAE0}"/>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51BAE441-CDE2-4F9D-8F64-E0B0D4109994}"/>
              </a:ext>
            </a:extLst>
          </p:cNvPr>
          <p:cNvSpPr>
            <a:spLocks noGrp="1"/>
          </p:cNvSpPr>
          <p:nvPr>
            <p:ph type="sldNum" sz="quarter" idx="12"/>
          </p:nvPr>
        </p:nvSpPr>
        <p:spPr/>
        <p:txBody>
          <a:bodyPr/>
          <a:lstStyle>
            <a:lvl1pPr>
              <a:defRPr/>
            </a:lvl1pPr>
          </a:lstStyle>
          <a:p>
            <a:fld id="{A20DE6CA-70A2-3343-A2C8-242B7836FF6B}" type="slidenum">
              <a:rPr lang="en-US" smtClean="0"/>
              <a:t>‹#›</a:t>
            </a:fld>
            <a:endParaRPr lang="en-US"/>
          </a:p>
        </p:txBody>
      </p:sp>
    </p:spTree>
    <p:extLst>
      <p:ext uri="{BB962C8B-B14F-4D97-AF65-F5344CB8AC3E}">
        <p14:creationId xmlns:p14="http://schemas.microsoft.com/office/powerpoint/2010/main" val="2481067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4991100" y="2857500"/>
            <a:ext cx="6248400" cy="1143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304800"/>
            <a:ext cx="69342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E4A6C-158B-4F67-8F08-169A06606D6C}"/>
              </a:ext>
            </a:extLst>
          </p:cNvPr>
          <p:cNvSpPr>
            <a:spLocks noGrp="1"/>
          </p:cNvSpPr>
          <p:nvPr>
            <p:ph type="dt" sz="half" idx="10"/>
          </p:nvPr>
        </p:nvSpPr>
        <p:spPr>
          <a:xfrm rot="5400000">
            <a:off x="-7937" y="541338"/>
            <a:ext cx="838200" cy="365125"/>
          </a:xfrm>
        </p:spPr>
        <p:txBody>
          <a:bodyPr/>
          <a:lstStyle>
            <a:lvl1pPr>
              <a:defRPr/>
            </a:lvl1pPr>
          </a:lstStyle>
          <a:p>
            <a:fld id="{0301858D-1510-8E43-8BF2-B14A60E37FBA}" type="datetimeFigureOut">
              <a:rPr lang="en-US" smtClean="0"/>
              <a:t>4/20/2022</a:t>
            </a:fld>
            <a:endParaRPr lang="en-US"/>
          </a:p>
        </p:txBody>
      </p:sp>
      <p:sp>
        <p:nvSpPr>
          <p:cNvPr id="5" name="Footer Placeholder 4">
            <a:extLst>
              <a:ext uri="{FF2B5EF4-FFF2-40B4-BE49-F238E27FC236}">
                <a16:creationId xmlns:a16="http://schemas.microsoft.com/office/drawing/2014/main" id="{B57CA064-54D6-4CB1-AFEE-99EC64209318}"/>
              </a:ext>
            </a:extLst>
          </p:cNvPr>
          <p:cNvSpPr>
            <a:spLocks noGrp="1"/>
          </p:cNvSpPr>
          <p:nvPr>
            <p:ph type="ftr" sz="quarter" idx="11"/>
          </p:nvPr>
        </p:nvSpPr>
        <p:spPr>
          <a:xfrm rot="5400000">
            <a:off x="-1036637" y="2408238"/>
            <a:ext cx="2895600" cy="365125"/>
          </a:xfrm>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8E109F56-6DA7-405F-9ABB-342DF2253E60}"/>
              </a:ext>
            </a:extLst>
          </p:cNvPr>
          <p:cNvSpPr>
            <a:spLocks noGrp="1"/>
          </p:cNvSpPr>
          <p:nvPr>
            <p:ph type="sldNum" sz="quarter" idx="12"/>
          </p:nvPr>
        </p:nvSpPr>
        <p:spPr>
          <a:xfrm rot="5400000">
            <a:off x="8366125" y="5959475"/>
            <a:ext cx="838200" cy="349250"/>
          </a:xfrm>
        </p:spPr>
        <p:txBody>
          <a:bodyPr/>
          <a:lstStyle>
            <a:lvl1pPr>
              <a:defRPr/>
            </a:lvl1pPr>
          </a:lstStyle>
          <a:p>
            <a:fld id="{A20DE6CA-70A2-3343-A2C8-242B7836FF6B}" type="slidenum">
              <a:rPr lang="en-US" smtClean="0"/>
              <a:t>‹#›</a:t>
            </a:fld>
            <a:endParaRPr lang="en-US"/>
          </a:p>
        </p:txBody>
      </p:sp>
    </p:spTree>
    <p:extLst>
      <p:ext uri="{BB962C8B-B14F-4D97-AF65-F5344CB8AC3E}">
        <p14:creationId xmlns:p14="http://schemas.microsoft.com/office/powerpoint/2010/main" val="707168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67600" y="274637"/>
            <a:ext cx="1219200" cy="62785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304800"/>
            <a:ext cx="66294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DECBEE-B5F5-4067-85DB-1E066998C709}"/>
              </a:ext>
            </a:extLst>
          </p:cNvPr>
          <p:cNvSpPr>
            <a:spLocks noGrp="1"/>
          </p:cNvSpPr>
          <p:nvPr>
            <p:ph type="dt" sz="half" idx="10"/>
          </p:nvPr>
        </p:nvSpPr>
        <p:spPr>
          <a:xfrm rot="5400000">
            <a:off x="-7937" y="541338"/>
            <a:ext cx="838200" cy="365125"/>
          </a:xfrm>
        </p:spPr>
        <p:txBody>
          <a:bodyPr/>
          <a:lstStyle>
            <a:lvl1pPr>
              <a:defRPr/>
            </a:lvl1pPr>
          </a:lstStyle>
          <a:p>
            <a:fld id="{0301858D-1510-8E43-8BF2-B14A60E37FBA}" type="datetimeFigureOut">
              <a:rPr lang="en-US" smtClean="0"/>
              <a:t>4/20/2022</a:t>
            </a:fld>
            <a:endParaRPr lang="en-US"/>
          </a:p>
        </p:txBody>
      </p:sp>
      <p:sp>
        <p:nvSpPr>
          <p:cNvPr id="5" name="Footer Placeholder 4">
            <a:extLst>
              <a:ext uri="{FF2B5EF4-FFF2-40B4-BE49-F238E27FC236}">
                <a16:creationId xmlns:a16="http://schemas.microsoft.com/office/drawing/2014/main" id="{01B6847F-A1DF-4269-AC05-EE11DCEB5CA4}"/>
              </a:ext>
            </a:extLst>
          </p:cNvPr>
          <p:cNvSpPr>
            <a:spLocks noGrp="1"/>
          </p:cNvSpPr>
          <p:nvPr>
            <p:ph type="ftr" sz="quarter" idx="11"/>
          </p:nvPr>
        </p:nvSpPr>
        <p:spPr>
          <a:xfrm rot="5400000">
            <a:off x="-1036637" y="2408238"/>
            <a:ext cx="2895600" cy="365125"/>
          </a:xfrm>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BD44827F-0316-4705-AD2F-4648B0CA2069}"/>
              </a:ext>
            </a:extLst>
          </p:cNvPr>
          <p:cNvSpPr>
            <a:spLocks noGrp="1"/>
          </p:cNvSpPr>
          <p:nvPr>
            <p:ph type="sldNum" sz="quarter" idx="12"/>
          </p:nvPr>
        </p:nvSpPr>
        <p:spPr>
          <a:xfrm rot="5400000">
            <a:off x="8366125" y="5959475"/>
            <a:ext cx="838200" cy="349250"/>
          </a:xfrm>
        </p:spPr>
        <p:txBody>
          <a:bodyPr/>
          <a:lstStyle>
            <a:lvl1pPr>
              <a:defRPr/>
            </a:lvl1pPr>
          </a:lstStyle>
          <a:p>
            <a:fld id="{A20DE6CA-70A2-3343-A2C8-242B7836FF6B}" type="slidenum">
              <a:rPr lang="en-US" smtClean="0"/>
              <a:t>‹#›</a:t>
            </a:fld>
            <a:endParaRPr lang="en-US"/>
          </a:p>
        </p:txBody>
      </p:sp>
    </p:spTree>
    <p:extLst>
      <p:ext uri="{BB962C8B-B14F-4D97-AF65-F5344CB8AC3E}">
        <p14:creationId xmlns:p14="http://schemas.microsoft.com/office/powerpoint/2010/main" val="493797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EA3A-E99A-4443-A67A-B3591997A195}"/>
              </a:ext>
            </a:extLst>
          </p:cNvPr>
          <p:cNvSpPr>
            <a:spLocks noGrp="1"/>
          </p:cNvSpPr>
          <p:nvPr>
            <p:ph type="ctrTitle"/>
          </p:nvPr>
        </p:nvSpPr>
        <p:spPr>
          <a:xfrm>
            <a:off x="1143000" y="112183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37B626-76A6-9644-8D2F-66E674949246}"/>
              </a:ext>
            </a:extLst>
          </p:cNvPr>
          <p:cNvSpPr>
            <a:spLocks noGrp="1"/>
          </p:cNvSpPr>
          <p:nvPr>
            <p:ph type="subTitle" idx="1"/>
          </p:nvPr>
        </p:nvSpPr>
        <p:spPr>
          <a:xfrm>
            <a:off x="1143000" y="3602568"/>
            <a:ext cx="6858000" cy="165523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5B3A4B-8B4F-644B-A660-228CE46BAF3D}"/>
              </a:ext>
            </a:extLst>
          </p:cNvPr>
          <p:cNvSpPr>
            <a:spLocks noGrp="1"/>
          </p:cNvSpPr>
          <p:nvPr>
            <p:ph type="dt" sz="half" idx="10"/>
          </p:nvPr>
        </p:nvSpPr>
        <p:spPr>
          <a:xfrm>
            <a:off x="628650" y="6356351"/>
            <a:ext cx="2057400" cy="366183"/>
          </a:xfrm>
          <a:prstGeom prst="rect">
            <a:avLst/>
          </a:prstGeom>
        </p:spPr>
        <p:txBody>
          <a:bodyPr/>
          <a:lstStyle/>
          <a:p>
            <a:fld id="{41CC0949-DE8B-7D48-8F74-C3D0C44D36A8}" type="datetimeFigureOut">
              <a:rPr lang="en-US" smtClean="0"/>
              <a:t>4/20/2022</a:t>
            </a:fld>
            <a:endParaRPr lang="en-US"/>
          </a:p>
        </p:txBody>
      </p:sp>
      <p:sp>
        <p:nvSpPr>
          <p:cNvPr id="5" name="Footer Placeholder 4">
            <a:extLst>
              <a:ext uri="{FF2B5EF4-FFF2-40B4-BE49-F238E27FC236}">
                <a16:creationId xmlns:a16="http://schemas.microsoft.com/office/drawing/2014/main" id="{CFD72C58-7A61-6044-8763-FF00EB062A85}"/>
              </a:ext>
            </a:extLst>
          </p:cNvPr>
          <p:cNvSpPr>
            <a:spLocks noGrp="1"/>
          </p:cNvSpPr>
          <p:nvPr>
            <p:ph type="ftr" sz="quarter" idx="11"/>
          </p:nvPr>
        </p:nvSpPr>
        <p:spPr>
          <a:xfrm>
            <a:off x="3028950" y="6356351"/>
            <a:ext cx="30861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F19D0F8-73AE-2A4F-8927-F5BCD6C9BDC5}"/>
              </a:ext>
            </a:extLst>
          </p:cNvPr>
          <p:cNvSpPr>
            <a:spLocks noGrp="1"/>
          </p:cNvSpPr>
          <p:nvPr>
            <p:ph type="sldNum" sz="quarter" idx="12"/>
          </p:nvPr>
        </p:nvSpPr>
        <p:spPr>
          <a:xfrm>
            <a:off x="6457950" y="6356351"/>
            <a:ext cx="20574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4089232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65778-FDEC-2342-8315-FB2C7B6D2D2D}"/>
              </a:ext>
            </a:extLst>
          </p:cNvPr>
          <p:cNvSpPr>
            <a:spLocks noGrp="1"/>
          </p:cNvSpPr>
          <p:nvPr>
            <p:ph type="title"/>
          </p:nvPr>
        </p:nvSpPr>
        <p:spPr>
          <a:xfrm>
            <a:off x="628650" y="366185"/>
            <a:ext cx="78867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476D8-5648-CA4B-97D3-5D4F6BE9ED09}"/>
              </a:ext>
            </a:extLst>
          </p:cNvPr>
          <p:cNvSpPr>
            <a:spLocks noGrp="1"/>
          </p:cNvSpPr>
          <p:nvPr>
            <p:ph idx="1"/>
          </p:nvPr>
        </p:nvSpPr>
        <p:spPr>
          <a:xfrm>
            <a:off x="628650" y="1826684"/>
            <a:ext cx="78867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686222-3C92-1347-8E13-D3FBC1FD90A7}"/>
              </a:ext>
            </a:extLst>
          </p:cNvPr>
          <p:cNvSpPr>
            <a:spLocks noGrp="1"/>
          </p:cNvSpPr>
          <p:nvPr>
            <p:ph type="dt" sz="half" idx="10"/>
          </p:nvPr>
        </p:nvSpPr>
        <p:spPr>
          <a:xfrm>
            <a:off x="628650" y="6356351"/>
            <a:ext cx="2057400" cy="366183"/>
          </a:xfrm>
          <a:prstGeom prst="rect">
            <a:avLst/>
          </a:prstGeom>
        </p:spPr>
        <p:txBody>
          <a:bodyPr/>
          <a:lstStyle/>
          <a:p>
            <a:fld id="{41CC0949-DE8B-7D48-8F74-C3D0C44D36A8}" type="datetimeFigureOut">
              <a:rPr lang="en-US" smtClean="0"/>
              <a:t>4/20/2022</a:t>
            </a:fld>
            <a:endParaRPr lang="en-US"/>
          </a:p>
        </p:txBody>
      </p:sp>
      <p:sp>
        <p:nvSpPr>
          <p:cNvPr id="5" name="Footer Placeholder 4">
            <a:extLst>
              <a:ext uri="{FF2B5EF4-FFF2-40B4-BE49-F238E27FC236}">
                <a16:creationId xmlns:a16="http://schemas.microsoft.com/office/drawing/2014/main" id="{C24F3D11-B98E-8D4A-A3C5-B9CD834E49C1}"/>
              </a:ext>
            </a:extLst>
          </p:cNvPr>
          <p:cNvSpPr>
            <a:spLocks noGrp="1"/>
          </p:cNvSpPr>
          <p:nvPr>
            <p:ph type="ftr" sz="quarter" idx="11"/>
          </p:nvPr>
        </p:nvSpPr>
        <p:spPr>
          <a:xfrm>
            <a:off x="3028950" y="6356351"/>
            <a:ext cx="30861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2B87BE7-4A02-2D49-9AF0-5E68DB843659}"/>
              </a:ext>
            </a:extLst>
          </p:cNvPr>
          <p:cNvSpPr>
            <a:spLocks noGrp="1"/>
          </p:cNvSpPr>
          <p:nvPr>
            <p:ph type="sldNum" sz="quarter" idx="12"/>
          </p:nvPr>
        </p:nvSpPr>
        <p:spPr>
          <a:xfrm>
            <a:off x="6457950" y="6356351"/>
            <a:ext cx="20574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156877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8136A-A74C-B043-90D7-29925DE7B28A}"/>
              </a:ext>
            </a:extLst>
          </p:cNvPr>
          <p:cNvSpPr>
            <a:spLocks noGrp="1"/>
          </p:cNvSpPr>
          <p:nvPr>
            <p:ph type="title"/>
          </p:nvPr>
        </p:nvSpPr>
        <p:spPr>
          <a:xfrm>
            <a:off x="623888" y="1710267"/>
            <a:ext cx="7886700" cy="285326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4EDC60-74DA-E341-9408-491531871E80}"/>
              </a:ext>
            </a:extLst>
          </p:cNvPr>
          <p:cNvSpPr>
            <a:spLocks noGrp="1"/>
          </p:cNvSpPr>
          <p:nvPr>
            <p:ph type="body" idx="1"/>
          </p:nvPr>
        </p:nvSpPr>
        <p:spPr>
          <a:xfrm>
            <a:off x="623888" y="4588934"/>
            <a:ext cx="7886700" cy="150071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6816D4-8F1E-494E-90C0-A3C96E2EB951}"/>
              </a:ext>
            </a:extLst>
          </p:cNvPr>
          <p:cNvSpPr>
            <a:spLocks noGrp="1"/>
          </p:cNvSpPr>
          <p:nvPr>
            <p:ph type="dt" sz="half" idx="10"/>
          </p:nvPr>
        </p:nvSpPr>
        <p:spPr>
          <a:xfrm>
            <a:off x="628650" y="6356351"/>
            <a:ext cx="2057400" cy="366183"/>
          </a:xfrm>
          <a:prstGeom prst="rect">
            <a:avLst/>
          </a:prstGeom>
        </p:spPr>
        <p:txBody>
          <a:bodyPr/>
          <a:lstStyle/>
          <a:p>
            <a:fld id="{41CC0949-DE8B-7D48-8F74-C3D0C44D36A8}" type="datetimeFigureOut">
              <a:rPr lang="en-US" smtClean="0"/>
              <a:t>4/20/2022</a:t>
            </a:fld>
            <a:endParaRPr lang="en-US"/>
          </a:p>
        </p:txBody>
      </p:sp>
      <p:sp>
        <p:nvSpPr>
          <p:cNvPr id="5" name="Footer Placeholder 4">
            <a:extLst>
              <a:ext uri="{FF2B5EF4-FFF2-40B4-BE49-F238E27FC236}">
                <a16:creationId xmlns:a16="http://schemas.microsoft.com/office/drawing/2014/main" id="{99B8DC3D-4AC8-1A42-83AD-8BCE6B7C2ED6}"/>
              </a:ext>
            </a:extLst>
          </p:cNvPr>
          <p:cNvSpPr>
            <a:spLocks noGrp="1"/>
          </p:cNvSpPr>
          <p:nvPr>
            <p:ph type="ftr" sz="quarter" idx="11"/>
          </p:nvPr>
        </p:nvSpPr>
        <p:spPr>
          <a:xfrm>
            <a:off x="3028950" y="6356351"/>
            <a:ext cx="30861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F7391C-09D9-994D-ACAF-B19B39DBA20E}"/>
              </a:ext>
            </a:extLst>
          </p:cNvPr>
          <p:cNvSpPr>
            <a:spLocks noGrp="1"/>
          </p:cNvSpPr>
          <p:nvPr>
            <p:ph type="sldNum" sz="quarter" idx="12"/>
          </p:nvPr>
        </p:nvSpPr>
        <p:spPr>
          <a:xfrm>
            <a:off x="6457950" y="6356351"/>
            <a:ext cx="20574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1458781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F3058-016B-5745-B812-505E80ACFCFD}"/>
              </a:ext>
            </a:extLst>
          </p:cNvPr>
          <p:cNvSpPr>
            <a:spLocks noGrp="1"/>
          </p:cNvSpPr>
          <p:nvPr>
            <p:ph type="title"/>
          </p:nvPr>
        </p:nvSpPr>
        <p:spPr>
          <a:xfrm>
            <a:off x="628650" y="366185"/>
            <a:ext cx="78867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D7B328-1AF8-9D4F-924C-F2EED92D28C7}"/>
              </a:ext>
            </a:extLst>
          </p:cNvPr>
          <p:cNvSpPr>
            <a:spLocks noGrp="1"/>
          </p:cNvSpPr>
          <p:nvPr>
            <p:ph sz="half" idx="1"/>
          </p:nvPr>
        </p:nvSpPr>
        <p:spPr>
          <a:xfrm>
            <a:off x="628650" y="1826684"/>
            <a:ext cx="386715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8E5DB7-E159-204A-AF63-E6E78E523D43}"/>
              </a:ext>
            </a:extLst>
          </p:cNvPr>
          <p:cNvSpPr>
            <a:spLocks noGrp="1"/>
          </p:cNvSpPr>
          <p:nvPr>
            <p:ph sz="half" idx="2"/>
          </p:nvPr>
        </p:nvSpPr>
        <p:spPr>
          <a:xfrm>
            <a:off x="4648200" y="1826684"/>
            <a:ext cx="386715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156C53-3E82-CA45-A8FC-869A2B8E9CBE}"/>
              </a:ext>
            </a:extLst>
          </p:cNvPr>
          <p:cNvSpPr>
            <a:spLocks noGrp="1"/>
          </p:cNvSpPr>
          <p:nvPr>
            <p:ph type="dt" sz="half" idx="10"/>
          </p:nvPr>
        </p:nvSpPr>
        <p:spPr>
          <a:xfrm>
            <a:off x="628650" y="6356351"/>
            <a:ext cx="2057400" cy="366183"/>
          </a:xfrm>
          <a:prstGeom prst="rect">
            <a:avLst/>
          </a:prstGeom>
        </p:spPr>
        <p:txBody>
          <a:bodyPr/>
          <a:lstStyle/>
          <a:p>
            <a:fld id="{41CC0949-DE8B-7D48-8F74-C3D0C44D36A8}" type="datetimeFigureOut">
              <a:rPr lang="en-US" smtClean="0"/>
              <a:t>4/20/2022</a:t>
            </a:fld>
            <a:endParaRPr lang="en-US"/>
          </a:p>
        </p:txBody>
      </p:sp>
      <p:sp>
        <p:nvSpPr>
          <p:cNvPr id="6" name="Footer Placeholder 5">
            <a:extLst>
              <a:ext uri="{FF2B5EF4-FFF2-40B4-BE49-F238E27FC236}">
                <a16:creationId xmlns:a16="http://schemas.microsoft.com/office/drawing/2014/main" id="{1F9E4129-A185-6A42-9CB1-7896FD7D062F}"/>
              </a:ext>
            </a:extLst>
          </p:cNvPr>
          <p:cNvSpPr>
            <a:spLocks noGrp="1"/>
          </p:cNvSpPr>
          <p:nvPr>
            <p:ph type="ftr" sz="quarter" idx="11"/>
          </p:nvPr>
        </p:nvSpPr>
        <p:spPr>
          <a:xfrm>
            <a:off x="3028950" y="6356351"/>
            <a:ext cx="30861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6A33188-A59B-584B-871C-AFA51D48CFF3}"/>
              </a:ext>
            </a:extLst>
          </p:cNvPr>
          <p:cNvSpPr>
            <a:spLocks noGrp="1"/>
          </p:cNvSpPr>
          <p:nvPr>
            <p:ph type="sldNum" sz="quarter" idx="12"/>
          </p:nvPr>
        </p:nvSpPr>
        <p:spPr>
          <a:xfrm>
            <a:off x="6457950" y="6356351"/>
            <a:ext cx="20574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2316934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98EE9-4467-D647-BAFA-A4488BE15770}"/>
              </a:ext>
            </a:extLst>
          </p:cNvPr>
          <p:cNvSpPr>
            <a:spLocks noGrp="1"/>
          </p:cNvSpPr>
          <p:nvPr>
            <p:ph type="title"/>
          </p:nvPr>
        </p:nvSpPr>
        <p:spPr>
          <a:xfrm>
            <a:off x="630238" y="366185"/>
            <a:ext cx="78867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588CBAF-9B8D-C24F-8CE9-B85214A7093C}"/>
              </a:ext>
            </a:extLst>
          </p:cNvPr>
          <p:cNvSpPr>
            <a:spLocks noGrp="1"/>
          </p:cNvSpPr>
          <p:nvPr>
            <p:ph type="body" idx="1"/>
          </p:nvPr>
        </p:nvSpPr>
        <p:spPr>
          <a:xfrm>
            <a:off x="630239" y="1680634"/>
            <a:ext cx="3868737" cy="8255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79AF59-215D-124C-8C61-76C7CEBB003D}"/>
              </a:ext>
            </a:extLst>
          </p:cNvPr>
          <p:cNvSpPr>
            <a:spLocks noGrp="1"/>
          </p:cNvSpPr>
          <p:nvPr>
            <p:ph sz="half" idx="2"/>
          </p:nvPr>
        </p:nvSpPr>
        <p:spPr>
          <a:xfrm>
            <a:off x="630239" y="2506133"/>
            <a:ext cx="386873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57AA1-486F-2E4F-A497-B8F849DD809E}"/>
              </a:ext>
            </a:extLst>
          </p:cNvPr>
          <p:cNvSpPr>
            <a:spLocks noGrp="1"/>
          </p:cNvSpPr>
          <p:nvPr>
            <p:ph type="body" sz="quarter" idx="3"/>
          </p:nvPr>
        </p:nvSpPr>
        <p:spPr>
          <a:xfrm>
            <a:off x="4629150" y="1680634"/>
            <a:ext cx="3887788" cy="8255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117863-CF71-E44F-B3CB-04D598D4C1B4}"/>
              </a:ext>
            </a:extLst>
          </p:cNvPr>
          <p:cNvSpPr>
            <a:spLocks noGrp="1"/>
          </p:cNvSpPr>
          <p:nvPr>
            <p:ph sz="quarter" idx="4"/>
          </p:nvPr>
        </p:nvSpPr>
        <p:spPr>
          <a:xfrm>
            <a:off x="4629150" y="2506133"/>
            <a:ext cx="3887788"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BEB9A2-A0F1-A94E-970E-3461CF2F0209}"/>
              </a:ext>
            </a:extLst>
          </p:cNvPr>
          <p:cNvSpPr>
            <a:spLocks noGrp="1"/>
          </p:cNvSpPr>
          <p:nvPr>
            <p:ph type="dt" sz="half" idx="10"/>
          </p:nvPr>
        </p:nvSpPr>
        <p:spPr>
          <a:xfrm>
            <a:off x="628650" y="6356351"/>
            <a:ext cx="2057400" cy="366183"/>
          </a:xfrm>
          <a:prstGeom prst="rect">
            <a:avLst/>
          </a:prstGeom>
        </p:spPr>
        <p:txBody>
          <a:bodyPr/>
          <a:lstStyle/>
          <a:p>
            <a:fld id="{41CC0949-DE8B-7D48-8F74-C3D0C44D36A8}" type="datetimeFigureOut">
              <a:rPr lang="en-US" smtClean="0"/>
              <a:t>4/20/2022</a:t>
            </a:fld>
            <a:endParaRPr lang="en-US"/>
          </a:p>
        </p:txBody>
      </p:sp>
      <p:sp>
        <p:nvSpPr>
          <p:cNvPr id="8" name="Footer Placeholder 7">
            <a:extLst>
              <a:ext uri="{FF2B5EF4-FFF2-40B4-BE49-F238E27FC236}">
                <a16:creationId xmlns:a16="http://schemas.microsoft.com/office/drawing/2014/main" id="{1A18BDF8-935C-9249-A307-57374D864554}"/>
              </a:ext>
            </a:extLst>
          </p:cNvPr>
          <p:cNvSpPr>
            <a:spLocks noGrp="1"/>
          </p:cNvSpPr>
          <p:nvPr>
            <p:ph type="ftr" sz="quarter" idx="11"/>
          </p:nvPr>
        </p:nvSpPr>
        <p:spPr>
          <a:xfrm>
            <a:off x="3028950" y="6356351"/>
            <a:ext cx="30861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516ECE3-A57D-4247-B576-DE1B66D65BFE}"/>
              </a:ext>
            </a:extLst>
          </p:cNvPr>
          <p:cNvSpPr>
            <a:spLocks noGrp="1"/>
          </p:cNvSpPr>
          <p:nvPr>
            <p:ph type="sldNum" sz="quarter" idx="12"/>
          </p:nvPr>
        </p:nvSpPr>
        <p:spPr>
          <a:xfrm>
            <a:off x="6457950" y="6356351"/>
            <a:ext cx="20574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384609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5576D-865E-234C-AF24-09D11070F569}"/>
              </a:ext>
            </a:extLst>
          </p:cNvPr>
          <p:cNvSpPr>
            <a:spLocks noGrp="1"/>
          </p:cNvSpPr>
          <p:nvPr>
            <p:ph type="title"/>
          </p:nvPr>
        </p:nvSpPr>
        <p:spPr>
          <a:xfrm>
            <a:off x="628650" y="366185"/>
            <a:ext cx="78867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FFCCE9E-B4A5-1E49-955C-9E65C1C1D592}"/>
              </a:ext>
            </a:extLst>
          </p:cNvPr>
          <p:cNvSpPr>
            <a:spLocks noGrp="1"/>
          </p:cNvSpPr>
          <p:nvPr>
            <p:ph type="dt" sz="half" idx="10"/>
          </p:nvPr>
        </p:nvSpPr>
        <p:spPr>
          <a:xfrm>
            <a:off x="628650" y="6356351"/>
            <a:ext cx="2057400" cy="366183"/>
          </a:xfrm>
          <a:prstGeom prst="rect">
            <a:avLst/>
          </a:prstGeom>
        </p:spPr>
        <p:txBody>
          <a:bodyPr/>
          <a:lstStyle/>
          <a:p>
            <a:fld id="{41CC0949-DE8B-7D48-8F74-C3D0C44D36A8}" type="datetimeFigureOut">
              <a:rPr lang="en-US" smtClean="0"/>
              <a:t>4/20/2022</a:t>
            </a:fld>
            <a:endParaRPr lang="en-US"/>
          </a:p>
        </p:txBody>
      </p:sp>
      <p:sp>
        <p:nvSpPr>
          <p:cNvPr id="4" name="Footer Placeholder 3">
            <a:extLst>
              <a:ext uri="{FF2B5EF4-FFF2-40B4-BE49-F238E27FC236}">
                <a16:creationId xmlns:a16="http://schemas.microsoft.com/office/drawing/2014/main" id="{7D6A9817-BE51-7245-91E9-4E36720B45DF}"/>
              </a:ext>
            </a:extLst>
          </p:cNvPr>
          <p:cNvSpPr>
            <a:spLocks noGrp="1"/>
          </p:cNvSpPr>
          <p:nvPr>
            <p:ph type="ftr" sz="quarter" idx="11"/>
          </p:nvPr>
        </p:nvSpPr>
        <p:spPr>
          <a:xfrm>
            <a:off x="3028950" y="6356351"/>
            <a:ext cx="30861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375A52E-B59B-0947-A618-61A11DF52245}"/>
              </a:ext>
            </a:extLst>
          </p:cNvPr>
          <p:cNvSpPr>
            <a:spLocks noGrp="1"/>
          </p:cNvSpPr>
          <p:nvPr>
            <p:ph type="sldNum" sz="quarter" idx="12"/>
          </p:nvPr>
        </p:nvSpPr>
        <p:spPr>
          <a:xfrm>
            <a:off x="6457950" y="6356351"/>
            <a:ext cx="20574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3737557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414CED-E364-2E44-9ED1-C0DDC83EAC84}"/>
              </a:ext>
            </a:extLst>
          </p:cNvPr>
          <p:cNvSpPr>
            <a:spLocks noGrp="1"/>
          </p:cNvSpPr>
          <p:nvPr>
            <p:ph type="dt" sz="half" idx="10"/>
          </p:nvPr>
        </p:nvSpPr>
        <p:spPr>
          <a:xfrm>
            <a:off x="628650" y="6356351"/>
            <a:ext cx="2057400" cy="366183"/>
          </a:xfrm>
          <a:prstGeom prst="rect">
            <a:avLst/>
          </a:prstGeom>
        </p:spPr>
        <p:txBody>
          <a:bodyPr/>
          <a:lstStyle/>
          <a:p>
            <a:fld id="{41CC0949-DE8B-7D48-8F74-C3D0C44D36A8}" type="datetimeFigureOut">
              <a:rPr lang="en-US" smtClean="0"/>
              <a:t>4/20/2022</a:t>
            </a:fld>
            <a:endParaRPr lang="en-US"/>
          </a:p>
        </p:txBody>
      </p:sp>
      <p:sp>
        <p:nvSpPr>
          <p:cNvPr id="3" name="Footer Placeholder 2">
            <a:extLst>
              <a:ext uri="{FF2B5EF4-FFF2-40B4-BE49-F238E27FC236}">
                <a16:creationId xmlns:a16="http://schemas.microsoft.com/office/drawing/2014/main" id="{ECB98C54-C8F9-E944-835E-DBB069F25A2D}"/>
              </a:ext>
            </a:extLst>
          </p:cNvPr>
          <p:cNvSpPr>
            <a:spLocks noGrp="1"/>
          </p:cNvSpPr>
          <p:nvPr>
            <p:ph type="ftr" sz="quarter" idx="11"/>
          </p:nvPr>
        </p:nvSpPr>
        <p:spPr>
          <a:xfrm>
            <a:off x="3028950" y="6356351"/>
            <a:ext cx="30861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2BB1729-3235-334F-87B7-53685430553A}"/>
              </a:ext>
            </a:extLst>
          </p:cNvPr>
          <p:cNvSpPr>
            <a:spLocks noGrp="1"/>
          </p:cNvSpPr>
          <p:nvPr>
            <p:ph type="sldNum" sz="quarter" idx="12"/>
          </p:nvPr>
        </p:nvSpPr>
        <p:spPr>
          <a:xfrm>
            <a:off x="6457950" y="6356351"/>
            <a:ext cx="20574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1154577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2745-6754-B441-9021-4530318E2245}"/>
              </a:ext>
            </a:extLst>
          </p:cNvPr>
          <p:cNvSpPr>
            <a:spLocks noGrp="1"/>
          </p:cNvSpPr>
          <p:nvPr>
            <p:ph type="title"/>
          </p:nvPr>
        </p:nvSpPr>
        <p:spPr>
          <a:xfrm>
            <a:off x="630239"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322BA4-E4B2-8447-A1B0-7E0EFD76357B}"/>
              </a:ext>
            </a:extLst>
          </p:cNvPr>
          <p:cNvSpPr>
            <a:spLocks noGrp="1"/>
          </p:cNvSpPr>
          <p:nvPr>
            <p:ph idx="1"/>
          </p:nvPr>
        </p:nvSpPr>
        <p:spPr>
          <a:xfrm>
            <a:off x="3887788" y="988485"/>
            <a:ext cx="4629150" cy="487256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03893-0CC8-E541-8E41-A835EF8D40D7}"/>
              </a:ext>
            </a:extLst>
          </p:cNvPr>
          <p:cNvSpPr>
            <a:spLocks noGrp="1"/>
          </p:cNvSpPr>
          <p:nvPr>
            <p:ph type="body" sz="half" idx="2"/>
          </p:nvPr>
        </p:nvSpPr>
        <p:spPr>
          <a:xfrm>
            <a:off x="630239" y="2057400"/>
            <a:ext cx="2949575" cy="381211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1BA3F4-33EF-6147-BAB5-90742375CBFE}"/>
              </a:ext>
            </a:extLst>
          </p:cNvPr>
          <p:cNvSpPr>
            <a:spLocks noGrp="1"/>
          </p:cNvSpPr>
          <p:nvPr>
            <p:ph type="dt" sz="half" idx="10"/>
          </p:nvPr>
        </p:nvSpPr>
        <p:spPr>
          <a:xfrm>
            <a:off x="628650" y="6356351"/>
            <a:ext cx="2057400" cy="366183"/>
          </a:xfrm>
          <a:prstGeom prst="rect">
            <a:avLst/>
          </a:prstGeom>
        </p:spPr>
        <p:txBody>
          <a:bodyPr/>
          <a:lstStyle/>
          <a:p>
            <a:fld id="{41CC0949-DE8B-7D48-8F74-C3D0C44D36A8}" type="datetimeFigureOut">
              <a:rPr lang="en-US" smtClean="0"/>
              <a:t>4/20/2022</a:t>
            </a:fld>
            <a:endParaRPr lang="en-US"/>
          </a:p>
        </p:txBody>
      </p:sp>
      <p:sp>
        <p:nvSpPr>
          <p:cNvPr id="6" name="Footer Placeholder 5">
            <a:extLst>
              <a:ext uri="{FF2B5EF4-FFF2-40B4-BE49-F238E27FC236}">
                <a16:creationId xmlns:a16="http://schemas.microsoft.com/office/drawing/2014/main" id="{E4C1B6DC-742B-0544-9D58-E1C30A2AD29B}"/>
              </a:ext>
            </a:extLst>
          </p:cNvPr>
          <p:cNvSpPr>
            <a:spLocks noGrp="1"/>
          </p:cNvSpPr>
          <p:nvPr>
            <p:ph type="ftr" sz="quarter" idx="11"/>
          </p:nvPr>
        </p:nvSpPr>
        <p:spPr>
          <a:xfrm>
            <a:off x="3028950" y="6356351"/>
            <a:ext cx="30861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101553E-A52C-AE47-82B9-16AB6AAB1DC2}"/>
              </a:ext>
            </a:extLst>
          </p:cNvPr>
          <p:cNvSpPr>
            <a:spLocks noGrp="1"/>
          </p:cNvSpPr>
          <p:nvPr>
            <p:ph type="sldNum" sz="quarter" idx="12"/>
          </p:nvPr>
        </p:nvSpPr>
        <p:spPr>
          <a:xfrm>
            <a:off x="6457950" y="6356351"/>
            <a:ext cx="20574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2379409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062B1-0AC8-4A60-955D-F8D05673157E}"/>
              </a:ext>
            </a:extLst>
          </p:cNvPr>
          <p:cNvSpPr>
            <a:spLocks noGrp="1"/>
          </p:cNvSpPr>
          <p:nvPr>
            <p:ph type="dt" sz="half" idx="10"/>
          </p:nvPr>
        </p:nvSpPr>
        <p:spPr/>
        <p:txBody>
          <a:bodyPr/>
          <a:lstStyle>
            <a:lvl1pPr>
              <a:defRPr/>
            </a:lvl1pPr>
          </a:lstStyle>
          <a:p>
            <a:fld id="{0301858D-1510-8E43-8BF2-B14A60E37FBA}" type="datetimeFigureOut">
              <a:rPr lang="en-US" smtClean="0"/>
              <a:t>4/20/2022</a:t>
            </a:fld>
            <a:endParaRPr lang="en-US"/>
          </a:p>
        </p:txBody>
      </p:sp>
      <p:sp>
        <p:nvSpPr>
          <p:cNvPr id="5" name="Footer Placeholder 4">
            <a:extLst>
              <a:ext uri="{FF2B5EF4-FFF2-40B4-BE49-F238E27FC236}">
                <a16:creationId xmlns:a16="http://schemas.microsoft.com/office/drawing/2014/main" id="{E667F9A9-8BC1-4375-9711-6A12C54D9E60}"/>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98DFB88C-3C12-4E56-A235-BB2A66B2DBC5}"/>
              </a:ext>
            </a:extLst>
          </p:cNvPr>
          <p:cNvSpPr>
            <a:spLocks noGrp="1"/>
          </p:cNvSpPr>
          <p:nvPr>
            <p:ph type="sldNum" sz="quarter" idx="12"/>
          </p:nvPr>
        </p:nvSpPr>
        <p:spPr/>
        <p:txBody>
          <a:bodyPr/>
          <a:lstStyle>
            <a:lvl1pPr>
              <a:defRPr/>
            </a:lvl1pPr>
          </a:lstStyle>
          <a:p>
            <a:fld id="{A20DE6CA-70A2-3343-A2C8-242B7836FF6B}" type="slidenum">
              <a:rPr lang="en-US" smtClean="0"/>
              <a:t>‹#›</a:t>
            </a:fld>
            <a:endParaRPr lang="en-US"/>
          </a:p>
        </p:txBody>
      </p:sp>
    </p:spTree>
    <p:extLst>
      <p:ext uri="{BB962C8B-B14F-4D97-AF65-F5344CB8AC3E}">
        <p14:creationId xmlns:p14="http://schemas.microsoft.com/office/powerpoint/2010/main" val="2634366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FF03-6D5E-F34A-862A-DA791D050FC4}"/>
              </a:ext>
            </a:extLst>
          </p:cNvPr>
          <p:cNvSpPr>
            <a:spLocks noGrp="1"/>
          </p:cNvSpPr>
          <p:nvPr>
            <p:ph type="title"/>
          </p:nvPr>
        </p:nvSpPr>
        <p:spPr>
          <a:xfrm>
            <a:off x="630239"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B16FDB-0826-D545-B4FA-EBE1B877CCAB}"/>
              </a:ext>
            </a:extLst>
          </p:cNvPr>
          <p:cNvSpPr>
            <a:spLocks noGrp="1"/>
          </p:cNvSpPr>
          <p:nvPr>
            <p:ph type="pic" idx="1"/>
          </p:nvPr>
        </p:nvSpPr>
        <p:spPr>
          <a:xfrm>
            <a:off x="3887788" y="988485"/>
            <a:ext cx="4629150" cy="487256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0DC76E-095A-394D-96F7-50CC82BFBFCD}"/>
              </a:ext>
            </a:extLst>
          </p:cNvPr>
          <p:cNvSpPr>
            <a:spLocks noGrp="1"/>
          </p:cNvSpPr>
          <p:nvPr>
            <p:ph type="body" sz="half" idx="2"/>
          </p:nvPr>
        </p:nvSpPr>
        <p:spPr>
          <a:xfrm>
            <a:off x="630239" y="2057400"/>
            <a:ext cx="2949575" cy="381211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8B4EDC-1297-564B-9225-BCBCDE5C30EB}"/>
              </a:ext>
            </a:extLst>
          </p:cNvPr>
          <p:cNvSpPr>
            <a:spLocks noGrp="1"/>
          </p:cNvSpPr>
          <p:nvPr>
            <p:ph type="dt" sz="half" idx="10"/>
          </p:nvPr>
        </p:nvSpPr>
        <p:spPr>
          <a:xfrm>
            <a:off x="628650" y="6356351"/>
            <a:ext cx="2057400" cy="366183"/>
          </a:xfrm>
          <a:prstGeom prst="rect">
            <a:avLst/>
          </a:prstGeom>
        </p:spPr>
        <p:txBody>
          <a:bodyPr/>
          <a:lstStyle/>
          <a:p>
            <a:fld id="{41CC0949-DE8B-7D48-8F74-C3D0C44D36A8}" type="datetimeFigureOut">
              <a:rPr lang="en-US" smtClean="0"/>
              <a:t>4/20/2022</a:t>
            </a:fld>
            <a:endParaRPr lang="en-US"/>
          </a:p>
        </p:txBody>
      </p:sp>
      <p:sp>
        <p:nvSpPr>
          <p:cNvPr id="6" name="Footer Placeholder 5">
            <a:extLst>
              <a:ext uri="{FF2B5EF4-FFF2-40B4-BE49-F238E27FC236}">
                <a16:creationId xmlns:a16="http://schemas.microsoft.com/office/drawing/2014/main" id="{9A3FE002-8DC7-FA48-BC80-D45AB09078E9}"/>
              </a:ext>
            </a:extLst>
          </p:cNvPr>
          <p:cNvSpPr>
            <a:spLocks noGrp="1"/>
          </p:cNvSpPr>
          <p:nvPr>
            <p:ph type="ftr" sz="quarter" idx="11"/>
          </p:nvPr>
        </p:nvSpPr>
        <p:spPr>
          <a:xfrm>
            <a:off x="3028950" y="6356351"/>
            <a:ext cx="30861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8FA4EC1-E84C-6A41-ACB5-B349A31B8F5A}"/>
              </a:ext>
            </a:extLst>
          </p:cNvPr>
          <p:cNvSpPr>
            <a:spLocks noGrp="1"/>
          </p:cNvSpPr>
          <p:nvPr>
            <p:ph type="sldNum" sz="quarter" idx="12"/>
          </p:nvPr>
        </p:nvSpPr>
        <p:spPr>
          <a:xfrm>
            <a:off x="6457950" y="6356351"/>
            <a:ext cx="20574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3244388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12A3D-DD51-7A47-BD23-BC60DDCC841C}"/>
              </a:ext>
            </a:extLst>
          </p:cNvPr>
          <p:cNvSpPr>
            <a:spLocks noGrp="1"/>
          </p:cNvSpPr>
          <p:nvPr>
            <p:ph type="title"/>
          </p:nvPr>
        </p:nvSpPr>
        <p:spPr>
          <a:xfrm>
            <a:off x="628650" y="366185"/>
            <a:ext cx="78867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6B82E1-D0CD-C441-A58F-D21D39EDE025}"/>
              </a:ext>
            </a:extLst>
          </p:cNvPr>
          <p:cNvSpPr>
            <a:spLocks noGrp="1"/>
          </p:cNvSpPr>
          <p:nvPr>
            <p:ph type="body" orient="vert" idx="1"/>
          </p:nvPr>
        </p:nvSpPr>
        <p:spPr>
          <a:xfrm>
            <a:off x="628650" y="1826684"/>
            <a:ext cx="78867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829398-B685-A444-B1CA-8D8547A56321}"/>
              </a:ext>
            </a:extLst>
          </p:cNvPr>
          <p:cNvSpPr>
            <a:spLocks noGrp="1"/>
          </p:cNvSpPr>
          <p:nvPr>
            <p:ph type="dt" sz="half" idx="10"/>
          </p:nvPr>
        </p:nvSpPr>
        <p:spPr>
          <a:xfrm>
            <a:off x="628650" y="6356351"/>
            <a:ext cx="2057400" cy="366183"/>
          </a:xfrm>
          <a:prstGeom prst="rect">
            <a:avLst/>
          </a:prstGeom>
        </p:spPr>
        <p:txBody>
          <a:bodyPr/>
          <a:lstStyle/>
          <a:p>
            <a:fld id="{41CC0949-DE8B-7D48-8F74-C3D0C44D36A8}" type="datetimeFigureOut">
              <a:rPr lang="en-US" smtClean="0"/>
              <a:t>4/20/2022</a:t>
            </a:fld>
            <a:endParaRPr lang="en-US"/>
          </a:p>
        </p:txBody>
      </p:sp>
      <p:sp>
        <p:nvSpPr>
          <p:cNvPr id="5" name="Footer Placeholder 4">
            <a:extLst>
              <a:ext uri="{FF2B5EF4-FFF2-40B4-BE49-F238E27FC236}">
                <a16:creationId xmlns:a16="http://schemas.microsoft.com/office/drawing/2014/main" id="{4C75A793-68EE-D942-BE35-A68FB9B6C42D}"/>
              </a:ext>
            </a:extLst>
          </p:cNvPr>
          <p:cNvSpPr>
            <a:spLocks noGrp="1"/>
          </p:cNvSpPr>
          <p:nvPr>
            <p:ph type="ftr" sz="quarter" idx="11"/>
          </p:nvPr>
        </p:nvSpPr>
        <p:spPr>
          <a:xfrm>
            <a:off x="3028950" y="6356351"/>
            <a:ext cx="30861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F9E193-4390-D543-B3F0-C7CAA99FE0DB}"/>
              </a:ext>
            </a:extLst>
          </p:cNvPr>
          <p:cNvSpPr>
            <a:spLocks noGrp="1"/>
          </p:cNvSpPr>
          <p:nvPr>
            <p:ph type="sldNum" sz="quarter" idx="12"/>
          </p:nvPr>
        </p:nvSpPr>
        <p:spPr>
          <a:xfrm>
            <a:off x="6457950" y="6356351"/>
            <a:ext cx="20574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3748677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A7C0E6-0956-F443-8327-39E89EF49D99}"/>
              </a:ext>
            </a:extLst>
          </p:cNvPr>
          <p:cNvSpPr>
            <a:spLocks noGrp="1"/>
          </p:cNvSpPr>
          <p:nvPr>
            <p:ph type="title" orient="vert"/>
          </p:nvPr>
        </p:nvSpPr>
        <p:spPr>
          <a:xfrm>
            <a:off x="6543676" y="366185"/>
            <a:ext cx="1971675"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3AEB4A-1A47-494C-886F-16F5E4DD41AB}"/>
              </a:ext>
            </a:extLst>
          </p:cNvPr>
          <p:cNvSpPr>
            <a:spLocks noGrp="1"/>
          </p:cNvSpPr>
          <p:nvPr>
            <p:ph type="body" orient="vert" idx="1"/>
          </p:nvPr>
        </p:nvSpPr>
        <p:spPr>
          <a:xfrm>
            <a:off x="628651" y="366185"/>
            <a:ext cx="5762625"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5A922-3E18-6F47-82D9-97AE8DC59E8B}"/>
              </a:ext>
            </a:extLst>
          </p:cNvPr>
          <p:cNvSpPr>
            <a:spLocks noGrp="1"/>
          </p:cNvSpPr>
          <p:nvPr>
            <p:ph type="dt" sz="half" idx="10"/>
          </p:nvPr>
        </p:nvSpPr>
        <p:spPr>
          <a:xfrm>
            <a:off x="628650" y="6356351"/>
            <a:ext cx="2057400" cy="366183"/>
          </a:xfrm>
          <a:prstGeom prst="rect">
            <a:avLst/>
          </a:prstGeom>
        </p:spPr>
        <p:txBody>
          <a:bodyPr/>
          <a:lstStyle/>
          <a:p>
            <a:fld id="{41CC0949-DE8B-7D48-8F74-C3D0C44D36A8}" type="datetimeFigureOut">
              <a:rPr lang="en-US" smtClean="0"/>
              <a:t>4/20/2022</a:t>
            </a:fld>
            <a:endParaRPr lang="en-US"/>
          </a:p>
        </p:txBody>
      </p:sp>
      <p:sp>
        <p:nvSpPr>
          <p:cNvPr id="5" name="Footer Placeholder 4">
            <a:extLst>
              <a:ext uri="{FF2B5EF4-FFF2-40B4-BE49-F238E27FC236}">
                <a16:creationId xmlns:a16="http://schemas.microsoft.com/office/drawing/2014/main" id="{DF732FC9-ABFA-FE47-B916-B6ABFC91915A}"/>
              </a:ext>
            </a:extLst>
          </p:cNvPr>
          <p:cNvSpPr>
            <a:spLocks noGrp="1"/>
          </p:cNvSpPr>
          <p:nvPr>
            <p:ph type="ftr" sz="quarter" idx="11"/>
          </p:nvPr>
        </p:nvSpPr>
        <p:spPr>
          <a:xfrm>
            <a:off x="3028950" y="6356351"/>
            <a:ext cx="30861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C1810B-59A7-954A-BF0D-66ECEF54AC5C}"/>
              </a:ext>
            </a:extLst>
          </p:cNvPr>
          <p:cNvSpPr>
            <a:spLocks noGrp="1"/>
          </p:cNvSpPr>
          <p:nvPr>
            <p:ph type="sldNum" sz="quarter" idx="12"/>
          </p:nvPr>
        </p:nvSpPr>
        <p:spPr>
          <a:xfrm>
            <a:off x="6457950" y="6356351"/>
            <a:ext cx="20574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3073395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ED2EF-1676-B74C-B483-2A6E50BC226A}"/>
              </a:ext>
            </a:extLst>
          </p:cNvPr>
          <p:cNvSpPr>
            <a:spLocks noGrp="1"/>
          </p:cNvSpPr>
          <p:nvPr>
            <p:ph type="title"/>
          </p:nvPr>
        </p:nvSpPr>
        <p:spPr>
          <a:xfrm>
            <a:off x="628650" y="366185"/>
            <a:ext cx="7886700" cy="132503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71212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A2484-D42C-B049-BD13-BCA6A6F97898}"/>
              </a:ext>
            </a:extLst>
          </p:cNvPr>
          <p:cNvSpPr>
            <a:spLocks noGrp="1"/>
          </p:cNvSpPr>
          <p:nvPr>
            <p:ph type="ctrTitle"/>
          </p:nvPr>
        </p:nvSpPr>
        <p:spPr>
          <a:xfrm>
            <a:off x="1143000" y="112183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B7E16A-F057-964D-9FEC-8E6F9445359A}"/>
              </a:ext>
            </a:extLst>
          </p:cNvPr>
          <p:cNvSpPr>
            <a:spLocks noGrp="1"/>
          </p:cNvSpPr>
          <p:nvPr>
            <p:ph type="subTitle" idx="1"/>
          </p:nvPr>
        </p:nvSpPr>
        <p:spPr>
          <a:xfrm>
            <a:off x="1143000" y="3602568"/>
            <a:ext cx="6858000" cy="165523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ED3119-9C12-404D-B016-9D258CB7B1B6}"/>
              </a:ext>
            </a:extLst>
          </p:cNvPr>
          <p:cNvSpPr>
            <a:spLocks noGrp="1"/>
          </p:cNvSpPr>
          <p:nvPr>
            <p:ph type="dt" sz="half" idx="10"/>
          </p:nvPr>
        </p:nvSpPr>
        <p:spPr>
          <a:xfrm>
            <a:off x="628650" y="6356351"/>
            <a:ext cx="2057400" cy="366183"/>
          </a:xfrm>
          <a:prstGeom prst="rect">
            <a:avLst/>
          </a:prstGeom>
        </p:spPr>
        <p:txBody>
          <a:bodyPr/>
          <a:lstStyle/>
          <a:p>
            <a:fld id="{1A70EABF-C3C4-3245-B8D6-BB74895B2686}" type="datetimeFigureOut">
              <a:rPr lang="en-US" smtClean="0"/>
              <a:t>4/20/2022</a:t>
            </a:fld>
            <a:endParaRPr lang="en-US"/>
          </a:p>
        </p:txBody>
      </p:sp>
      <p:sp>
        <p:nvSpPr>
          <p:cNvPr id="5" name="Footer Placeholder 4">
            <a:extLst>
              <a:ext uri="{FF2B5EF4-FFF2-40B4-BE49-F238E27FC236}">
                <a16:creationId xmlns:a16="http://schemas.microsoft.com/office/drawing/2014/main" id="{ACDA39C3-40CA-E94C-AE7F-36FF14905771}"/>
              </a:ext>
            </a:extLst>
          </p:cNvPr>
          <p:cNvSpPr>
            <a:spLocks noGrp="1"/>
          </p:cNvSpPr>
          <p:nvPr>
            <p:ph type="ftr" sz="quarter" idx="11"/>
          </p:nvPr>
        </p:nvSpPr>
        <p:spPr>
          <a:xfrm>
            <a:off x="3028950" y="6356351"/>
            <a:ext cx="30861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31724C-09DB-2144-B154-009B94007EE5}"/>
              </a:ext>
            </a:extLst>
          </p:cNvPr>
          <p:cNvSpPr>
            <a:spLocks noGrp="1"/>
          </p:cNvSpPr>
          <p:nvPr>
            <p:ph type="sldNum" sz="quarter" idx="12"/>
          </p:nvPr>
        </p:nvSpPr>
        <p:spPr>
          <a:xfrm>
            <a:off x="6457950" y="6356351"/>
            <a:ext cx="20574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4132962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C54B-A8BF-1949-9546-B38EFD64701D}"/>
              </a:ext>
            </a:extLst>
          </p:cNvPr>
          <p:cNvSpPr>
            <a:spLocks noGrp="1"/>
          </p:cNvSpPr>
          <p:nvPr>
            <p:ph type="title"/>
          </p:nvPr>
        </p:nvSpPr>
        <p:spPr>
          <a:xfrm>
            <a:off x="628650" y="366185"/>
            <a:ext cx="78867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889600A-33A9-D64E-9A66-92B0008547E9}"/>
              </a:ext>
            </a:extLst>
          </p:cNvPr>
          <p:cNvSpPr>
            <a:spLocks noGrp="1"/>
          </p:cNvSpPr>
          <p:nvPr>
            <p:ph idx="1"/>
          </p:nvPr>
        </p:nvSpPr>
        <p:spPr>
          <a:xfrm>
            <a:off x="628650" y="1826684"/>
            <a:ext cx="78867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B2AB8-154A-AD40-AD7F-BA003E14CCFB}"/>
              </a:ext>
            </a:extLst>
          </p:cNvPr>
          <p:cNvSpPr>
            <a:spLocks noGrp="1"/>
          </p:cNvSpPr>
          <p:nvPr>
            <p:ph type="dt" sz="half" idx="10"/>
          </p:nvPr>
        </p:nvSpPr>
        <p:spPr>
          <a:xfrm>
            <a:off x="628650" y="6356351"/>
            <a:ext cx="2057400" cy="366183"/>
          </a:xfrm>
          <a:prstGeom prst="rect">
            <a:avLst/>
          </a:prstGeom>
        </p:spPr>
        <p:txBody>
          <a:bodyPr/>
          <a:lstStyle/>
          <a:p>
            <a:fld id="{1A70EABF-C3C4-3245-B8D6-BB74895B2686}" type="datetimeFigureOut">
              <a:rPr lang="en-US" smtClean="0"/>
              <a:t>4/20/2022</a:t>
            </a:fld>
            <a:endParaRPr lang="en-US"/>
          </a:p>
        </p:txBody>
      </p:sp>
      <p:sp>
        <p:nvSpPr>
          <p:cNvPr id="5" name="Footer Placeholder 4">
            <a:extLst>
              <a:ext uri="{FF2B5EF4-FFF2-40B4-BE49-F238E27FC236}">
                <a16:creationId xmlns:a16="http://schemas.microsoft.com/office/drawing/2014/main" id="{96AA177F-29F7-1D4F-8931-BCF194DFA44B}"/>
              </a:ext>
            </a:extLst>
          </p:cNvPr>
          <p:cNvSpPr>
            <a:spLocks noGrp="1"/>
          </p:cNvSpPr>
          <p:nvPr>
            <p:ph type="ftr" sz="quarter" idx="11"/>
          </p:nvPr>
        </p:nvSpPr>
        <p:spPr>
          <a:xfrm>
            <a:off x="3028950" y="6356351"/>
            <a:ext cx="30861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B1BF94-83D8-5646-84E8-A4B79FB847A7}"/>
              </a:ext>
            </a:extLst>
          </p:cNvPr>
          <p:cNvSpPr>
            <a:spLocks noGrp="1"/>
          </p:cNvSpPr>
          <p:nvPr>
            <p:ph type="sldNum" sz="quarter" idx="12"/>
          </p:nvPr>
        </p:nvSpPr>
        <p:spPr>
          <a:xfrm>
            <a:off x="6457950" y="6356351"/>
            <a:ext cx="20574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1005449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9A95-21F3-C646-9091-B2F676152AA8}"/>
              </a:ext>
            </a:extLst>
          </p:cNvPr>
          <p:cNvSpPr>
            <a:spLocks noGrp="1"/>
          </p:cNvSpPr>
          <p:nvPr>
            <p:ph type="title"/>
          </p:nvPr>
        </p:nvSpPr>
        <p:spPr>
          <a:xfrm>
            <a:off x="623888" y="1710267"/>
            <a:ext cx="7886700" cy="285326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05CB7F-4AB2-C044-AFDE-04D20A3D1FC7}"/>
              </a:ext>
            </a:extLst>
          </p:cNvPr>
          <p:cNvSpPr>
            <a:spLocks noGrp="1"/>
          </p:cNvSpPr>
          <p:nvPr>
            <p:ph type="body" idx="1"/>
          </p:nvPr>
        </p:nvSpPr>
        <p:spPr>
          <a:xfrm>
            <a:off x="623888" y="4588934"/>
            <a:ext cx="7886700" cy="150071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FB1603-126D-9C4E-8693-9C630842EC72}"/>
              </a:ext>
            </a:extLst>
          </p:cNvPr>
          <p:cNvSpPr>
            <a:spLocks noGrp="1"/>
          </p:cNvSpPr>
          <p:nvPr>
            <p:ph type="dt" sz="half" idx="10"/>
          </p:nvPr>
        </p:nvSpPr>
        <p:spPr>
          <a:xfrm>
            <a:off x="628650" y="6356351"/>
            <a:ext cx="2057400" cy="366183"/>
          </a:xfrm>
          <a:prstGeom prst="rect">
            <a:avLst/>
          </a:prstGeom>
        </p:spPr>
        <p:txBody>
          <a:bodyPr/>
          <a:lstStyle/>
          <a:p>
            <a:fld id="{1A70EABF-C3C4-3245-B8D6-BB74895B2686}" type="datetimeFigureOut">
              <a:rPr lang="en-US" smtClean="0"/>
              <a:t>4/20/2022</a:t>
            </a:fld>
            <a:endParaRPr lang="en-US"/>
          </a:p>
        </p:txBody>
      </p:sp>
      <p:sp>
        <p:nvSpPr>
          <p:cNvPr id="5" name="Footer Placeholder 4">
            <a:extLst>
              <a:ext uri="{FF2B5EF4-FFF2-40B4-BE49-F238E27FC236}">
                <a16:creationId xmlns:a16="http://schemas.microsoft.com/office/drawing/2014/main" id="{26099CEF-979E-CC40-90F4-092E638AED0A}"/>
              </a:ext>
            </a:extLst>
          </p:cNvPr>
          <p:cNvSpPr>
            <a:spLocks noGrp="1"/>
          </p:cNvSpPr>
          <p:nvPr>
            <p:ph type="ftr" sz="quarter" idx="11"/>
          </p:nvPr>
        </p:nvSpPr>
        <p:spPr>
          <a:xfrm>
            <a:off x="3028950" y="6356351"/>
            <a:ext cx="30861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36CB9-65B9-A74F-B948-F5D21745E2FE}"/>
              </a:ext>
            </a:extLst>
          </p:cNvPr>
          <p:cNvSpPr>
            <a:spLocks noGrp="1"/>
          </p:cNvSpPr>
          <p:nvPr>
            <p:ph type="sldNum" sz="quarter" idx="12"/>
          </p:nvPr>
        </p:nvSpPr>
        <p:spPr>
          <a:xfrm>
            <a:off x="6457950" y="6356351"/>
            <a:ext cx="20574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3445073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5977A-0587-A14E-AB08-B8AC843743B9}"/>
              </a:ext>
            </a:extLst>
          </p:cNvPr>
          <p:cNvSpPr>
            <a:spLocks noGrp="1"/>
          </p:cNvSpPr>
          <p:nvPr>
            <p:ph type="title"/>
          </p:nvPr>
        </p:nvSpPr>
        <p:spPr>
          <a:xfrm>
            <a:off x="628650" y="366185"/>
            <a:ext cx="78867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0D13118-E3CF-3E48-8BC2-765206D08BA8}"/>
              </a:ext>
            </a:extLst>
          </p:cNvPr>
          <p:cNvSpPr>
            <a:spLocks noGrp="1"/>
          </p:cNvSpPr>
          <p:nvPr>
            <p:ph sz="half" idx="1"/>
          </p:nvPr>
        </p:nvSpPr>
        <p:spPr>
          <a:xfrm>
            <a:off x="628650" y="1826684"/>
            <a:ext cx="386715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121B8B-661A-7542-91E9-48438268904C}"/>
              </a:ext>
            </a:extLst>
          </p:cNvPr>
          <p:cNvSpPr>
            <a:spLocks noGrp="1"/>
          </p:cNvSpPr>
          <p:nvPr>
            <p:ph sz="half" idx="2"/>
          </p:nvPr>
        </p:nvSpPr>
        <p:spPr>
          <a:xfrm>
            <a:off x="4648200" y="1826684"/>
            <a:ext cx="386715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CB8F33-DD28-AA47-BD43-CCB074C51738}"/>
              </a:ext>
            </a:extLst>
          </p:cNvPr>
          <p:cNvSpPr>
            <a:spLocks noGrp="1"/>
          </p:cNvSpPr>
          <p:nvPr>
            <p:ph type="dt" sz="half" idx="10"/>
          </p:nvPr>
        </p:nvSpPr>
        <p:spPr>
          <a:xfrm>
            <a:off x="628650" y="6356351"/>
            <a:ext cx="2057400" cy="366183"/>
          </a:xfrm>
          <a:prstGeom prst="rect">
            <a:avLst/>
          </a:prstGeom>
        </p:spPr>
        <p:txBody>
          <a:bodyPr/>
          <a:lstStyle/>
          <a:p>
            <a:fld id="{1A70EABF-C3C4-3245-B8D6-BB74895B2686}" type="datetimeFigureOut">
              <a:rPr lang="en-US" smtClean="0"/>
              <a:t>4/20/2022</a:t>
            </a:fld>
            <a:endParaRPr lang="en-US"/>
          </a:p>
        </p:txBody>
      </p:sp>
      <p:sp>
        <p:nvSpPr>
          <p:cNvPr id="6" name="Footer Placeholder 5">
            <a:extLst>
              <a:ext uri="{FF2B5EF4-FFF2-40B4-BE49-F238E27FC236}">
                <a16:creationId xmlns:a16="http://schemas.microsoft.com/office/drawing/2014/main" id="{A35943D7-A742-8840-8DF3-34CD89974AE9}"/>
              </a:ext>
            </a:extLst>
          </p:cNvPr>
          <p:cNvSpPr>
            <a:spLocks noGrp="1"/>
          </p:cNvSpPr>
          <p:nvPr>
            <p:ph type="ftr" sz="quarter" idx="11"/>
          </p:nvPr>
        </p:nvSpPr>
        <p:spPr>
          <a:xfrm>
            <a:off x="3028950" y="6356351"/>
            <a:ext cx="30861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B860D5C-F9BB-9443-8B25-794540CC3835}"/>
              </a:ext>
            </a:extLst>
          </p:cNvPr>
          <p:cNvSpPr>
            <a:spLocks noGrp="1"/>
          </p:cNvSpPr>
          <p:nvPr>
            <p:ph type="sldNum" sz="quarter" idx="12"/>
          </p:nvPr>
        </p:nvSpPr>
        <p:spPr>
          <a:xfrm>
            <a:off x="6457950" y="6356351"/>
            <a:ext cx="20574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640671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5F88-9445-E349-BAB9-991DFC360F5E}"/>
              </a:ext>
            </a:extLst>
          </p:cNvPr>
          <p:cNvSpPr>
            <a:spLocks noGrp="1"/>
          </p:cNvSpPr>
          <p:nvPr>
            <p:ph type="title"/>
          </p:nvPr>
        </p:nvSpPr>
        <p:spPr>
          <a:xfrm>
            <a:off x="630238" y="366185"/>
            <a:ext cx="78867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1D6B068-EC90-DB49-BD94-F4D75F15E8B2}"/>
              </a:ext>
            </a:extLst>
          </p:cNvPr>
          <p:cNvSpPr>
            <a:spLocks noGrp="1"/>
          </p:cNvSpPr>
          <p:nvPr>
            <p:ph type="body" idx="1"/>
          </p:nvPr>
        </p:nvSpPr>
        <p:spPr>
          <a:xfrm>
            <a:off x="630239" y="1680634"/>
            <a:ext cx="3868737" cy="8255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26D32E-B2BA-DD46-A6E8-F6ED2FEF6D37}"/>
              </a:ext>
            </a:extLst>
          </p:cNvPr>
          <p:cNvSpPr>
            <a:spLocks noGrp="1"/>
          </p:cNvSpPr>
          <p:nvPr>
            <p:ph sz="half" idx="2"/>
          </p:nvPr>
        </p:nvSpPr>
        <p:spPr>
          <a:xfrm>
            <a:off x="630239" y="2506133"/>
            <a:ext cx="386873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2A6CB6-0C9B-CB46-9CA9-DFFED610911D}"/>
              </a:ext>
            </a:extLst>
          </p:cNvPr>
          <p:cNvSpPr>
            <a:spLocks noGrp="1"/>
          </p:cNvSpPr>
          <p:nvPr>
            <p:ph type="body" sz="quarter" idx="3"/>
          </p:nvPr>
        </p:nvSpPr>
        <p:spPr>
          <a:xfrm>
            <a:off x="4629150" y="1680634"/>
            <a:ext cx="3887788" cy="8255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487DB1-D2A2-A149-8950-DA910FC650E6}"/>
              </a:ext>
            </a:extLst>
          </p:cNvPr>
          <p:cNvSpPr>
            <a:spLocks noGrp="1"/>
          </p:cNvSpPr>
          <p:nvPr>
            <p:ph sz="quarter" idx="4"/>
          </p:nvPr>
        </p:nvSpPr>
        <p:spPr>
          <a:xfrm>
            <a:off x="4629150" y="2506133"/>
            <a:ext cx="3887788"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079548-1736-3B49-9306-64829ED2D0AF}"/>
              </a:ext>
            </a:extLst>
          </p:cNvPr>
          <p:cNvSpPr>
            <a:spLocks noGrp="1"/>
          </p:cNvSpPr>
          <p:nvPr>
            <p:ph type="dt" sz="half" idx="10"/>
          </p:nvPr>
        </p:nvSpPr>
        <p:spPr>
          <a:xfrm>
            <a:off x="628650" y="6356351"/>
            <a:ext cx="2057400" cy="366183"/>
          </a:xfrm>
          <a:prstGeom prst="rect">
            <a:avLst/>
          </a:prstGeom>
        </p:spPr>
        <p:txBody>
          <a:bodyPr/>
          <a:lstStyle/>
          <a:p>
            <a:fld id="{1A70EABF-C3C4-3245-B8D6-BB74895B2686}" type="datetimeFigureOut">
              <a:rPr lang="en-US" smtClean="0"/>
              <a:t>4/20/2022</a:t>
            </a:fld>
            <a:endParaRPr lang="en-US"/>
          </a:p>
        </p:txBody>
      </p:sp>
      <p:sp>
        <p:nvSpPr>
          <p:cNvPr id="8" name="Footer Placeholder 7">
            <a:extLst>
              <a:ext uri="{FF2B5EF4-FFF2-40B4-BE49-F238E27FC236}">
                <a16:creationId xmlns:a16="http://schemas.microsoft.com/office/drawing/2014/main" id="{7F3D4E9D-48CD-D349-90A3-187D5E58416B}"/>
              </a:ext>
            </a:extLst>
          </p:cNvPr>
          <p:cNvSpPr>
            <a:spLocks noGrp="1"/>
          </p:cNvSpPr>
          <p:nvPr>
            <p:ph type="ftr" sz="quarter" idx="11"/>
          </p:nvPr>
        </p:nvSpPr>
        <p:spPr>
          <a:xfrm>
            <a:off x="3028950" y="6356351"/>
            <a:ext cx="30861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2E16E36-58FC-EF4A-B478-017975C18C60}"/>
              </a:ext>
            </a:extLst>
          </p:cNvPr>
          <p:cNvSpPr>
            <a:spLocks noGrp="1"/>
          </p:cNvSpPr>
          <p:nvPr>
            <p:ph type="sldNum" sz="quarter" idx="12"/>
          </p:nvPr>
        </p:nvSpPr>
        <p:spPr>
          <a:xfrm>
            <a:off x="6457950" y="6356351"/>
            <a:ext cx="20574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332025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ED3DE-9EF1-064E-B545-1312994F2A9C}"/>
              </a:ext>
            </a:extLst>
          </p:cNvPr>
          <p:cNvSpPr>
            <a:spLocks noGrp="1"/>
          </p:cNvSpPr>
          <p:nvPr>
            <p:ph type="title"/>
          </p:nvPr>
        </p:nvSpPr>
        <p:spPr>
          <a:xfrm>
            <a:off x="628650" y="366185"/>
            <a:ext cx="78867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C8D7F85-54F1-314A-A56D-A398801F4D4B}"/>
              </a:ext>
            </a:extLst>
          </p:cNvPr>
          <p:cNvSpPr>
            <a:spLocks noGrp="1"/>
          </p:cNvSpPr>
          <p:nvPr>
            <p:ph type="dt" sz="half" idx="10"/>
          </p:nvPr>
        </p:nvSpPr>
        <p:spPr>
          <a:xfrm>
            <a:off x="628650" y="6356351"/>
            <a:ext cx="2057400" cy="366183"/>
          </a:xfrm>
          <a:prstGeom prst="rect">
            <a:avLst/>
          </a:prstGeom>
        </p:spPr>
        <p:txBody>
          <a:bodyPr/>
          <a:lstStyle/>
          <a:p>
            <a:fld id="{1A70EABF-C3C4-3245-B8D6-BB74895B2686}" type="datetimeFigureOut">
              <a:rPr lang="en-US" smtClean="0"/>
              <a:t>4/20/2022</a:t>
            </a:fld>
            <a:endParaRPr lang="en-US"/>
          </a:p>
        </p:txBody>
      </p:sp>
      <p:sp>
        <p:nvSpPr>
          <p:cNvPr id="4" name="Footer Placeholder 3">
            <a:extLst>
              <a:ext uri="{FF2B5EF4-FFF2-40B4-BE49-F238E27FC236}">
                <a16:creationId xmlns:a16="http://schemas.microsoft.com/office/drawing/2014/main" id="{04692884-BEE5-CB49-B2E3-908A8B9E86DF}"/>
              </a:ext>
            </a:extLst>
          </p:cNvPr>
          <p:cNvSpPr>
            <a:spLocks noGrp="1"/>
          </p:cNvSpPr>
          <p:nvPr>
            <p:ph type="ftr" sz="quarter" idx="11"/>
          </p:nvPr>
        </p:nvSpPr>
        <p:spPr>
          <a:xfrm>
            <a:off x="3028950" y="6356351"/>
            <a:ext cx="30861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11A64F8-C15E-7C46-B66F-1B4930FB7380}"/>
              </a:ext>
            </a:extLst>
          </p:cNvPr>
          <p:cNvSpPr>
            <a:spLocks noGrp="1"/>
          </p:cNvSpPr>
          <p:nvPr>
            <p:ph type="sldNum" sz="quarter" idx="12"/>
          </p:nvPr>
        </p:nvSpPr>
        <p:spPr>
          <a:xfrm>
            <a:off x="6457950" y="6356351"/>
            <a:ext cx="20574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168817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F0728B-E491-46DF-A88C-6BFF3F65CFF6}"/>
              </a:ext>
            </a:extLst>
          </p:cNvPr>
          <p:cNvSpPr>
            <a:spLocks noGrp="1"/>
          </p:cNvSpPr>
          <p:nvPr>
            <p:ph type="dt" sz="half" idx="10"/>
          </p:nvPr>
        </p:nvSpPr>
        <p:spPr/>
        <p:txBody>
          <a:bodyPr/>
          <a:lstStyle>
            <a:lvl1pPr>
              <a:defRPr/>
            </a:lvl1pPr>
          </a:lstStyle>
          <a:p>
            <a:fld id="{0301858D-1510-8E43-8BF2-B14A60E37FBA}" type="datetimeFigureOut">
              <a:rPr lang="en-US" smtClean="0"/>
              <a:t>4/20/2022</a:t>
            </a:fld>
            <a:endParaRPr lang="en-US"/>
          </a:p>
        </p:txBody>
      </p:sp>
      <p:sp>
        <p:nvSpPr>
          <p:cNvPr id="5" name="Footer Placeholder 4">
            <a:extLst>
              <a:ext uri="{FF2B5EF4-FFF2-40B4-BE49-F238E27FC236}">
                <a16:creationId xmlns:a16="http://schemas.microsoft.com/office/drawing/2014/main" id="{4CB357DC-DCEB-439F-A8AF-A5DECE3CCA90}"/>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02CC6C4B-ABBD-48C5-97ED-B4F17041FB7D}"/>
              </a:ext>
            </a:extLst>
          </p:cNvPr>
          <p:cNvSpPr>
            <a:spLocks noGrp="1"/>
          </p:cNvSpPr>
          <p:nvPr>
            <p:ph type="sldNum" sz="quarter" idx="12"/>
          </p:nvPr>
        </p:nvSpPr>
        <p:spPr/>
        <p:txBody>
          <a:bodyPr/>
          <a:lstStyle>
            <a:lvl1pPr>
              <a:defRPr/>
            </a:lvl1pPr>
          </a:lstStyle>
          <a:p>
            <a:fld id="{A20DE6CA-70A2-3343-A2C8-242B7836FF6B}" type="slidenum">
              <a:rPr lang="en-US" smtClean="0"/>
              <a:t>‹#›</a:t>
            </a:fld>
            <a:endParaRPr lang="en-US"/>
          </a:p>
        </p:txBody>
      </p:sp>
    </p:spTree>
    <p:extLst>
      <p:ext uri="{BB962C8B-B14F-4D97-AF65-F5344CB8AC3E}">
        <p14:creationId xmlns:p14="http://schemas.microsoft.com/office/powerpoint/2010/main" val="34118279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3FE615-68BB-894B-B6D5-AFC304D2C6A1}"/>
              </a:ext>
            </a:extLst>
          </p:cNvPr>
          <p:cNvSpPr>
            <a:spLocks noGrp="1"/>
          </p:cNvSpPr>
          <p:nvPr>
            <p:ph type="dt" sz="half" idx="10"/>
          </p:nvPr>
        </p:nvSpPr>
        <p:spPr>
          <a:xfrm>
            <a:off x="628650" y="6356351"/>
            <a:ext cx="2057400" cy="366183"/>
          </a:xfrm>
          <a:prstGeom prst="rect">
            <a:avLst/>
          </a:prstGeom>
        </p:spPr>
        <p:txBody>
          <a:bodyPr/>
          <a:lstStyle/>
          <a:p>
            <a:fld id="{1A70EABF-C3C4-3245-B8D6-BB74895B2686}" type="datetimeFigureOut">
              <a:rPr lang="en-US" smtClean="0"/>
              <a:t>4/20/2022</a:t>
            </a:fld>
            <a:endParaRPr lang="en-US"/>
          </a:p>
        </p:txBody>
      </p:sp>
      <p:sp>
        <p:nvSpPr>
          <p:cNvPr id="3" name="Footer Placeholder 2">
            <a:extLst>
              <a:ext uri="{FF2B5EF4-FFF2-40B4-BE49-F238E27FC236}">
                <a16:creationId xmlns:a16="http://schemas.microsoft.com/office/drawing/2014/main" id="{1E4C6D6C-81A2-7740-9312-EFAB506451CD}"/>
              </a:ext>
            </a:extLst>
          </p:cNvPr>
          <p:cNvSpPr>
            <a:spLocks noGrp="1"/>
          </p:cNvSpPr>
          <p:nvPr>
            <p:ph type="ftr" sz="quarter" idx="11"/>
          </p:nvPr>
        </p:nvSpPr>
        <p:spPr>
          <a:xfrm>
            <a:off x="3028950" y="6356351"/>
            <a:ext cx="30861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3D8DC73-195E-1B4D-8B3E-4DA9F7D324BC}"/>
              </a:ext>
            </a:extLst>
          </p:cNvPr>
          <p:cNvSpPr>
            <a:spLocks noGrp="1"/>
          </p:cNvSpPr>
          <p:nvPr>
            <p:ph type="sldNum" sz="quarter" idx="12"/>
          </p:nvPr>
        </p:nvSpPr>
        <p:spPr>
          <a:xfrm>
            <a:off x="6457950" y="6356351"/>
            <a:ext cx="20574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10537916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FECE2-A9DF-2B41-B2DE-03912D355860}"/>
              </a:ext>
            </a:extLst>
          </p:cNvPr>
          <p:cNvSpPr>
            <a:spLocks noGrp="1"/>
          </p:cNvSpPr>
          <p:nvPr>
            <p:ph type="title"/>
          </p:nvPr>
        </p:nvSpPr>
        <p:spPr>
          <a:xfrm>
            <a:off x="630239"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22B054-BC9C-FD4E-BA1B-4CCA2828E3AC}"/>
              </a:ext>
            </a:extLst>
          </p:cNvPr>
          <p:cNvSpPr>
            <a:spLocks noGrp="1"/>
          </p:cNvSpPr>
          <p:nvPr>
            <p:ph idx="1"/>
          </p:nvPr>
        </p:nvSpPr>
        <p:spPr>
          <a:xfrm>
            <a:off x="3887788" y="988485"/>
            <a:ext cx="4629150" cy="487256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AEA204-B26C-9E44-8F8F-D6F6919991B1}"/>
              </a:ext>
            </a:extLst>
          </p:cNvPr>
          <p:cNvSpPr>
            <a:spLocks noGrp="1"/>
          </p:cNvSpPr>
          <p:nvPr>
            <p:ph type="body" sz="half" idx="2"/>
          </p:nvPr>
        </p:nvSpPr>
        <p:spPr>
          <a:xfrm>
            <a:off x="630239" y="2057400"/>
            <a:ext cx="2949575" cy="381211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F03AA1-77FF-5342-9022-5C00F5661110}"/>
              </a:ext>
            </a:extLst>
          </p:cNvPr>
          <p:cNvSpPr>
            <a:spLocks noGrp="1"/>
          </p:cNvSpPr>
          <p:nvPr>
            <p:ph type="dt" sz="half" idx="10"/>
          </p:nvPr>
        </p:nvSpPr>
        <p:spPr>
          <a:xfrm>
            <a:off x="628650" y="6356351"/>
            <a:ext cx="2057400" cy="366183"/>
          </a:xfrm>
          <a:prstGeom prst="rect">
            <a:avLst/>
          </a:prstGeom>
        </p:spPr>
        <p:txBody>
          <a:bodyPr/>
          <a:lstStyle/>
          <a:p>
            <a:fld id="{1A70EABF-C3C4-3245-B8D6-BB74895B2686}" type="datetimeFigureOut">
              <a:rPr lang="en-US" smtClean="0"/>
              <a:t>4/20/2022</a:t>
            </a:fld>
            <a:endParaRPr lang="en-US"/>
          </a:p>
        </p:txBody>
      </p:sp>
      <p:sp>
        <p:nvSpPr>
          <p:cNvPr id="6" name="Footer Placeholder 5">
            <a:extLst>
              <a:ext uri="{FF2B5EF4-FFF2-40B4-BE49-F238E27FC236}">
                <a16:creationId xmlns:a16="http://schemas.microsoft.com/office/drawing/2014/main" id="{8A5FC9D3-2D80-7648-96FA-7F19772AB118}"/>
              </a:ext>
            </a:extLst>
          </p:cNvPr>
          <p:cNvSpPr>
            <a:spLocks noGrp="1"/>
          </p:cNvSpPr>
          <p:nvPr>
            <p:ph type="ftr" sz="quarter" idx="11"/>
          </p:nvPr>
        </p:nvSpPr>
        <p:spPr>
          <a:xfrm>
            <a:off x="3028950" y="6356351"/>
            <a:ext cx="30861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3A0821-AE03-0E42-956D-98F580166DA7}"/>
              </a:ext>
            </a:extLst>
          </p:cNvPr>
          <p:cNvSpPr>
            <a:spLocks noGrp="1"/>
          </p:cNvSpPr>
          <p:nvPr>
            <p:ph type="sldNum" sz="quarter" idx="12"/>
          </p:nvPr>
        </p:nvSpPr>
        <p:spPr>
          <a:xfrm>
            <a:off x="6457950" y="6356351"/>
            <a:ext cx="20574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1238024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BAC82-DBA8-4047-AE32-EECE6514AF70}"/>
              </a:ext>
            </a:extLst>
          </p:cNvPr>
          <p:cNvSpPr>
            <a:spLocks noGrp="1"/>
          </p:cNvSpPr>
          <p:nvPr>
            <p:ph type="title"/>
          </p:nvPr>
        </p:nvSpPr>
        <p:spPr>
          <a:xfrm>
            <a:off x="630239"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8E6EC5-FC68-124E-94E4-98E285A80B52}"/>
              </a:ext>
            </a:extLst>
          </p:cNvPr>
          <p:cNvSpPr>
            <a:spLocks noGrp="1"/>
          </p:cNvSpPr>
          <p:nvPr>
            <p:ph type="pic" idx="1"/>
          </p:nvPr>
        </p:nvSpPr>
        <p:spPr>
          <a:xfrm>
            <a:off x="3887788" y="988485"/>
            <a:ext cx="4629150" cy="487256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2789692-F210-B542-9956-23C4322D70AD}"/>
              </a:ext>
            </a:extLst>
          </p:cNvPr>
          <p:cNvSpPr>
            <a:spLocks noGrp="1"/>
          </p:cNvSpPr>
          <p:nvPr>
            <p:ph type="body" sz="half" idx="2"/>
          </p:nvPr>
        </p:nvSpPr>
        <p:spPr>
          <a:xfrm>
            <a:off x="630239" y="2057400"/>
            <a:ext cx="2949575" cy="381211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33F2B4-A779-2441-9570-241EA76EC893}"/>
              </a:ext>
            </a:extLst>
          </p:cNvPr>
          <p:cNvSpPr>
            <a:spLocks noGrp="1"/>
          </p:cNvSpPr>
          <p:nvPr>
            <p:ph type="dt" sz="half" idx="10"/>
          </p:nvPr>
        </p:nvSpPr>
        <p:spPr>
          <a:xfrm>
            <a:off x="628650" y="6356351"/>
            <a:ext cx="2057400" cy="366183"/>
          </a:xfrm>
          <a:prstGeom prst="rect">
            <a:avLst/>
          </a:prstGeom>
        </p:spPr>
        <p:txBody>
          <a:bodyPr/>
          <a:lstStyle/>
          <a:p>
            <a:fld id="{1A70EABF-C3C4-3245-B8D6-BB74895B2686}" type="datetimeFigureOut">
              <a:rPr lang="en-US" smtClean="0"/>
              <a:t>4/20/2022</a:t>
            </a:fld>
            <a:endParaRPr lang="en-US"/>
          </a:p>
        </p:txBody>
      </p:sp>
      <p:sp>
        <p:nvSpPr>
          <p:cNvPr id="6" name="Footer Placeholder 5">
            <a:extLst>
              <a:ext uri="{FF2B5EF4-FFF2-40B4-BE49-F238E27FC236}">
                <a16:creationId xmlns:a16="http://schemas.microsoft.com/office/drawing/2014/main" id="{0207B13E-EA7E-224C-A185-CD3946711D10}"/>
              </a:ext>
            </a:extLst>
          </p:cNvPr>
          <p:cNvSpPr>
            <a:spLocks noGrp="1"/>
          </p:cNvSpPr>
          <p:nvPr>
            <p:ph type="ftr" sz="quarter" idx="11"/>
          </p:nvPr>
        </p:nvSpPr>
        <p:spPr>
          <a:xfrm>
            <a:off x="3028950" y="6356351"/>
            <a:ext cx="30861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536B60F-A790-1F43-9950-1ED13936E647}"/>
              </a:ext>
            </a:extLst>
          </p:cNvPr>
          <p:cNvSpPr>
            <a:spLocks noGrp="1"/>
          </p:cNvSpPr>
          <p:nvPr>
            <p:ph type="sldNum" sz="quarter" idx="12"/>
          </p:nvPr>
        </p:nvSpPr>
        <p:spPr>
          <a:xfrm>
            <a:off x="6457950" y="6356351"/>
            <a:ext cx="20574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4004972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60F72-D0E1-F745-AA77-36969E04FB11}"/>
              </a:ext>
            </a:extLst>
          </p:cNvPr>
          <p:cNvSpPr>
            <a:spLocks noGrp="1"/>
          </p:cNvSpPr>
          <p:nvPr>
            <p:ph type="title"/>
          </p:nvPr>
        </p:nvSpPr>
        <p:spPr>
          <a:xfrm>
            <a:off x="628650" y="366185"/>
            <a:ext cx="78867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701605-75FC-354C-8D70-1FCBC11D0A1E}"/>
              </a:ext>
            </a:extLst>
          </p:cNvPr>
          <p:cNvSpPr>
            <a:spLocks noGrp="1"/>
          </p:cNvSpPr>
          <p:nvPr>
            <p:ph type="body" orient="vert" idx="1"/>
          </p:nvPr>
        </p:nvSpPr>
        <p:spPr>
          <a:xfrm>
            <a:off x="628650" y="1826684"/>
            <a:ext cx="78867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D0004-A6FB-A942-B7B9-E910772C67DB}"/>
              </a:ext>
            </a:extLst>
          </p:cNvPr>
          <p:cNvSpPr>
            <a:spLocks noGrp="1"/>
          </p:cNvSpPr>
          <p:nvPr>
            <p:ph type="dt" sz="half" idx="10"/>
          </p:nvPr>
        </p:nvSpPr>
        <p:spPr>
          <a:xfrm>
            <a:off x="628650" y="6356351"/>
            <a:ext cx="2057400" cy="366183"/>
          </a:xfrm>
          <a:prstGeom prst="rect">
            <a:avLst/>
          </a:prstGeom>
        </p:spPr>
        <p:txBody>
          <a:bodyPr/>
          <a:lstStyle/>
          <a:p>
            <a:fld id="{1A70EABF-C3C4-3245-B8D6-BB74895B2686}" type="datetimeFigureOut">
              <a:rPr lang="en-US" smtClean="0"/>
              <a:t>4/20/2022</a:t>
            </a:fld>
            <a:endParaRPr lang="en-US"/>
          </a:p>
        </p:txBody>
      </p:sp>
      <p:sp>
        <p:nvSpPr>
          <p:cNvPr id="5" name="Footer Placeholder 4">
            <a:extLst>
              <a:ext uri="{FF2B5EF4-FFF2-40B4-BE49-F238E27FC236}">
                <a16:creationId xmlns:a16="http://schemas.microsoft.com/office/drawing/2014/main" id="{D85CB254-4105-AC43-8A5E-A41EC4FD755E}"/>
              </a:ext>
            </a:extLst>
          </p:cNvPr>
          <p:cNvSpPr>
            <a:spLocks noGrp="1"/>
          </p:cNvSpPr>
          <p:nvPr>
            <p:ph type="ftr" sz="quarter" idx="11"/>
          </p:nvPr>
        </p:nvSpPr>
        <p:spPr>
          <a:xfrm>
            <a:off x="3028950" y="6356351"/>
            <a:ext cx="30861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0EF3E7-7BEA-A443-A38F-A8C8DF5B1F13}"/>
              </a:ext>
            </a:extLst>
          </p:cNvPr>
          <p:cNvSpPr>
            <a:spLocks noGrp="1"/>
          </p:cNvSpPr>
          <p:nvPr>
            <p:ph type="sldNum" sz="quarter" idx="12"/>
          </p:nvPr>
        </p:nvSpPr>
        <p:spPr>
          <a:xfrm>
            <a:off x="6457950" y="6356351"/>
            <a:ext cx="20574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4409684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5DC67F-5BFC-754E-843B-496D7862A6F5}"/>
              </a:ext>
            </a:extLst>
          </p:cNvPr>
          <p:cNvSpPr>
            <a:spLocks noGrp="1"/>
          </p:cNvSpPr>
          <p:nvPr>
            <p:ph type="title" orient="vert"/>
          </p:nvPr>
        </p:nvSpPr>
        <p:spPr>
          <a:xfrm>
            <a:off x="6543676" y="366185"/>
            <a:ext cx="1971675"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589577-19E1-1B49-B2E6-4C4355831AF1}"/>
              </a:ext>
            </a:extLst>
          </p:cNvPr>
          <p:cNvSpPr>
            <a:spLocks noGrp="1"/>
          </p:cNvSpPr>
          <p:nvPr>
            <p:ph type="body" orient="vert" idx="1"/>
          </p:nvPr>
        </p:nvSpPr>
        <p:spPr>
          <a:xfrm>
            <a:off x="628651" y="366185"/>
            <a:ext cx="5762625"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20CEC6-EE1E-DC45-9D94-A639F4191366}"/>
              </a:ext>
            </a:extLst>
          </p:cNvPr>
          <p:cNvSpPr>
            <a:spLocks noGrp="1"/>
          </p:cNvSpPr>
          <p:nvPr>
            <p:ph type="dt" sz="half" idx="10"/>
          </p:nvPr>
        </p:nvSpPr>
        <p:spPr>
          <a:xfrm>
            <a:off x="628650" y="6356351"/>
            <a:ext cx="2057400" cy="366183"/>
          </a:xfrm>
          <a:prstGeom prst="rect">
            <a:avLst/>
          </a:prstGeom>
        </p:spPr>
        <p:txBody>
          <a:bodyPr/>
          <a:lstStyle/>
          <a:p>
            <a:fld id="{1A70EABF-C3C4-3245-B8D6-BB74895B2686}" type="datetimeFigureOut">
              <a:rPr lang="en-US" smtClean="0"/>
              <a:t>4/20/2022</a:t>
            </a:fld>
            <a:endParaRPr lang="en-US"/>
          </a:p>
        </p:txBody>
      </p:sp>
      <p:sp>
        <p:nvSpPr>
          <p:cNvPr id="5" name="Footer Placeholder 4">
            <a:extLst>
              <a:ext uri="{FF2B5EF4-FFF2-40B4-BE49-F238E27FC236}">
                <a16:creationId xmlns:a16="http://schemas.microsoft.com/office/drawing/2014/main" id="{8189E106-2794-EF40-B6FF-CEA6778822D8}"/>
              </a:ext>
            </a:extLst>
          </p:cNvPr>
          <p:cNvSpPr>
            <a:spLocks noGrp="1"/>
          </p:cNvSpPr>
          <p:nvPr>
            <p:ph type="ftr" sz="quarter" idx="11"/>
          </p:nvPr>
        </p:nvSpPr>
        <p:spPr>
          <a:xfrm>
            <a:off x="3028950" y="6356351"/>
            <a:ext cx="30861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532490-6B3C-4E47-A5E8-E866A6A48A31}"/>
              </a:ext>
            </a:extLst>
          </p:cNvPr>
          <p:cNvSpPr>
            <a:spLocks noGrp="1"/>
          </p:cNvSpPr>
          <p:nvPr>
            <p:ph type="sldNum" sz="quarter" idx="12"/>
          </p:nvPr>
        </p:nvSpPr>
        <p:spPr>
          <a:xfrm>
            <a:off x="6457950" y="6356351"/>
            <a:ext cx="20574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4040286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638A40-ED5B-4A3B-A555-F781413F771F}"/>
              </a:ext>
            </a:extLst>
          </p:cNvPr>
          <p:cNvSpPr>
            <a:spLocks noGrp="1"/>
          </p:cNvSpPr>
          <p:nvPr>
            <p:ph type="dt" sz="half" idx="10"/>
          </p:nvPr>
        </p:nvSpPr>
        <p:spPr/>
        <p:txBody>
          <a:bodyPr/>
          <a:lstStyle>
            <a:lvl1pPr>
              <a:defRPr/>
            </a:lvl1pPr>
          </a:lstStyle>
          <a:p>
            <a:fld id="{0301858D-1510-8E43-8BF2-B14A60E37FBA}" type="datetimeFigureOut">
              <a:rPr lang="en-US" smtClean="0"/>
              <a:t>4/20/2022</a:t>
            </a:fld>
            <a:endParaRPr lang="en-US"/>
          </a:p>
        </p:txBody>
      </p:sp>
      <p:sp>
        <p:nvSpPr>
          <p:cNvPr id="6" name="Footer Placeholder 4">
            <a:extLst>
              <a:ext uri="{FF2B5EF4-FFF2-40B4-BE49-F238E27FC236}">
                <a16:creationId xmlns:a16="http://schemas.microsoft.com/office/drawing/2014/main" id="{2B754DC6-5AFD-4091-A934-279806B7D808}"/>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FB233D4F-6A7F-4709-86F2-D73A668CBE2C}"/>
              </a:ext>
            </a:extLst>
          </p:cNvPr>
          <p:cNvSpPr>
            <a:spLocks noGrp="1"/>
          </p:cNvSpPr>
          <p:nvPr>
            <p:ph type="sldNum" sz="quarter" idx="12"/>
          </p:nvPr>
        </p:nvSpPr>
        <p:spPr/>
        <p:txBody>
          <a:bodyPr/>
          <a:lstStyle>
            <a:lvl1pPr>
              <a:defRPr/>
            </a:lvl1pPr>
          </a:lstStyle>
          <a:p>
            <a:fld id="{A20DE6CA-70A2-3343-A2C8-242B7836FF6B}" type="slidenum">
              <a:rPr lang="en-US" smtClean="0"/>
              <a:t>‹#›</a:t>
            </a:fld>
            <a:endParaRPr lang="en-US"/>
          </a:p>
        </p:txBody>
      </p:sp>
    </p:spTree>
    <p:extLst>
      <p:ext uri="{BB962C8B-B14F-4D97-AF65-F5344CB8AC3E}">
        <p14:creationId xmlns:p14="http://schemas.microsoft.com/office/powerpoint/2010/main" val="801270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54DCC7-FE38-4A72-A471-A124B5C2E21F}"/>
              </a:ext>
            </a:extLst>
          </p:cNvPr>
          <p:cNvSpPr>
            <a:spLocks noGrp="1"/>
          </p:cNvSpPr>
          <p:nvPr>
            <p:ph type="dt" sz="half" idx="10"/>
          </p:nvPr>
        </p:nvSpPr>
        <p:spPr/>
        <p:txBody>
          <a:bodyPr/>
          <a:lstStyle>
            <a:lvl1pPr>
              <a:defRPr/>
            </a:lvl1pPr>
          </a:lstStyle>
          <a:p>
            <a:fld id="{0301858D-1510-8E43-8BF2-B14A60E37FBA}" type="datetimeFigureOut">
              <a:rPr lang="en-US" smtClean="0"/>
              <a:t>4/20/2022</a:t>
            </a:fld>
            <a:endParaRPr lang="en-US"/>
          </a:p>
        </p:txBody>
      </p:sp>
      <p:sp>
        <p:nvSpPr>
          <p:cNvPr id="8" name="Footer Placeholder 4">
            <a:extLst>
              <a:ext uri="{FF2B5EF4-FFF2-40B4-BE49-F238E27FC236}">
                <a16:creationId xmlns:a16="http://schemas.microsoft.com/office/drawing/2014/main" id="{98195DA2-0117-4D38-85C4-53AFB326765D}"/>
              </a:ext>
            </a:extLst>
          </p:cNvPr>
          <p:cNvSpPr>
            <a:spLocks noGrp="1"/>
          </p:cNvSpPr>
          <p:nvPr>
            <p:ph type="ftr" sz="quarter" idx="11"/>
          </p:nvPr>
        </p:nvSpPr>
        <p:spPr/>
        <p:txBody>
          <a:bodyPr/>
          <a:lstStyle>
            <a:lvl1pPr>
              <a:defRPr/>
            </a:lvl1pPr>
          </a:lstStyle>
          <a:p>
            <a:endParaRPr lang="en-US"/>
          </a:p>
        </p:txBody>
      </p:sp>
      <p:sp>
        <p:nvSpPr>
          <p:cNvPr id="9" name="Slide Number Placeholder 5">
            <a:extLst>
              <a:ext uri="{FF2B5EF4-FFF2-40B4-BE49-F238E27FC236}">
                <a16:creationId xmlns:a16="http://schemas.microsoft.com/office/drawing/2014/main" id="{20A4579D-5488-40D9-9882-2638215AC8AC}"/>
              </a:ext>
            </a:extLst>
          </p:cNvPr>
          <p:cNvSpPr>
            <a:spLocks noGrp="1"/>
          </p:cNvSpPr>
          <p:nvPr>
            <p:ph type="sldNum" sz="quarter" idx="12"/>
          </p:nvPr>
        </p:nvSpPr>
        <p:spPr/>
        <p:txBody>
          <a:bodyPr/>
          <a:lstStyle>
            <a:lvl1pPr>
              <a:defRPr/>
            </a:lvl1pPr>
          </a:lstStyle>
          <a:p>
            <a:fld id="{A20DE6CA-70A2-3343-A2C8-242B7836FF6B}" type="slidenum">
              <a:rPr lang="en-US" smtClean="0"/>
              <a:t>‹#›</a:t>
            </a:fld>
            <a:endParaRPr lang="en-US"/>
          </a:p>
        </p:txBody>
      </p:sp>
    </p:spTree>
    <p:extLst>
      <p:ext uri="{BB962C8B-B14F-4D97-AF65-F5344CB8AC3E}">
        <p14:creationId xmlns:p14="http://schemas.microsoft.com/office/powerpoint/2010/main" val="3118214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34F7900-B33D-4122-A0FC-D79E5F15F025}"/>
              </a:ext>
            </a:extLst>
          </p:cNvPr>
          <p:cNvSpPr>
            <a:spLocks noGrp="1"/>
          </p:cNvSpPr>
          <p:nvPr>
            <p:ph type="dt" sz="half" idx="10"/>
          </p:nvPr>
        </p:nvSpPr>
        <p:spPr/>
        <p:txBody>
          <a:bodyPr/>
          <a:lstStyle>
            <a:lvl1pPr>
              <a:defRPr/>
            </a:lvl1pPr>
          </a:lstStyle>
          <a:p>
            <a:fld id="{0301858D-1510-8E43-8BF2-B14A60E37FBA}" type="datetimeFigureOut">
              <a:rPr lang="en-US" smtClean="0"/>
              <a:t>4/20/2022</a:t>
            </a:fld>
            <a:endParaRPr lang="en-US"/>
          </a:p>
        </p:txBody>
      </p:sp>
      <p:sp>
        <p:nvSpPr>
          <p:cNvPr id="4" name="Footer Placeholder 4">
            <a:extLst>
              <a:ext uri="{FF2B5EF4-FFF2-40B4-BE49-F238E27FC236}">
                <a16:creationId xmlns:a16="http://schemas.microsoft.com/office/drawing/2014/main" id="{31DE45C7-32A9-4502-86F1-BA5C281CFDF3}"/>
              </a:ext>
            </a:extLst>
          </p:cNvPr>
          <p:cNvSpPr>
            <a:spLocks noGrp="1"/>
          </p:cNvSpPr>
          <p:nvPr>
            <p:ph type="ftr" sz="quarter" idx="11"/>
          </p:nvPr>
        </p:nvSpPr>
        <p:spPr/>
        <p:txBody>
          <a:bodyPr/>
          <a:lstStyle>
            <a:lvl1pPr>
              <a:defRPr/>
            </a:lvl1pPr>
          </a:lstStyle>
          <a:p>
            <a:endParaRPr lang="en-US"/>
          </a:p>
        </p:txBody>
      </p:sp>
      <p:sp>
        <p:nvSpPr>
          <p:cNvPr id="5" name="Slide Number Placeholder 5">
            <a:extLst>
              <a:ext uri="{FF2B5EF4-FFF2-40B4-BE49-F238E27FC236}">
                <a16:creationId xmlns:a16="http://schemas.microsoft.com/office/drawing/2014/main" id="{A71A9696-5EFB-4D3F-A876-783C1B1B7F00}"/>
              </a:ext>
            </a:extLst>
          </p:cNvPr>
          <p:cNvSpPr>
            <a:spLocks noGrp="1"/>
          </p:cNvSpPr>
          <p:nvPr>
            <p:ph type="sldNum" sz="quarter" idx="12"/>
          </p:nvPr>
        </p:nvSpPr>
        <p:spPr/>
        <p:txBody>
          <a:bodyPr/>
          <a:lstStyle>
            <a:lvl1pPr>
              <a:defRPr/>
            </a:lvl1pPr>
          </a:lstStyle>
          <a:p>
            <a:fld id="{A20DE6CA-70A2-3343-A2C8-242B7836FF6B}" type="slidenum">
              <a:rPr lang="en-US" smtClean="0"/>
              <a:t>‹#›</a:t>
            </a:fld>
            <a:endParaRPr lang="en-US"/>
          </a:p>
        </p:txBody>
      </p:sp>
    </p:spTree>
    <p:extLst>
      <p:ext uri="{BB962C8B-B14F-4D97-AF65-F5344CB8AC3E}">
        <p14:creationId xmlns:p14="http://schemas.microsoft.com/office/powerpoint/2010/main" val="317252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062D092-9F58-4B65-AAF2-1FD57942DC6A}"/>
              </a:ext>
            </a:extLst>
          </p:cNvPr>
          <p:cNvSpPr>
            <a:spLocks noGrp="1"/>
          </p:cNvSpPr>
          <p:nvPr>
            <p:ph type="dt" sz="half" idx="10"/>
          </p:nvPr>
        </p:nvSpPr>
        <p:spPr/>
        <p:txBody>
          <a:bodyPr/>
          <a:lstStyle>
            <a:lvl1pPr>
              <a:defRPr/>
            </a:lvl1pPr>
          </a:lstStyle>
          <a:p>
            <a:fld id="{0301858D-1510-8E43-8BF2-B14A60E37FBA}" type="datetimeFigureOut">
              <a:rPr lang="en-US" smtClean="0"/>
              <a:t>4/20/2022</a:t>
            </a:fld>
            <a:endParaRPr lang="en-US"/>
          </a:p>
        </p:txBody>
      </p:sp>
      <p:sp>
        <p:nvSpPr>
          <p:cNvPr id="3" name="Footer Placeholder 4">
            <a:extLst>
              <a:ext uri="{FF2B5EF4-FFF2-40B4-BE49-F238E27FC236}">
                <a16:creationId xmlns:a16="http://schemas.microsoft.com/office/drawing/2014/main" id="{C940632D-43B5-49D5-A9FA-F51BD80C7790}"/>
              </a:ext>
            </a:extLst>
          </p:cNvPr>
          <p:cNvSpPr>
            <a:spLocks noGrp="1"/>
          </p:cNvSpPr>
          <p:nvPr>
            <p:ph type="ftr" sz="quarter" idx="11"/>
          </p:nvPr>
        </p:nvSpPr>
        <p:spPr/>
        <p:txBody>
          <a:bodyPr/>
          <a:lstStyle>
            <a:lvl1pPr>
              <a:defRPr/>
            </a:lvl1pPr>
          </a:lstStyle>
          <a:p>
            <a:endParaRPr lang="en-US"/>
          </a:p>
        </p:txBody>
      </p:sp>
      <p:sp>
        <p:nvSpPr>
          <p:cNvPr id="4" name="Slide Number Placeholder 5">
            <a:extLst>
              <a:ext uri="{FF2B5EF4-FFF2-40B4-BE49-F238E27FC236}">
                <a16:creationId xmlns:a16="http://schemas.microsoft.com/office/drawing/2014/main" id="{1A802C2E-BED5-4F7C-B3AA-620230624B4D}"/>
              </a:ext>
            </a:extLst>
          </p:cNvPr>
          <p:cNvSpPr>
            <a:spLocks noGrp="1"/>
          </p:cNvSpPr>
          <p:nvPr>
            <p:ph type="sldNum" sz="quarter" idx="12"/>
          </p:nvPr>
        </p:nvSpPr>
        <p:spPr/>
        <p:txBody>
          <a:bodyPr/>
          <a:lstStyle>
            <a:lvl1pPr>
              <a:defRPr/>
            </a:lvl1pPr>
          </a:lstStyle>
          <a:p>
            <a:fld id="{A20DE6CA-70A2-3343-A2C8-242B7836FF6B}" type="slidenum">
              <a:rPr lang="en-US" smtClean="0"/>
              <a:t>‹#›</a:t>
            </a:fld>
            <a:endParaRPr lang="en-US"/>
          </a:p>
        </p:txBody>
      </p:sp>
    </p:spTree>
    <p:extLst>
      <p:ext uri="{BB962C8B-B14F-4D97-AF65-F5344CB8AC3E}">
        <p14:creationId xmlns:p14="http://schemas.microsoft.com/office/powerpoint/2010/main" val="354439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8E7391E-2E31-42BC-9221-A75B64D6159A}"/>
              </a:ext>
            </a:extLst>
          </p:cNvPr>
          <p:cNvSpPr>
            <a:spLocks noGrp="1"/>
          </p:cNvSpPr>
          <p:nvPr>
            <p:ph type="dt" sz="half" idx="10"/>
          </p:nvPr>
        </p:nvSpPr>
        <p:spPr/>
        <p:txBody>
          <a:bodyPr/>
          <a:lstStyle>
            <a:lvl1pPr>
              <a:defRPr/>
            </a:lvl1pPr>
          </a:lstStyle>
          <a:p>
            <a:fld id="{0301858D-1510-8E43-8BF2-B14A60E37FBA}" type="datetimeFigureOut">
              <a:rPr lang="en-US" smtClean="0"/>
              <a:t>4/20/2022</a:t>
            </a:fld>
            <a:endParaRPr lang="en-US"/>
          </a:p>
        </p:txBody>
      </p:sp>
      <p:sp>
        <p:nvSpPr>
          <p:cNvPr id="6" name="Footer Placeholder 4">
            <a:extLst>
              <a:ext uri="{FF2B5EF4-FFF2-40B4-BE49-F238E27FC236}">
                <a16:creationId xmlns:a16="http://schemas.microsoft.com/office/drawing/2014/main" id="{B51FA185-74DE-4916-8437-E509E59F5FD9}"/>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3B3C6344-D71E-4DE6-91DF-3003C80D3B38}"/>
              </a:ext>
            </a:extLst>
          </p:cNvPr>
          <p:cNvSpPr>
            <a:spLocks noGrp="1"/>
          </p:cNvSpPr>
          <p:nvPr>
            <p:ph type="sldNum" sz="quarter" idx="12"/>
          </p:nvPr>
        </p:nvSpPr>
        <p:spPr/>
        <p:txBody>
          <a:bodyPr/>
          <a:lstStyle>
            <a:lvl1pPr>
              <a:defRPr/>
            </a:lvl1pPr>
          </a:lstStyle>
          <a:p>
            <a:fld id="{A20DE6CA-70A2-3343-A2C8-242B7836FF6B}" type="slidenum">
              <a:rPr lang="en-US" smtClean="0"/>
              <a:t>‹#›</a:t>
            </a:fld>
            <a:endParaRPr lang="en-US"/>
          </a:p>
        </p:txBody>
      </p:sp>
    </p:spTree>
    <p:extLst>
      <p:ext uri="{BB962C8B-B14F-4D97-AF65-F5344CB8AC3E}">
        <p14:creationId xmlns:p14="http://schemas.microsoft.com/office/powerpoint/2010/main" val="3000737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B787293-8350-471C-94C2-B17F3663A5BC}"/>
              </a:ext>
            </a:extLst>
          </p:cNvPr>
          <p:cNvSpPr>
            <a:spLocks noGrp="1"/>
          </p:cNvSpPr>
          <p:nvPr>
            <p:ph type="dt" sz="half" idx="10"/>
          </p:nvPr>
        </p:nvSpPr>
        <p:spPr/>
        <p:txBody>
          <a:bodyPr/>
          <a:lstStyle>
            <a:lvl1pPr>
              <a:defRPr/>
            </a:lvl1pPr>
          </a:lstStyle>
          <a:p>
            <a:fld id="{0301858D-1510-8E43-8BF2-B14A60E37FBA}" type="datetimeFigureOut">
              <a:rPr lang="en-US" smtClean="0"/>
              <a:t>4/20/2022</a:t>
            </a:fld>
            <a:endParaRPr lang="en-US"/>
          </a:p>
        </p:txBody>
      </p:sp>
      <p:sp>
        <p:nvSpPr>
          <p:cNvPr id="6" name="Footer Placeholder 4">
            <a:extLst>
              <a:ext uri="{FF2B5EF4-FFF2-40B4-BE49-F238E27FC236}">
                <a16:creationId xmlns:a16="http://schemas.microsoft.com/office/drawing/2014/main" id="{C3B5442C-927B-43EC-9B40-B55C5FCF7ED3}"/>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EFC31CD8-1347-4F4D-9D6D-119369ACFAA3}"/>
              </a:ext>
            </a:extLst>
          </p:cNvPr>
          <p:cNvSpPr>
            <a:spLocks noGrp="1"/>
          </p:cNvSpPr>
          <p:nvPr>
            <p:ph type="sldNum" sz="quarter" idx="12"/>
          </p:nvPr>
        </p:nvSpPr>
        <p:spPr/>
        <p:txBody>
          <a:bodyPr/>
          <a:lstStyle>
            <a:lvl1pPr>
              <a:defRPr/>
            </a:lvl1pPr>
          </a:lstStyle>
          <a:p>
            <a:fld id="{A20DE6CA-70A2-3343-A2C8-242B7836FF6B}" type="slidenum">
              <a:rPr lang="en-US" smtClean="0"/>
              <a:t>‹#›</a:t>
            </a:fld>
            <a:endParaRPr lang="en-US"/>
          </a:p>
        </p:txBody>
      </p:sp>
    </p:spTree>
    <p:extLst>
      <p:ext uri="{BB962C8B-B14F-4D97-AF65-F5344CB8AC3E}">
        <p14:creationId xmlns:p14="http://schemas.microsoft.com/office/powerpoint/2010/main" val="4179787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6B7B4BA-CC2B-4D21-A9FC-8EC04D4E893F}"/>
              </a:ext>
            </a:extLst>
          </p:cNvPr>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AB5FB2E6-89E0-422A-B016-ACB09CEA1A8D}"/>
              </a:ext>
            </a:extLst>
          </p:cNvPr>
          <p:cNvSpPr>
            <a:spLocks noGrp="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a:extLst>
              <a:ext uri="{FF2B5EF4-FFF2-40B4-BE49-F238E27FC236}">
                <a16:creationId xmlns:a16="http://schemas.microsoft.com/office/drawing/2014/main" id="{6E2B3B4E-7317-4EC7-8FA4-135E62494000}"/>
              </a:ext>
            </a:extLst>
          </p:cNvPr>
          <p:cNvSpPr>
            <a:spLocks noGrp="1"/>
          </p:cNvSpPr>
          <p:nvPr>
            <p:ph type="dt" sz="half" idx="2"/>
          </p:nvPr>
        </p:nvSpPr>
        <p:spPr>
          <a:xfrm>
            <a:off x="457200" y="6324600"/>
            <a:ext cx="914400" cy="39793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90A2"/>
                </a:solidFill>
                <a:cs typeface="Arial" panose="020B0604020202020204" pitchFamily="34" charset="0"/>
              </a:defRPr>
            </a:lvl1pPr>
          </a:lstStyle>
          <a:p>
            <a:fld id="{0301858D-1510-8E43-8BF2-B14A60E37FBA}" type="datetimeFigureOut">
              <a:rPr lang="en-US" smtClean="0"/>
              <a:t>4/20/2022</a:t>
            </a:fld>
            <a:endParaRPr lang="en-US"/>
          </a:p>
        </p:txBody>
      </p:sp>
      <p:sp>
        <p:nvSpPr>
          <p:cNvPr id="5" name="Footer Placeholder 4">
            <a:extLst>
              <a:ext uri="{FF2B5EF4-FFF2-40B4-BE49-F238E27FC236}">
                <a16:creationId xmlns:a16="http://schemas.microsoft.com/office/drawing/2014/main" id="{5DB98A6B-9C7C-41E0-9186-2C4B3671B495}"/>
              </a:ext>
            </a:extLst>
          </p:cNvPr>
          <p:cNvSpPr>
            <a:spLocks noGrp="1"/>
          </p:cNvSpPr>
          <p:nvPr>
            <p:ph type="ftr" sz="quarter" idx="3"/>
          </p:nvPr>
        </p:nvSpPr>
        <p:spPr>
          <a:xfrm>
            <a:off x="1371600" y="6324600"/>
            <a:ext cx="2895600" cy="39793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a:extLst>
              <a:ext uri="{FF2B5EF4-FFF2-40B4-BE49-F238E27FC236}">
                <a16:creationId xmlns:a16="http://schemas.microsoft.com/office/drawing/2014/main" id="{224BA860-607A-4A4A-88AC-D23B18826B35}"/>
              </a:ext>
            </a:extLst>
          </p:cNvPr>
          <p:cNvSpPr>
            <a:spLocks noGrp="1"/>
          </p:cNvSpPr>
          <p:nvPr>
            <p:ph type="sldNum" sz="quarter" idx="4"/>
          </p:nvPr>
        </p:nvSpPr>
        <p:spPr>
          <a:xfrm>
            <a:off x="8153400" y="152400"/>
            <a:ext cx="838200" cy="349251"/>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90A2"/>
                </a:solidFill>
                <a:cs typeface="Arial" panose="020B0604020202020204" pitchFamily="34" charset="0"/>
              </a:defRPr>
            </a:lvl1pPr>
          </a:lstStyle>
          <a:p>
            <a:fld id="{A20DE6CA-70A2-3343-A2C8-242B7836FF6B}" type="slidenum">
              <a:rPr lang="en-US" smtClean="0"/>
              <a:t>‹#›</a:t>
            </a:fld>
            <a:endParaRPr lang="en-US"/>
          </a:p>
        </p:txBody>
      </p:sp>
    </p:spTree>
    <p:extLst>
      <p:ext uri="{BB962C8B-B14F-4D97-AF65-F5344CB8AC3E}">
        <p14:creationId xmlns:p14="http://schemas.microsoft.com/office/powerpoint/2010/main" val="31528217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3600" b="1" i="0" kern="1200">
          <a:solidFill>
            <a:srgbClr val="00386B"/>
          </a:solidFill>
          <a:latin typeface="Avenir Heavy" panose="02000503020000020003" pitchFamily="2" charset="0"/>
          <a:ea typeface="MS PGothic" panose="020B0600070205080204" pitchFamily="34" charset="-128"/>
          <a:cs typeface="Gotham Medium" pitchFamily="2" charset="0"/>
        </a:defRPr>
      </a:lvl1pPr>
      <a:lvl2pPr algn="ctr" rtl="0" eaLnBrk="1" fontAlgn="base" hangingPunct="1">
        <a:spcBef>
          <a:spcPct val="0"/>
        </a:spcBef>
        <a:spcAft>
          <a:spcPct val="0"/>
        </a:spcAft>
        <a:defRPr sz="4400">
          <a:solidFill>
            <a:schemeClr val="tx1"/>
          </a:solidFill>
          <a:latin typeface="Garamond" charset="0"/>
          <a:ea typeface="MS PGothic" panose="020B0600070205080204" pitchFamily="34" charset="-128"/>
          <a:cs typeface="ＭＳ Ｐゴシック" charset="0"/>
        </a:defRPr>
      </a:lvl2pPr>
      <a:lvl3pPr algn="ctr" rtl="0" eaLnBrk="1" fontAlgn="base" hangingPunct="1">
        <a:spcBef>
          <a:spcPct val="0"/>
        </a:spcBef>
        <a:spcAft>
          <a:spcPct val="0"/>
        </a:spcAft>
        <a:defRPr sz="4400">
          <a:solidFill>
            <a:schemeClr val="tx1"/>
          </a:solidFill>
          <a:latin typeface="Garamond" charset="0"/>
          <a:ea typeface="MS PGothic" panose="020B0600070205080204" pitchFamily="34" charset="-128"/>
          <a:cs typeface="ＭＳ Ｐゴシック" charset="0"/>
        </a:defRPr>
      </a:lvl3pPr>
      <a:lvl4pPr algn="ctr" rtl="0" eaLnBrk="1" fontAlgn="base" hangingPunct="1">
        <a:spcBef>
          <a:spcPct val="0"/>
        </a:spcBef>
        <a:spcAft>
          <a:spcPct val="0"/>
        </a:spcAft>
        <a:defRPr sz="4400">
          <a:solidFill>
            <a:schemeClr val="tx1"/>
          </a:solidFill>
          <a:latin typeface="Garamond" charset="0"/>
          <a:ea typeface="MS PGothic" panose="020B0600070205080204" pitchFamily="34" charset="-128"/>
          <a:cs typeface="ＭＳ Ｐゴシック" charset="0"/>
        </a:defRPr>
      </a:lvl4pPr>
      <a:lvl5pPr algn="ctr" rtl="0" eaLnBrk="1" fontAlgn="base" hangingPunct="1">
        <a:spcBef>
          <a:spcPct val="0"/>
        </a:spcBef>
        <a:spcAft>
          <a:spcPct val="0"/>
        </a:spcAft>
        <a:defRPr sz="4400">
          <a:solidFill>
            <a:schemeClr val="tx1"/>
          </a:solidFill>
          <a:latin typeface="Garamond"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Garamond" charset="0"/>
          <a:ea typeface="ＭＳ Ｐゴシック" charset="0"/>
        </a:defRPr>
      </a:lvl6pPr>
      <a:lvl7pPr marL="914400" algn="ctr" rtl="0" eaLnBrk="1" fontAlgn="base" hangingPunct="1">
        <a:spcBef>
          <a:spcPct val="0"/>
        </a:spcBef>
        <a:spcAft>
          <a:spcPct val="0"/>
        </a:spcAft>
        <a:defRPr sz="4400">
          <a:solidFill>
            <a:schemeClr val="tx1"/>
          </a:solidFill>
          <a:latin typeface="Garamond" charset="0"/>
          <a:ea typeface="ＭＳ Ｐゴシック" charset="0"/>
        </a:defRPr>
      </a:lvl7pPr>
      <a:lvl8pPr marL="1371600" algn="ctr" rtl="0" eaLnBrk="1" fontAlgn="base" hangingPunct="1">
        <a:spcBef>
          <a:spcPct val="0"/>
        </a:spcBef>
        <a:spcAft>
          <a:spcPct val="0"/>
        </a:spcAft>
        <a:defRPr sz="4400">
          <a:solidFill>
            <a:schemeClr val="tx1"/>
          </a:solidFill>
          <a:latin typeface="Garamond" charset="0"/>
          <a:ea typeface="ＭＳ Ｐゴシック" charset="0"/>
        </a:defRPr>
      </a:lvl8pPr>
      <a:lvl9pPr marL="1828800" algn="ctr" rtl="0" eaLnBrk="1" fontAlgn="base" hangingPunct="1">
        <a:spcBef>
          <a:spcPct val="0"/>
        </a:spcBef>
        <a:spcAft>
          <a:spcPct val="0"/>
        </a:spcAft>
        <a:defRPr sz="4400">
          <a:solidFill>
            <a:schemeClr val="tx1"/>
          </a:solidFill>
          <a:latin typeface="Garamond" charset="0"/>
          <a:ea typeface="ＭＳ Ｐゴシック"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Avenir Book" panose="02000503020000020003" pitchFamily="2" charset="0"/>
          <a:ea typeface="MS PGothic" panose="020B0600070205080204" pitchFamily="34" charset="-128"/>
          <a:cs typeface="Avenir Book" panose="02000503020000020003" pitchFamily="2"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Avenir Book" panose="02000503020000020003" pitchFamily="2" charset="0"/>
          <a:ea typeface="MS PGothic" panose="020B0600070205080204" pitchFamily="34" charset="-128"/>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Avenir Book" panose="02000503020000020003" pitchFamily="2" charset="0"/>
          <a:ea typeface="MS PGothic" panose="020B0600070205080204" pitchFamily="34" charset="-128"/>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venir Book" panose="02000503020000020003" pitchFamily="2" charset="0"/>
          <a:ea typeface="MS PGothic" panose="020B0600070205080204" pitchFamily="34" charset="-128"/>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venir Book" panose="02000503020000020003" pitchFamily="2" charset="0"/>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3542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944868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breaking-news-2454.blogspot.com/2021/04/stephen-curry-shooting-steph-curry-is.html"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867" y="1501775"/>
            <a:ext cx="8627531" cy="1470025"/>
          </a:xfrm>
        </p:spPr>
        <p:txBody>
          <a:bodyPr/>
          <a:lstStyle/>
          <a:p>
            <a:r>
              <a:rPr lang="en-US" dirty="0"/>
              <a:t>Teaching in the Clinical Setting, Part I:</a:t>
            </a:r>
            <a:br>
              <a:rPr lang="en-US" dirty="0"/>
            </a:br>
            <a:r>
              <a:rPr lang="en-US" dirty="0"/>
              <a:t/>
            </a:r>
            <a:br>
              <a:rPr lang="en-US" dirty="0"/>
            </a:br>
            <a:r>
              <a:rPr lang="en-US" sz="3200" dirty="0"/>
              <a:t>Setting team expectations and organizing efficient rounds</a:t>
            </a:r>
            <a:endParaRPr lang="en-US" dirty="0"/>
          </a:p>
        </p:txBody>
      </p:sp>
      <p:sp>
        <p:nvSpPr>
          <p:cNvPr id="3" name="Subtitle 2"/>
          <p:cNvSpPr>
            <a:spLocks noGrp="1"/>
          </p:cNvSpPr>
          <p:nvPr>
            <p:ph type="subTitle" idx="1"/>
          </p:nvPr>
        </p:nvSpPr>
        <p:spPr>
          <a:xfrm>
            <a:off x="457200" y="3886201"/>
            <a:ext cx="8229600" cy="1752600"/>
          </a:xfrm>
        </p:spPr>
        <p:txBody>
          <a:bodyPr/>
          <a:lstStyle/>
          <a:p>
            <a:r>
              <a:rPr lang="en-US" dirty="0">
                <a:latin typeface="Avenir Heavy" panose="02000503020000020003"/>
              </a:rPr>
              <a:t>Christy Kaiser, MD, FACC</a:t>
            </a:r>
          </a:p>
          <a:p>
            <a:r>
              <a:rPr lang="en-US" sz="1400" dirty="0">
                <a:latin typeface="Avenir Heavy" panose="02000503020000020003"/>
              </a:rPr>
              <a:t>MedStar Washington Hospital Center and Georgetown University Hospital</a:t>
            </a:r>
          </a:p>
          <a:p>
            <a:r>
              <a:rPr lang="en-US" sz="1400" dirty="0">
                <a:latin typeface="Avenir Heavy" panose="02000503020000020003"/>
              </a:rPr>
              <a:t>Associate Program Director of the Cardiovascular Disease Fellowship Program</a:t>
            </a:r>
          </a:p>
          <a:p>
            <a:r>
              <a:rPr lang="en-US" sz="1400" dirty="0">
                <a:latin typeface="Avenir Heavy" panose="02000503020000020003"/>
              </a:rPr>
              <a:t>Assistant Professor, Georgetown University School of Medicine</a:t>
            </a:r>
          </a:p>
          <a:p>
            <a:endParaRPr lang="en-US" sz="1800" dirty="0">
              <a:latin typeface="Avenir Heavy" panose="02000503020000020003"/>
            </a:endParaRPr>
          </a:p>
          <a:p>
            <a:r>
              <a:rPr lang="en-US" sz="1800" dirty="0">
                <a:latin typeface="Avenir Heavy" panose="02000503020000020003"/>
              </a:rPr>
              <a:t>No disclosures</a:t>
            </a:r>
          </a:p>
        </p:txBody>
      </p:sp>
    </p:spTree>
    <p:extLst>
      <p:ext uri="{BB962C8B-B14F-4D97-AF65-F5344CB8AC3E}">
        <p14:creationId xmlns:p14="http://schemas.microsoft.com/office/powerpoint/2010/main" val="45817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During rounds:  Presentations</a:t>
            </a:r>
          </a:p>
        </p:txBody>
      </p:sp>
      <p:sp>
        <p:nvSpPr>
          <p:cNvPr id="3" name="Content Placeholder 2"/>
          <p:cNvSpPr>
            <a:spLocks noGrp="1"/>
          </p:cNvSpPr>
          <p:nvPr>
            <p:ph idx="1"/>
          </p:nvPr>
        </p:nvSpPr>
        <p:spPr>
          <a:xfrm>
            <a:off x="-101600" y="2062536"/>
            <a:ext cx="8788400" cy="5134131"/>
          </a:xfrm>
        </p:spPr>
        <p:txBody>
          <a:bodyPr>
            <a:normAutofit/>
          </a:bodyPr>
          <a:lstStyle/>
          <a:p>
            <a:pPr lvl="2"/>
            <a:r>
              <a:rPr lang="en-US" dirty="0">
                <a:latin typeface="Avenir Heavy" panose="02000503020000020003"/>
              </a:rPr>
              <a:t>Tell me the reason for the admission (or consult) first</a:t>
            </a:r>
          </a:p>
          <a:p>
            <a:pPr lvl="2"/>
            <a:r>
              <a:rPr lang="en-US" dirty="0">
                <a:latin typeface="Avenir Heavy" panose="02000503020000020003"/>
              </a:rPr>
              <a:t>Be systematic:  </a:t>
            </a:r>
          </a:p>
          <a:p>
            <a:pPr lvl="3"/>
            <a:r>
              <a:rPr lang="en-US" dirty="0">
                <a:latin typeface="Avenir Heavy" panose="02000503020000020003"/>
              </a:rPr>
              <a:t>Don’t forget VS</a:t>
            </a:r>
          </a:p>
          <a:p>
            <a:pPr lvl="3"/>
            <a:r>
              <a:rPr lang="en-US" dirty="0">
                <a:latin typeface="Avenir Heavy" panose="02000503020000020003"/>
              </a:rPr>
              <a:t>Medications:  Read all the meds aloud quickly, without editorial </a:t>
            </a:r>
          </a:p>
          <a:p>
            <a:pPr lvl="2"/>
            <a:r>
              <a:rPr lang="en-US" dirty="0">
                <a:latin typeface="Avenir Heavy" panose="02000503020000020003"/>
              </a:rPr>
              <a:t>For exam:  Pertinent (+) and (-)</a:t>
            </a:r>
          </a:p>
          <a:p>
            <a:pPr lvl="2"/>
            <a:r>
              <a:rPr lang="en-US" dirty="0">
                <a:latin typeface="Avenir Heavy" panose="02000503020000020003"/>
              </a:rPr>
              <a:t>For labs:  Pertinent (+) and (-).  Give trend of abnormal values.</a:t>
            </a:r>
          </a:p>
          <a:p>
            <a:endParaRPr lang="en-US" dirty="0">
              <a:latin typeface="Avenir Heavy" panose="02000503020000020003"/>
            </a:endParaRPr>
          </a:p>
        </p:txBody>
      </p:sp>
    </p:spTree>
    <p:extLst>
      <p:ext uri="{BB962C8B-B14F-4D97-AF65-F5344CB8AC3E}">
        <p14:creationId xmlns:p14="http://schemas.microsoft.com/office/powerpoint/2010/main" val="348226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E465A-961E-9F48-98CE-6FCD7AC05A2C}"/>
              </a:ext>
            </a:extLst>
          </p:cNvPr>
          <p:cNvSpPr>
            <a:spLocks noGrp="1"/>
          </p:cNvSpPr>
          <p:nvPr>
            <p:ph type="title"/>
          </p:nvPr>
        </p:nvSpPr>
        <p:spPr/>
        <p:txBody>
          <a:bodyPr/>
          <a:lstStyle/>
          <a:p>
            <a:r>
              <a:rPr lang="en-US" dirty="0"/>
              <a:t>During Rounds:  Other</a:t>
            </a:r>
          </a:p>
        </p:txBody>
      </p:sp>
      <p:sp>
        <p:nvSpPr>
          <p:cNvPr id="3" name="Content Placeholder 2">
            <a:extLst>
              <a:ext uri="{FF2B5EF4-FFF2-40B4-BE49-F238E27FC236}">
                <a16:creationId xmlns:a16="http://schemas.microsoft.com/office/drawing/2014/main" id="{2F3DFC7C-0A1B-7142-A081-F61832F49FD9}"/>
              </a:ext>
            </a:extLst>
          </p:cNvPr>
          <p:cNvSpPr>
            <a:spLocks noGrp="1"/>
          </p:cNvSpPr>
          <p:nvPr>
            <p:ph idx="1"/>
          </p:nvPr>
        </p:nvSpPr>
        <p:spPr>
          <a:xfrm>
            <a:off x="457200" y="1418167"/>
            <a:ext cx="8229600" cy="4525433"/>
          </a:xfrm>
        </p:spPr>
        <p:txBody>
          <a:bodyPr/>
          <a:lstStyle/>
          <a:p>
            <a:r>
              <a:rPr lang="en-US" sz="2800" dirty="0">
                <a:latin typeface="Avenir Heavy" panose="02000503020000020003"/>
              </a:rPr>
              <a:t>I will point out abnormal exam findings </a:t>
            </a:r>
          </a:p>
          <a:p>
            <a:pPr marL="0" indent="0">
              <a:buNone/>
            </a:pPr>
            <a:r>
              <a:rPr lang="en-US" sz="2400" dirty="0">
                <a:latin typeface="Avenir Heavy" panose="02000503020000020003"/>
              </a:rPr>
              <a:t>         (but ask me if I don’t)</a:t>
            </a:r>
          </a:p>
          <a:p>
            <a:pPr marL="0" indent="0">
              <a:buNone/>
            </a:pPr>
            <a:endParaRPr lang="en-US" sz="2800" dirty="0">
              <a:latin typeface="Avenir Heavy" panose="02000503020000020003"/>
            </a:endParaRPr>
          </a:p>
          <a:p>
            <a:r>
              <a:rPr lang="en-US" sz="2800" dirty="0">
                <a:latin typeface="Avenir Heavy" panose="02000503020000020003"/>
              </a:rPr>
              <a:t>When you are not presenting, it’s ok to break away from rounds to contact primary team or answer pages</a:t>
            </a:r>
          </a:p>
          <a:p>
            <a:endParaRPr lang="en-US" sz="2800" dirty="0">
              <a:latin typeface="Avenir Heavy" panose="02000503020000020003"/>
            </a:endParaRPr>
          </a:p>
          <a:p>
            <a:r>
              <a:rPr lang="en-US" sz="2800" dirty="0">
                <a:latin typeface="Avenir Heavy" panose="02000503020000020003"/>
              </a:rPr>
              <a:t>For primary services:  </a:t>
            </a:r>
          </a:p>
          <a:p>
            <a:pPr lvl="1"/>
            <a:r>
              <a:rPr lang="en-US" sz="2400" dirty="0">
                <a:latin typeface="Avenir Heavy" panose="02000503020000020003"/>
              </a:rPr>
              <a:t>Who will be calling the nurse to join rounds</a:t>
            </a:r>
          </a:p>
          <a:p>
            <a:pPr lvl="1"/>
            <a:r>
              <a:rPr lang="en-US" sz="2400" dirty="0">
                <a:latin typeface="Avenir Heavy" panose="02000503020000020003"/>
              </a:rPr>
              <a:t>Who will be putting in orders</a:t>
            </a:r>
          </a:p>
          <a:p>
            <a:pPr lvl="1"/>
            <a:endParaRPr lang="en-US" sz="2400" dirty="0"/>
          </a:p>
          <a:p>
            <a:endParaRPr lang="en-US" dirty="0"/>
          </a:p>
        </p:txBody>
      </p:sp>
    </p:spTree>
    <p:extLst>
      <p:ext uri="{BB962C8B-B14F-4D97-AF65-F5344CB8AC3E}">
        <p14:creationId xmlns:p14="http://schemas.microsoft.com/office/powerpoint/2010/main" val="343488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After rounds:  Notes</a:t>
            </a:r>
            <a:endParaRPr lang="en-US" sz="4400" dirty="0"/>
          </a:p>
        </p:txBody>
      </p:sp>
      <p:sp>
        <p:nvSpPr>
          <p:cNvPr id="3" name="Content Placeholder 2"/>
          <p:cNvSpPr>
            <a:spLocks noGrp="1"/>
          </p:cNvSpPr>
          <p:nvPr>
            <p:ph idx="1"/>
          </p:nvPr>
        </p:nvSpPr>
        <p:spPr>
          <a:xfrm>
            <a:off x="0" y="1666060"/>
            <a:ext cx="8581869" cy="4916773"/>
          </a:xfrm>
        </p:spPr>
        <p:txBody>
          <a:bodyPr>
            <a:normAutofit/>
          </a:bodyPr>
          <a:lstStyle/>
          <a:p>
            <a:pPr lvl="1"/>
            <a:r>
              <a:rPr lang="en-US" dirty="0">
                <a:latin typeface="Avenir Heavy" panose="02000503020000020003"/>
              </a:rPr>
              <a:t>Notes completed ideally within an hour of finishing rounds</a:t>
            </a:r>
          </a:p>
          <a:p>
            <a:pPr lvl="1"/>
            <a:r>
              <a:rPr lang="en-US" dirty="0">
                <a:latin typeface="Avenir Heavy" panose="02000503020000020003"/>
              </a:rPr>
              <a:t>Exam:  Only put what you examined</a:t>
            </a:r>
          </a:p>
          <a:p>
            <a:pPr lvl="1"/>
            <a:r>
              <a:rPr lang="en-US" dirty="0">
                <a:latin typeface="Avenir Heavy" panose="02000503020000020003"/>
              </a:rPr>
              <a:t>A/P:  </a:t>
            </a:r>
          </a:p>
          <a:p>
            <a:pPr lvl="2"/>
            <a:r>
              <a:rPr lang="en-US" dirty="0">
                <a:latin typeface="Avenir Heavy" panose="02000503020000020003"/>
              </a:rPr>
              <a:t>Streamline (non-active issues should be deleted or at least listed at the bottom of the note)</a:t>
            </a:r>
          </a:p>
          <a:p>
            <a:pPr lvl="2"/>
            <a:r>
              <a:rPr lang="en-US" dirty="0">
                <a:latin typeface="Avenir Heavy" panose="02000503020000020003"/>
              </a:rPr>
              <a:t>Should be easy to tell the active issues and the plan for the day</a:t>
            </a:r>
          </a:p>
          <a:p>
            <a:pPr lvl="3"/>
            <a:r>
              <a:rPr lang="en-US" dirty="0">
                <a:latin typeface="Avenir Heavy" panose="02000503020000020003"/>
              </a:rPr>
              <a:t>Consider BOLDING action items and/or</a:t>
            </a:r>
          </a:p>
          <a:p>
            <a:pPr lvl="3"/>
            <a:r>
              <a:rPr lang="en-US" dirty="0">
                <a:latin typeface="Avenir Heavy" panose="02000503020000020003"/>
              </a:rPr>
              <a:t>Having 1-2 sentences at the start of the A/P</a:t>
            </a:r>
          </a:p>
          <a:p>
            <a:pPr marL="1371600" lvl="3" indent="0">
              <a:buNone/>
            </a:pPr>
            <a:r>
              <a:rPr lang="en-US" dirty="0">
                <a:latin typeface="Avenir Heavy" panose="02000503020000020003"/>
              </a:rPr>
              <a:t>    summarizing the active issues</a:t>
            </a:r>
          </a:p>
          <a:p>
            <a:endParaRPr lang="en-US" dirty="0"/>
          </a:p>
        </p:txBody>
      </p:sp>
    </p:spTree>
    <p:extLst>
      <p:ext uri="{BB962C8B-B14F-4D97-AF65-F5344CB8AC3E}">
        <p14:creationId xmlns:p14="http://schemas.microsoft.com/office/powerpoint/2010/main" val="100110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C0579-4D6E-544D-820C-E36F92771F77}"/>
              </a:ext>
            </a:extLst>
          </p:cNvPr>
          <p:cNvSpPr>
            <a:spLocks noGrp="1"/>
          </p:cNvSpPr>
          <p:nvPr>
            <p:ph type="title"/>
          </p:nvPr>
        </p:nvSpPr>
        <p:spPr>
          <a:xfrm>
            <a:off x="457200" y="472391"/>
            <a:ext cx="8229600" cy="1143000"/>
          </a:xfrm>
        </p:spPr>
        <p:txBody>
          <a:bodyPr/>
          <a:lstStyle/>
          <a:p>
            <a:r>
              <a:rPr lang="en-US" dirty="0"/>
              <a:t>Culture, style, etc.</a:t>
            </a:r>
          </a:p>
        </p:txBody>
      </p:sp>
      <p:sp>
        <p:nvSpPr>
          <p:cNvPr id="3" name="Content Placeholder 2">
            <a:extLst>
              <a:ext uri="{FF2B5EF4-FFF2-40B4-BE49-F238E27FC236}">
                <a16:creationId xmlns:a16="http://schemas.microsoft.com/office/drawing/2014/main" id="{5B854DE5-D076-0E45-B7C9-3229F3BCC333}"/>
              </a:ext>
            </a:extLst>
          </p:cNvPr>
          <p:cNvSpPr>
            <a:spLocks noGrp="1"/>
          </p:cNvSpPr>
          <p:nvPr>
            <p:ph idx="1"/>
          </p:nvPr>
        </p:nvSpPr>
        <p:spPr>
          <a:xfrm>
            <a:off x="457200" y="1806241"/>
            <a:ext cx="7467600" cy="1143001"/>
          </a:xfrm>
        </p:spPr>
        <p:txBody>
          <a:bodyPr>
            <a:normAutofit/>
          </a:bodyPr>
          <a:lstStyle/>
          <a:p>
            <a:r>
              <a:rPr lang="en-US" sz="2800" dirty="0">
                <a:latin typeface="Avenir Heavy" panose="02000503020000020003"/>
              </a:rPr>
              <a:t>Communication is key!:  </a:t>
            </a:r>
            <a:r>
              <a:rPr lang="en-US" sz="2400" dirty="0">
                <a:latin typeface="Avenir Heavy" panose="02000503020000020003"/>
              </a:rPr>
              <a:t>Speak with </a:t>
            </a:r>
            <a:r>
              <a:rPr lang="en-US" sz="2000" i="1" dirty="0">
                <a:latin typeface="Avenir Heavy" panose="02000503020000020003"/>
              </a:rPr>
              <a:t>(don’t just text)</a:t>
            </a:r>
            <a:r>
              <a:rPr lang="en-US" sz="2400" dirty="0">
                <a:latin typeface="Avenir Heavy" panose="02000503020000020003"/>
              </a:rPr>
              <a:t> other teams.</a:t>
            </a:r>
            <a:endParaRPr lang="en-US" sz="2800" dirty="0">
              <a:latin typeface="Avenir Heavy" panose="02000503020000020003"/>
            </a:endParaRPr>
          </a:p>
          <a:p>
            <a:endParaRPr lang="en-US" dirty="0">
              <a:latin typeface="Avenir Heavy" panose="02000503020000020003"/>
            </a:endParaRPr>
          </a:p>
        </p:txBody>
      </p:sp>
      <p:pic>
        <p:nvPicPr>
          <p:cNvPr id="5" name="Picture 4" descr="A cat under an umbrella&#10;&#10;Description automatically generated with low confidence">
            <a:extLst>
              <a:ext uri="{FF2B5EF4-FFF2-40B4-BE49-F238E27FC236}">
                <a16:creationId xmlns:a16="http://schemas.microsoft.com/office/drawing/2014/main" id="{E8371C80-FCBC-524D-A35A-C76F17E1C0D1}"/>
              </a:ext>
            </a:extLst>
          </p:cNvPr>
          <p:cNvPicPr>
            <a:picLocks noChangeAspect="1"/>
          </p:cNvPicPr>
          <p:nvPr/>
        </p:nvPicPr>
        <p:blipFill>
          <a:blip r:embed="rId3"/>
          <a:stretch>
            <a:fillRect/>
          </a:stretch>
        </p:blipFill>
        <p:spPr>
          <a:xfrm>
            <a:off x="774215" y="3036047"/>
            <a:ext cx="2416312" cy="3561977"/>
          </a:xfrm>
          <a:prstGeom prst="rect">
            <a:avLst/>
          </a:prstGeom>
        </p:spPr>
      </p:pic>
      <p:sp>
        <p:nvSpPr>
          <p:cNvPr id="6" name="TextBox 5">
            <a:extLst>
              <a:ext uri="{FF2B5EF4-FFF2-40B4-BE49-F238E27FC236}">
                <a16:creationId xmlns:a16="http://schemas.microsoft.com/office/drawing/2014/main" id="{517E609C-A762-3640-AAD8-0203401A0679}"/>
              </a:ext>
            </a:extLst>
          </p:cNvPr>
          <p:cNvSpPr txBox="1"/>
          <p:nvPr/>
        </p:nvSpPr>
        <p:spPr>
          <a:xfrm>
            <a:off x="3482790" y="2896991"/>
            <a:ext cx="4886996" cy="1261884"/>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venir Heavy" panose="02000503020000020003"/>
              </a:rPr>
              <a:t>Feedback:  </a:t>
            </a:r>
            <a:r>
              <a:rPr lang="en-US" sz="2400" dirty="0">
                <a:latin typeface="Avenir Heavy" panose="02000503020000020003"/>
              </a:rPr>
              <a:t>I will give specific feedback as I go, and at the end of the week.</a:t>
            </a:r>
            <a:endParaRPr lang="en-US" sz="2600" dirty="0">
              <a:latin typeface="Avenir Heavy" panose="02000503020000020003"/>
            </a:endParaRPr>
          </a:p>
        </p:txBody>
      </p:sp>
      <p:sp>
        <p:nvSpPr>
          <p:cNvPr id="7" name="TextBox 6">
            <a:extLst>
              <a:ext uri="{FF2B5EF4-FFF2-40B4-BE49-F238E27FC236}">
                <a16:creationId xmlns:a16="http://schemas.microsoft.com/office/drawing/2014/main" id="{6AD6B710-D2CB-3F4C-99FA-A6C76E3AB58A}"/>
              </a:ext>
            </a:extLst>
          </p:cNvPr>
          <p:cNvSpPr txBox="1"/>
          <p:nvPr/>
        </p:nvSpPr>
        <p:spPr>
          <a:xfrm>
            <a:off x="3482791" y="4346556"/>
            <a:ext cx="5204009" cy="1538883"/>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venir Heavy" panose="02000503020000020003"/>
              </a:rPr>
              <a:t>Establish a safe learning space</a:t>
            </a:r>
            <a:r>
              <a:rPr lang="en-US" sz="2400" dirty="0">
                <a:latin typeface="Avenir Heavy" panose="02000503020000020003"/>
              </a:rPr>
              <a:t>:  </a:t>
            </a:r>
            <a:endParaRPr lang="en-US" sz="2400" dirty="0" smtClean="0">
              <a:latin typeface="Avenir Heavy" panose="02000503020000020003"/>
            </a:endParaRPr>
          </a:p>
          <a:p>
            <a:r>
              <a:rPr lang="en-US" sz="2400" dirty="0">
                <a:latin typeface="Avenir Heavy" panose="02000503020000020003"/>
              </a:rPr>
              <a:t> </a:t>
            </a:r>
            <a:r>
              <a:rPr lang="en-US" sz="2400" dirty="0" smtClean="0">
                <a:latin typeface="Avenir Heavy" panose="02000503020000020003"/>
              </a:rPr>
              <a:t>       I </a:t>
            </a:r>
            <a:r>
              <a:rPr lang="en-US" sz="2400" dirty="0">
                <a:latin typeface="Avenir Heavy" panose="02000503020000020003"/>
              </a:rPr>
              <a:t>don’t ask questions I expect them to </a:t>
            </a:r>
            <a:endParaRPr lang="en-US" sz="2400" dirty="0" smtClean="0">
              <a:latin typeface="Avenir Heavy" panose="02000503020000020003"/>
            </a:endParaRPr>
          </a:p>
          <a:p>
            <a:r>
              <a:rPr lang="en-US" sz="2400" dirty="0">
                <a:latin typeface="Avenir Heavy" panose="02000503020000020003"/>
              </a:rPr>
              <a:t> </a:t>
            </a:r>
            <a:r>
              <a:rPr lang="en-US" sz="2400" dirty="0" smtClean="0">
                <a:latin typeface="Avenir Heavy" panose="02000503020000020003"/>
              </a:rPr>
              <a:t>       know</a:t>
            </a:r>
            <a:r>
              <a:rPr lang="en-US" sz="2400" dirty="0">
                <a:latin typeface="Avenir Heavy" panose="02000503020000020003"/>
              </a:rPr>
              <a:t>.</a:t>
            </a:r>
          </a:p>
          <a:p>
            <a:endParaRPr lang="en-US" dirty="0"/>
          </a:p>
        </p:txBody>
      </p:sp>
    </p:spTree>
    <p:extLst>
      <p:ext uri="{BB962C8B-B14F-4D97-AF65-F5344CB8AC3E}">
        <p14:creationId xmlns:p14="http://schemas.microsoft.com/office/powerpoint/2010/main" val="92222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2D931-E0D4-EA47-AA48-9DE2D54A2A43}"/>
              </a:ext>
            </a:extLst>
          </p:cNvPr>
          <p:cNvSpPr>
            <a:spLocks noGrp="1"/>
          </p:cNvSpPr>
          <p:nvPr>
            <p:ph type="title"/>
          </p:nvPr>
        </p:nvSpPr>
        <p:spPr>
          <a:xfrm>
            <a:off x="0" y="965200"/>
            <a:ext cx="9144000" cy="1143000"/>
          </a:xfrm>
        </p:spPr>
        <p:txBody>
          <a:bodyPr>
            <a:normAutofit fontScale="90000"/>
          </a:bodyPr>
          <a:lstStyle/>
          <a:p>
            <a:pPr>
              <a:lnSpc>
                <a:spcPct val="150000"/>
              </a:lnSpc>
            </a:pPr>
            <a:r>
              <a:rPr lang="en-US" dirty="0"/>
              <a:t>Organization of Rounds</a:t>
            </a:r>
            <a:r>
              <a:rPr lang="en-US" sz="3600" dirty="0"/>
              <a:t/>
            </a:r>
            <a:br>
              <a:rPr lang="en-US" sz="3600" dirty="0"/>
            </a:br>
            <a:endParaRPr lang="en-US" dirty="0"/>
          </a:p>
        </p:txBody>
      </p:sp>
      <p:sp>
        <p:nvSpPr>
          <p:cNvPr id="3" name="Content Placeholder 2">
            <a:extLst>
              <a:ext uri="{FF2B5EF4-FFF2-40B4-BE49-F238E27FC236}">
                <a16:creationId xmlns:a16="http://schemas.microsoft.com/office/drawing/2014/main" id="{11158B1F-1E5F-D146-BDE3-4D920453D85A}"/>
              </a:ext>
            </a:extLst>
          </p:cNvPr>
          <p:cNvSpPr>
            <a:spLocks noGrp="1"/>
          </p:cNvSpPr>
          <p:nvPr>
            <p:ph idx="1"/>
          </p:nvPr>
        </p:nvSpPr>
        <p:spPr>
          <a:xfrm>
            <a:off x="457200" y="2299975"/>
            <a:ext cx="8229600" cy="3592825"/>
          </a:xfrm>
        </p:spPr>
        <p:txBody>
          <a:bodyPr>
            <a:normAutofit fontScale="70000" lnSpcReduction="20000"/>
          </a:bodyPr>
          <a:lstStyle/>
          <a:p>
            <a:r>
              <a:rPr lang="en-US" dirty="0">
                <a:latin typeface="Avenir Heavy" panose="02000503020000020003"/>
              </a:rPr>
              <a:t>As a trainee, what things bothered you about how rounds were run?</a:t>
            </a:r>
          </a:p>
          <a:p>
            <a:endParaRPr lang="en-US" dirty="0">
              <a:latin typeface="Avenir Heavy" panose="02000503020000020003"/>
            </a:endParaRPr>
          </a:p>
          <a:p>
            <a:r>
              <a:rPr lang="en-US" dirty="0">
                <a:latin typeface="Avenir Heavy" panose="02000503020000020003"/>
              </a:rPr>
              <a:t>As a trainee, were there things you felt were very effective or helpful in how rounds were run?</a:t>
            </a:r>
          </a:p>
          <a:p>
            <a:endParaRPr lang="en-US" dirty="0">
              <a:latin typeface="Avenir Heavy" panose="02000503020000020003"/>
            </a:endParaRPr>
          </a:p>
          <a:p>
            <a:r>
              <a:rPr lang="en-US" dirty="0">
                <a:latin typeface="Avenir Heavy" panose="02000503020000020003"/>
              </a:rPr>
              <a:t>What are the advantages of walk rounds and seeing the patient with the whole team?</a:t>
            </a:r>
          </a:p>
          <a:p>
            <a:endParaRPr lang="en-US" dirty="0">
              <a:latin typeface="Avenir Heavy" panose="02000503020000020003"/>
            </a:endParaRPr>
          </a:p>
          <a:p>
            <a:r>
              <a:rPr lang="en-US" dirty="0">
                <a:latin typeface="Avenir Heavy" panose="02000503020000020003"/>
              </a:rPr>
              <a:t>What are the downsides?</a:t>
            </a:r>
          </a:p>
        </p:txBody>
      </p:sp>
    </p:spTree>
    <p:extLst>
      <p:ext uri="{BB962C8B-B14F-4D97-AF65-F5344CB8AC3E}">
        <p14:creationId xmlns:p14="http://schemas.microsoft.com/office/powerpoint/2010/main" val="113267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AC0EAA-8B35-9047-A321-77780B252F5E}"/>
              </a:ext>
            </a:extLst>
          </p:cNvPr>
          <p:cNvSpPr>
            <a:spLocks noGrp="1"/>
          </p:cNvSpPr>
          <p:nvPr>
            <p:ph type="title"/>
          </p:nvPr>
        </p:nvSpPr>
        <p:spPr>
          <a:xfrm>
            <a:off x="445714" y="421155"/>
            <a:ext cx="8229600" cy="1143000"/>
          </a:xfrm>
        </p:spPr>
        <p:txBody>
          <a:bodyPr>
            <a:noAutofit/>
          </a:bodyPr>
          <a:lstStyle/>
          <a:p>
            <a:r>
              <a:rPr lang="en-US" sz="4000" dirty="0"/>
              <a:t>Walk rounds</a:t>
            </a:r>
          </a:p>
        </p:txBody>
      </p:sp>
      <p:sp>
        <p:nvSpPr>
          <p:cNvPr id="6" name="Content Placeholder 5">
            <a:extLst>
              <a:ext uri="{FF2B5EF4-FFF2-40B4-BE49-F238E27FC236}">
                <a16:creationId xmlns:a16="http://schemas.microsoft.com/office/drawing/2014/main" id="{B9E36BC5-7E27-4349-A469-773C2D31D992}"/>
              </a:ext>
            </a:extLst>
          </p:cNvPr>
          <p:cNvSpPr>
            <a:spLocks noGrp="1"/>
          </p:cNvSpPr>
          <p:nvPr>
            <p:ph sz="half" idx="2"/>
          </p:nvPr>
        </p:nvSpPr>
        <p:spPr>
          <a:xfrm>
            <a:off x="445714" y="2906712"/>
            <a:ext cx="3572933" cy="3951288"/>
          </a:xfrm>
        </p:spPr>
        <p:txBody>
          <a:bodyPr/>
          <a:lstStyle/>
          <a:p>
            <a:r>
              <a:rPr lang="en-US" dirty="0">
                <a:latin typeface="Avenir Heavy" panose="02000503020000020003"/>
              </a:rPr>
              <a:t>May be more efficient for attending</a:t>
            </a:r>
          </a:p>
          <a:p>
            <a:r>
              <a:rPr lang="en-US" dirty="0">
                <a:latin typeface="Avenir Heavy" panose="02000503020000020003"/>
              </a:rPr>
              <a:t>Teach exam</a:t>
            </a:r>
          </a:p>
          <a:p>
            <a:r>
              <a:rPr lang="en-US" dirty="0">
                <a:latin typeface="Avenir Heavy" panose="02000503020000020003"/>
              </a:rPr>
              <a:t>Model or observe communication with patient</a:t>
            </a:r>
          </a:p>
        </p:txBody>
      </p:sp>
      <p:sp>
        <p:nvSpPr>
          <p:cNvPr id="7" name="Text Placeholder 6">
            <a:extLst>
              <a:ext uri="{FF2B5EF4-FFF2-40B4-BE49-F238E27FC236}">
                <a16:creationId xmlns:a16="http://schemas.microsoft.com/office/drawing/2014/main" id="{712F340F-1FB6-9143-947C-AF8DF7A1CF5D}"/>
              </a:ext>
            </a:extLst>
          </p:cNvPr>
          <p:cNvSpPr>
            <a:spLocks noGrp="1"/>
          </p:cNvSpPr>
          <p:nvPr>
            <p:ph type="body" sz="quarter" idx="3"/>
          </p:nvPr>
        </p:nvSpPr>
        <p:spPr>
          <a:xfrm>
            <a:off x="4633539" y="1884267"/>
            <a:ext cx="4041775" cy="639763"/>
          </a:xfrm>
        </p:spPr>
        <p:txBody>
          <a:bodyPr>
            <a:normAutofit/>
          </a:bodyPr>
          <a:lstStyle/>
          <a:p>
            <a:r>
              <a:rPr lang="en-US" sz="3200" dirty="0">
                <a:latin typeface="Avenir Heavy" panose="02000503020000020003"/>
              </a:rPr>
              <a:t>Cons</a:t>
            </a:r>
          </a:p>
        </p:txBody>
      </p:sp>
      <p:sp>
        <p:nvSpPr>
          <p:cNvPr id="8" name="Content Placeholder 7">
            <a:extLst>
              <a:ext uri="{FF2B5EF4-FFF2-40B4-BE49-F238E27FC236}">
                <a16:creationId xmlns:a16="http://schemas.microsoft.com/office/drawing/2014/main" id="{E7244E4D-B4B0-8749-9A97-57CE8720CCE2}"/>
              </a:ext>
            </a:extLst>
          </p:cNvPr>
          <p:cNvSpPr>
            <a:spLocks noGrp="1"/>
          </p:cNvSpPr>
          <p:nvPr>
            <p:ph sz="quarter" idx="4"/>
          </p:nvPr>
        </p:nvSpPr>
        <p:spPr>
          <a:xfrm>
            <a:off x="4572000" y="2906712"/>
            <a:ext cx="4498975" cy="3951288"/>
          </a:xfrm>
        </p:spPr>
        <p:txBody>
          <a:bodyPr/>
          <a:lstStyle/>
          <a:p>
            <a:r>
              <a:rPr lang="en-US" dirty="0">
                <a:latin typeface="Avenir Heavy" panose="02000503020000020003"/>
              </a:rPr>
              <a:t>May be inefficient for trainees</a:t>
            </a:r>
          </a:p>
          <a:p>
            <a:r>
              <a:rPr lang="en-US" dirty="0">
                <a:latin typeface="Avenir Heavy" panose="02000503020000020003"/>
              </a:rPr>
              <a:t>Harder to review imaging</a:t>
            </a:r>
          </a:p>
          <a:p>
            <a:r>
              <a:rPr lang="en-US" dirty="0">
                <a:latin typeface="Avenir Heavy" panose="02000503020000020003"/>
              </a:rPr>
              <a:t>More distractions and less comfortable</a:t>
            </a:r>
          </a:p>
          <a:p>
            <a:r>
              <a:rPr lang="en-US" dirty="0">
                <a:latin typeface="Avenir Heavy" panose="02000503020000020003"/>
              </a:rPr>
              <a:t>Sometimes low yield for teaching</a:t>
            </a:r>
          </a:p>
        </p:txBody>
      </p:sp>
      <p:sp>
        <p:nvSpPr>
          <p:cNvPr id="9" name="Text Placeholder 6">
            <a:extLst>
              <a:ext uri="{FF2B5EF4-FFF2-40B4-BE49-F238E27FC236}">
                <a16:creationId xmlns:a16="http://schemas.microsoft.com/office/drawing/2014/main" id="{341652FF-E04C-294E-A0FF-62EB6559D950}"/>
              </a:ext>
            </a:extLst>
          </p:cNvPr>
          <p:cNvSpPr txBox="1">
            <a:spLocks/>
          </p:cNvSpPr>
          <p:nvPr/>
        </p:nvSpPr>
        <p:spPr>
          <a:xfrm>
            <a:off x="591764" y="1766048"/>
            <a:ext cx="4041775" cy="639762"/>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ct val="20000"/>
              </a:spcBef>
              <a:buFont typeface="Arial" pitchFamily="34" charset="0"/>
              <a:buNone/>
              <a:defRPr sz="2000" b="1" kern="1200">
                <a:solidFill>
                  <a:schemeClr val="tx1"/>
                </a:solidFill>
                <a:latin typeface="+mn-lt"/>
                <a:ea typeface="+mn-ea"/>
                <a:cs typeface="+mn-cs"/>
              </a:defRPr>
            </a:lvl1pPr>
            <a:lvl2pPr marL="457200" indent="0" algn="l" defTabSz="914400" rtl="0" eaLnBrk="1" latinLnBrk="0" hangingPunct="1">
              <a:lnSpc>
                <a:spcPct val="150000"/>
              </a:lnSpc>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150000"/>
              </a:lnSpc>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150000"/>
              </a:lnSpc>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150000"/>
              </a:lnSpc>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3200" dirty="0">
                <a:latin typeface="Avenir Heavy" panose="02000503020000020003"/>
              </a:rPr>
              <a:t>Pros</a:t>
            </a:r>
          </a:p>
        </p:txBody>
      </p:sp>
      <p:pic>
        <p:nvPicPr>
          <p:cNvPr id="3" name="Picture 2" descr="A dog lying on its back on grass&#10;&#10;Description automatically generated with medium confidence">
            <a:extLst>
              <a:ext uri="{FF2B5EF4-FFF2-40B4-BE49-F238E27FC236}">
                <a16:creationId xmlns:a16="http://schemas.microsoft.com/office/drawing/2014/main" id="{975A9EF6-D3BE-2A4D-842D-6E462ED66672}"/>
              </a:ext>
            </a:extLst>
          </p:cNvPr>
          <p:cNvPicPr>
            <a:picLocks noChangeAspect="1"/>
          </p:cNvPicPr>
          <p:nvPr/>
        </p:nvPicPr>
        <p:blipFill>
          <a:blip r:embed="rId3"/>
          <a:stretch>
            <a:fillRect/>
          </a:stretch>
        </p:blipFill>
        <p:spPr>
          <a:xfrm>
            <a:off x="6440749" y="126384"/>
            <a:ext cx="2511242" cy="2403809"/>
          </a:xfrm>
          <a:prstGeom prst="rect">
            <a:avLst/>
          </a:prstGeom>
        </p:spPr>
      </p:pic>
    </p:spTree>
    <p:extLst>
      <p:ext uri="{BB962C8B-B14F-4D97-AF65-F5344CB8AC3E}">
        <p14:creationId xmlns:p14="http://schemas.microsoft.com/office/powerpoint/2010/main" val="232399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A5A36-DA4E-9945-8A75-51E8BC26A369}"/>
              </a:ext>
            </a:extLst>
          </p:cNvPr>
          <p:cNvSpPr>
            <a:spLocks noGrp="1"/>
          </p:cNvSpPr>
          <p:nvPr>
            <p:ph type="title"/>
          </p:nvPr>
        </p:nvSpPr>
        <p:spPr>
          <a:xfrm>
            <a:off x="453424" y="519175"/>
            <a:ext cx="8229600" cy="1143000"/>
          </a:xfrm>
        </p:spPr>
        <p:txBody>
          <a:bodyPr/>
          <a:lstStyle/>
          <a:p>
            <a:r>
              <a:rPr lang="en-US" dirty="0" smtClean="0"/>
              <a:t>Compromises</a:t>
            </a:r>
            <a:endParaRPr lang="en-US" dirty="0"/>
          </a:p>
        </p:txBody>
      </p:sp>
      <p:sp>
        <p:nvSpPr>
          <p:cNvPr id="3" name="Content Placeholder 2">
            <a:extLst>
              <a:ext uri="{FF2B5EF4-FFF2-40B4-BE49-F238E27FC236}">
                <a16:creationId xmlns:a16="http://schemas.microsoft.com/office/drawing/2014/main" id="{EB478545-3358-604F-B328-F78AA6F513AC}"/>
              </a:ext>
            </a:extLst>
          </p:cNvPr>
          <p:cNvSpPr>
            <a:spLocks noGrp="1"/>
          </p:cNvSpPr>
          <p:nvPr>
            <p:ph idx="1"/>
          </p:nvPr>
        </p:nvSpPr>
        <p:spPr>
          <a:xfrm>
            <a:off x="457200" y="3161770"/>
            <a:ext cx="8229600" cy="4525963"/>
          </a:xfrm>
        </p:spPr>
        <p:txBody>
          <a:bodyPr/>
          <a:lstStyle/>
          <a:p>
            <a:r>
              <a:rPr lang="en-US" sz="2400" dirty="0">
                <a:latin typeface="Avenir Heavy" panose="02000503020000020003"/>
              </a:rPr>
              <a:t>All new patients to be seen by the whole team</a:t>
            </a:r>
          </a:p>
          <a:p>
            <a:r>
              <a:rPr lang="en-US" sz="2400" dirty="0">
                <a:latin typeface="Avenir Heavy" panose="02000503020000020003"/>
              </a:rPr>
              <a:t>Some old patients may be seen by attending before rounds</a:t>
            </a:r>
          </a:p>
          <a:p>
            <a:r>
              <a:rPr lang="en-US" sz="2400" dirty="0">
                <a:latin typeface="Avenir Heavy" panose="02000503020000020003"/>
              </a:rPr>
              <a:t>Patients to be discharged:  attending to see 1 or 2 with the team to model discharge instructions.  After that, on their own before rounds</a:t>
            </a:r>
          </a:p>
          <a:p>
            <a:r>
              <a:rPr lang="en-US" sz="2400" dirty="0">
                <a:latin typeface="Avenir Heavy" panose="02000503020000020003"/>
              </a:rPr>
              <a:t>Review new imaging in conference room </a:t>
            </a:r>
          </a:p>
          <a:p>
            <a:pPr marL="0" indent="0">
              <a:buNone/>
            </a:pPr>
            <a:r>
              <a:rPr lang="en-US" sz="2400" dirty="0">
                <a:latin typeface="Avenir Heavy" panose="02000503020000020003"/>
              </a:rPr>
              <a:t>    before starting walk rounds</a:t>
            </a:r>
          </a:p>
          <a:p>
            <a:endParaRPr lang="en-US" sz="2400" dirty="0">
              <a:latin typeface="Avenir Heavy" panose="02000503020000020003"/>
            </a:endParaRPr>
          </a:p>
        </p:txBody>
      </p:sp>
      <p:sp>
        <p:nvSpPr>
          <p:cNvPr id="5" name="TextBox 4">
            <a:extLst>
              <a:ext uri="{FF2B5EF4-FFF2-40B4-BE49-F238E27FC236}">
                <a16:creationId xmlns:a16="http://schemas.microsoft.com/office/drawing/2014/main" id="{DEF2434B-9BD8-F340-BF4A-65749A31493E}"/>
              </a:ext>
            </a:extLst>
          </p:cNvPr>
          <p:cNvSpPr txBox="1"/>
          <p:nvPr/>
        </p:nvSpPr>
        <p:spPr>
          <a:xfrm>
            <a:off x="1794933" y="1828800"/>
            <a:ext cx="4927952" cy="523220"/>
          </a:xfrm>
          <a:prstGeom prst="rect">
            <a:avLst/>
          </a:prstGeom>
          <a:noFill/>
        </p:spPr>
        <p:txBody>
          <a:bodyPr wrap="none" rtlCol="0">
            <a:spAutoFit/>
          </a:bodyPr>
          <a:lstStyle/>
          <a:p>
            <a:r>
              <a:rPr lang="en-US" sz="2800" dirty="0">
                <a:latin typeface="Avenir Heavy" panose="02000503020000020003"/>
              </a:rPr>
              <a:t>How would you structure rounds?</a:t>
            </a:r>
          </a:p>
        </p:txBody>
      </p:sp>
      <p:sp>
        <p:nvSpPr>
          <p:cNvPr id="6" name="TextBox 5">
            <a:extLst>
              <a:ext uri="{FF2B5EF4-FFF2-40B4-BE49-F238E27FC236}">
                <a16:creationId xmlns:a16="http://schemas.microsoft.com/office/drawing/2014/main" id="{558F9A1B-3E55-8148-A6C7-E0B0A21F2A4C}"/>
              </a:ext>
            </a:extLst>
          </p:cNvPr>
          <p:cNvSpPr txBox="1"/>
          <p:nvPr/>
        </p:nvSpPr>
        <p:spPr>
          <a:xfrm>
            <a:off x="287867" y="2638550"/>
            <a:ext cx="1925527" cy="523220"/>
          </a:xfrm>
          <a:prstGeom prst="rect">
            <a:avLst/>
          </a:prstGeom>
          <a:noFill/>
        </p:spPr>
        <p:txBody>
          <a:bodyPr wrap="none" rtlCol="0">
            <a:spAutoFit/>
          </a:bodyPr>
          <a:lstStyle/>
          <a:p>
            <a:r>
              <a:rPr lang="en-US" sz="2800" u="sng" dirty="0">
                <a:latin typeface="Avenir Heavy" panose="02000503020000020003"/>
              </a:rPr>
              <a:t>Some ideas:</a:t>
            </a:r>
          </a:p>
        </p:txBody>
      </p:sp>
    </p:spTree>
    <p:extLst>
      <p:ext uri="{BB962C8B-B14F-4D97-AF65-F5344CB8AC3E}">
        <p14:creationId xmlns:p14="http://schemas.microsoft.com/office/powerpoint/2010/main" val="107295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C7D4B-5D2B-6148-A198-2175A6BDD37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6D402D8-7DA7-264B-84FE-B6D9E4B819E4}"/>
              </a:ext>
            </a:extLst>
          </p:cNvPr>
          <p:cNvSpPr>
            <a:spLocks noGrp="1"/>
          </p:cNvSpPr>
          <p:nvPr>
            <p:ph idx="1"/>
          </p:nvPr>
        </p:nvSpPr>
        <p:spPr/>
        <p:txBody>
          <a:bodyPr/>
          <a:lstStyle/>
          <a:p>
            <a:r>
              <a:rPr lang="en-US" sz="2400" dirty="0">
                <a:latin typeface="Avenir Heavy" panose="02000503020000020003"/>
              </a:rPr>
              <a:t>O’Leary KJ, </a:t>
            </a:r>
            <a:r>
              <a:rPr lang="en-US" sz="2400" dirty="0" err="1">
                <a:latin typeface="Avenir Heavy" panose="02000503020000020003"/>
              </a:rPr>
              <a:t>Tschoe</a:t>
            </a:r>
            <a:r>
              <a:rPr lang="en-US" sz="2400" dirty="0">
                <a:latin typeface="Avenir Heavy" panose="02000503020000020003"/>
              </a:rPr>
              <a:t> M, Wiese J.  Chapter 4 </a:t>
            </a:r>
            <a:r>
              <a:rPr lang="en-US" sz="2400" dirty="0" smtClean="0">
                <a:latin typeface="Avenir Heavy" panose="02000503020000020003"/>
              </a:rPr>
              <a:t>- The </a:t>
            </a:r>
            <a:r>
              <a:rPr lang="en-US" sz="2400" dirty="0">
                <a:latin typeface="Avenir Heavy" panose="02000503020000020003"/>
              </a:rPr>
              <a:t>First Day on Service:  The Attending’s Role in Setting Expectations. </a:t>
            </a:r>
            <a:r>
              <a:rPr lang="en-US" sz="2400" dirty="0" smtClean="0">
                <a:latin typeface="Avenir Heavy" panose="02000503020000020003"/>
              </a:rPr>
              <a:t> J Wiese (Ed.)  </a:t>
            </a:r>
            <a:r>
              <a:rPr lang="en-US" sz="2400" i="1" dirty="0">
                <a:latin typeface="Avenir Heavy" panose="02000503020000020003"/>
              </a:rPr>
              <a:t>Teaching in the Hospital. </a:t>
            </a:r>
            <a:r>
              <a:rPr lang="en-US" sz="2400" dirty="0">
                <a:latin typeface="Avenir Heavy" panose="02000503020000020003"/>
              </a:rPr>
              <a:t>pp. 23-45.  </a:t>
            </a:r>
            <a:r>
              <a:rPr lang="en-US" sz="2400" dirty="0" smtClean="0">
                <a:latin typeface="Avenir Heavy" panose="02000503020000020003"/>
              </a:rPr>
              <a:t>Philadelphia, Pennsylvania:  ACP Press.</a:t>
            </a:r>
            <a:endParaRPr lang="en-US" sz="2400" dirty="0">
              <a:latin typeface="Avenir Heavy" panose="02000503020000020003"/>
            </a:endParaRPr>
          </a:p>
        </p:txBody>
      </p:sp>
    </p:spTree>
    <p:extLst>
      <p:ext uri="{BB962C8B-B14F-4D97-AF65-F5344CB8AC3E}">
        <p14:creationId xmlns:p14="http://schemas.microsoft.com/office/powerpoint/2010/main" val="407691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Flipped Classroom Model</a:t>
            </a:r>
            <a:endParaRPr lang="en-US" dirty="0"/>
          </a:p>
        </p:txBody>
      </p:sp>
      <p:sp>
        <p:nvSpPr>
          <p:cNvPr id="3" name="Content Placeholder 2"/>
          <p:cNvSpPr>
            <a:spLocks noGrp="1"/>
          </p:cNvSpPr>
          <p:nvPr>
            <p:ph idx="1"/>
          </p:nvPr>
        </p:nvSpPr>
        <p:spPr>
          <a:xfrm>
            <a:off x="457200" y="2113768"/>
            <a:ext cx="5567819" cy="1781827"/>
          </a:xfrm>
        </p:spPr>
        <p:txBody>
          <a:bodyPr/>
          <a:lstStyle/>
          <a:p>
            <a:r>
              <a:rPr lang="en-US" dirty="0" smtClean="0">
                <a:latin typeface="Avenir Heavy" panose="02000503020000020003"/>
              </a:rPr>
              <a:t>Increase exposure to a concept</a:t>
            </a:r>
          </a:p>
          <a:p>
            <a:r>
              <a:rPr lang="en-US" dirty="0" smtClean="0">
                <a:latin typeface="Avenir Heavy" panose="02000503020000020003"/>
              </a:rPr>
              <a:t>Start doing</a:t>
            </a:r>
            <a:endParaRPr lang="en-US" dirty="0">
              <a:latin typeface="Avenir Heavy" panose="02000503020000020003"/>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720" y="2793304"/>
            <a:ext cx="2196249" cy="3809709"/>
          </a:xfrm>
          <a:prstGeom prst="rect">
            <a:avLst/>
          </a:prstGeom>
        </p:spPr>
      </p:pic>
      <p:sp>
        <p:nvSpPr>
          <p:cNvPr id="5" name="Rectangle 4"/>
          <p:cNvSpPr/>
          <p:nvPr/>
        </p:nvSpPr>
        <p:spPr>
          <a:xfrm>
            <a:off x="2899106" y="6544591"/>
            <a:ext cx="2949846" cy="307777"/>
          </a:xfrm>
          <a:prstGeom prst="rect">
            <a:avLst/>
          </a:prstGeom>
        </p:spPr>
        <p:txBody>
          <a:bodyPr wrap="none">
            <a:spAutoFit/>
          </a:bodyPr>
          <a:lstStyle/>
          <a:p>
            <a:r>
              <a:rPr lang="en-US" sz="1400" dirty="0">
                <a:solidFill>
                  <a:schemeClr val="accent2">
                    <a:lumMod val="40000"/>
                    <a:lumOff val="60000"/>
                  </a:schemeClr>
                </a:solidFill>
                <a:latin typeface="Roboto" panose="02000000000000000000" pitchFamily="2" charset="0"/>
                <a:hlinkClick r:id="rId4" tooltip="View page"/>
              </a:rPr>
              <a:t>breaking-news-2454.blogspot.com</a:t>
            </a:r>
            <a:endParaRPr lang="en-US" sz="1400" dirty="0">
              <a:solidFill>
                <a:schemeClr val="accent2">
                  <a:lumMod val="40000"/>
                  <a:lumOff val="60000"/>
                </a:schemeClr>
              </a:solidFill>
            </a:endParaRPr>
          </a:p>
        </p:txBody>
      </p:sp>
    </p:spTree>
    <p:extLst>
      <p:ext uri="{BB962C8B-B14F-4D97-AF65-F5344CB8AC3E}">
        <p14:creationId xmlns:p14="http://schemas.microsoft.com/office/powerpoint/2010/main" val="349171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20346A69-4762-8348-A7C9-4AAE53F2FE4F}"/>
              </a:ext>
            </a:extLst>
          </p:cNvPr>
          <p:cNvSpPr/>
          <p:nvPr/>
        </p:nvSpPr>
        <p:spPr>
          <a:xfrm>
            <a:off x="1339027" y="1083608"/>
            <a:ext cx="6024282" cy="5517777"/>
          </a:xfrm>
          <a:prstGeom prst="ellipse">
            <a:avLst/>
          </a:prstGeom>
          <a:solidFill>
            <a:srgbClr val="1E4E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D733E96-AFEA-284F-88A1-4B461C1CEE3D}"/>
              </a:ext>
            </a:extLst>
          </p:cNvPr>
          <p:cNvSpPr txBox="1"/>
          <p:nvPr/>
        </p:nvSpPr>
        <p:spPr>
          <a:xfrm>
            <a:off x="3690601" y="2022490"/>
            <a:ext cx="1784591" cy="461665"/>
          </a:xfrm>
          <a:prstGeom prst="rect">
            <a:avLst/>
          </a:prstGeom>
          <a:noFill/>
        </p:spPr>
        <p:txBody>
          <a:bodyPr wrap="none" rtlCol="0">
            <a:spAutoFit/>
          </a:bodyPr>
          <a:lstStyle/>
          <a:p>
            <a:r>
              <a:rPr lang="en-US" sz="2400" dirty="0">
                <a:solidFill>
                  <a:schemeClr val="bg1"/>
                </a:solidFill>
              </a:rPr>
              <a:t>Patient Care</a:t>
            </a:r>
          </a:p>
        </p:txBody>
      </p:sp>
      <p:sp>
        <p:nvSpPr>
          <p:cNvPr id="5" name="Oval 4">
            <a:extLst>
              <a:ext uri="{FF2B5EF4-FFF2-40B4-BE49-F238E27FC236}">
                <a16:creationId xmlns:a16="http://schemas.microsoft.com/office/drawing/2014/main" id="{E0A11C5A-CD03-E445-8143-D1B081537ACB}"/>
              </a:ext>
            </a:extLst>
          </p:cNvPr>
          <p:cNvSpPr/>
          <p:nvPr/>
        </p:nvSpPr>
        <p:spPr>
          <a:xfrm>
            <a:off x="3958163" y="3291722"/>
            <a:ext cx="821871" cy="79829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C06DAE2-BF1E-4C4A-97D9-6ACD5CFA4497}"/>
              </a:ext>
            </a:extLst>
          </p:cNvPr>
          <p:cNvSpPr/>
          <p:nvPr/>
        </p:nvSpPr>
        <p:spPr>
          <a:xfrm>
            <a:off x="5047596" y="2407545"/>
            <a:ext cx="2151529" cy="2026024"/>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BAC0915-9062-344A-9C63-04FEB56396DE}"/>
              </a:ext>
            </a:extLst>
          </p:cNvPr>
          <p:cNvSpPr/>
          <p:nvPr/>
        </p:nvSpPr>
        <p:spPr>
          <a:xfrm>
            <a:off x="3323663" y="1057084"/>
            <a:ext cx="2151529" cy="202602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8AB8062-6660-E747-88D8-2121F6EF6924}"/>
              </a:ext>
            </a:extLst>
          </p:cNvPr>
          <p:cNvSpPr/>
          <p:nvPr/>
        </p:nvSpPr>
        <p:spPr>
          <a:xfrm>
            <a:off x="1539072" y="2151369"/>
            <a:ext cx="2151529" cy="2026024"/>
          </a:xfrm>
          <a:prstGeom prst="ellipse">
            <a:avLst/>
          </a:prstGeom>
          <a:solidFill>
            <a:srgbClr val="5DF1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329B375-FB4E-114D-914F-E4ACE16CED3F}"/>
              </a:ext>
            </a:extLst>
          </p:cNvPr>
          <p:cNvSpPr/>
          <p:nvPr/>
        </p:nvSpPr>
        <p:spPr>
          <a:xfrm>
            <a:off x="2092617" y="4134458"/>
            <a:ext cx="2151529" cy="2026024"/>
          </a:xfrm>
          <a:prstGeom prst="ellipse">
            <a:avLst/>
          </a:prstGeom>
          <a:solidFill>
            <a:srgbClr val="BDE8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586B544-74E9-D94B-B44D-A71DE7618906}"/>
              </a:ext>
            </a:extLst>
          </p:cNvPr>
          <p:cNvSpPr/>
          <p:nvPr/>
        </p:nvSpPr>
        <p:spPr>
          <a:xfrm>
            <a:off x="4244146" y="4283399"/>
            <a:ext cx="2151529" cy="2026024"/>
          </a:xfrm>
          <a:prstGeom prst="ellipse">
            <a:avLst/>
          </a:prstGeom>
          <a:solidFill>
            <a:srgbClr val="B8CD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C84C61F-90EF-CD40-9AB3-FDCBDDC9511B}"/>
              </a:ext>
            </a:extLst>
          </p:cNvPr>
          <p:cNvSpPr txBox="1"/>
          <p:nvPr/>
        </p:nvSpPr>
        <p:spPr>
          <a:xfrm>
            <a:off x="3520184" y="1885430"/>
            <a:ext cx="1779654" cy="369332"/>
          </a:xfrm>
          <a:prstGeom prst="rect">
            <a:avLst/>
          </a:prstGeom>
          <a:noFill/>
        </p:spPr>
        <p:txBody>
          <a:bodyPr wrap="none" rtlCol="0">
            <a:spAutoFit/>
          </a:bodyPr>
          <a:lstStyle/>
          <a:p>
            <a:r>
              <a:rPr lang="en-US" dirty="0"/>
              <a:t>See the patients</a:t>
            </a:r>
          </a:p>
        </p:txBody>
      </p:sp>
      <p:sp>
        <p:nvSpPr>
          <p:cNvPr id="12" name="TextBox 11">
            <a:extLst>
              <a:ext uri="{FF2B5EF4-FFF2-40B4-BE49-F238E27FC236}">
                <a16:creationId xmlns:a16="http://schemas.microsoft.com/office/drawing/2014/main" id="{1188E75A-BF23-AE44-828E-93A64ABB1CB2}"/>
              </a:ext>
            </a:extLst>
          </p:cNvPr>
          <p:cNvSpPr txBox="1"/>
          <p:nvPr/>
        </p:nvSpPr>
        <p:spPr>
          <a:xfrm>
            <a:off x="5475192" y="3022688"/>
            <a:ext cx="1488293" cy="646331"/>
          </a:xfrm>
          <a:prstGeom prst="rect">
            <a:avLst/>
          </a:prstGeom>
          <a:noFill/>
        </p:spPr>
        <p:txBody>
          <a:bodyPr wrap="none" rtlCol="0">
            <a:spAutoFit/>
          </a:bodyPr>
          <a:lstStyle/>
          <a:p>
            <a:pPr algn="ctr"/>
            <a:r>
              <a:rPr lang="en-US" dirty="0"/>
              <a:t>Review chart </a:t>
            </a:r>
          </a:p>
          <a:p>
            <a:pPr algn="ctr"/>
            <a:r>
              <a:rPr lang="en-US" dirty="0"/>
              <a:t>&amp; images</a:t>
            </a:r>
          </a:p>
        </p:txBody>
      </p:sp>
      <p:sp>
        <p:nvSpPr>
          <p:cNvPr id="13" name="TextBox 12">
            <a:extLst>
              <a:ext uri="{FF2B5EF4-FFF2-40B4-BE49-F238E27FC236}">
                <a16:creationId xmlns:a16="http://schemas.microsoft.com/office/drawing/2014/main" id="{A5529A7B-1B4C-F94E-8E71-F9B2B6FD80FD}"/>
              </a:ext>
            </a:extLst>
          </p:cNvPr>
          <p:cNvSpPr txBox="1"/>
          <p:nvPr/>
        </p:nvSpPr>
        <p:spPr>
          <a:xfrm>
            <a:off x="1807351" y="2836256"/>
            <a:ext cx="1614969" cy="646331"/>
          </a:xfrm>
          <a:prstGeom prst="rect">
            <a:avLst/>
          </a:prstGeom>
          <a:noFill/>
        </p:spPr>
        <p:txBody>
          <a:bodyPr wrap="square" rtlCol="0">
            <a:spAutoFit/>
          </a:bodyPr>
          <a:lstStyle/>
          <a:p>
            <a:pPr algn="ctr"/>
            <a:r>
              <a:rPr lang="en-US" dirty="0"/>
              <a:t>Perform procedures</a:t>
            </a:r>
          </a:p>
        </p:txBody>
      </p:sp>
      <p:sp>
        <p:nvSpPr>
          <p:cNvPr id="14" name="TextBox 13">
            <a:extLst>
              <a:ext uri="{FF2B5EF4-FFF2-40B4-BE49-F238E27FC236}">
                <a16:creationId xmlns:a16="http://schemas.microsoft.com/office/drawing/2014/main" id="{AD031C67-EE3C-E049-B9D5-32FB70475D4E}"/>
              </a:ext>
            </a:extLst>
          </p:cNvPr>
          <p:cNvSpPr txBox="1"/>
          <p:nvPr/>
        </p:nvSpPr>
        <p:spPr>
          <a:xfrm>
            <a:off x="2489305" y="4679379"/>
            <a:ext cx="1377365" cy="369332"/>
          </a:xfrm>
          <a:prstGeom prst="rect">
            <a:avLst/>
          </a:prstGeom>
          <a:noFill/>
        </p:spPr>
        <p:txBody>
          <a:bodyPr wrap="none" rtlCol="0">
            <a:spAutoFit/>
          </a:bodyPr>
          <a:lstStyle/>
          <a:p>
            <a:r>
              <a:rPr lang="en-US" dirty="0"/>
              <a:t>Enter orders</a:t>
            </a:r>
          </a:p>
        </p:txBody>
      </p:sp>
      <p:sp>
        <p:nvSpPr>
          <p:cNvPr id="15" name="TextBox 14">
            <a:extLst>
              <a:ext uri="{FF2B5EF4-FFF2-40B4-BE49-F238E27FC236}">
                <a16:creationId xmlns:a16="http://schemas.microsoft.com/office/drawing/2014/main" id="{D6FF9B13-69B3-6941-8F29-B5B866362C5F}"/>
              </a:ext>
            </a:extLst>
          </p:cNvPr>
          <p:cNvSpPr txBox="1"/>
          <p:nvPr/>
        </p:nvSpPr>
        <p:spPr>
          <a:xfrm>
            <a:off x="4680570" y="4939239"/>
            <a:ext cx="1278683" cy="369332"/>
          </a:xfrm>
          <a:prstGeom prst="rect">
            <a:avLst/>
          </a:prstGeom>
          <a:noFill/>
        </p:spPr>
        <p:txBody>
          <a:bodyPr wrap="none" rtlCol="0">
            <a:spAutoFit/>
          </a:bodyPr>
          <a:lstStyle/>
          <a:p>
            <a:r>
              <a:rPr lang="en-US" dirty="0"/>
              <a:t>Write notes</a:t>
            </a:r>
          </a:p>
        </p:txBody>
      </p:sp>
      <p:sp>
        <p:nvSpPr>
          <p:cNvPr id="16" name="TextBox 15">
            <a:extLst>
              <a:ext uri="{FF2B5EF4-FFF2-40B4-BE49-F238E27FC236}">
                <a16:creationId xmlns:a16="http://schemas.microsoft.com/office/drawing/2014/main" id="{19E5D4DA-ECA9-804E-8195-6A8D2D92D665}"/>
              </a:ext>
            </a:extLst>
          </p:cNvPr>
          <p:cNvSpPr txBox="1"/>
          <p:nvPr/>
        </p:nvSpPr>
        <p:spPr>
          <a:xfrm>
            <a:off x="3972988" y="3407624"/>
            <a:ext cx="756361" cy="369332"/>
          </a:xfrm>
          <a:prstGeom prst="rect">
            <a:avLst/>
          </a:prstGeom>
          <a:noFill/>
        </p:spPr>
        <p:txBody>
          <a:bodyPr wrap="none" rtlCol="0">
            <a:spAutoFit/>
          </a:bodyPr>
          <a:lstStyle/>
          <a:p>
            <a:r>
              <a:rPr lang="en-US" dirty="0"/>
              <a:t>Teach</a:t>
            </a:r>
          </a:p>
        </p:txBody>
      </p:sp>
      <p:sp>
        <p:nvSpPr>
          <p:cNvPr id="20" name="Title 19">
            <a:extLst>
              <a:ext uri="{FF2B5EF4-FFF2-40B4-BE49-F238E27FC236}">
                <a16:creationId xmlns:a16="http://schemas.microsoft.com/office/drawing/2014/main" id="{EEA16D89-0875-774D-93B6-BFBD75EAFB86}"/>
              </a:ext>
            </a:extLst>
          </p:cNvPr>
          <p:cNvSpPr>
            <a:spLocks noGrp="1"/>
          </p:cNvSpPr>
          <p:nvPr>
            <p:ph type="title"/>
          </p:nvPr>
        </p:nvSpPr>
        <p:spPr>
          <a:xfrm>
            <a:off x="445995" y="419"/>
            <a:ext cx="8229600" cy="1143000"/>
          </a:xfrm>
        </p:spPr>
        <p:txBody>
          <a:bodyPr/>
          <a:lstStyle/>
          <a:p>
            <a:r>
              <a:rPr lang="en-US" dirty="0"/>
              <a:t>Why is this important?</a:t>
            </a:r>
          </a:p>
        </p:txBody>
      </p:sp>
    </p:spTree>
    <p:custDataLst>
      <p:tags r:id="rId1"/>
    </p:custDataLst>
    <p:extLst>
      <p:ext uri="{BB962C8B-B14F-4D97-AF65-F5344CB8AC3E}">
        <p14:creationId xmlns:p14="http://schemas.microsoft.com/office/powerpoint/2010/main" val="2495020868"/>
      </p:ext>
    </p:extLst>
  </p:cSld>
  <p:clrMapOvr>
    <a:masterClrMapping/>
  </p:clrMapOvr>
  <mc:AlternateContent xmlns:mc="http://schemas.openxmlformats.org/markup-compatibility/2006" xmlns:p14="http://schemas.microsoft.com/office/powerpoint/2010/main">
    <mc:Choice Requires="p14">
      <p:transition spd="slow" p14:dur="2000" advTm="61681"/>
    </mc:Choice>
    <mc:Fallback xmlns="">
      <p:transition spd="slow" advTm="616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1F03F-8B42-9143-BA11-81F64251E9DE}"/>
              </a:ext>
            </a:extLst>
          </p:cNvPr>
          <p:cNvSpPr>
            <a:spLocks noGrp="1"/>
          </p:cNvSpPr>
          <p:nvPr>
            <p:ph type="title"/>
          </p:nvPr>
        </p:nvSpPr>
        <p:spPr/>
        <p:txBody>
          <a:bodyPr/>
          <a:lstStyle/>
          <a:p>
            <a:r>
              <a:rPr lang="en-US" dirty="0"/>
              <a:t>Setting Expectations</a:t>
            </a:r>
          </a:p>
        </p:txBody>
      </p:sp>
      <p:sp>
        <p:nvSpPr>
          <p:cNvPr id="3" name="Content Placeholder 2">
            <a:extLst>
              <a:ext uri="{FF2B5EF4-FFF2-40B4-BE49-F238E27FC236}">
                <a16:creationId xmlns:a16="http://schemas.microsoft.com/office/drawing/2014/main" id="{7A4CDA95-3260-0C4C-9DF7-5620AF6284B7}"/>
              </a:ext>
            </a:extLst>
          </p:cNvPr>
          <p:cNvSpPr>
            <a:spLocks noGrp="1"/>
          </p:cNvSpPr>
          <p:nvPr>
            <p:ph idx="1"/>
          </p:nvPr>
        </p:nvSpPr>
        <p:spPr>
          <a:xfrm>
            <a:off x="457200" y="1769534"/>
            <a:ext cx="8229600" cy="4525433"/>
          </a:xfrm>
        </p:spPr>
        <p:txBody>
          <a:bodyPr/>
          <a:lstStyle/>
          <a:p>
            <a:r>
              <a:rPr lang="en-US" dirty="0">
                <a:latin typeface="Avenir Heavy" panose="02000503020000020003"/>
              </a:rPr>
              <a:t>Are you regularly given, or do you as faculty, set team expectations?</a:t>
            </a:r>
          </a:p>
          <a:p>
            <a:endParaRPr lang="en-US" dirty="0">
              <a:latin typeface="Avenir Heavy" panose="02000503020000020003"/>
            </a:endParaRPr>
          </a:p>
          <a:p>
            <a:r>
              <a:rPr lang="en-US" dirty="0">
                <a:latin typeface="Avenir Heavy" panose="02000503020000020003"/>
              </a:rPr>
              <a:t>What are the barriers to setting expectations?</a:t>
            </a:r>
          </a:p>
          <a:p>
            <a:endParaRPr lang="en-US" dirty="0">
              <a:latin typeface="Avenir Heavy" panose="02000503020000020003"/>
            </a:endParaRPr>
          </a:p>
        </p:txBody>
      </p:sp>
    </p:spTree>
    <p:extLst>
      <p:ext uri="{BB962C8B-B14F-4D97-AF65-F5344CB8AC3E}">
        <p14:creationId xmlns:p14="http://schemas.microsoft.com/office/powerpoint/2010/main" val="284566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B7124-B17D-0249-9CAA-855CAC8E0D16}"/>
              </a:ext>
            </a:extLst>
          </p:cNvPr>
          <p:cNvSpPr>
            <a:spLocks noGrp="1"/>
          </p:cNvSpPr>
          <p:nvPr>
            <p:ph type="title"/>
          </p:nvPr>
        </p:nvSpPr>
        <p:spPr/>
        <p:txBody>
          <a:bodyPr/>
          <a:lstStyle/>
          <a:p>
            <a:r>
              <a:rPr lang="en-US" dirty="0"/>
              <a:t>Why Set Expectations?</a:t>
            </a:r>
          </a:p>
        </p:txBody>
      </p:sp>
      <p:sp>
        <p:nvSpPr>
          <p:cNvPr id="3" name="Content Placeholder 2">
            <a:extLst>
              <a:ext uri="{FF2B5EF4-FFF2-40B4-BE49-F238E27FC236}">
                <a16:creationId xmlns:a16="http://schemas.microsoft.com/office/drawing/2014/main" id="{7F397E38-D0A8-1A44-91D7-32E5AFF56255}"/>
              </a:ext>
            </a:extLst>
          </p:cNvPr>
          <p:cNvSpPr>
            <a:spLocks noGrp="1"/>
          </p:cNvSpPr>
          <p:nvPr>
            <p:ph idx="1"/>
          </p:nvPr>
        </p:nvSpPr>
        <p:spPr/>
        <p:txBody>
          <a:bodyPr/>
          <a:lstStyle/>
          <a:p>
            <a:r>
              <a:rPr lang="en-US" dirty="0">
                <a:latin typeface="Avenir Heavy" panose="02000503020000020003"/>
              </a:rPr>
              <a:t>Improve work flow and efficiency of rounds</a:t>
            </a:r>
          </a:p>
          <a:p>
            <a:r>
              <a:rPr lang="en-US" dirty="0">
                <a:latin typeface="Avenir Heavy" panose="02000503020000020003"/>
              </a:rPr>
              <a:t>Create a level playing field for all learners</a:t>
            </a:r>
          </a:p>
          <a:p>
            <a:r>
              <a:rPr lang="en-US" dirty="0">
                <a:latin typeface="Avenir Heavy" panose="02000503020000020003"/>
              </a:rPr>
              <a:t>Set the tone for a healthy learning environment</a:t>
            </a:r>
          </a:p>
          <a:p>
            <a:endParaRPr lang="en-US" dirty="0">
              <a:latin typeface="Avenir Heavy" panose="02000503020000020003"/>
            </a:endParaRPr>
          </a:p>
        </p:txBody>
      </p:sp>
    </p:spTree>
    <p:extLst>
      <p:ext uri="{BB962C8B-B14F-4D97-AF65-F5344CB8AC3E}">
        <p14:creationId xmlns:p14="http://schemas.microsoft.com/office/powerpoint/2010/main" val="288852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4632-6E9A-154B-82A4-74B1B67D7536}"/>
              </a:ext>
            </a:extLst>
          </p:cNvPr>
          <p:cNvSpPr>
            <a:spLocks noGrp="1"/>
          </p:cNvSpPr>
          <p:nvPr>
            <p:ph type="title"/>
          </p:nvPr>
        </p:nvSpPr>
        <p:spPr/>
        <p:txBody>
          <a:bodyPr/>
          <a:lstStyle/>
          <a:p>
            <a:r>
              <a:rPr lang="en-US" dirty="0"/>
              <a:t>Setting Expectations</a:t>
            </a:r>
          </a:p>
        </p:txBody>
      </p:sp>
      <p:sp>
        <p:nvSpPr>
          <p:cNvPr id="3" name="Content Placeholder 2">
            <a:extLst>
              <a:ext uri="{FF2B5EF4-FFF2-40B4-BE49-F238E27FC236}">
                <a16:creationId xmlns:a16="http://schemas.microsoft.com/office/drawing/2014/main" id="{93D73D36-9BD1-4745-9B6B-7B2DBFA79FD6}"/>
              </a:ext>
            </a:extLst>
          </p:cNvPr>
          <p:cNvSpPr>
            <a:spLocks noGrp="1"/>
          </p:cNvSpPr>
          <p:nvPr>
            <p:ph idx="1"/>
          </p:nvPr>
        </p:nvSpPr>
        <p:spPr>
          <a:xfrm>
            <a:off x="1045029" y="2057400"/>
            <a:ext cx="7641771" cy="4525433"/>
          </a:xfrm>
        </p:spPr>
        <p:txBody>
          <a:bodyPr/>
          <a:lstStyle/>
          <a:p>
            <a:pPr marL="0" indent="0">
              <a:buNone/>
            </a:pPr>
            <a:r>
              <a:rPr lang="en-US" dirty="0">
                <a:latin typeface="Avenir Heavy" panose="02000503020000020003"/>
              </a:rPr>
              <a:t>What do you feel are important things to include?</a:t>
            </a:r>
          </a:p>
          <a:p>
            <a:pPr marL="0" indent="0">
              <a:buNone/>
            </a:pPr>
            <a:endParaRPr lang="en-US" dirty="0">
              <a:latin typeface="Avenir Heavy" panose="02000503020000020003"/>
            </a:endParaRPr>
          </a:p>
        </p:txBody>
      </p:sp>
    </p:spTree>
    <p:extLst>
      <p:ext uri="{BB962C8B-B14F-4D97-AF65-F5344CB8AC3E}">
        <p14:creationId xmlns:p14="http://schemas.microsoft.com/office/powerpoint/2010/main" val="3647214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Orienting / Setting Expectations</a:t>
            </a:r>
          </a:p>
        </p:txBody>
      </p:sp>
      <p:sp>
        <p:nvSpPr>
          <p:cNvPr id="3" name="Content Placeholder 2"/>
          <p:cNvSpPr>
            <a:spLocks noGrp="1"/>
          </p:cNvSpPr>
          <p:nvPr>
            <p:ph idx="1"/>
          </p:nvPr>
        </p:nvSpPr>
        <p:spPr>
          <a:xfrm>
            <a:off x="457199" y="1600200"/>
            <a:ext cx="8446957" cy="4800600"/>
          </a:xfrm>
        </p:spPr>
        <p:txBody>
          <a:bodyPr>
            <a:normAutofit/>
          </a:bodyPr>
          <a:lstStyle/>
          <a:p>
            <a:r>
              <a:rPr lang="en-US" dirty="0">
                <a:latin typeface="Avenir Heavy" panose="02000503020000020003"/>
              </a:rPr>
              <a:t>Introductions</a:t>
            </a:r>
          </a:p>
          <a:p>
            <a:r>
              <a:rPr lang="en-US" dirty="0">
                <a:latin typeface="Avenir Heavy" panose="02000503020000020003"/>
              </a:rPr>
              <a:t>Schedule</a:t>
            </a:r>
          </a:p>
          <a:p>
            <a:r>
              <a:rPr lang="en-US" dirty="0">
                <a:latin typeface="Avenir Heavy" panose="02000503020000020003"/>
              </a:rPr>
              <a:t>The role of learners before, during, and after rounds. This may also include:</a:t>
            </a:r>
          </a:p>
          <a:p>
            <a:pPr lvl="1"/>
            <a:r>
              <a:rPr lang="en-US" dirty="0">
                <a:latin typeface="Avenir Heavy" panose="02000503020000020003"/>
              </a:rPr>
              <a:t>The role of the senior learner</a:t>
            </a:r>
          </a:p>
          <a:p>
            <a:r>
              <a:rPr lang="en-US" dirty="0" smtClean="0">
                <a:latin typeface="Avenir Heavy" panose="02000503020000020003"/>
              </a:rPr>
              <a:t>Setting </a:t>
            </a:r>
            <a:r>
              <a:rPr lang="en-US" dirty="0">
                <a:latin typeface="Avenir Heavy" panose="02000503020000020003"/>
              </a:rPr>
              <a:t>culture of the team</a:t>
            </a:r>
          </a:p>
        </p:txBody>
      </p:sp>
    </p:spTree>
    <p:extLst>
      <p:ext uri="{BB962C8B-B14F-4D97-AF65-F5344CB8AC3E}">
        <p14:creationId xmlns:p14="http://schemas.microsoft.com/office/powerpoint/2010/main" val="172329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Introductions and Schedules</a:t>
            </a:r>
          </a:p>
        </p:txBody>
      </p:sp>
      <p:sp>
        <p:nvSpPr>
          <p:cNvPr id="3" name="Content Placeholder 2"/>
          <p:cNvSpPr>
            <a:spLocks noGrp="1"/>
          </p:cNvSpPr>
          <p:nvPr>
            <p:ph idx="1"/>
          </p:nvPr>
        </p:nvSpPr>
        <p:spPr>
          <a:xfrm>
            <a:off x="457200" y="2057400"/>
            <a:ext cx="8229600" cy="4800600"/>
          </a:xfrm>
        </p:spPr>
        <p:txBody>
          <a:bodyPr>
            <a:normAutofit fontScale="92500" lnSpcReduction="20000"/>
          </a:bodyPr>
          <a:lstStyle/>
          <a:p>
            <a:r>
              <a:rPr lang="en-US" dirty="0">
                <a:latin typeface="Avenir Heavy" panose="02000503020000020003"/>
              </a:rPr>
              <a:t>Introductions</a:t>
            </a:r>
          </a:p>
          <a:p>
            <a:pPr lvl="1"/>
            <a:r>
              <a:rPr lang="en-US" dirty="0">
                <a:latin typeface="Avenir Heavy" panose="02000503020000020003"/>
              </a:rPr>
              <a:t>Text me with name</a:t>
            </a:r>
          </a:p>
          <a:p>
            <a:pPr marL="457200" lvl="1" indent="0">
              <a:buNone/>
            </a:pPr>
            <a:r>
              <a:rPr lang="en-US" dirty="0">
                <a:latin typeface="Avenir Heavy" panose="02000503020000020003"/>
              </a:rPr>
              <a:t>    and level of training</a:t>
            </a:r>
          </a:p>
          <a:p>
            <a:pPr lvl="1"/>
            <a:r>
              <a:rPr lang="en-US" dirty="0">
                <a:latin typeface="Avenir Heavy" panose="02000503020000020003"/>
              </a:rPr>
              <a:t>Career goal</a:t>
            </a:r>
          </a:p>
          <a:p>
            <a:pPr lvl="1"/>
            <a:r>
              <a:rPr lang="en-US" dirty="0">
                <a:latin typeface="Avenir Heavy" panose="02000503020000020003"/>
              </a:rPr>
              <a:t>Any specific goals the learner wants to get out of rotation?  </a:t>
            </a:r>
          </a:p>
          <a:p>
            <a:endParaRPr lang="en-US" dirty="0">
              <a:latin typeface="Avenir Heavy" panose="02000503020000020003"/>
            </a:endParaRPr>
          </a:p>
          <a:p>
            <a:r>
              <a:rPr lang="en-US" dirty="0">
                <a:latin typeface="Avenir Heavy" panose="02000503020000020003"/>
              </a:rPr>
              <a:t>Schedule</a:t>
            </a:r>
          </a:p>
          <a:p>
            <a:pPr lvl="1"/>
            <a:r>
              <a:rPr lang="en-US" dirty="0">
                <a:latin typeface="Avenir Heavy" panose="02000503020000020003"/>
              </a:rPr>
              <a:t>Expected hours in the hospital (at a minimum)</a:t>
            </a:r>
          </a:p>
          <a:p>
            <a:pPr lvl="1"/>
            <a:r>
              <a:rPr lang="en-US" dirty="0">
                <a:latin typeface="Avenir Heavy" panose="02000503020000020003"/>
              </a:rPr>
              <a:t>Time of rounds</a:t>
            </a:r>
          </a:p>
          <a:p>
            <a:pPr lvl="1"/>
            <a:r>
              <a:rPr lang="en-US" dirty="0">
                <a:latin typeface="Avenir Heavy" panose="02000503020000020003"/>
              </a:rPr>
              <a:t>Any conferences</a:t>
            </a:r>
          </a:p>
        </p:txBody>
      </p:sp>
      <p:pic>
        <p:nvPicPr>
          <p:cNvPr id="5" name="Picture 4" descr="A picture containing sky, nature, person&#10;&#10;Description automatically generated">
            <a:extLst>
              <a:ext uri="{FF2B5EF4-FFF2-40B4-BE49-F238E27FC236}">
                <a16:creationId xmlns:a16="http://schemas.microsoft.com/office/drawing/2014/main" id="{E74615B4-BFDA-CC41-8E47-890AECD5A160}"/>
              </a:ext>
            </a:extLst>
          </p:cNvPr>
          <p:cNvPicPr>
            <a:picLocks noChangeAspect="1"/>
          </p:cNvPicPr>
          <p:nvPr/>
        </p:nvPicPr>
        <p:blipFill>
          <a:blip r:embed="rId3"/>
          <a:stretch>
            <a:fillRect/>
          </a:stretch>
        </p:blipFill>
        <p:spPr>
          <a:xfrm>
            <a:off x="5056094" y="1418167"/>
            <a:ext cx="3393262" cy="2130330"/>
          </a:xfrm>
          <a:prstGeom prst="rect">
            <a:avLst/>
          </a:prstGeom>
        </p:spPr>
      </p:pic>
    </p:spTree>
    <p:extLst>
      <p:ext uri="{BB962C8B-B14F-4D97-AF65-F5344CB8AC3E}">
        <p14:creationId xmlns:p14="http://schemas.microsoft.com/office/powerpoint/2010/main" val="204541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DA6D1-A5BA-C046-9B23-1E2DE933895D}"/>
              </a:ext>
            </a:extLst>
          </p:cNvPr>
          <p:cNvSpPr>
            <a:spLocks noGrp="1"/>
          </p:cNvSpPr>
          <p:nvPr>
            <p:ph type="title"/>
          </p:nvPr>
        </p:nvSpPr>
        <p:spPr/>
        <p:txBody>
          <a:bodyPr/>
          <a:lstStyle/>
          <a:p>
            <a:r>
              <a:rPr lang="en-US" dirty="0"/>
              <a:t>Before Rounds</a:t>
            </a:r>
          </a:p>
        </p:txBody>
      </p:sp>
      <p:sp>
        <p:nvSpPr>
          <p:cNvPr id="3" name="Content Placeholder 2">
            <a:extLst>
              <a:ext uri="{FF2B5EF4-FFF2-40B4-BE49-F238E27FC236}">
                <a16:creationId xmlns:a16="http://schemas.microsoft.com/office/drawing/2014/main" id="{0DE9B843-9CFA-DB4B-B892-A401E389248C}"/>
              </a:ext>
            </a:extLst>
          </p:cNvPr>
          <p:cNvSpPr>
            <a:spLocks noGrp="1"/>
          </p:cNvSpPr>
          <p:nvPr>
            <p:ph idx="1"/>
          </p:nvPr>
        </p:nvSpPr>
        <p:spPr>
          <a:xfrm>
            <a:off x="457200" y="1600200"/>
            <a:ext cx="8229600" cy="4950502"/>
          </a:xfrm>
        </p:spPr>
        <p:txBody>
          <a:bodyPr>
            <a:normAutofit/>
          </a:bodyPr>
          <a:lstStyle/>
          <a:p>
            <a:r>
              <a:rPr lang="en-US" dirty="0">
                <a:latin typeface="Avenir Heavy" panose="02000503020000020003"/>
              </a:rPr>
              <a:t>See patients and have notes mostly complete except parts of the A/P they are unsure of</a:t>
            </a:r>
          </a:p>
          <a:p>
            <a:r>
              <a:rPr lang="en-US" dirty="0">
                <a:latin typeface="Avenir Heavy" panose="02000503020000020003"/>
              </a:rPr>
              <a:t>Senior trainee:</a:t>
            </a:r>
          </a:p>
          <a:p>
            <a:pPr lvl="1"/>
            <a:r>
              <a:rPr lang="en-US" dirty="0">
                <a:latin typeface="Avenir Heavy" panose="02000503020000020003"/>
              </a:rPr>
              <a:t>Divide up consults so that all are distributed to junior trainees, until a cap of 3-6 for students, 8-9 for residents.  </a:t>
            </a:r>
          </a:p>
          <a:p>
            <a:pPr lvl="1"/>
            <a:r>
              <a:rPr lang="en-US" dirty="0">
                <a:latin typeface="Avenir Heavy" panose="02000503020000020003"/>
              </a:rPr>
              <a:t>Review case with learners before rounds if time permits.</a:t>
            </a:r>
          </a:p>
          <a:p>
            <a:endParaRPr lang="en-US" dirty="0"/>
          </a:p>
        </p:txBody>
      </p:sp>
    </p:spTree>
    <p:extLst>
      <p:ext uri="{BB962C8B-B14F-4D97-AF65-F5344CB8AC3E}">
        <p14:creationId xmlns:p14="http://schemas.microsoft.com/office/powerpoint/2010/main" val="137819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7.4|3|2|1.9|1.4|1.1|6.4"/>
</p:tagLst>
</file>

<file path=ppt/theme/theme1.xml><?xml version="1.0" encoding="utf-8"?>
<a:theme xmlns:a="http://schemas.openxmlformats.org/drawingml/2006/main" name="ACC">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C Teaching in the Clinical Setting Part 1" id="{B1F8F79A-5798-ED4C-9A26-9FF0C98A4D2D}" vid="{D8C2272B-2620-AA4F-99DF-D34B6D68E2F4}"/>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 Teaching in the Clinical Setting Part 1" id="{B1F8F79A-5798-ED4C-9A26-9FF0C98A4D2D}" vid="{A540AC52-EEA7-D347-AE1B-FEF66ADD81D0}"/>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 Teaching in the Clinical Setting Part 1" id="{B1F8F79A-5798-ED4C-9A26-9FF0C98A4D2D}" vid="{685E4970-B374-9F46-94A6-B702893DB1F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ACC</Template>
  <TotalTime>341</TotalTime>
  <Words>4749</Words>
  <Application>Microsoft Office PowerPoint</Application>
  <PresentationFormat>On-screen Show (4:3)</PresentationFormat>
  <Paragraphs>209</Paragraphs>
  <Slides>17</Slides>
  <Notes>16</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17</vt:i4>
      </vt:variant>
    </vt:vector>
  </HeadingPairs>
  <TitlesOfParts>
    <vt:vector size="31" baseType="lpstr">
      <vt:lpstr>ＭＳ Ｐゴシック</vt:lpstr>
      <vt:lpstr>ＭＳ Ｐゴシック</vt:lpstr>
      <vt:lpstr>Arial</vt:lpstr>
      <vt:lpstr>Avenir Book</vt:lpstr>
      <vt:lpstr>Avenir Heavy</vt:lpstr>
      <vt:lpstr>Calibri</vt:lpstr>
      <vt:lpstr>Calibri Light</vt:lpstr>
      <vt:lpstr>Franklin Gothic Book</vt:lpstr>
      <vt:lpstr>Garamond</vt:lpstr>
      <vt:lpstr>Gotham Medium</vt:lpstr>
      <vt:lpstr>Roboto</vt:lpstr>
      <vt:lpstr>ACC</vt:lpstr>
      <vt:lpstr>1_Custom Design</vt:lpstr>
      <vt:lpstr>Custom Design</vt:lpstr>
      <vt:lpstr>Teaching in the Clinical Setting, Part I:  Setting team expectations and organizing efficient rounds</vt:lpstr>
      <vt:lpstr>The Flipped Classroom Model</vt:lpstr>
      <vt:lpstr>Why is this important?</vt:lpstr>
      <vt:lpstr>Setting Expectations</vt:lpstr>
      <vt:lpstr>Why Set Expectations?</vt:lpstr>
      <vt:lpstr>Setting Expectations</vt:lpstr>
      <vt:lpstr>1. Orienting / Setting Expectations</vt:lpstr>
      <vt:lpstr>Introductions and Schedules</vt:lpstr>
      <vt:lpstr>Before Rounds</vt:lpstr>
      <vt:lpstr>During rounds:  Presentations</vt:lpstr>
      <vt:lpstr>During Rounds:  Other</vt:lpstr>
      <vt:lpstr>After rounds:  Notes</vt:lpstr>
      <vt:lpstr>Culture, style, etc.</vt:lpstr>
      <vt:lpstr>Organization of Rounds </vt:lpstr>
      <vt:lpstr>Walk rounds</vt:lpstr>
      <vt:lpstr>Compromises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in the Clinical Setting, Part I:  Setting team expectations and organizing efficient rounds</dc:title>
  <dc:creator>Christy Kaiser</dc:creator>
  <cp:lastModifiedBy>Kaiser, Christy L</cp:lastModifiedBy>
  <cp:revision>11</cp:revision>
  <dcterms:created xsi:type="dcterms:W3CDTF">2022-04-19T00:52:12Z</dcterms:created>
  <dcterms:modified xsi:type="dcterms:W3CDTF">2022-04-20T13:13:50Z</dcterms:modified>
</cp:coreProperties>
</file>